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0"/>
  </p:notesMasterIdLst>
  <p:sldIdLst>
    <p:sldId id="256" r:id="rId2"/>
    <p:sldId id="311" r:id="rId3"/>
    <p:sldId id="293" r:id="rId4"/>
    <p:sldId id="296" r:id="rId5"/>
    <p:sldId id="316" r:id="rId6"/>
    <p:sldId id="319" r:id="rId7"/>
    <p:sldId id="300" r:id="rId8"/>
    <p:sldId id="31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624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  <p15:guide id="11" orient="horz" pos="7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>
      <p:cViewPr varScale="1">
        <p:scale>
          <a:sx n="82" d="100"/>
          <a:sy n="82" d="100"/>
        </p:scale>
        <p:origin x="96" y="720"/>
      </p:cViewPr>
      <p:guideLst>
        <p:guide orient="horz" pos="336"/>
        <p:guide orient="horz" pos="624"/>
        <p:guide pos="2880"/>
        <p:guide pos="239"/>
        <p:guide pos="576"/>
        <p:guide orient="horz" pos="3984"/>
        <p:guide orient="horz" pos="7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2024-09-28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만화 영화, 스케치, 예술, 아니메이(가) 표시된 사진&#10;&#10;자동 생성된 설명">
            <a:extLst>
              <a:ext uri="{FF2B5EF4-FFF2-40B4-BE49-F238E27FC236}">
                <a16:creationId xmlns:a16="http://schemas.microsoft.com/office/drawing/2014/main" id="{0C793FDA-C8E7-ACDB-1802-17F6349CF54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81400"/>
            <a:ext cx="6736408" cy="32766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162050"/>
            <a:ext cx="815498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</a:t>
            </a:r>
            <a:r>
              <a:rPr lang="ko-KR" altLang="en-US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게임 분석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91000" y="540965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30AE-A217-02DD-EFAC-27C23A6D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B7C-24CC-4EEE-1F36-9B0392EB527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82EBD-04F7-DE8F-C2AC-8219B0064E1A}"/>
              </a:ext>
            </a:extLst>
          </p:cNvPr>
          <p:cNvSpPr txBox="1"/>
          <p:nvPr/>
        </p:nvSpPr>
        <p:spPr>
          <a:xfrm>
            <a:off x="383767" y="1143000"/>
            <a:ext cx="8229600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이유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엘소드의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강점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8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엘소드의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약점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8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 사례 분석</a:t>
            </a:r>
            <a:endParaRPr lang="en-US" altLang="ko-KR" sz="28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A8BEFF0-029D-B297-EC39-59BB97728E96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784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CC225-0FCC-6185-125F-938CAD19E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9460FE-99E0-EFB8-A169-9D6EBFA0C6FA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r>
              <a:rPr lang="en-US" altLang="ko-KR" dirty="0"/>
              <a:t>/8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79FF03-BD42-6F4C-BBC5-367E01B8705A}"/>
              </a:ext>
            </a:extLst>
          </p:cNvPr>
          <p:cNvSpPr/>
          <p:nvPr/>
        </p:nvSpPr>
        <p:spPr>
          <a:xfrm>
            <a:off x="379413" y="531813"/>
            <a:ext cx="8229600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선정 이유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8263F9-D4FB-5887-9421-65A98024CF3C}"/>
              </a:ext>
            </a:extLst>
          </p:cNvPr>
          <p:cNvSpPr txBox="1"/>
          <p:nvPr/>
        </p:nvSpPr>
        <p:spPr>
          <a:xfrm>
            <a:off x="3100388" y="1177834"/>
            <a:ext cx="5586411" cy="51483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동안 서비스 중인 온라인 게임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방대한 분량의 스토리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대체할 수 없는 게임성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강점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유려한 일러스트와 </a:t>
            </a: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인게임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더빙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특유의 컨트롤 재미와 액션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명의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캐릭터와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라인의 다양성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약점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편의성이나 콘텐츠 설명의 부족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초반부 신규 유저의 콘텐츠 부족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C6348B9-0028-5829-A246-260D248AC4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861759"/>
              </p:ext>
            </p:extLst>
          </p:nvPr>
        </p:nvGraphicFramePr>
        <p:xfrm>
          <a:off x="392748" y="1177834"/>
          <a:ext cx="2692400" cy="4627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085">
                  <a:extLst>
                    <a:ext uri="{9D8B030D-6E8A-4147-A177-3AD203B41FA5}">
                      <a16:colId xmlns:a16="http://schemas.microsoft.com/office/drawing/2014/main" val="3843630967"/>
                    </a:ext>
                  </a:extLst>
                </a:gridCol>
                <a:gridCol w="1598315">
                  <a:extLst>
                    <a:ext uri="{9D8B030D-6E8A-4147-A177-3AD203B41FA5}">
                      <a16:colId xmlns:a16="http://schemas.microsoft.com/office/drawing/2014/main" val="3123136621"/>
                    </a:ext>
                  </a:extLst>
                </a:gridCol>
              </a:tblGrid>
              <a:tr h="1798954">
                <a:tc gridSpan="2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272449"/>
                  </a:ext>
                </a:extLst>
              </a:tr>
              <a:tr h="6312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게임명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엘소드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629780"/>
                  </a:ext>
                </a:extLst>
              </a:tr>
              <a:tr h="54040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출시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시기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2007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년 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12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월 </a:t>
                      </a:r>
                      <a:r>
                        <a:rPr lang="en-US" altLang="ko-KR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27</a:t>
                      </a:r>
                      <a:r>
                        <a:rPr lang="ko-KR" altLang="en-US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973205"/>
                  </a:ext>
                </a:extLst>
              </a:tr>
              <a:tr h="5524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KOG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09156"/>
                  </a:ext>
                </a:extLst>
              </a:tr>
              <a:tr h="5524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장르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플랫포머</a:t>
                      </a:r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액션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771140"/>
                  </a:ext>
                </a:extLst>
              </a:tr>
              <a:tr h="55241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플랫폼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PC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452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577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CFEB-8046-8D05-A2B2-39443214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05AD5A-7D3A-26EF-29F6-25DC16D626D8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r>
              <a:rPr lang="en-US" altLang="ko-KR" dirty="0"/>
              <a:t>/8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A0B74-8956-91AE-E5F8-543717F44E3B}"/>
              </a:ext>
            </a:extLst>
          </p:cNvPr>
          <p:cNvSpPr/>
          <p:nvPr/>
        </p:nvSpPr>
        <p:spPr>
          <a:xfrm>
            <a:off x="379413" y="531813"/>
            <a:ext cx="8229600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엘소드의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강점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0AD50-3307-C3F3-AC40-AE3D2D194893}"/>
              </a:ext>
            </a:extLst>
          </p:cNvPr>
          <p:cNvSpPr txBox="1"/>
          <p:nvPr/>
        </p:nvSpPr>
        <p:spPr>
          <a:xfrm>
            <a:off x="379413" y="1143000"/>
            <a:ext cx="830738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유려한 일러스트와 </a:t>
            </a:r>
            <a:r>
              <a:rPr lang="ko-KR" altLang="en-US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인게임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더빙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16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년 동안 서비스 중임에도 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차 창작이 활성화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되어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있을 정도로 유명한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IP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스토리부터 마을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NPC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까지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풀 더빙에 가까운 높은 퀄리티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대체 불가능한 </a:t>
            </a:r>
            <a:r>
              <a:rPr lang="ko-KR" altLang="en-US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엘소트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특유의 컨트롤 재미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게이지를 사용한 스킬 시스템과 커맨드 공격의 조합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15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명의 캐릭터와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가지 라인의 다양성에서 나오는 재미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과거 </a:t>
            </a:r>
            <a:r>
              <a:rPr lang="ko-KR" altLang="en-US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엘소드를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했던 유저라면 장점은 알고 있을 가능성 높음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신규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복귀 유저의 유치를 위해 육성 편의성 필요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이벤트 없이 시작하기에 초반 스토리 구간에 과한 시간 소모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육성 편의성을 제공해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 구간을 훑으며 후반 콘텐츠에 진입하도록 유도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육성 편의성 예시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로스트아크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 익스프레스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던파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고속 성장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</a:p>
        </p:txBody>
      </p:sp>
    </p:spTree>
    <p:extLst>
      <p:ext uri="{BB962C8B-B14F-4D97-AF65-F5344CB8AC3E}">
        <p14:creationId xmlns:p14="http://schemas.microsoft.com/office/powerpoint/2010/main" val="41218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BCFEB-8046-8D05-A2B2-39443214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05AD5A-7D3A-26EF-29F6-25DC16D626D8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r>
              <a:rPr lang="en-US" altLang="ko-KR" dirty="0"/>
              <a:t>/8</a:t>
            </a:r>
            <a:endParaRPr 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A0B74-8956-91AE-E5F8-543717F44E3B}"/>
              </a:ext>
            </a:extLst>
          </p:cNvPr>
          <p:cNvSpPr/>
          <p:nvPr/>
        </p:nvSpPr>
        <p:spPr>
          <a:xfrm>
            <a:off x="379413" y="531813"/>
            <a:ext cx="8229600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엘소드의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약점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20AD50-3307-C3F3-AC40-AE3D2D194893}"/>
              </a:ext>
            </a:extLst>
          </p:cNvPr>
          <p:cNvSpPr txBox="1"/>
          <p:nvPr/>
        </p:nvSpPr>
        <p:spPr>
          <a:xfrm>
            <a:off x="379413" y="1143000"/>
            <a:ext cx="8307387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편의성이나 콘텐츠 설명의 부족 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사진 첨부하기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전문직업 선택 같이 차후 필요할지도 모르는 콘텐츠에 대한 설명이 없음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b="1" dirty="0" err="1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리티아</a:t>
            </a:r>
            <a:r>
              <a:rPr lang="en-US" altLang="ko-KR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처럼 일반적인 진행이 아닌 캐릭터들에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대한 주의사항이 없음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초반부 신규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복귀 유저의 콘텐츠 부족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간소화되었지만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콘텐츠에 진입하기까지 던전 외 콘텐츠가 없음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던전 진행도 시간이 걸려서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메인 콘텐츠 진입 전 유저의 이탈 가능성 높음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육성 편의성을 제공하거나 환기용 콘텐츠를 낮은 레벨에 오픈하는 방법 등 필요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게임의 전체적인 완성도 하락으로 보일 수 있으니 추가 필요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리티아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 경우 기존에 알던 게임 경험과 너무 달라 이탈할 가능성이 있어 </a:t>
            </a: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시스템적으로 주의 사항이나 게임 진행 후 생성 가능하도록 할 필요성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있음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편의성 예시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메이플스토리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967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2125-2873-C021-5EFB-056E4BB4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580AA7-1199-A520-DCD5-C395421CD3E5}"/>
              </a:ext>
            </a:extLst>
          </p:cNvPr>
          <p:cNvSpPr txBox="1"/>
          <p:nvPr/>
        </p:nvSpPr>
        <p:spPr>
          <a:xfrm>
            <a:off x="4572000" y="1143000"/>
            <a:ext cx="4114800" cy="513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달성 보상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해당 스토리 완료 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물약 같은 소모품이나 다음 스토리 진행에 필요한 장비 지급 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단계 별로 보상을 지급함으로써 스토리를 진행할 동기 제공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미션 완료 보상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모든 스토리 완료 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스펙업에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필요한 재료나 다른 콘텐츠의 필요 아이템을 제공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스토리를 아는 유저도 최종 보상을 보고 플레이하도록 유도 가능</a:t>
            </a:r>
            <a:endParaRPr lang="en-US" altLang="ko-KR" sz="16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단순히 던전을 클리어하는 게 아닌 </a:t>
            </a:r>
            <a:r>
              <a:rPr lang="ko-KR" altLang="en-US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단기적인 목표를 제공해 게임에 적응하도록 유도</a:t>
            </a:r>
            <a:endParaRPr lang="en-US" altLang="ko-KR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CDEA-869A-7493-4194-BFBF35979B78}"/>
              </a:ext>
            </a:extLst>
          </p:cNvPr>
          <p:cNvSpPr/>
          <p:nvPr/>
        </p:nvSpPr>
        <p:spPr>
          <a:xfrm>
            <a:off x="379412" y="531813"/>
            <a:ext cx="8002587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 사례 분석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로스트아크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03A16F-C056-D169-2120-1172C59D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altLang="ko-KR" dirty="0"/>
              <a:t>/8</a:t>
            </a:r>
            <a:endParaRPr 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A4C794-9D2F-5D82-80D0-70A96792FD33}"/>
              </a:ext>
            </a:extLst>
          </p:cNvPr>
          <p:cNvGrpSpPr/>
          <p:nvPr/>
        </p:nvGrpSpPr>
        <p:grpSpPr>
          <a:xfrm>
            <a:off x="379413" y="1828800"/>
            <a:ext cx="4192588" cy="3472783"/>
            <a:chOff x="379412" y="1143000"/>
            <a:chExt cx="4192588" cy="3472783"/>
          </a:xfrm>
        </p:grpSpPr>
        <p:pic>
          <p:nvPicPr>
            <p:cNvPr id="12" name="그림 11" descr="텍스트, 스크린샷, 소프트웨어, 멀티미디어 소프트웨어이(가) 표시된 사진&#10;&#10;자동 생성된 설명">
              <a:extLst>
                <a:ext uri="{FF2B5EF4-FFF2-40B4-BE49-F238E27FC236}">
                  <a16:creationId xmlns:a16="http://schemas.microsoft.com/office/drawing/2014/main" id="{0CA09B5B-9648-6945-0B9D-B5DED2E6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2" y="1143000"/>
              <a:ext cx="4192587" cy="3198939"/>
            </a:xfrm>
            <a:prstGeom prst="rect">
              <a:avLst/>
            </a:prstGeom>
            <a:ln>
              <a:noFill/>
            </a:ln>
          </p:spPr>
        </p:pic>
        <p:sp>
          <p:nvSpPr>
            <p:cNvPr id="4" name="슬라이드 번호 개체 틀 2">
              <a:extLst>
                <a:ext uri="{FF2B5EF4-FFF2-40B4-BE49-F238E27FC236}">
                  <a16:creationId xmlns:a16="http://schemas.microsoft.com/office/drawing/2014/main" id="{30BACEEF-0EA8-6457-4A8C-90E780D3B599}"/>
                </a:ext>
              </a:extLst>
            </p:cNvPr>
            <p:cNvSpPr txBox="1">
              <a:spLocks/>
            </p:cNvSpPr>
            <p:nvPr/>
          </p:nvSpPr>
          <p:spPr>
            <a:xfrm>
              <a:off x="379412" y="4341939"/>
              <a:ext cx="4192588" cy="27384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그림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1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로스트아크의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스토리 익스프레스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’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7460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2125-2873-C021-5EFB-056E4BB4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580AA7-1199-A520-DCD5-C395421CD3E5}"/>
              </a:ext>
            </a:extLst>
          </p:cNvPr>
          <p:cNvSpPr txBox="1"/>
          <p:nvPr/>
        </p:nvSpPr>
        <p:spPr>
          <a:xfrm>
            <a:off x="4572000" y="1143000"/>
            <a:ext cx="41148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스펙업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미션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레벨 별 맛보기 콘텐츠나 특정 레벨 달성 시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스펙업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재료 지급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기존 콘텐츠 진입 전 미리 콘텐츠를 경험하게 함으로써 해당 콘텐츠에 대한 두려움을 줄이는 역할</a:t>
            </a:r>
            <a:endParaRPr lang="en-US" altLang="ko-KR" sz="1600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일일</a:t>
            </a:r>
            <a:r>
              <a:rPr lang="en-US" altLang="ko-KR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2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주간 미션</a:t>
            </a:r>
            <a:endParaRPr lang="en-US" altLang="ko-KR" sz="2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미션 달성 시 이벤트 코인 및 장비 성장 재료 지급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기본적인 시스템을 경험하여 이벤트 종료 후에도 지속적으로 플레이하도록 유도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이전 콘텐츠에서 최신 콘텐츠로 이어지도록 설계하여 게임 진행 가이드라인을 제공</a:t>
            </a:r>
            <a:endParaRPr lang="en-US" altLang="ko-KR" sz="20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CDEA-869A-7493-4194-BFBF35979B78}"/>
              </a:ext>
            </a:extLst>
          </p:cNvPr>
          <p:cNvSpPr/>
          <p:nvPr/>
        </p:nvSpPr>
        <p:spPr>
          <a:xfrm>
            <a:off x="379412" y="531813"/>
            <a:ext cx="8002587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 사례 분석 </a:t>
            </a: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30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던전앤파이터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03A16F-C056-D169-2120-1172C59D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altLang="ko-KR" dirty="0"/>
              <a:t>/8</a:t>
            </a:r>
            <a:endParaRPr 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78CFEE-A3D5-2F6C-D4AC-436DA0FFF1F1}"/>
              </a:ext>
            </a:extLst>
          </p:cNvPr>
          <p:cNvGrpSpPr/>
          <p:nvPr/>
        </p:nvGrpSpPr>
        <p:grpSpPr>
          <a:xfrm>
            <a:off x="379413" y="1905000"/>
            <a:ext cx="4215447" cy="3347736"/>
            <a:chOff x="379413" y="1143000"/>
            <a:chExt cx="4215447" cy="3347736"/>
          </a:xfrm>
        </p:grpSpPr>
        <p:pic>
          <p:nvPicPr>
            <p:cNvPr id="9" name="그림 8" descr="텍스트, 스크린샷, 소프트웨어, 멀티미디어이(가) 표시된 사진&#10;&#10;자동 생성된 설명">
              <a:extLst>
                <a:ext uri="{FF2B5EF4-FFF2-40B4-BE49-F238E27FC236}">
                  <a16:creationId xmlns:a16="http://schemas.microsoft.com/office/drawing/2014/main" id="{131FDE4A-AE00-2EAA-978F-5107E8C7D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9413" y="1143000"/>
              <a:ext cx="4192587" cy="30738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슬라이드 번호 개체 틀 2">
              <a:extLst>
                <a:ext uri="{FF2B5EF4-FFF2-40B4-BE49-F238E27FC236}">
                  <a16:creationId xmlns:a16="http://schemas.microsoft.com/office/drawing/2014/main" id="{122CD50D-E9F2-5BBF-4C41-3C8F1AA93CBA}"/>
                </a:ext>
              </a:extLst>
            </p:cNvPr>
            <p:cNvSpPr txBox="1">
              <a:spLocks/>
            </p:cNvSpPr>
            <p:nvPr/>
          </p:nvSpPr>
          <p:spPr>
            <a:xfrm>
              <a:off x="402273" y="4216892"/>
              <a:ext cx="4192587" cy="273844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>
              <a:defPPr>
                <a:defRPr lang="en-US"/>
              </a:defPPr>
              <a:lvl1pPr marL="0" algn="r" defTabSz="914400" rtl="0" eaLnBrk="1" latinLnBrk="0" hangingPunct="1"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그림</a:t>
              </a:r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2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던전앤파이터의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‘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헌터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&amp;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비질란테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 고속 성장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’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화면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01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2125-2873-C021-5EFB-056E4BB4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580AA7-1199-A520-DCD5-C395421CD3E5}"/>
              </a:ext>
            </a:extLst>
          </p:cNvPr>
          <p:cNvSpPr txBox="1"/>
          <p:nvPr/>
        </p:nvSpPr>
        <p:spPr>
          <a:xfrm>
            <a:off x="379413" y="1143000"/>
            <a:ext cx="8643484" cy="5136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감사합니다</a:t>
            </a:r>
            <a:endParaRPr lang="en-US" altLang="ko-KR" sz="2200" b="1" dirty="0">
              <a:solidFill>
                <a:srgbClr val="FF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C18CDEA-869A-7493-4194-BFBF35979B78}"/>
              </a:ext>
            </a:extLst>
          </p:cNvPr>
          <p:cNvSpPr/>
          <p:nvPr/>
        </p:nvSpPr>
        <p:spPr>
          <a:xfrm>
            <a:off x="379412" y="531813"/>
            <a:ext cx="8002587" cy="4587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의견 종합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03A16F-C056-D169-2120-1172C59D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70340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altLang="ko-KR" dirty="0"/>
              <a:t>/8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1FA6B-F926-D4D8-742A-6C38ECCFB3ED}"/>
              </a:ext>
            </a:extLst>
          </p:cNvPr>
          <p:cNvSpPr txBox="1"/>
          <p:nvPr/>
        </p:nvSpPr>
        <p:spPr>
          <a:xfrm>
            <a:off x="7288591" y="55518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재미 요소 분석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442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6682</TotalTime>
  <Words>481</Words>
  <Application>Microsoft Office PowerPoint</Application>
  <PresentationFormat>화면 슬라이드 쇼(4:3)</PresentationFormat>
  <Paragraphs>87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함초롬돋움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르캉 카</cp:lastModifiedBy>
  <cp:revision>642</cp:revision>
  <dcterms:created xsi:type="dcterms:W3CDTF">2006-08-16T00:00:00Z</dcterms:created>
  <dcterms:modified xsi:type="dcterms:W3CDTF">2024-09-28T09:10:00Z</dcterms:modified>
  <cp:version/>
</cp:coreProperties>
</file>