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9"/>
  </p:notesMasterIdLst>
  <p:sldIdLst>
    <p:sldId id="256" r:id="rId2"/>
    <p:sldId id="311" r:id="rId3"/>
    <p:sldId id="309" r:id="rId4"/>
    <p:sldId id="314" r:id="rId5"/>
    <p:sldId id="315" r:id="rId6"/>
    <p:sldId id="312" r:id="rId7"/>
    <p:sldId id="31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" userDrawn="1">
          <p15:clr>
            <a:srgbClr val="A4A3A4"/>
          </p15:clr>
        </p15:guide>
        <p15:guide id="3" orient="horz" pos="720" userDrawn="1">
          <p15:clr>
            <a:srgbClr val="A4A3A4"/>
          </p15:clr>
        </p15:guide>
        <p15:guide id="5" pos="2880">
          <p15:clr>
            <a:srgbClr val="A4A3A4"/>
          </p15:clr>
        </p15:guide>
        <p15:guide id="6" pos="239">
          <p15:clr>
            <a:srgbClr val="A4A3A4"/>
          </p15:clr>
        </p15:guide>
        <p15:guide id="8" pos="576" userDrawn="1">
          <p15:clr>
            <a:srgbClr val="A4A3A4"/>
          </p15:clr>
        </p15:guide>
        <p15:guide id="10" orient="horz" pos="39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E8FF"/>
    <a:srgbClr val="BE4B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>
      <p:cViewPr varScale="1">
        <p:scale>
          <a:sx n="84" d="100"/>
          <a:sy n="84" d="100"/>
        </p:scale>
        <p:origin x="1536" y="72"/>
      </p:cViewPr>
      <p:guideLst>
        <p:guide orient="horz" pos="336"/>
        <p:guide orient="horz" pos="720"/>
        <p:guide pos="2880"/>
        <p:guide pos="239"/>
        <p:guide pos="576"/>
        <p:guide orient="horz" pos="398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7232A554-2599-49D3-BE2F-EEAA9F7BE61B}" type="datetime1">
              <a:rPr lang="ko-KR" altLang="en-US"/>
              <a:pPr lvl="0">
                <a:defRPr/>
              </a:pPr>
              <a:t>2025-06-25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 편집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60A23DD4-FB2C-4600-ACCC-EE64BF77C13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60A23DD4-FB2C-4600-ACCC-EE64BF77C13A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A23DD4-FB2C-4600-ACCC-EE64BF77C13A}" type="slidenum">
              <a:rPr lang="ko-KR" altLang="en-US" smtClean="0"/>
              <a:pPr lvl="0"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58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60A23DD4-FB2C-4600-ACCC-EE64BF77C13A}" type="slidenum">
              <a:rPr lang="ko-KR" altLang="en-US" smtClean="0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37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ABC0C1-4257-4297-B4FF-4E99AC21F23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124744" y="457200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 userDrawn="1"/>
        </p:nvCxnSpPr>
        <p:spPr>
          <a:xfrm>
            <a:off x="4464496" y="457200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6804248" y="457200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0" y="457200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Karkang/YeongHun_portfoli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url.kr/6vkbpj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E15B356-9E4C-49AD-ADFF-1823009D3352}"/>
              </a:ext>
            </a:extLst>
          </p:cNvPr>
          <p:cNvSpPr/>
          <p:nvPr/>
        </p:nvSpPr>
        <p:spPr>
          <a:xfrm>
            <a:off x="379413" y="1397913"/>
            <a:ext cx="838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0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경력기술서</a:t>
            </a:r>
            <a:endParaRPr lang="en-US" altLang="ko-KR" sz="5000" b="1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4189413" y="540127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ko-KR" altLang="en-US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강영훈</a:t>
            </a:r>
            <a:b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totohoon4@naver.com</a:t>
            </a:r>
          </a:p>
          <a:p>
            <a:pPr algn="r"/>
            <a:r>
              <a:rPr lang="en-US" altLang="ko-KR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010 4462 2064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D30AE-A217-02DD-EFAC-27C23A6D1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5057B7C-24CC-4EEE-1F36-9B0392EB527A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목차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82EBD-04F7-DE8F-C2AC-8219B0064E1A}"/>
              </a:ext>
            </a:extLst>
          </p:cNvPr>
          <p:cNvSpPr txBox="1"/>
          <p:nvPr/>
        </p:nvSpPr>
        <p:spPr>
          <a:xfrm>
            <a:off x="383767" y="1143000"/>
            <a:ext cx="8229600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자기소개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(3p)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경력사항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(4~5p)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자격증 및 수료증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(6p)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플레이 목록 </a:t>
            </a: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(7p)</a:t>
            </a:r>
          </a:p>
          <a:p>
            <a:pPr lvl="1">
              <a:lnSpc>
                <a:spcPct val="150000"/>
              </a:lnSpc>
              <a:spcBef>
                <a:spcPct val="20000"/>
              </a:spcBef>
              <a:defRPr/>
            </a:pP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BA8BEFF0-029D-B297-EC39-59BB97728E96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2</a:t>
            </a:fld>
            <a:r>
              <a:rPr lang="en-US" dirty="0"/>
              <a:t>/7</a:t>
            </a:r>
          </a:p>
        </p:txBody>
      </p:sp>
    </p:spTree>
    <p:extLst>
      <p:ext uri="{BB962C8B-B14F-4D97-AF65-F5344CB8AC3E}">
        <p14:creationId xmlns:p14="http://schemas.microsoft.com/office/powerpoint/2010/main" val="278452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C806D-D6B9-2A58-F886-F43FCB821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E9CC218-F245-35F4-8366-711FEB1710A2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1.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자기소개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5" name="그림 14" descr="인간의 얼굴, 사람, 의류, 턱이(가) 표시된 사진&#10;&#10;자동 생성된 설명">
            <a:extLst>
              <a:ext uri="{FF2B5EF4-FFF2-40B4-BE49-F238E27FC236}">
                <a16:creationId xmlns:a16="http://schemas.microsoft.com/office/drawing/2014/main" id="{EF965018-7C51-19DF-C6C5-221EB6AC48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38" y="1908261"/>
            <a:ext cx="1734312" cy="23134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63CB85-E584-A268-FE9F-8B12CA36422A}"/>
              </a:ext>
            </a:extLst>
          </p:cNvPr>
          <p:cNvSpPr txBox="1"/>
          <p:nvPr/>
        </p:nvSpPr>
        <p:spPr>
          <a:xfrm>
            <a:off x="383767" y="1143000"/>
            <a:ext cx="8379233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737720D-F5C2-BAB2-1B24-9FA59B50904A}"/>
              </a:ext>
            </a:extLst>
          </p:cNvPr>
          <p:cNvSpPr/>
          <p:nvPr/>
        </p:nvSpPr>
        <p:spPr>
          <a:xfrm>
            <a:off x="2362200" y="1143000"/>
            <a:ext cx="6398033" cy="5181600"/>
          </a:xfrm>
          <a:prstGeom prst="roundRect">
            <a:avLst/>
          </a:prstGeom>
          <a:solidFill>
            <a:srgbClr val="CFE8FF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7B59D62C-C5FD-AFF6-E1E0-F104CF3DAE64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3</a:t>
            </a:fld>
            <a:r>
              <a:rPr lang="en-US" dirty="0"/>
              <a:t>/7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97EC7CB-471A-441A-DFC0-444B1505F687}"/>
              </a:ext>
            </a:extLst>
          </p:cNvPr>
          <p:cNvSpPr/>
          <p:nvPr/>
        </p:nvSpPr>
        <p:spPr>
          <a:xfrm>
            <a:off x="2503967" y="1581558"/>
            <a:ext cx="2979698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이름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강영훈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(Kang Yeong Hun)</a:t>
            </a:r>
          </a:p>
          <a:p>
            <a:b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이메일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totohoon4@naver</a:t>
            </a:r>
            <a:r>
              <a:rPr lang="en-US" altLang="ko-KR" sz="1400" dirty="0">
                <a:solidFill>
                  <a:srgbClr val="0000F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</a:t>
            </a: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전화번호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010 4462 2064</a:t>
            </a: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거주지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대구광역시 북구 대현동</a:t>
            </a:r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(4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개월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자격증</a:t>
            </a:r>
            <a:r>
              <a:rPr lang="ko-KR" altLang="en-US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ISTQB CTFL</a:t>
            </a: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</a:t>
            </a:r>
            <a:br>
              <a:rPr lang="en-US" altLang="ko-KR" sz="14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- 2024.05. ~ 2024.09. </a:t>
            </a:r>
            <a:r>
              <a:rPr lang="ko-KR" altLang="en-US" sz="12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컴투스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ko-KR" altLang="en-US" sz="12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제노니아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200" dirty="0" err="1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크로노브레이크</a:t>
            </a:r>
            <a:r>
              <a:rPr lang="ko-KR" altLang="en-US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TW </a:t>
            </a:r>
            <a:r>
              <a:rPr lang="ko-KR" altLang="en-US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런칭</a:t>
            </a:r>
            <a:endParaRPr lang="en-US" altLang="ko-KR" sz="12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- 2024.01.04. ~ 2024.02.26. 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컴투스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‘QA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캠퍼스 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’ 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수료</a:t>
            </a:r>
            <a:endParaRPr lang="en-US" altLang="ko-KR" sz="1200" kern="0" spc="0" dirty="0">
              <a:solidFill>
                <a:srgbClr val="000000"/>
              </a:solidFill>
              <a:effectLst/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- 2022.12.07. (</a:t>
            </a: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)STA</a:t>
            </a:r>
            <a:r>
              <a:rPr lang="ko-KR" altLang="en-US" sz="1200" kern="0" spc="0" dirty="0" err="1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테스팅컨설팅</a:t>
            </a:r>
            <a:r>
              <a:rPr lang="en-US" altLang="ko-KR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200" kern="0" spc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‘실무 중심의 테스트 기초 교육’ 수료</a:t>
            </a:r>
            <a:endParaRPr lang="en-US" altLang="ko-KR" sz="1200" kern="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4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1200" dirty="0">
              <a:solidFill>
                <a:srgbClr val="0000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0BCF3E4-4538-D26B-E4ED-11DBE9CFD0DD}"/>
              </a:ext>
            </a:extLst>
          </p:cNvPr>
          <p:cNvGrpSpPr/>
          <p:nvPr/>
        </p:nvGrpSpPr>
        <p:grpSpPr>
          <a:xfrm>
            <a:off x="5391902" y="1581558"/>
            <a:ext cx="3310430" cy="1943335"/>
            <a:chOff x="5391902" y="1581558"/>
            <a:chExt cx="3310430" cy="194333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5AB0071-D923-95DB-86B9-27BBAEB3B875}"/>
                </a:ext>
              </a:extLst>
            </p:cNvPr>
            <p:cNvSpPr/>
            <p:nvPr/>
          </p:nvSpPr>
          <p:spPr>
            <a:xfrm>
              <a:off x="5391902" y="1581558"/>
              <a:ext cx="2889070" cy="19332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b="1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스킬</a:t>
              </a:r>
              <a:endParaRPr lang="en-US" altLang="ko-KR" sz="1400" b="1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버그 리포트</a:t>
              </a:r>
              <a:endPara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테스트케이스</a:t>
              </a:r>
              <a:endPara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문서 작성</a:t>
              </a:r>
              <a:endPara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JIRA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Excel</a:t>
              </a: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rgbClr val="000000"/>
                  </a:solidFill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커뮤니케이션</a:t>
              </a:r>
              <a:endParaRPr lang="en-US" altLang="ko-KR" sz="1200" dirty="0">
                <a:solidFill>
                  <a:srgbClr val="00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E99CE73-ECE2-729E-E3CD-A89AF2388EFD}"/>
                </a:ext>
              </a:extLst>
            </p:cNvPr>
            <p:cNvSpPr/>
            <p:nvPr/>
          </p:nvSpPr>
          <p:spPr>
            <a:xfrm>
              <a:off x="6446904" y="1928314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673B4E4-E384-7006-DCE8-FA18D67110E6}"/>
                </a:ext>
              </a:extLst>
            </p:cNvPr>
            <p:cNvSpPr/>
            <p:nvPr/>
          </p:nvSpPr>
          <p:spPr>
            <a:xfrm>
              <a:off x="6446904" y="2202481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5AEA3A2-A5B0-A1F4-69EC-D381D88472C4}"/>
                </a:ext>
              </a:extLst>
            </p:cNvPr>
            <p:cNvSpPr/>
            <p:nvPr/>
          </p:nvSpPr>
          <p:spPr>
            <a:xfrm>
              <a:off x="6446904" y="2476648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B8A4972C-2D1C-DB36-7D02-55E755EC740E}"/>
                </a:ext>
              </a:extLst>
            </p:cNvPr>
            <p:cNvSpPr/>
            <p:nvPr/>
          </p:nvSpPr>
          <p:spPr>
            <a:xfrm>
              <a:off x="6446904" y="2754461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3B7E966-FCB1-D729-843C-DC1A5EEBA349}"/>
                </a:ext>
              </a:extLst>
            </p:cNvPr>
            <p:cNvSpPr/>
            <p:nvPr/>
          </p:nvSpPr>
          <p:spPr>
            <a:xfrm>
              <a:off x="6446462" y="3028628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B398B72-1478-506C-538E-6D0CB7C7FD6C}"/>
                </a:ext>
              </a:extLst>
            </p:cNvPr>
            <p:cNvSpPr/>
            <p:nvPr/>
          </p:nvSpPr>
          <p:spPr>
            <a:xfrm>
              <a:off x="6446462" y="3302795"/>
              <a:ext cx="1710735" cy="1524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4488AE7-3FCC-F689-B667-61E4F548814C}"/>
                </a:ext>
              </a:extLst>
            </p:cNvPr>
            <p:cNvSpPr txBox="1"/>
            <p:nvPr/>
          </p:nvSpPr>
          <p:spPr>
            <a:xfrm>
              <a:off x="8162743" y="1841169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95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1E8677D-F902-A8AB-B84A-D7FD43090D5A}"/>
                </a:ext>
              </a:extLst>
            </p:cNvPr>
            <p:cNvSpPr txBox="1"/>
            <p:nvPr/>
          </p:nvSpPr>
          <p:spPr>
            <a:xfrm>
              <a:off x="8162743" y="2120597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95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A725684-40AB-39FE-C67A-3EE9F92AF2D9}"/>
                </a:ext>
              </a:extLst>
            </p:cNvPr>
            <p:cNvSpPr txBox="1"/>
            <p:nvPr/>
          </p:nvSpPr>
          <p:spPr>
            <a:xfrm>
              <a:off x="8162743" y="2400855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90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8FD2D23-8D6B-4462-85D1-3E3B92E7C669}"/>
                </a:ext>
              </a:extLst>
            </p:cNvPr>
            <p:cNvSpPr txBox="1"/>
            <p:nvPr/>
          </p:nvSpPr>
          <p:spPr>
            <a:xfrm>
              <a:off x="8162743" y="2669796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90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3307315-8B24-4141-D82A-A49A3A4EBD85}"/>
                </a:ext>
              </a:extLst>
            </p:cNvPr>
            <p:cNvSpPr txBox="1"/>
            <p:nvPr/>
          </p:nvSpPr>
          <p:spPr>
            <a:xfrm>
              <a:off x="8165170" y="2944647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85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C04CDE0-EB69-1328-F3E2-EBB8C6D5623B}"/>
                </a:ext>
              </a:extLst>
            </p:cNvPr>
            <p:cNvSpPr txBox="1"/>
            <p:nvPr/>
          </p:nvSpPr>
          <p:spPr>
            <a:xfrm>
              <a:off x="8163910" y="3217116"/>
              <a:ext cx="5371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rPr>
                <a:t>90</a:t>
              </a:r>
              <a:endPara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C3813E9-788D-B712-BA68-BEB3010BC287}"/>
                </a:ext>
              </a:extLst>
            </p:cNvPr>
            <p:cNvSpPr/>
            <p:nvPr/>
          </p:nvSpPr>
          <p:spPr>
            <a:xfrm>
              <a:off x="6451118" y="1929783"/>
              <a:ext cx="1558778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94F1F7D-5CF3-E33D-2692-441BBC3AA60F}"/>
                </a:ext>
              </a:extLst>
            </p:cNvPr>
            <p:cNvSpPr/>
            <p:nvPr/>
          </p:nvSpPr>
          <p:spPr>
            <a:xfrm>
              <a:off x="6446019" y="2206462"/>
              <a:ext cx="1558778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A18AAF4-47F7-47B0-FC2A-FB9D12D8731E}"/>
                </a:ext>
              </a:extLst>
            </p:cNvPr>
            <p:cNvSpPr/>
            <p:nvPr/>
          </p:nvSpPr>
          <p:spPr>
            <a:xfrm>
              <a:off x="6446019" y="2480294"/>
              <a:ext cx="1474606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29BA210-A051-8CFF-94A1-A76DBB3BDFEB}"/>
                </a:ext>
              </a:extLst>
            </p:cNvPr>
            <p:cNvSpPr/>
            <p:nvPr/>
          </p:nvSpPr>
          <p:spPr>
            <a:xfrm>
              <a:off x="6454434" y="2765277"/>
              <a:ext cx="1474606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4A45D6A-2E77-0E06-D593-840650F55CFF}"/>
                </a:ext>
              </a:extLst>
            </p:cNvPr>
            <p:cNvSpPr/>
            <p:nvPr/>
          </p:nvSpPr>
          <p:spPr>
            <a:xfrm>
              <a:off x="6437391" y="3302795"/>
              <a:ext cx="1483234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57A60B8-5FFF-C156-07A2-2ADBE3272804}"/>
                </a:ext>
              </a:extLst>
            </p:cNvPr>
            <p:cNvSpPr/>
            <p:nvPr/>
          </p:nvSpPr>
          <p:spPr>
            <a:xfrm>
              <a:off x="6446462" y="3035798"/>
              <a:ext cx="1336891" cy="148754"/>
            </a:xfrm>
            <a:prstGeom prst="rect">
              <a:avLst/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6DB79FD-6906-AD6D-F12F-41BA7B2DDF82}"/>
              </a:ext>
            </a:extLst>
          </p:cNvPr>
          <p:cNvSpPr txBox="1"/>
          <p:nvPr/>
        </p:nvSpPr>
        <p:spPr>
          <a:xfrm>
            <a:off x="456384" y="4376033"/>
            <a:ext cx="1734312" cy="1200329"/>
          </a:xfrm>
          <a:prstGeom prst="rect">
            <a:avLst/>
          </a:prstGeom>
          <a:solidFill>
            <a:srgbClr val="CFE8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끊임없이 배우며 </a:t>
            </a:r>
            <a:endParaRPr lang="en-US" altLang="ko-KR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발전하는 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QA</a:t>
            </a:r>
          </a:p>
          <a:p>
            <a:pPr algn="ctr"/>
            <a:r>
              <a:rPr lang="ko-KR" altLang="en-US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강영훈</a:t>
            </a:r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입니다</a:t>
            </a: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773456-B899-16FB-B417-2D22BE61E634}"/>
              </a:ext>
            </a:extLst>
          </p:cNvPr>
          <p:cNvSpPr txBox="1"/>
          <p:nvPr/>
        </p:nvSpPr>
        <p:spPr>
          <a:xfrm>
            <a:off x="6073078" y="5100328"/>
            <a:ext cx="19235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포트폴리오 </a:t>
            </a:r>
            <a:r>
              <a:rPr lang="ko-KR" altLang="en-US" sz="12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깃허브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링크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algn="ctr"/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https://github.com/Karkang/YeongHun_portfolio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</a:p>
        </p:txBody>
      </p:sp>
      <p:pic>
        <p:nvPicPr>
          <p:cNvPr id="11" name="그림 10" descr="패턴, 사각형, 픽셀, 디자인이(가) 표시된 사진&#10;&#10;자동 생성된 설명">
            <a:extLst>
              <a:ext uri="{FF2B5EF4-FFF2-40B4-BE49-F238E27FC236}">
                <a16:creationId xmlns:a16="http://schemas.microsoft.com/office/drawing/2014/main" id="{E5308A78-4988-4630-7BCD-08B026079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391" y="3947611"/>
            <a:ext cx="1136468" cy="11364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5462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BB876-2967-D00E-E549-1011E0BDE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6A4AF88-EC5C-6F15-1BE0-D5DE8B447A6C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경력사항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D75DE-AC53-E9E1-D549-FD4D969AED2D}"/>
              </a:ext>
            </a:extLst>
          </p:cNvPr>
          <p:cNvSpPr txBox="1"/>
          <p:nvPr/>
        </p:nvSpPr>
        <p:spPr>
          <a:xfrm>
            <a:off x="383767" y="1143000"/>
            <a:ext cx="8379233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DB7FD97F-1A42-A9A4-4214-9BF9045DB674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4</a:t>
            </a:fld>
            <a:r>
              <a:rPr lang="en-US" dirty="0"/>
              <a:t>/7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575C2-1BB0-C9E2-F59F-6DBFF9172991}"/>
              </a:ext>
            </a:extLst>
          </p:cNvPr>
          <p:cNvSpPr txBox="1"/>
          <p:nvPr/>
        </p:nvSpPr>
        <p:spPr>
          <a:xfrm>
            <a:off x="388937" y="3429000"/>
            <a:ext cx="822443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회사명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부서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컴투스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/QA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WZ-QA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직책</a:t>
            </a:r>
            <a:r>
              <a:rPr lang="en-US" altLang="ko-KR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QA/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테스터</a:t>
            </a:r>
            <a:endParaRPr lang="en-US" altLang="ko-KR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근무기간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2024.05 ~ 2024.09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주요 업무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 업데이트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대만 런칭 스펙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QA</a:t>
            </a:r>
          </a:p>
          <a:p>
            <a:pPr marL="2628900" lvl="5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한국 업데이트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대만 런칭 스펙 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QA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및 이슈 대응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628900" lvl="5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내 전체 데이터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확률과 기획서 비교 검증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628900" lvl="5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부적합 공통화 리스트</a:t>
            </a: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/</a:t>
            </a:r>
            <a:r>
              <a:rPr lang="ko-KR" altLang="en-US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구동 체크리스트 확인</a:t>
            </a: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2628900" lvl="5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프로젝트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제노니아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크로노브레이크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TW</a:t>
            </a:r>
          </a:p>
          <a:p>
            <a:pPr marL="2628900" lvl="5" indent="-342900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ko-KR" sz="1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JIRA, Google Sheet/Drive</a:t>
            </a:r>
          </a:p>
          <a:p>
            <a:pPr marL="2628900" lvl="5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en-US" altLang="ko-KR" sz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퇴직 사유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대학 졸업을 위해 퇴직하였습니다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DD4C3-7677-F725-C76D-9FC21B77A5E3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경력기술서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4" name="그림 13" descr="텍스트, 불, 스크린샷, 열이(가) 표시된 사진&#10;&#10;자동 생성된 설명">
            <a:extLst>
              <a:ext uri="{FF2B5EF4-FFF2-40B4-BE49-F238E27FC236}">
                <a16:creationId xmlns:a16="http://schemas.microsoft.com/office/drawing/2014/main" id="{BDE13D14-5AA7-A576-4D49-D20BF3F03B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14" y="1143000"/>
            <a:ext cx="3845650" cy="21631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 descr="아니메, 소설, CG 아트워크, 가상의 캐릭터이(가) 표시된 사진&#10;&#10;자동 생성된 설명">
            <a:extLst>
              <a:ext uri="{FF2B5EF4-FFF2-40B4-BE49-F238E27FC236}">
                <a16:creationId xmlns:a16="http://schemas.microsoft.com/office/drawing/2014/main" id="{E561E46F-2D22-C4AF-19B8-B6480A08B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2999"/>
            <a:ext cx="3876933" cy="21759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8265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BB876-2967-D00E-E549-1011E0BDE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F76419D2-B886-A31F-52C0-F21B4F11CF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832033"/>
              </p:ext>
            </p:extLst>
          </p:nvPr>
        </p:nvGraphicFramePr>
        <p:xfrm>
          <a:off x="379413" y="1139652"/>
          <a:ext cx="8578224" cy="5489958"/>
        </p:xfrm>
        <a:graphic>
          <a:graphicData uri="http://schemas.openxmlformats.org/drawingml/2006/table">
            <a:tbl>
              <a:tblPr/>
              <a:tblGrid>
                <a:gridCol w="8578224">
                  <a:extLst>
                    <a:ext uri="{9D8B030D-6E8A-4147-A177-3AD203B41FA5}">
                      <a16:colId xmlns:a16="http://schemas.microsoft.com/office/drawing/2014/main" val="2462641982"/>
                    </a:ext>
                  </a:extLst>
                </a:gridCol>
              </a:tblGrid>
              <a:tr h="54899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T>
                    <a:lnB w="12700" cmpd="sng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632421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F3BE7C-838B-0BB3-6320-405C4C3789F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574512067"/>
              </p:ext>
            </p:extLst>
          </p:nvPr>
        </p:nvGraphicFramePr>
        <p:xfrm>
          <a:off x="381000" y="1139652"/>
          <a:ext cx="8576636" cy="5489958"/>
        </p:xfrm>
        <a:graphic>
          <a:graphicData uri="http://schemas.openxmlformats.org/drawingml/2006/table">
            <a:tbl>
              <a:tblPr/>
              <a:tblGrid>
                <a:gridCol w="1024344">
                  <a:extLst>
                    <a:ext uri="{9D8B030D-6E8A-4147-A177-3AD203B41FA5}">
                      <a16:colId xmlns:a16="http://schemas.microsoft.com/office/drawing/2014/main" val="1423148616"/>
                    </a:ext>
                  </a:extLst>
                </a:gridCol>
                <a:gridCol w="629358">
                  <a:extLst>
                    <a:ext uri="{9D8B030D-6E8A-4147-A177-3AD203B41FA5}">
                      <a16:colId xmlns:a16="http://schemas.microsoft.com/office/drawing/2014/main" val="2275014974"/>
                    </a:ext>
                  </a:extLst>
                </a:gridCol>
                <a:gridCol w="5664218">
                  <a:extLst>
                    <a:ext uri="{9D8B030D-6E8A-4147-A177-3AD203B41FA5}">
                      <a16:colId xmlns:a16="http://schemas.microsoft.com/office/drawing/2014/main" val="3884703407"/>
                    </a:ext>
                  </a:extLst>
                </a:gridCol>
                <a:gridCol w="1258716">
                  <a:extLst>
                    <a:ext uri="{9D8B030D-6E8A-4147-A177-3AD203B41FA5}">
                      <a16:colId xmlns:a16="http://schemas.microsoft.com/office/drawing/2014/main" val="70907532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근무기간</a:t>
                      </a:r>
                    </a:p>
                  </a:txBody>
                  <a:tcPr marL="61558" marR="61558" marT="17019" marB="1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직위</a:t>
                      </a:r>
                    </a:p>
                  </a:txBody>
                  <a:tcPr marL="61558" marR="61558" marT="17019" marB="1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담당업무</a:t>
                      </a:r>
                    </a:p>
                  </a:txBody>
                  <a:tcPr marL="61558" marR="61558" marT="17019" marB="1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최종연봉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만원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b="1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1558" marR="61558" marT="17019" marB="17019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359617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근무처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직책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상세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이직사유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164979"/>
                  </a:ext>
                </a:extLst>
              </a:tr>
              <a:tr h="19149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2024.05 ~ 2024.09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1558" marR="61558" marT="17019" marB="17019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사원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[</a:t>
                      </a:r>
                      <a:r>
                        <a:rPr lang="ko-KR" altLang="en-US" sz="1400" b="1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제노니아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 </a:t>
                      </a:r>
                      <a:r>
                        <a:rPr lang="ko-KR" altLang="en-US" sz="1400" b="1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크로노브레이크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-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한국 업데이트 및 대만 런칭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QA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프로젝트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]</a:t>
                      </a:r>
                    </a:p>
                    <a:p>
                      <a:pPr marL="0" indent="0" algn="l">
                        <a:buNone/>
                      </a:pPr>
                      <a:endParaRPr lang="en-US" altLang="ko-KR" sz="14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1.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한국 업데이트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QA 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신규 콘텐츠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(</a:t>
                      </a:r>
                      <a:r>
                        <a:rPr lang="ko-KR" altLang="en-US" sz="1400" b="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라카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 폐허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시련의 전당 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5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층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공성전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그림자 전장 시즌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3)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및 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UI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개선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던전 등 기능 검증 및 이슈 리포트 작성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→ 신규 요소의 정상 작동 여부 및 과거 이슈 재발 방지 검토</a:t>
                      </a:r>
                      <a:endParaRPr lang="en-US" altLang="ko-KR" sz="14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l">
                        <a:buNone/>
                      </a:pPr>
                      <a:endParaRPr lang="ko-KR" altLang="en-US" sz="14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2.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대만 런칭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QA 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메인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서브 퀘스트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튜토리얼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전체 메뉴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이벤트 콘텐츠에 대해 텍스트 표현 및 사용자 이해도 관점의 검수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→ 번역 누락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길이 오류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깨짐 현상 등 시각적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기능적 오류 확인</a:t>
                      </a:r>
                    </a:p>
                    <a:p>
                      <a:pPr marL="0" indent="0" algn="l">
                        <a:buNone/>
                      </a:pPr>
                      <a:endParaRPr lang="ko-KR" altLang="en-US" sz="14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3.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확률 콘텐츠 검증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ko-KR" altLang="en-US" sz="1400" b="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페어리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코스튬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일반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/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실링 소환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합성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성장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아이템 제작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각인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강화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개화 등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→ 기획서 기준 수치와 실제 적용 데이터 간 일치 여부 확인 및 반복 테스트 수행</a:t>
                      </a:r>
                      <a:endParaRPr lang="en-US" altLang="ko-KR" sz="14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l">
                        <a:buNone/>
                      </a:pPr>
                      <a:endParaRPr lang="ko-KR" altLang="en-US" sz="1400" b="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  <a:p>
                      <a:pPr marL="0" indent="0" algn="l">
                        <a:buNone/>
                      </a:pP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4. </a:t>
                      </a:r>
                      <a:r>
                        <a:rPr lang="ko-KR" altLang="en-US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기타 주요 업무 </a:t>
                      </a:r>
                      <a:r>
                        <a:rPr lang="en-US" altLang="ko-KR" sz="1400" b="1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: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부적합 공통화 리스트 및 기본 구동 체크리스트 기반 점검</a:t>
                      </a:r>
                    </a:p>
                    <a:p>
                      <a:pPr marL="0" indent="0" algn="l">
                        <a:buNone/>
                      </a:pP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JIRA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를 활용한 이슈 등록 및 관리</a:t>
                      </a:r>
                      <a:r>
                        <a:rPr lang="en-US" altLang="ko-KR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, Google Sheet </a:t>
                      </a:r>
                      <a:r>
                        <a:rPr lang="ko-KR" altLang="en-US" sz="1400" b="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기반 테스트 결과 정리 및 협업 진행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3,010 (</a:t>
                      </a:r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만원</a:t>
                      </a:r>
                      <a:r>
                        <a:rPr lang="en-US" altLang="ko-KR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)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249181"/>
                  </a:ext>
                </a:extLst>
              </a:tr>
              <a:tr h="250466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컴투스</a:t>
                      </a:r>
                      <a:endParaRPr lang="ko-KR" altLang="en-US" sz="1400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1558" marR="61558" marT="17019" marB="17019" anchor="ctr">
                    <a:lnL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팀원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함초롬돋움" panose="020B0604000101010101" pitchFamily="50" charset="-127"/>
                        <a:ea typeface="함초롬돋움" panose="020B0604000101010101" pitchFamily="50" charset="-127"/>
                        <a:cs typeface="함초롬돋움" panose="020B0604000101010101" pitchFamily="50" charset="-127"/>
                      </a:endParaRP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함초롬돋움" panose="020B0604000101010101" pitchFamily="50" charset="-127"/>
                          <a:ea typeface="함초롬돋움" panose="020B0604000101010101" pitchFamily="50" charset="-127"/>
                          <a:cs typeface="함초롬돋움" panose="020B0604000101010101" pitchFamily="50" charset="-127"/>
                        </a:rPr>
                        <a:t>대학 졸업을 위해 퇴직</a:t>
                      </a:r>
                    </a:p>
                  </a:txBody>
                  <a:tcPr marL="61558" marR="61558" marT="17019" marB="17019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8284188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A6A4AF88-EC5C-6F15-1BE0-D5DE8B447A6C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2. </a:t>
            </a:r>
            <a:r>
              <a:rPr lang="ko-KR" altLang="en-US" sz="3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경력사항</a:t>
            </a:r>
            <a:endParaRPr lang="en-US" altLang="ko-KR" sz="3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D75DE-AC53-E9E1-D549-FD4D969AED2D}"/>
              </a:ext>
            </a:extLst>
          </p:cNvPr>
          <p:cNvSpPr txBox="1"/>
          <p:nvPr/>
        </p:nvSpPr>
        <p:spPr>
          <a:xfrm>
            <a:off x="383767" y="1143000"/>
            <a:ext cx="8379233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DB7FD97F-1A42-A9A4-4214-9BF9045DB674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</a:t>
            </a:fld>
            <a:r>
              <a:rPr lang="en-US" dirty="0"/>
              <a:t>/7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DD4C3-7677-F725-C76D-9FC21B77A5E3}"/>
              </a:ext>
            </a:extLst>
          </p:cNvPr>
          <p:cNvSpPr txBox="1"/>
          <p:nvPr/>
        </p:nvSpPr>
        <p:spPr>
          <a:xfrm>
            <a:off x="7650870" y="55518"/>
            <a:ext cx="130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경력기술서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4026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BB876-2967-D00E-E549-1011E0BDE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6A4AF88-EC5C-6F15-1BE0-D5DE8B447A6C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3.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자격증 및 수료증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D75DE-AC53-E9E1-D549-FD4D969AED2D}"/>
              </a:ext>
            </a:extLst>
          </p:cNvPr>
          <p:cNvSpPr txBox="1"/>
          <p:nvPr/>
        </p:nvSpPr>
        <p:spPr>
          <a:xfrm>
            <a:off x="383767" y="1143000"/>
            <a:ext cx="8379233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DB7FD97F-1A42-A9A4-4214-9BF9045DB674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6</a:t>
            </a:fld>
            <a:r>
              <a:rPr lang="en-US" dirty="0"/>
              <a:t>/7</a:t>
            </a:r>
          </a:p>
        </p:txBody>
      </p:sp>
      <p:pic>
        <p:nvPicPr>
          <p:cNvPr id="4" name="그림 3" descr="텍스트, 스크린샷, 폰트, 메뉴이(가) 표시된 사진&#10;&#10;자동 생성된 설명">
            <a:extLst>
              <a:ext uri="{FF2B5EF4-FFF2-40B4-BE49-F238E27FC236}">
                <a16:creationId xmlns:a16="http://schemas.microsoft.com/office/drawing/2014/main" id="{26BD7ADB-FFDE-6B82-12BA-486C3A197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143000"/>
            <a:ext cx="2851485" cy="40386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1">
            <a:extLst>
              <a:ext uri="{FF2B5EF4-FFF2-40B4-BE49-F238E27FC236}">
                <a16:creationId xmlns:a16="http://schemas.microsoft.com/office/drawing/2014/main" id="{E10F6F86-CBF5-D7F7-431E-ED268154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6161428" y="1143000"/>
            <a:ext cx="2453409" cy="403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5689746-925B-E49D-E683-E95751754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965" y="1143000"/>
            <a:ext cx="2859274" cy="4038600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</p:pic>
      <p:sp>
        <p:nvSpPr>
          <p:cNvPr id="11" name="슬라이드 번호 개체 틀 2">
            <a:extLst>
              <a:ext uri="{FF2B5EF4-FFF2-40B4-BE49-F238E27FC236}">
                <a16:creationId xmlns:a16="http://schemas.microsoft.com/office/drawing/2014/main" id="{4333DF85-FD3E-EA19-56B9-6376FE5A7738}"/>
              </a:ext>
            </a:extLst>
          </p:cNvPr>
          <p:cNvSpPr txBox="1">
            <a:spLocks/>
          </p:cNvSpPr>
          <p:nvPr/>
        </p:nvSpPr>
        <p:spPr>
          <a:xfrm>
            <a:off x="388938" y="5257800"/>
            <a:ext cx="2851485" cy="286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컴투스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QA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캠퍼스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5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 수료증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2" name="슬라이드 번호 개체 틀 2">
            <a:extLst>
              <a:ext uri="{FF2B5EF4-FFF2-40B4-BE49-F238E27FC236}">
                <a16:creationId xmlns:a16="http://schemas.microsoft.com/office/drawing/2014/main" id="{09C4EA8F-6BAD-E008-D448-C949BA7D4CCC}"/>
              </a:ext>
            </a:extLst>
          </p:cNvPr>
          <p:cNvSpPr txBox="1">
            <a:spLocks/>
          </p:cNvSpPr>
          <p:nvPr/>
        </p:nvSpPr>
        <p:spPr>
          <a:xfrm>
            <a:off x="3262965" y="5257800"/>
            <a:ext cx="2859274" cy="286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실무 중심의 테스트 기초 교육 수료증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" name="슬라이드 번호 개체 틀 2">
            <a:extLst>
              <a:ext uri="{FF2B5EF4-FFF2-40B4-BE49-F238E27FC236}">
                <a16:creationId xmlns:a16="http://schemas.microsoft.com/office/drawing/2014/main" id="{2DCE26A9-EFA5-9300-363D-E5104DEE6F5A}"/>
              </a:ext>
            </a:extLst>
          </p:cNvPr>
          <p:cNvSpPr txBox="1">
            <a:spLocks/>
          </p:cNvSpPr>
          <p:nvPr/>
        </p:nvSpPr>
        <p:spPr>
          <a:xfrm>
            <a:off x="6161428" y="5257800"/>
            <a:ext cx="2453409" cy="2868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ISTQB Foundation Level 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자격증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575C2-1BB0-C9E2-F59F-6DBFF9172991}"/>
              </a:ext>
            </a:extLst>
          </p:cNvPr>
          <p:cNvSpPr txBox="1"/>
          <p:nvPr/>
        </p:nvSpPr>
        <p:spPr>
          <a:xfrm>
            <a:off x="388937" y="5620871"/>
            <a:ext cx="8224430" cy="70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ISTQB CTFL Mobile Application Testing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자격증과 외국어 시험을 준비하는 등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끊임없이 배우며 발전하는 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QA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가 되기 위해 노력 중입니다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DD4C3-7677-F725-C76D-9FC21B77A5E3}"/>
              </a:ext>
            </a:extLst>
          </p:cNvPr>
          <p:cNvSpPr txBox="1"/>
          <p:nvPr/>
        </p:nvSpPr>
        <p:spPr>
          <a:xfrm>
            <a:off x="7064171" y="55518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자격증 및 수료증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723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BB876-2967-D00E-E549-1011E0BDE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A6A4AF88-EC5C-6F15-1BE0-D5DE8B447A6C}"/>
              </a:ext>
            </a:extLst>
          </p:cNvPr>
          <p:cNvSpPr/>
          <p:nvPr/>
        </p:nvSpPr>
        <p:spPr>
          <a:xfrm>
            <a:off x="383767" y="533400"/>
            <a:ext cx="8229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ko-KR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4. </a:t>
            </a:r>
            <a:r>
              <a:rPr lang="ko-KR" altLang="en-US" sz="32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플레이 목록</a:t>
            </a:r>
            <a:endParaRPr lang="en-US" altLang="ko-KR" sz="3000" kern="1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DD75DE-AC53-E9E1-D549-FD4D969AED2D}"/>
              </a:ext>
            </a:extLst>
          </p:cNvPr>
          <p:cNvSpPr txBox="1"/>
          <p:nvPr/>
        </p:nvSpPr>
        <p:spPr>
          <a:xfrm>
            <a:off x="383767" y="1143000"/>
            <a:ext cx="8379233" cy="5203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endParaRPr lang="ko-KR" alt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슬라이드 번호 개체 틀 2">
            <a:extLst>
              <a:ext uri="{FF2B5EF4-FFF2-40B4-BE49-F238E27FC236}">
                <a16:creationId xmlns:a16="http://schemas.microsoft.com/office/drawing/2014/main" id="{DB7FD97F-1A42-A9A4-4214-9BF9045DB674}"/>
              </a:ext>
            </a:extLst>
          </p:cNvPr>
          <p:cNvSpPr txBox="1">
            <a:spLocks/>
          </p:cNvSpPr>
          <p:nvPr/>
        </p:nvSpPr>
        <p:spPr>
          <a:xfrm>
            <a:off x="6553200" y="6470340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7</a:t>
            </a:fld>
            <a:r>
              <a:rPr lang="en-US" dirty="0"/>
              <a:t>/7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C575C2-1BB0-C9E2-F59F-6DBFF9172991}"/>
              </a:ext>
            </a:extLst>
          </p:cNvPr>
          <p:cNvSpPr txBox="1"/>
          <p:nvPr/>
        </p:nvSpPr>
        <p:spPr>
          <a:xfrm>
            <a:off x="388937" y="5620871"/>
            <a:ext cx="8224430" cy="7037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게임명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경력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플레이 정도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과금 유무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현재 플레이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플레이 경험 요약 등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ko-KR" altLang="en-US" sz="1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플레이 후 플레이 경험을 정리해 </a:t>
            </a:r>
            <a:r>
              <a:rPr lang="ko-KR" altLang="en-US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분석의 신뢰도를 높이고 있습니다</a:t>
            </a:r>
            <a:r>
              <a:rPr lang="en-US" altLang="ko-KR" sz="1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F357B-86BF-52FB-F69C-9A9BE6DF93C2}"/>
              </a:ext>
            </a:extLst>
          </p:cNvPr>
          <p:cNvSpPr txBox="1"/>
          <p:nvPr/>
        </p:nvSpPr>
        <p:spPr>
          <a:xfrm>
            <a:off x="152400" y="89525"/>
            <a:ext cx="6781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플레이 목록 </a:t>
            </a:r>
            <a:r>
              <a:rPr lang="ko-KR" altLang="en-US" sz="1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깃허브</a:t>
            </a:r>
            <a:r>
              <a:rPr lang="ko-KR" altLang="en-US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링크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: </a:t>
            </a:r>
            <a:r>
              <a:rPr lang="en-US" altLang="ko-KR" sz="1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https://url.kr/6vkbpj</a:t>
            </a:r>
            <a:endParaRPr lang="en-US" altLang="ko-KR" sz="1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F75E70-3D3A-B7BA-C1BE-6AAB2B306A2B}"/>
              </a:ext>
            </a:extLst>
          </p:cNvPr>
          <p:cNvSpPr txBox="1"/>
          <p:nvPr/>
        </p:nvSpPr>
        <p:spPr>
          <a:xfrm>
            <a:off x="7064171" y="55518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게임 플레이 목록</a:t>
            </a:r>
            <a:endParaRPr lang="zh-CN" altLang="en-US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 descr="텍스트, 스크린샷, 번호, 평행이(가) 표시된 사진&#10;&#10;자동 생성된 설명">
            <a:extLst>
              <a:ext uri="{FF2B5EF4-FFF2-40B4-BE49-F238E27FC236}">
                <a16:creationId xmlns:a16="http://schemas.microsoft.com/office/drawing/2014/main" id="{BF7539D5-288A-CF88-C302-194FB5CBF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936" y="1113864"/>
            <a:ext cx="7094139" cy="448521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5319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5785</TotalTime>
  <Words>559</Words>
  <Application>Microsoft Office PowerPoint</Application>
  <PresentationFormat>화면 슬라이드 쇼(4:3)</PresentationFormat>
  <Paragraphs>114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맑은 고딕</vt:lpstr>
      <vt:lpstr>함초롬돋움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카르캉</dc:creator>
  <cp:lastModifiedBy>강영훈</cp:lastModifiedBy>
  <cp:revision>654</cp:revision>
  <dcterms:created xsi:type="dcterms:W3CDTF">2006-08-16T00:00:00Z</dcterms:created>
  <dcterms:modified xsi:type="dcterms:W3CDTF">2025-06-25T09:05:35Z</dcterms:modified>
  <cp:version/>
</cp:coreProperties>
</file>