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311" r:id="rId3"/>
    <p:sldId id="309" r:id="rId4"/>
    <p:sldId id="314" r:id="rId5"/>
    <p:sldId id="315" r:id="rId6"/>
    <p:sldId id="319" r:id="rId7"/>
    <p:sldId id="31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>
        <p:scale>
          <a:sx n="75" d="100"/>
          <a:sy n="75" d="100"/>
        </p:scale>
        <p:origin x="-82" y="197"/>
      </p:cViewPr>
      <p:guideLst>
        <p:guide orient="horz" pos="336"/>
        <p:guide orient="horz" pos="720"/>
        <p:guide pos="2880"/>
        <p:guide pos="239"/>
        <p:guide pos="576"/>
        <p:guide orient="horz"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Karkang/YeongHun_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Karkang/YeongHun_portfol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30AE-A217-02DD-EFAC-27C23A6D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B7C-24CC-4EEE-1F36-9B0392EB527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82EBD-04F7-DE8F-C2AC-8219B0064E1A}"/>
              </a:ext>
            </a:extLst>
          </p:cNvPr>
          <p:cNvSpPr txBox="1"/>
          <p:nvPr/>
        </p:nvSpPr>
        <p:spPr>
          <a:xfrm>
            <a:off x="383767" y="1143000"/>
            <a:ext cx="8229600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(4~5p)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MD EXPO </a:t>
            </a:r>
            <a:r>
              <a:rPr lang="ko-KR" altLang="en-US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 </a:t>
            </a:r>
            <a:r>
              <a:rPr lang="ko-KR" altLang="en-US" sz="2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포스터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A8BEFF0-029D-B297-EC39-59BB97728E96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84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806D-D6B9-2A58-F886-F43FCB82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CC218-F245-35F4-8366-711FEB1710A2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EF965018-7C51-19DF-C6C5-221EB6AC4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8" y="1908261"/>
            <a:ext cx="1734312" cy="23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3CB85-E584-A268-FE9F-8B12CA36422A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37720D-F5C2-BAB2-1B24-9FA59B50904A}"/>
              </a:ext>
            </a:extLst>
          </p:cNvPr>
          <p:cNvSpPr/>
          <p:nvPr/>
        </p:nvSpPr>
        <p:spPr>
          <a:xfrm>
            <a:off x="2362200" y="1142999"/>
            <a:ext cx="6398033" cy="5324535"/>
          </a:xfrm>
          <a:prstGeom prst="roundRect">
            <a:avLst/>
          </a:prstGeom>
          <a:solidFill>
            <a:srgbClr val="CFE8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7B59D62C-C5FD-AFF6-E1E0-F104CF3DAE6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/7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C7CB-471A-441A-DFC0-444B1505F687}"/>
              </a:ext>
            </a:extLst>
          </p:cNvPr>
          <p:cNvSpPr/>
          <p:nvPr/>
        </p:nvSpPr>
        <p:spPr>
          <a:xfrm>
            <a:off x="2503967" y="1419649"/>
            <a:ext cx="288667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(Kang Yeong Hun)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</a:t>
            </a:r>
            <a:r>
              <a:rPr lang="en-US" altLang="ko-KR" sz="14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010 4462 2064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거주지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대구광역시 북구 대현동</a:t>
            </a:r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ISTQB CTFL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- 2025 MD EXPO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</a:t>
            </a:r>
            <a:r>
              <a:rPr lang="ko-KR" altLang="en-US" sz="120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포스터 제출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200" dirty="0"/>
              <a:t>근사치 랭킹 </a:t>
            </a:r>
            <a:r>
              <a:rPr lang="en-US" altLang="ko-KR" sz="1200" dirty="0"/>
              <a:t>UI</a:t>
            </a:r>
            <a:r>
              <a:rPr lang="ko-KR" altLang="en-US" sz="1200" dirty="0"/>
              <a:t>의 몰입 유도와 인식 변화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- 2024.05. ~ 2024.09.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- 2024.01.04. ~ 2024.02.26.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‘QA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수료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- 2022.12.07. 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)STA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테스팅컨설팅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‘실무 중심의 테스트 기초 교육’ 수료</a:t>
            </a:r>
            <a:endParaRPr lang="en-US" altLang="ko-KR" sz="12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CF3E4-4538-D26B-E4ED-11DBE9CFD0DD}"/>
              </a:ext>
            </a:extLst>
          </p:cNvPr>
          <p:cNvGrpSpPr/>
          <p:nvPr/>
        </p:nvGrpSpPr>
        <p:grpSpPr>
          <a:xfrm>
            <a:off x="5391902" y="1581558"/>
            <a:ext cx="3310430" cy="1943335"/>
            <a:chOff x="5391902" y="1581558"/>
            <a:chExt cx="3310430" cy="19433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AB0071-D923-95DB-86B9-27BBAEB3B875}"/>
                </a:ext>
              </a:extLst>
            </p:cNvPr>
            <p:cNvSpPr/>
            <p:nvPr/>
          </p:nvSpPr>
          <p:spPr>
            <a:xfrm>
              <a:off x="5391902" y="1581558"/>
              <a:ext cx="2889070" cy="193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스킬</a:t>
              </a:r>
              <a:endParaRPr lang="en-US" altLang="ko-KR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버그 리포트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테스트케이스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문서 작성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JIRA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Excel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커뮤니케이션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99CE73-ECE2-729E-E3CD-A89AF2388EFD}"/>
                </a:ext>
              </a:extLst>
            </p:cNvPr>
            <p:cNvSpPr/>
            <p:nvPr/>
          </p:nvSpPr>
          <p:spPr>
            <a:xfrm>
              <a:off x="6446904" y="1928314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73B4E4-E384-7006-DCE8-FA18D67110E6}"/>
                </a:ext>
              </a:extLst>
            </p:cNvPr>
            <p:cNvSpPr/>
            <p:nvPr/>
          </p:nvSpPr>
          <p:spPr>
            <a:xfrm>
              <a:off x="6446904" y="220248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AEA3A2-A5B0-A1F4-69EC-D381D88472C4}"/>
                </a:ext>
              </a:extLst>
            </p:cNvPr>
            <p:cNvSpPr/>
            <p:nvPr/>
          </p:nvSpPr>
          <p:spPr>
            <a:xfrm>
              <a:off x="6446904" y="247664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A4972C-2D1C-DB36-7D02-55E755EC740E}"/>
                </a:ext>
              </a:extLst>
            </p:cNvPr>
            <p:cNvSpPr/>
            <p:nvPr/>
          </p:nvSpPr>
          <p:spPr>
            <a:xfrm>
              <a:off x="6446904" y="275446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B7E966-FCB1-D729-843C-DC1A5EEBA349}"/>
                </a:ext>
              </a:extLst>
            </p:cNvPr>
            <p:cNvSpPr/>
            <p:nvPr/>
          </p:nvSpPr>
          <p:spPr>
            <a:xfrm>
              <a:off x="6446462" y="302862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98B72-1478-506C-538E-6D0CB7C7FD6C}"/>
                </a:ext>
              </a:extLst>
            </p:cNvPr>
            <p:cNvSpPr/>
            <p:nvPr/>
          </p:nvSpPr>
          <p:spPr>
            <a:xfrm>
              <a:off x="6446462" y="3302795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488AE7-3FCC-F689-B667-61E4F548814C}"/>
                </a:ext>
              </a:extLst>
            </p:cNvPr>
            <p:cNvSpPr txBox="1"/>
            <p:nvPr/>
          </p:nvSpPr>
          <p:spPr>
            <a:xfrm>
              <a:off x="8162743" y="1841169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E8677D-F902-A8AB-B84A-D7FD43090D5A}"/>
                </a:ext>
              </a:extLst>
            </p:cNvPr>
            <p:cNvSpPr txBox="1"/>
            <p:nvPr/>
          </p:nvSpPr>
          <p:spPr>
            <a:xfrm>
              <a:off x="8162743" y="212059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725684-40AB-39FE-C67A-3EE9F92AF2D9}"/>
                </a:ext>
              </a:extLst>
            </p:cNvPr>
            <p:cNvSpPr txBox="1"/>
            <p:nvPr/>
          </p:nvSpPr>
          <p:spPr>
            <a:xfrm>
              <a:off x="8162743" y="2400855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D2D23-8D6B-4462-85D1-3E3B92E7C669}"/>
                </a:ext>
              </a:extLst>
            </p:cNvPr>
            <p:cNvSpPr txBox="1"/>
            <p:nvPr/>
          </p:nvSpPr>
          <p:spPr>
            <a:xfrm>
              <a:off x="8162743" y="266979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07315-8B24-4141-D82A-A49A3A4EBD85}"/>
                </a:ext>
              </a:extLst>
            </p:cNvPr>
            <p:cNvSpPr txBox="1"/>
            <p:nvPr/>
          </p:nvSpPr>
          <p:spPr>
            <a:xfrm>
              <a:off x="8165170" y="294464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4CDE0-EB69-1328-F3E2-EBB8C6D5623B}"/>
                </a:ext>
              </a:extLst>
            </p:cNvPr>
            <p:cNvSpPr txBox="1"/>
            <p:nvPr/>
          </p:nvSpPr>
          <p:spPr>
            <a:xfrm>
              <a:off x="8163910" y="321711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3813E9-788D-B712-BA68-BEB3010BC287}"/>
                </a:ext>
              </a:extLst>
            </p:cNvPr>
            <p:cNvSpPr/>
            <p:nvPr/>
          </p:nvSpPr>
          <p:spPr>
            <a:xfrm>
              <a:off x="6451118" y="1929783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4F1F7D-5CF3-E33D-2692-441BBC3AA60F}"/>
                </a:ext>
              </a:extLst>
            </p:cNvPr>
            <p:cNvSpPr/>
            <p:nvPr/>
          </p:nvSpPr>
          <p:spPr>
            <a:xfrm>
              <a:off x="6446019" y="2206462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18AAF4-47F7-47B0-FC2A-FB9D12D8731E}"/>
                </a:ext>
              </a:extLst>
            </p:cNvPr>
            <p:cNvSpPr/>
            <p:nvPr/>
          </p:nvSpPr>
          <p:spPr>
            <a:xfrm>
              <a:off x="6446019" y="2480294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BA210-A051-8CFF-94A1-A76DBB3BDFEB}"/>
                </a:ext>
              </a:extLst>
            </p:cNvPr>
            <p:cNvSpPr/>
            <p:nvPr/>
          </p:nvSpPr>
          <p:spPr>
            <a:xfrm>
              <a:off x="6454434" y="2765277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45D6A-2E77-0E06-D593-840650F55CFF}"/>
                </a:ext>
              </a:extLst>
            </p:cNvPr>
            <p:cNvSpPr/>
            <p:nvPr/>
          </p:nvSpPr>
          <p:spPr>
            <a:xfrm>
              <a:off x="6437391" y="3302795"/>
              <a:ext cx="1483234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7A60B8-5FFF-C156-07A2-2ADBE3272804}"/>
                </a:ext>
              </a:extLst>
            </p:cNvPr>
            <p:cNvSpPr/>
            <p:nvPr/>
          </p:nvSpPr>
          <p:spPr>
            <a:xfrm>
              <a:off x="6446462" y="3035798"/>
              <a:ext cx="1336891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B79FD-6906-AD6D-F12F-41BA7B2DDF82}"/>
              </a:ext>
            </a:extLst>
          </p:cNvPr>
          <p:cNvSpPr txBox="1"/>
          <p:nvPr/>
        </p:nvSpPr>
        <p:spPr>
          <a:xfrm>
            <a:off x="456384" y="4376033"/>
            <a:ext cx="1734312" cy="1200329"/>
          </a:xfrm>
          <a:prstGeom prst="rect">
            <a:avLst/>
          </a:prstGeom>
          <a:solidFill>
            <a:srgbClr val="CFE8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73456-B899-16FB-B417-2D22BE61E634}"/>
              </a:ext>
            </a:extLst>
          </p:cNvPr>
          <p:cNvSpPr txBox="1"/>
          <p:nvPr/>
        </p:nvSpPr>
        <p:spPr>
          <a:xfrm>
            <a:off x="6073078" y="5258113"/>
            <a:ext cx="192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en-US" altLang="ko-KR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1" name="그림 10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E5308A78-4988-4630-7BCD-08B026079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1" y="4105396"/>
            <a:ext cx="1136468" cy="1136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7F0645-D911-4AA2-049E-A290AD704F3A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6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3429000"/>
            <a:ext cx="822443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WZ-QA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QA/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근무기간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2024.05 ~ 2024.09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업무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이슈 대응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내 전체 데이터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확률과 기획서 비교 검증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부적합 공통화 리스트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구동 체크리스트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JIRA, Google Sheet/Drive</a:t>
            </a:r>
          </a:p>
          <a:p>
            <a:pPr marL="2628900" lvl="5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퇴직 사유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 졸업을 위해 퇴직하였습니다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불, 스크린샷, 열이(가) 표시된 사진&#10;&#10;자동 생성된 설명">
            <a:extLst>
              <a:ext uri="{FF2B5EF4-FFF2-40B4-BE49-F238E27FC236}">
                <a16:creationId xmlns:a16="http://schemas.microsoft.com/office/drawing/2014/main" id="{BDE13D14-5AA7-A576-4D49-D20BF3F0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4" y="1143000"/>
            <a:ext cx="3845650" cy="2163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아니메, 소설, CG 아트워크, 가상의 캐릭터이(가) 표시된 사진&#10;&#10;자동 생성된 설명">
            <a:extLst>
              <a:ext uri="{FF2B5EF4-FFF2-40B4-BE49-F238E27FC236}">
                <a16:creationId xmlns:a16="http://schemas.microsoft.com/office/drawing/2014/main" id="{E561E46F-2D22-C4AF-19B8-B6480A08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2999"/>
            <a:ext cx="3876933" cy="2175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2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6419D2-B886-A31F-52C0-F21B4F1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2033"/>
              </p:ext>
            </p:extLst>
          </p:nvPr>
        </p:nvGraphicFramePr>
        <p:xfrm>
          <a:off x="379413" y="1139652"/>
          <a:ext cx="8578224" cy="5489958"/>
        </p:xfrm>
        <a:graphic>
          <a:graphicData uri="http://schemas.openxmlformats.org/drawingml/2006/table">
            <a:tbl>
              <a:tblPr/>
              <a:tblGrid>
                <a:gridCol w="8578224">
                  <a:extLst>
                    <a:ext uri="{9D8B030D-6E8A-4147-A177-3AD203B41FA5}">
                      <a16:colId xmlns:a16="http://schemas.microsoft.com/office/drawing/2014/main" val="2462641982"/>
                    </a:ext>
                  </a:extLst>
                </a:gridCol>
              </a:tblGrid>
              <a:tr h="5489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242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F3BE7C-838B-0BB3-6320-405C4C378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4512067"/>
              </p:ext>
            </p:extLst>
          </p:nvPr>
        </p:nvGraphicFramePr>
        <p:xfrm>
          <a:off x="381000" y="1139652"/>
          <a:ext cx="8576636" cy="5489958"/>
        </p:xfrm>
        <a:graphic>
          <a:graphicData uri="http://schemas.openxmlformats.org/drawingml/2006/table">
            <a:tbl>
              <a:tblPr/>
              <a:tblGrid>
                <a:gridCol w="1024344">
                  <a:extLst>
                    <a:ext uri="{9D8B030D-6E8A-4147-A177-3AD203B41FA5}">
                      <a16:colId xmlns:a16="http://schemas.microsoft.com/office/drawing/2014/main" val="1423148616"/>
                    </a:ext>
                  </a:extLst>
                </a:gridCol>
                <a:gridCol w="629358">
                  <a:extLst>
                    <a:ext uri="{9D8B030D-6E8A-4147-A177-3AD203B41FA5}">
                      <a16:colId xmlns:a16="http://schemas.microsoft.com/office/drawing/2014/main" val="2275014974"/>
                    </a:ext>
                  </a:extLst>
                </a:gridCol>
                <a:gridCol w="5664218">
                  <a:extLst>
                    <a:ext uri="{9D8B030D-6E8A-4147-A177-3AD203B41FA5}">
                      <a16:colId xmlns:a16="http://schemas.microsoft.com/office/drawing/2014/main" val="3884703407"/>
                    </a:ext>
                  </a:extLst>
                </a:gridCol>
                <a:gridCol w="1258716">
                  <a:extLst>
                    <a:ext uri="{9D8B030D-6E8A-4147-A177-3AD203B41FA5}">
                      <a16:colId xmlns:a16="http://schemas.microsoft.com/office/drawing/2014/main" val="7090753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근무기간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담당업무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최종연봉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59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근무처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직책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이직사유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4979"/>
                  </a:ext>
                </a:extLst>
              </a:tr>
              <a:tr h="19149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2024.05 ~ 2024.09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제노니아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크로노브레이크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및 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</a:p>
                    <a:p>
                      <a:pPr marL="0" indent="0" algn="l">
                        <a:buNone/>
                      </a:pP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콘텐츠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라카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폐허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시련의 전당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층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공성전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그림자 전장 시즌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3)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던전 등 기능 검증 및 이슈 리포트 작성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신규 요소의 정상 작동 여부 및 과거 이슈 재발 방지 검토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 퀘스트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튜토리얼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전체 메뉴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콘텐츠에 대해 텍스트 표현 및 사용자 이해도 관점의 검수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번역 누락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길이 오류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깨짐 현상 등 시각적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기능적 오류 확인</a:t>
                      </a: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 콘텐츠 검증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페어리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코스튬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실링 소환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합성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성장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제작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강화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개화 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기획서 기준 수치와 실제 적용 데이터 간 일치 여부 확인 및 반복 테스트 수행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주요 업무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부적합 공통화 리스트 및 기본 구동 체크리스트 기반 점검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JIRA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활용한 이슈 등록 및 관리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Google Sheet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기반 테스트 결과 정리 및 협업 진행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3,010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49181"/>
                  </a:ext>
                </a:extLst>
              </a:tr>
              <a:tr h="25046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컴투스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대학 졸업을 위해 퇴직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41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0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A85C-7903-F1F5-7283-170DDD76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DFFE75-6C2D-A357-5E98-3D97EC08B50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en-US" altLang="ko-KR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2025 MD EXPO </a:t>
            </a:r>
            <a:r>
              <a:rPr lang="ko-KR" altLang="en-US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</a:t>
            </a:r>
            <a:r>
              <a:rPr lang="en-US" altLang="ko-KR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UX </a:t>
            </a:r>
            <a:r>
              <a:rPr lang="ko-KR" altLang="en-US" sz="3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포스터 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AB0FB99F-DA60-31F6-258E-FAAEB2096C49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D032D-BCF8-DF8F-9F63-E4C91A99D617}"/>
              </a:ext>
            </a:extLst>
          </p:cNvPr>
          <p:cNvSpPr txBox="1"/>
          <p:nvPr/>
        </p:nvSpPr>
        <p:spPr>
          <a:xfrm>
            <a:off x="4076700" y="1143001"/>
            <a:ext cx="4953000" cy="535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/>
              <a:t>근사치 랭킹 </a:t>
            </a:r>
            <a:r>
              <a:rPr lang="en-US" altLang="ko-KR" sz="1600" dirty="0"/>
              <a:t>UI</a:t>
            </a:r>
            <a:r>
              <a:rPr lang="ko-KR" altLang="en-US" sz="1600" dirty="0"/>
              <a:t>의 몰입 유도와 인식 변화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내용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실제 점수보다 약간 높은 가상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점수를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 그룹에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제공 후 실험 진행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종료 후 조작 여부 안내 및 설문 수집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조작과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비조작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그룹의 점수 및 설문 비교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(42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Android(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)/Desktop(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비조작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 실험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결과</a:t>
            </a:r>
            <a:endParaRPr lang="en-US" altLang="ko-KR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점수 자체에는 유의미한 차이 없음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 &gt; 0.05)</a:t>
            </a: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응답자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85.7%,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랭킹이 몰입에 영향을 주었다고 응답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(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조작 그룹의 몰입도 높고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신뢰도 낮은 비대칭 반응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spcBef>
                <a:spcPct val="20000"/>
              </a:spcBef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실험 종료 후 안내된 조작 여부가 사용자에게</a:t>
            </a:r>
            <a:b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경험을 재해석하게 만듦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시사점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근사치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직접적인 효과보다는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사후 인지를 통해 사용자 반응을 재구성하게 만드는 심리적 설계 요소가 작용할 가능성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시사함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C6935-974C-4186-91AA-14230BDCC1CF}"/>
              </a:ext>
            </a:extLst>
          </p:cNvPr>
          <p:cNvSpPr txBox="1"/>
          <p:nvPr/>
        </p:nvSpPr>
        <p:spPr>
          <a:xfrm>
            <a:off x="383766" y="89525"/>
            <a:ext cx="6550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en-US" altLang="ko-KR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Github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endParaRPr lang="ko-KR" altLang="en-US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838C-D44F-9A35-BA60-1B010AE3DE48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C91FBF-EE64-B283-87C9-1D2FB51BD6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1"/>
            <a:ext cx="3572631" cy="5355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430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/7</a:t>
            </a:r>
          </a:p>
        </p:txBody>
      </p:sp>
      <p:pic>
        <p:nvPicPr>
          <p:cNvPr id="4" name="그림 3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6BD7ADB-FFDE-6B82-12BA-486C3A19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285148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10F6F86-CBF5-D7F7-431E-ED268154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6161428" y="1143000"/>
            <a:ext cx="2453409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689746-925B-E49D-E683-E9575175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65" y="1143000"/>
            <a:ext cx="2859274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4333DF85-FD3E-EA19-56B9-6376FE5A7738}"/>
              </a:ext>
            </a:extLst>
          </p:cNvPr>
          <p:cNvSpPr txBox="1">
            <a:spLocks/>
          </p:cNvSpPr>
          <p:nvPr/>
        </p:nvSpPr>
        <p:spPr>
          <a:xfrm>
            <a:off x="388938" y="5257800"/>
            <a:ext cx="2851485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09C4EA8F-6BAD-E008-D448-C949BA7D4CCC}"/>
              </a:ext>
            </a:extLst>
          </p:cNvPr>
          <p:cNvSpPr txBox="1">
            <a:spLocks/>
          </p:cNvSpPr>
          <p:nvPr/>
        </p:nvSpPr>
        <p:spPr>
          <a:xfrm>
            <a:off x="3262965" y="5257800"/>
            <a:ext cx="2859274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실무 중심의 테스트 기초 교육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2DCE26A9-EFA5-9300-363D-E5104DEE6F5A}"/>
              </a:ext>
            </a:extLst>
          </p:cNvPr>
          <p:cNvSpPr txBox="1">
            <a:spLocks/>
          </p:cNvSpPr>
          <p:nvPr/>
        </p:nvSpPr>
        <p:spPr>
          <a:xfrm>
            <a:off x="6161428" y="5257800"/>
            <a:ext cx="2453409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Foundation Level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CTFL Mobile Application Testing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자격증과 외국어 시험을 준비하는 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발전하는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되기 위해 노력 중입니다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7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5879</TotalTime>
  <Words>687</Words>
  <Application>Microsoft Office PowerPoint</Application>
  <PresentationFormat>화면 슬라이드 쇼(4:3)</PresentationFormat>
  <Paragraphs>130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강영훈</cp:lastModifiedBy>
  <cp:revision>667</cp:revision>
  <dcterms:created xsi:type="dcterms:W3CDTF">2006-08-16T00:00:00Z</dcterms:created>
  <dcterms:modified xsi:type="dcterms:W3CDTF">2025-06-30T06:40:00Z</dcterms:modified>
  <cp:version/>
</cp:coreProperties>
</file>