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85" r:id="rId4"/>
    <p:sldId id="260" r:id="rId5"/>
    <p:sldId id="288" r:id="rId6"/>
    <p:sldId id="292" r:id="rId7"/>
    <p:sldId id="298" r:id="rId8"/>
    <p:sldId id="261" r:id="rId9"/>
    <p:sldId id="262" r:id="rId10"/>
    <p:sldId id="263" r:id="rId11"/>
    <p:sldId id="328" r:id="rId12"/>
    <p:sldId id="322" r:id="rId13"/>
    <p:sldId id="323" r:id="rId14"/>
    <p:sldId id="324" r:id="rId15"/>
    <p:sldId id="325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27" r:id="rId26"/>
    <p:sldId id="315" r:id="rId2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3300"/>
    <a:srgbClr val="FFFF00"/>
    <a:srgbClr val="800000"/>
    <a:srgbClr val="660066"/>
    <a:srgbClr val="003366"/>
    <a:srgbClr val="A50021"/>
    <a:srgbClr val="006600"/>
    <a:srgbClr val="99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89" autoAdjust="0"/>
    <p:restoredTop sz="94556" autoAdjust="0"/>
  </p:normalViewPr>
  <p:slideViewPr>
    <p:cSldViewPr>
      <p:cViewPr varScale="1">
        <p:scale>
          <a:sx n="113" d="100"/>
          <a:sy n="113" d="100"/>
        </p:scale>
        <p:origin x="225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e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5728" cy="513118"/>
          </a:xfrm>
          <a:prstGeom prst="rect">
            <a:avLst/>
          </a:prstGeom>
        </p:spPr>
        <p:txBody>
          <a:bodyPr vert="horz" lIns="93897" tIns="46949" rIns="93897" bIns="469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984" y="0"/>
            <a:ext cx="3075728" cy="513118"/>
          </a:xfrm>
          <a:prstGeom prst="rect">
            <a:avLst/>
          </a:prstGeom>
        </p:spPr>
        <p:txBody>
          <a:bodyPr vert="horz" lIns="93897" tIns="46949" rIns="93897" bIns="46949" rtlCol="0"/>
          <a:lstStyle>
            <a:lvl1pPr algn="r">
              <a:defRPr sz="1200"/>
            </a:lvl1pPr>
          </a:lstStyle>
          <a:p>
            <a:fld id="{2BE86A21-9266-4ACD-B2BD-53D9732AA089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495"/>
            <a:ext cx="3075728" cy="513118"/>
          </a:xfrm>
          <a:prstGeom prst="rect">
            <a:avLst/>
          </a:prstGeom>
        </p:spPr>
        <p:txBody>
          <a:bodyPr vert="horz" lIns="93897" tIns="46949" rIns="93897" bIns="469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984" y="9721495"/>
            <a:ext cx="3075728" cy="513118"/>
          </a:xfrm>
          <a:prstGeom prst="rect">
            <a:avLst/>
          </a:prstGeom>
        </p:spPr>
        <p:txBody>
          <a:bodyPr vert="horz" lIns="93897" tIns="46949" rIns="93897" bIns="46949" rtlCol="0" anchor="b"/>
          <a:lstStyle>
            <a:lvl1pPr algn="r">
              <a:defRPr sz="1200"/>
            </a:lvl1pPr>
          </a:lstStyle>
          <a:p>
            <a:fld id="{17CAA26B-2A46-4E26-8375-DE4C6D60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05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3" tIns="48286" rIns="96573" bIns="4828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3" tIns="48286" rIns="96573" bIns="4828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3" tIns="48286" rIns="96573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3" tIns="48286" rIns="96573" bIns="4828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3" tIns="48286" rIns="96573" bIns="4828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72C9BD-CCDC-40CD-A721-AFCD761067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10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BDA092-A202-45AF-810D-AE8525E629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3579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74ED6A-2778-45D9-B356-59D84217872A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8814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327BF8-AD94-44BF-8C06-D3FE8EFF0A19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2184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92B406-161D-4A3D-AF09-D85E4DA381E1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6902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FD090F-5247-4F7B-8E0C-E24BCF4E7204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0469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02B98-B170-4F12-9B8E-55B69B00D89B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7818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C13BA-72EB-433B-A424-0111D28E2E27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3348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79503-9B9F-4F29-97E0-318FB355CE12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2654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D7CD3-0999-4D5F-8528-DA4727F2C797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3407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969875-CE17-45DD-9E38-EA7E92705882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0960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DAFF09-005F-4C77-BFEB-601FCA6D7A94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421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6625EB-9011-42A8-81DE-8100D287479D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2466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DB4BF-8863-4AA3-8BD5-E94FC04CDC95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4446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931A54-83F5-4224-97AF-1B9529420FBC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8580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6A5B5-CA85-42AC-B3B9-4FE11256D5EE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4563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C9041-B518-4533-9BB6-0D593CFBEBED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0159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4FA38-D9F1-449E-A3B5-05E6545D2BEC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2677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CAAE2A-4749-46B5-BCD9-54003DCF9C52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6654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C6B8A-0A77-4FBF-9DE6-EE1B0F8A5335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994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1717F-A1A9-417C-9AFF-6090E680F76F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5703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F860E6-8A13-4AF3-8024-3A32B0E843C4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4615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B88B06-5FF3-490A-8DD3-E5CB2B4F69EA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86442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B8629C-C095-4119-920D-E9E4D747CDA1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820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B8629C-C095-4119-920D-E9E4D747CDA1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1235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34A9E-F31C-4199-A5C5-B865E095AE6C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7150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7E63E-02DB-4406-A3B8-BD05CF94375D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87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 smtClean="0"/>
              <a:t>Digitais</a:t>
            </a:r>
            <a:r>
              <a:rPr lang="en-US" dirty="0" smtClean="0"/>
              <a:t>, </a:t>
            </a:r>
            <a:r>
              <a:rPr lang="en-US" dirty="0"/>
              <a:t>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5B113-8003-484C-9CB4-34534D4C0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9" descr="U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3170" y="6165304"/>
            <a:ext cx="562862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66C12-8904-440D-9B97-9DD9A23E7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5B293-85F4-4DC4-A27E-2FADA22FD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75572-6E57-4D22-BB50-584F13E3D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5AB37-B8D0-4712-BD5B-07CEA1AB3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FC367-8932-41B6-8841-AA24EF8C9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95AD1-BDED-41CC-A23B-09540AA31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E2892-AAC6-485A-9209-0739BB772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C871D-8856-4724-9795-3F6EEC33E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" name="Picture 19" descr="U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3170" y="6165304"/>
            <a:ext cx="562862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2915816" y="6372036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Introdução aos</a:t>
            </a:r>
            <a:r>
              <a:rPr lang="pt-PT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pt-PT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Sistemas</a:t>
            </a:r>
            <a:r>
              <a:rPr lang="pt-PT" dirty="0" smtClean="0"/>
              <a:t> </a:t>
            </a:r>
            <a:r>
              <a:rPr lang="pt-PT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Digitais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39E76-8863-4D3D-BBB0-80A2DA937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4C0C8-542C-4205-9C79-600B188B3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462713"/>
            <a:ext cx="460851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10906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1168DB-C190-429A-8369-E58CAE946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222" name="Picture 7" descr="UA 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6165850"/>
            <a:ext cx="4318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8" descr="IEETA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88350" y="6165850"/>
            <a:ext cx="403225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763713" y="6381750"/>
            <a:ext cx="4752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hyperlink" Target="http://www.captec-group.com/" TargetMode="External"/><Relationship Id="rId3" Type="http://schemas.openxmlformats.org/officeDocument/2006/relationships/notesSlide" Target="../notesSlides/notesSlide11.xml"/><Relationship Id="rId7" Type="http://schemas.openxmlformats.org/officeDocument/2006/relationships/hyperlink" Target="http://pc.watch.impress.co.jp/docs/column/" TargetMode="Externa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image" Target="../media/image10.jpeg"/><Relationship Id="rId5" Type="http://schemas.openxmlformats.org/officeDocument/2006/relationships/image" Target="../media/image7.jpe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3.doc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Word_97_-_2003_Document2.doc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Word_97_-_2003_Document1.doc"/><Relationship Id="rId9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Word_97_-_2003_Document4.doc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../www/declaracao_te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PT" dirty="0" smtClean="0"/>
              <a:t>Introdução aos Sistemas Digitais, Iouliia Skliarova</a:t>
            </a:r>
          </a:p>
        </p:txBody>
      </p:sp>
      <p:sp>
        <p:nvSpPr>
          <p:cNvPr id="10243" name="WordArt 4"/>
          <p:cNvSpPr>
            <a:spLocks noChangeArrowheads="1" noChangeShapeType="1" noTextEdit="1"/>
          </p:cNvSpPr>
          <p:nvPr/>
        </p:nvSpPr>
        <p:spPr bwMode="auto">
          <a:xfrm>
            <a:off x="755577" y="216024"/>
            <a:ext cx="7488832" cy="18448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Introdução aos</a:t>
            </a:r>
          </a:p>
          <a:p>
            <a:pPr algn="ctr"/>
            <a:r>
              <a:rPr lang="pt-PT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 Digitais</a:t>
            </a:r>
            <a:endParaRPr lang="pt-PT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055" name="WordArt 7"/>
          <p:cNvSpPr>
            <a:spLocks noChangeArrowheads="1" noChangeShapeType="1" noTextEdit="1"/>
          </p:cNvSpPr>
          <p:nvPr/>
        </p:nvSpPr>
        <p:spPr bwMode="auto">
          <a:xfrm>
            <a:off x="1141413" y="3645024"/>
            <a:ext cx="6526212" cy="21602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i="1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Apresentação da disciplina</a:t>
            </a:r>
          </a:p>
          <a:p>
            <a:pPr algn="ctr"/>
            <a:r>
              <a:rPr lang="pt-PT" sz="3600" i="1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Introdução </a:t>
            </a:r>
            <a:r>
              <a:rPr lang="pt-PT" sz="3600" i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aos </a:t>
            </a:r>
            <a:r>
              <a:rPr lang="pt-PT" sz="3600" i="1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sistemas digitais</a:t>
            </a:r>
          </a:p>
          <a:p>
            <a:pPr algn="ctr"/>
            <a:r>
              <a:rPr lang="pt-PT" sz="3600" i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Sistemas de numeração</a:t>
            </a:r>
            <a:endParaRPr lang="pt-PT" sz="3600" i="1" kern="10" dirty="0">
              <a:ln w="9525">
                <a:solidFill>
                  <a:srgbClr val="008000"/>
                </a:solidFill>
                <a:round/>
                <a:headEnd/>
                <a:tailEnd/>
              </a:ln>
              <a:solidFill>
                <a:srgbClr val="FFFFCC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 Black"/>
            </a:endParaRPr>
          </a:p>
        </p:txBody>
      </p:sp>
      <p:sp>
        <p:nvSpPr>
          <p:cNvPr id="10245" name="WordArt 8"/>
          <p:cNvSpPr>
            <a:spLocks noChangeArrowheads="1" noChangeShapeType="1" noTextEdit="1"/>
          </p:cNvSpPr>
          <p:nvPr/>
        </p:nvSpPr>
        <p:spPr bwMode="auto">
          <a:xfrm>
            <a:off x="3203575" y="2493144"/>
            <a:ext cx="2305050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 dirty="0">
                <a:ln w="9525">
                  <a:noFill/>
                  <a:round/>
                  <a:headEnd/>
                  <a:tailEnd/>
                </a:ln>
                <a:solidFill>
                  <a:srgbClr val="FFFF99">
                    <a:alpha val="39999"/>
                  </a:srgbClr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Aula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428828"/>
            <a:ext cx="5857954" cy="4808484"/>
          </a:xfrm>
          <a:prstGeom prst="rect">
            <a:avLst/>
          </a:prstGeom>
        </p:spPr>
      </p:pic>
      <p:sp>
        <p:nvSpPr>
          <p:cNvPr id="18435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967287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Página</a:t>
            </a:r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da </a:t>
            </a:r>
            <a:r>
              <a:rPr lang="en-US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disciplina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39750" y="908720"/>
            <a:ext cx="3240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70000"/>
              </a:spcAft>
              <a:defRPr/>
            </a:pP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http</a:t>
            </a:r>
            <a:r>
              <a:rPr lang="pt-PT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://elearning.ua.pt</a:t>
            </a: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endParaRPr lang="pt-PT" dirty="0"/>
          </a:p>
        </p:txBody>
      </p:sp>
      <p:sp>
        <p:nvSpPr>
          <p:cNvPr id="9" name="Oval Callout 8"/>
          <p:cNvSpPr/>
          <p:nvPr/>
        </p:nvSpPr>
        <p:spPr>
          <a:xfrm>
            <a:off x="6871984" y="2924944"/>
            <a:ext cx="2143306" cy="1512168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2"/>
                </a:solidFill>
              </a:rPr>
              <a:t>Consultar o guião da disciplina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>
            <a:off x="4372910" y="3903383"/>
            <a:ext cx="3127444" cy="638561"/>
          </a:xfrm>
          <a:prstGeom prst="curvedConnector4">
            <a:avLst>
              <a:gd name="adj1" fmla="val 39255"/>
              <a:gd name="adj2" fmla="val 195891"/>
            </a:avLst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211960" y="1112222"/>
            <a:ext cx="2520777" cy="1872208"/>
            <a:chOff x="4572000" y="1124744"/>
            <a:chExt cx="2520777" cy="1872208"/>
          </a:xfrm>
        </p:grpSpPr>
        <p:sp>
          <p:nvSpPr>
            <p:cNvPr id="3105" name="WordArt 9"/>
            <p:cNvSpPr>
              <a:spLocks noChangeArrowheads="1" noChangeShapeType="1" noTextEdit="1"/>
            </p:cNvSpPr>
            <p:nvPr/>
          </p:nvSpPr>
          <p:spPr bwMode="auto">
            <a:xfrm>
              <a:off x="5651475" y="1124744"/>
              <a:ext cx="720725" cy="2174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spc="400" dirty="0" err="1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AAAA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/>
                </a:rPr>
                <a:t>Placa</a:t>
              </a:r>
              <a:endParaRPr lang="en-US" sz="2000" kern="10" spc="40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endParaRPr>
            </a:p>
          </p:txBody>
        </p:sp>
        <p:pic>
          <p:nvPicPr>
            <p:cNvPr id="64595" name="Picture 83" descr="http://www.gigabyte.com/fileupload/product/2/3527/3246_m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1394677"/>
              <a:ext cx="1944713" cy="1602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4572000" y="2204864"/>
              <a:ext cx="619773" cy="0"/>
            </a:xfrm>
            <a:prstGeom prst="straightConnector1">
              <a:avLst/>
            </a:prstGeom>
            <a:noFill/>
            <a:ln w="28575">
              <a:solidFill>
                <a:srgbClr val="A50021"/>
              </a:solidFill>
              <a:prstDash val="dash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18" name="Group 17"/>
          <p:cNvGrpSpPr/>
          <p:nvPr/>
        </p:nvGrpSpPr>
        <p:grpSpPr>
          <a:xfrm>
            <a:off x="5999485" y="1040214"/>
            <a:ext cx="3000499" cy="1655539"/>
            <a:chOff x="6143501" y="1052736"/>
            <a:chExt cx="3000499" cy="1655539"/>
          </a:xfrm>
        </p:grpSpPr>
        <p:pic>
          <p:nvPicPr>
            <p:cNvPr id="64597" name="Picture 85" descr="http://www.legitreviews.com/images/reviews/1484/Nehalem_Die_callout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271" y="1424812"/>
              <a:ext cx="1999729" cy="1283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17" name="Oval 53"/>
            <p:cNvSpPr>
              <a:spLocks noChangeArrowheads="1"/>
            </p:cNvSpPr>
            <p:nvPr/>
          </p:nvSpPr>
          <p:spPr bwMode="auto">
            <a:xfrm>
              <a:off x="6143501" y="1907821"/>
              <a:ext cx="360363" cy="360362"/>
            </a:xfrm>
            <a:prstGeom prst="ellipse">
              <a:avLst/>
            </a:prstGeom>
            <a:noFill/>
            <a:ln w="28575">
              <a:solidFill>
                <a:srgbClr val="FFFF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7092379" y="1052736"/>
              <a:ext cx="2016125" cy="2873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spc="400" dirty="0" err="1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AAAA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/>
                </a:rPr>
                <a:t>Circuito</a:t>
              </a:r>
              <a:r>
                <a:rPr lang="en-US" sz="2000" kern="10" spc="400" dirty="0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AAAA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/>
                </a:rPr>
                <a:t> </a:t>
              </a:r>
              <a:r>
                <a:rPr lang="en-US" sz="2000" kern="10" spc="400" dirty="0" err="1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AAAA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/>
                </a:rPr>
                <a:t>integrado</a:t>
              </a:r>
              <a:endParaRPr lang="en-US" sz="2000" kern="10" spc="40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endParaRPr>
            </a:p>
          </p:txBody>
        </p:sp>
        <p:sp>
          <p:nvSpPr>
            <p:cNvPr id="3101" name="Line 51"/>
            <p:cNvSpPr>
              <a:spLocks noChangeShapeType="1"/>
            </p:cNvSpPr>
            <p:nvPr/>
          </p:nvSpPr>
          <p:spPr bwMode="auto">
            <a:xfrm>
              <a:off x="6299697" y="2275433"/>
              <a:ext cx="864692" cy="432842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Line 52"/>
            <p:cNvSpPr>
              <a:spLocks noChangeShapeType="1"/>
            </p:cNvSpPr>
            <p:nvPr/>
          </p:nvSpPr>
          <p:spPr bwMode="auto">
            <a:xfrm flipV="1">
              <a:off x="6156821" y="1449388"/>
              <a:ext cx="1007567" cy="46727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78517" y="2924944"/>
            <a:ext cx="3765491" cy="3456384"/>
            <a:chOff x="822805" y="3212976"/>
            <a:chExt cx="3765491" cy="3456384"/>
          </a:xfrm>
        </p:grpSpPr>
        <p:pic>
          <p:nvPicPr>
            <p:cNvPr id="41" name="Picture 19" descr="http://upload.wikimedia.org/wikipedia/commons/thumb/9/93/Moores_law_(1970-2011).PNG/257px-Moores_law_(1970-2011)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805" y="3212976"/>
              <a:ext cx="3461163" cy="3232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971600" y="6407750"/>
              <a:ext cx="36166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100" dirty="0" smtClean="0">
                  <a:solidFill>
                    <a:schemeClr val="accent3">
                      <a:lumMod val="50000"/>
                    </a:schemeClr>
                  </a:solidFill>
                </a:rPr>
                <a:t>Imagem de </a:t>
              </a:r>
              <a:r>
                <a:rPr lang="en-GB" sz="1100" dirty="0">
                  <a:solidFill>
                    <a:schemeClr val="accent3">
                      <a:lumMod val="50000"/>
                    </a:schemeClr>
                  </a:solidFill>
                  <a:hlinkClick r:id="rId7"/>
                </a:rPr>
                <a:t>http://pc.watch.impress.co.jp/docs/column</a:t>
              </a:r>
              <a:r>
                <a:rPr lang="en-GB" sz="1100" dirty="0" smtClean="0">
                  <a:solidFill>
                    <a:schemeClr val="accent3">
                      <a:lumMod val="50000"/>
                    </a:schemeClr>
                  </a:solidFill>
                  <a:hlinkClick r:id="rId7"/>
                </a:rPr>
                <a:t>/</a:t>
              </a:r>
              <a:endParaRPr lang="en-GB" sz="11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3080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6840537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Como construir sistemas complexos?</a:t>
            </a:r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07950" y="981076"/>
            <a:ext cx="2381250" cy="1814513"/>
            <a:chOff x="340" y="618"/>
            <a:chExt cx="1500" cy="1143"/>
          </a:xfrm>
        </p:grpSpPr>
        <p:pic>
          <p:nvPicPr>
            <p:cNvPr id="3103" name="Picture 6" descr="j028575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340" y="981"/>
              <a:ext cx="1270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4" name="WordArt 7"/>
            <p:cNvSpPr>
              <a:spLocks noChangeArrowheads="1" noChangeShapeType="1" noTextEdit="1"/>
            </p:cNvSpPr>
            <p:nvPr/>
          </p:nvSpPr>
          <p:spPr bwMode="auto">
            <a:xfrm>
              <a:off x="340" y="618"/>
              <a:ext cx="1500" cy="2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2000" kern="10" spc="400" dirty="0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AAAA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/>
                </a:rPr>
                <a:t>Sistema </a:t>
              </a:r>
              <a:endParaRPr lang="en-US" sz="2000" kern="10" spc="40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endParaRPr>
            </a:p>
            <a:p>
              <a:pPr algn="ctr">
                <a:lnSpc>
                  <a:spcPts val="1600"/>
                </a:lnSpc>
              </a:pPr>
              <a:r>
                <a:rPr lang="en-US" sz="2000" kern="10" spc="400" dirty="0" err="1" smtClean="0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AAAA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/>
                </a:rPr>
                <a:t>computacional</a:t>
              </a:r>
              <a:endParaRPr lang="en-US" sz="2000" kern="10" spc="40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endParaRPr>
            </a:p>
          </p:txBody>
        </p:sp>
      </p:grp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7524750" y="2348880"/>
            <a:ext cx="1006475" cy="2881313"/>
            <a:chOff x="4740" y="1480"/>
            <a:chExt cx="634" cy="1815"/>
          </a:xfrm>
        </p:grpSpPr>
        <p:sp>
          <p:nvSpPr>
            <p:cNvPr id="3097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4785" y="3158"/>
              <a:ext cx="589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spc="400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AAAA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/>
                </a:rPr>
                <a:t>Módulo</a:t>
              </a:r>
            </a:p>
          </p:txBody>
        </p:sp>
        <p:graphicFrame>
          <p:nvGraphicFramePr>
            <p:cNvPr id="3075" name="Object 43"/>
            <p:cNvGraphicFramePr>
              <a:graphicFrameLocks noChangeAspect="1"/>
            </p:cNvGraphicFramePr>
            <p:nvPr/>
          </p:nvGraphicFramePr>
          <p:xfrm>
            <a:off x="4740" y="2750"/>
            <a:ext cx="36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91" name="Photo Editor Photo" r:id="rId9" imgW="581106" imgH="533474" progId="">
                    <p:embed/>
                  </p:oleObj>
                </mc:Choice>
                <mc:Fallback>
                  <p:oleObj name="Photo Editor Photo" r:id="rId9" imgW="581106" imgH="53347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2750"/>
                          <a:ext cx="366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8" name="Line 54"/>
            <p:cNvSpPr>
              <a:spLocks noChangeShapeType="1"/>
            </p:cNvSpPr>
            <p:nvPr/>
          </p:nvSpPr>
          <p:spPr bwMode="auto">
            <a:xfrm flipH="1">
              <a:off x="5103" y="1480"/>
              <a:ext cx="136" cy="127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Line 55"/>
            <p:cNvSpPr>
              <a:spLocks noChangeShapeType="1"/>
            </p:cNvSpPr>
            <p:nvPr/>
          </p:nvSpPr>
          <p:spPr bwMode="auto">
            <a:xfrm flipH="1">
              <a:off x="4740" y="1480"/>
              <a:ext cx="272" cy="127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08" name="Oval 44"/>
          <p:cNvSpPr>
            <a:spLocks noChangeArrowheads="1"/>
          </p:cNvSpPr>
          <p:nvPr/>
        </p:nvSpPr>
        <p:spPr bwMode="auto">
          <a:xfrm>
            <a:off x="1691680" y="1700213"/>
            <a:ext cx="287338" cy="1008062"/>
          </a:xfrm>
          <a:prstGeom prst="ellipse">
            <a:avLst/>
          </a:prstGeom>
          <a:noFill/>
          <a:ln w="28575">
            <a:solidFill>
              <a:srgbClr val="A5002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94"/>
          <p:cNvGrpSpPr>
            <a:grpSpLocks/>
          </p:cNvGrpSpPr>
          <p:nvPr/>
        </p:nvGrpSpPr>
        <p:grpSpPr bwMode="auto">
          <a:xfrm>
            <a:off x="4932363" y="3644900"/>
            <a:ext cx="2603500" cy="1944688"/>
            <a:chOff x="3107" y="2296"/>
            <a:chExt cx="1640" cy="1225"/>
          </a:xfrm>
        </p:grpSpPr>
        <p:sp>
          <p:nvSpPr>
            <p:cNvPr id="3089" name="Rectangle 74"/>
            <p:cNvSpPr>
              <a:spLocks noChangeArrowheads="1"/>
            </p:cNvSpPr>
            <p:nvPr/>
          </p:nvSpPr>
          <p:spPr bwMode="auto">
            <a:xfrm>
              <a:off x="3107" y="2296"/>
              <a:ext cx="1406" cy="1225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Line 75"/>
            <p:cNvSpPr>
              <a:spLocks noChangeShapeType="1"/>
            </p:cNvSpPr>
            <p:nvPr/>
          </p:nvSpPr>
          <p:spPr bwMode="auto">
            <a:xfrm flipH="1" flipV="1">
              <a:off x="4520" y="2296"/>
              <a:ext cx="227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Line 76"/>
            <p:cNvSpPr>
              <a:spLocks noChangeShapeType="1"/>
            </p:cNvSpPr>
            <p:nvPr/>
          </p:nvSpPr>
          <p:spPr bwMode="auto">
            <a:xfrm flipH="1">
              <a:off x="4520" y="3067"/>
              <a:ext cx="227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3354" y="2977"/>
              <a:ext cx="1023" cy="4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CCFFCC"/>
                  </a:solidFill>
                  <a:latin typeface="Arial Black"/>
                </a:rPr>
                <a:t>Tecnologia de</a:t>
              </a:r>
            </a:p>
            <a:p>
              <a:pPr algn="ctr"/>
              <a:r>
                <a:rPr 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CCFFCC"/>
                  </a:solidFill>
                  <a:latin typeface="Arial Black"/>
                </a:rPr>
                <a:t>implementação</a:t>
              </a:r>
            </a:p>
          </p:txBody>
        </p:sp>
        <p:sp>
          <p:nvSpPr>
            <p:cNvPr id="3093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3762" y="2704"/>
              <a:ext cx="146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CCFFCC"/>
                  </a:solidFill>
                  <a:latin typeface="Arial Black"/>
                </a:rPr>
                <a:t>+</a:t>
              </a:r>
            </a:p>
          </p:txBody>
        </p:sp>
        <p:sp>
          <p:nvSpPr>
            <p:cNvPr id="3094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3535" y="2432"/>
              <a:ext cx="608" cy="1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CCFFCC"/>
                  </a:solidFill>
                  <a:latin typeface="Arial Black"/>
                </a:rPr>
                <a:t>Função</a:t>
              </a:r>
            </a:p>
          </p:txBody>
        </p:sp>
        <p:sp>
          <p:nvSpPr>
            <p:cNvPr id="3095" name="Rectangle 93"/>
            <p:cNvSpPr>
              <a:spLocks noChangeArrowheads="1"/>
            </p:cNvSpPr>
            <p:nvPr/>
          </p:nvSpPr>
          <p:spPr bwMode="auto">
            <a:xfrm>
              <a:off x="4384" y="2341"/>
              <a:ext cx="136" cy="11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6" name="WordArt 63"/>
          <p:cNvSpPr>
            <a:spLocks noChangeArrowheads="1" noChangeShapeType="1" noTextEdit="1"/>
          </p:cNvSpPr>
          <p:nvPr/>
        </p:nvSpPr>
        <p:spPr bwMode="auto">
          <a:xfrm>
            <a:off x="226632" y="2924944"/>
            <a:ext cx="1582738" cy="2174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 spc="40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Lei de Moore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35696" y="1280073"/>
            <a:ext cx="2580306" cy="1860895"/>
            <a:chOff x="2124397" y="1292595"/>
            <a:chExt cx="2580306" cy="1860895"/>
          </a:xfrm>
        </p:grpSpPr>
        <p:sp>
          <p:nvSpPr>
            <p:cNvPr id="3106" name="Line 48"/>
            <p:cNvSpPr>
              <a:spLocks noChangeShapeType="1"/>
            </p:cNvSpPr>
            <p:nvPr/>
          </p:nvSpPr>
          <p:spPr bwMode="auto">
            <a:xfrm flipV="1">
              <a:off x="2124397" y="1484313"/>
              <a:ext cx="1798638" cy="21590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Line 49"/>
            <p:cNvSpPr>
              <a:spLocks noChangeShapeType="1"/>
            </p:cNvSpPr>
            <p:nvPr/>
          </p:nvSpPr>
          <p:spPr bwMode="auto">
            <a:xfrm>
              <a:off x="2124397" y="2708275"/>
              <a:ext cx="1798638" cy="21590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4593" name="Picture 81" descr="http://www.avadirect.com/images/showroom/356794_3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1292595"/>
              <a:ext cx="1860895" cy="186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407340" y="3445932"/>
            <a:ext cx="4164661" cy="2974086"/>
            <a:chOff x="407340" y="3445932"/>
            <a:chExt cx="4164661" cy="2974086"/>
          </a:xfrm>
        </p:grpSpPr>
        <p:pic>
          <p:nvPicPr>
            <p:cNvPr id="64526" name="Picture 14" descr="Moore's_Law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40" y="3445932"/>
              <a:ext cx="4164661" cy="271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71600" y="6158408"/>
              <a:ext cx="27879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100" dirty="0" smtClean="0">
                  <a:solidFill>
                    <a:schemeClr val="accent3">
                      <a:lumMod val="50000"/>
                    </a:schemeClr>
                  </a:solidFill>
                </a:rPr>
                <a:t>Imagem de </a:t>
              </a:r>
              <a:r>
                <a:rPr lang="en-GB" sz="1100" dirty="0">
                  <a:solidFill>
                    <a:schemeClr val="accent3">
                      <a:lumMod val="50000"/>
                    </a:schemeClr>
                  </a:solidFill>
                  <a:hlinkClick r:id="rId13"/>
                </a:rPr>
                <a:t>http://www.captec-group.com/</a:t>
              </a:r>
              <a:endParaRPr lang="en-GB" sz="11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Oval 44"/>
          <p:cNvSpPr>
            <a:spLocks noChangeArrowheads="1"/>
          </p:cNvSpPr>
          <p:nvPr/>
        </p:nvSpPr>
        <p:spPr bwMode="auto">
          <a:xfrm>
            <a:off x="7956375" y="2276872"/>
            <a:ext cx="360537" cy="275286"/>
          </a:xfrm>
          <a:prstGeom prst="ellipse">
            <a:avLst/>
          </a:prstGeom>
          <a:noFill/>
          <a:ln w="28575">
            <a:solidFill>
              <a:srgbClr val="FFFFCC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70" decel="1000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770" decel="100000"/>
                                        <p:tgtEl>
                                          <p:spTgt spid="1130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1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1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70" decel="100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770" decel="100000"/>
                                        <p:tgtEl>
                                          <p:spTgt spid="5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8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527425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 digitais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68313" y="974725"/>
            <a:ext cx="7775575" cy="5046664"/>
            <a:chOff x="295" y="614"/>
            <a:chExt cx="4898" cy="3179"/>
          </a:xfrm>
        </p:grpSpPr>
        <p:sp>
          <p:nvSpPr>
            <p:cNvPr id="15363" name="Text Box 3"/>
            <p:cNvSpPr txBox="1">
              <a:spLocks noChangeArrowheads="1"/>
            </p:cNvSpPr>
            <p:nvPr/>
          </p:nvSpPr>
          <p:spPr bwMode="auto">
            <a:xfrm>
              <a:off x="295" y="614"/>
              <a:ext cx="4898" cy="40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PT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Sistemas analógicos</a:t>
              </a:r>
              <a:r>
                <a:rPr lang="pt-PT">
                  <a:solidFill>
                    <a:srgbClr val="000066"/>
                  </a:solidFill>
                </a:rPr>
                <a:t> processam sinais que variam no tempo e podem tomar qualquer valor dentro de uma gama.</a:t>
              </a:r>
            </a:p>
          </p:txBody>
        </p:sp>
        <p:pic>
          <p:nvPicPr>
            <p:cNvPr id="24586" name="Picture 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2" y="2469"/>
              <a:ext cx="1720" cy="1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68313" y="1700213"/>
            <a:ext cx="7775575" cy="4176713"/>
            <a:chOff x="295" y="1071"/>
            <a:chExt cx="4898" cy="2631"/>
          </a:xfrm>
        </p:grpSpPr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295" y="1071"/>
              <a:ext cx="4898" cy="40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PT" dirty="0">
                  <a:solidFill>
                    <a:srgbClr val="003366"/>
                  </a:solidFill>
                </a:rPr>
                <a:t>Em</a:t>
              </a:r>
              <a:r>
                <a:rPr lang="pt-PT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sistemas digitais</a:t>
              </a:r>
              <a:r>
                <a:rPr lang="pt-PT" dirty="0">
                  <a:solidFill>
                    <a:srgbClr val="000066"/>
                  </a:solidFill>
                </a:rPr>
                <a:t> sinais são modelados como se tomassem sempre um dos (dois) valores discretos.</a:t>
              </a:r>
            </a:p>
          </p:txBody>
        </p:sp>
        <p:pic>
          <p:nvPicPr>
            <p:cNvPr id="24584" name="Picture 7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16" y="2360"/>
              <a:ext cx="1900" cy="13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284663" y="2204864"/>
            <a:ext cx="3671887" cy="147732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58775">
              <a:buFont typeface="Wingdings" pitchFamily="2" charset="2"/>
              <a:buChar char="§"/>
            </a:pPr>
            <a:r>
              <a:rPr lang="pt-PT" dirty="0">
                <a:solidFill>
                  <a:srgbClr val="003366"/>
                </a:solidFill>
              </a:rPr>
              <a:t>reprodução de resultados;</a:t>
            </a:r>
          </a:p>
          <a:p>
            <a:pPr indent="358775">
              <a:buFont typeface="Wingdings" pitchFamily="2" charset="2"/>
              <a:buChar char="§"/>
            </a:pPr>
            <a:r>
              <a:rPr lang="pt-PT" dirty="0">
                <a:solidFill>
                  <a:srgbClr val="003366"/>
                </a:solidFill>
              </a:rPr>
              <a:t>facilidade de </a:t>
            </a:r>
            <a:r>
              <a:rPr lang="pt-PT" dirty="0" smtClean="0">
                <a:solidFill>
                  <a:srgbClr val="003366"/>
                </a:solidFill>
              </a:rPr>
              <a:t>projeto;</a:t>
            </a:r>
          </a:p>
          <a:p>
            <a:pPr indent="358775">
              <a:buFont typeface="Wingdings" pitchFamily="2" charset="2"/>
              <a:buChar char="§"/>
            </a:pPr>
            <a:r>
              <a:rPr lang="pt-PT" dirty="0" smtClean="0">
                <a:solidFill>
                  <a:srgbClr val="003366"/>
                </a:solidFill>
              </a:rPr>
              <a:t>programabilidade;</a:t>
            </a:r>
            <a:endParaRPr lang="pt-PT" dirty="0">
              <a:solidFill>
                <a:srgbClr val="003366"/>
              </a:solidFill>
            </a:endParaRPr>
          </a:p>
          <a:p>
            <a:pPr indent="358775">
              <a:buFont typeface="Wingdings" pitchFamily="2" charset="2"/>
              <a:buChar char="§"/>
            </a:pPr>
            <a:r>
              <a:rPr lang="pt-PT" dirty="0">
                <a:solidFill>
                  <a:srgbClr val="003366"/>
                </a:solidFill>
              </a:rPr>
              <a:t>desempenho;</a:t>
            </a:r>
          </a:p>
          <a:p>
            <a:pPr indent="358775">
              <a:buFont typeface="Wingdings" pitchFamily="2" charset="2"/>
              <a:buChar char="§"/>
            </a:pPr>
            <a:r>
              <a:rPr lang="pt-PT" dirty="0">
                <a:solidFill>
                  <a:srgbClr val="003366"/>
                </a:solidFill>
              </a:rPr>
              <a:t>precisão;</a:t>
            </a:r>
          </a:p>
        </p:txBody>
      </p:sp>
    </p:spTree>
    <p:extLst>
      <p:ext uri="{BB962C8B-B14F-4D97-AF65-F5344CB8AC3E}">
        <p14:creationId xmlns:p14="http://schemas.microsoft.com/office/powerpoint/2010/main" val="405034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3240087" cy="574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Álgebra Booleana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68313" y="974725"/>
            <a:ext cx="6983412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PT">
                <a:solidFill>
                  <a:srgbClr val="003366"/>
                </a:solidFill>
              </a:rPr>
              <a:t>Sistemas digitais binários usam dois valores discretos: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92138" y="150495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0066"/>
                </a:solidFill>
              </a:rPr>
              <a:t>0</a:t>
            </a:r>
            <a:r>
              <a:rPr lang="pt-PT"/>
              <a:t>-</a:t>
            </a:r>
            <a:r>
              <a:rPr lang="pt-PT">
                <a:solidFill>
                  <a:srgbClr val="A50021"/>
                </a:solidFill>
              </a:rPr>
              <a:t>1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1258888" y="1484313"/>
            <a:ext cx="135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0066"/>
                </a:solidFill>
              </a:rPr>
              <a:t>LOW</a:t>
            </a:r>
            <a:r>
              <a:rPr lang="pt-PT"/>
              <a:t>-</a:t>
            </a:r>
            <a:r>
              <a:rPr lang="pt-PT">
                <a:solidFill>
                  <a:srgbClr val="A50021"/>
                </a:solidFill>
              </a:rPr>
              <a:t>HIGH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2700338" y="1484313"/>
            <a:ext cx="184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0066"/>
                </a:solidFill>
              </a:rPr>
              <a:t>desligado</a:t>
            </a:r>
            <a:r>
              <a:rPr lang="pt-PT"/>
              <a:t>-</a:t>
            </a:r>
            <a:r>
              <a:rPr lang="pt-PT">
                <a:solidFill>
                  <a:srgbClr val="A50021"/>
                </a:solidFill>
              </a:rPr>
              <a:t>ligado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643438" y="1484313"/>
            <a:ext cx="160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0066"/>
                </a:solidFill>
              </a:rPr>
              <a:t>FALSE</a:t>
            </a:r>
            <a:r>
              <a:rPr lang="pt-PT"/>
              <a:t>-</a:t>
            </a:r>
            <a:r>
              <a:rPr lang="pt-PT">
                <a:solidFill>
                  <a:srgbClr val="A50021"/>
                </a:solidFill>
              </a:rPr>
              <a:t>TRUE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372225" y="1484313"/>
            <a:ext cx="158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0066"/>
                </a:solidFill>
              </a:rPr>
              <a:t>0 volts</a:t>
            </a:r>
            <a:r>
              <a:rPr lang="pt-PT"/>
              <a:t>-</a:t>
            </a:r>
            <a:r>
              <a:rPr lang="pt-PT">
                <a:solidFill>
                  <a:srgbClr val="A50021"/>
                </a:solidFill>
              </a:rPr>
              <a:t>5 volts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468313" y="2182813"/>
            <a:ext cx="7943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/>
              <a:t>A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álgebra Booleana</a:t>
            </a:r>
            <a:r>
              <a:rPr lang="pt-PT"/>
              <a:t> fornece a base matemática rigorosa baseada em lógica.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519113" y="2757488"/>
            <a:ext cx="273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Variáveis</a:t>
            </a:r>
            <a:r>
              <a:rPr lang="pt-PT"/>
              <a:t> – sinais lógicos</a:t>
            </a:r>
            <a:endParaRPr 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539750" y="3392488"/>
            <a:ext cx="828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Valores</a:t>
            </a:r>
            <a:r>
              <a:rPr lang="pt-PT"/>
              <a:t> – 0 e 1 (se uma expressão lógica é falsa, então toma o valor 0; caso seja verdadeira, então toma o valor 1)</a:t>
            </a:r>
            <a:endParaRPr lang="en-US"/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539750" y="4027488"/>
            <a:ext cx="311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Operações</a:t>
            </a:r>
            <a:r>
              <a:rPr lang="pt-PT"/>
              <a:t> – AND, OR, NOT</a:t>
            </a:r>
            <a:endParaRPr lang="en-US"/>
          </a:p>
        </p:txBody>
      </p:sp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900113" y="4630738"/>
          <a:ext cx="1671637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4" name="Document" r:id="rId4" imgW="5630384" imgH="1524977" progId="Word.Document.8">
                  <p:embed/>
                </p:oleObj>
              </mc:Choice>
              <mc:Fallback>
                <p:oleObj name="Document" r:id="rId4" imgW="5630384" imgH="15249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0332"/>
                      <a:stretch>
                        <a:fillRect/>
                      </a:stretch>
                    </p:blipFill>
                    <p:spPr bwMode="auto">
                      <a:xfrm>
                        <a:off x="900113" y="4630738"/>
                        <a:ext cx="1671637" cy="152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21"/>
          <p:cNvGraphicFramePr>
            <a:graphicFrameLocks noChangeAspect="1"/>
          </p:cNvGraphicFramePr>
          <p:nvPr/>
        </p:nvGraphicFramePr>
        <p:xfrm>
          <a:off x="3478213" y="4629150"/>
          <a:ext cx="188595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5" name="Document" r:id="rId6" imgW="5630384" imgH="1362164" progId="Word.Document.8">
                  <p:embed/>
                </p:oleObj>
              </mc:Choice>
              <mc:Fallback>
                <p:oleObj name="Document" r:id="rId6" imgW="5630384" imgH="13621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0332"/>
                      <a:stretch>
                        <a:fillRect/>
                      </a:stretch>
                    </p:blipFill>
                    <p:spPr bwMode="auto">
                      <a:xfrm>
                        <a:off x="3478213" y="4629150"/>
                        <a:ext cx="1885950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6154738" y="4614863"/>
          <a:ext cx="14414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6" name="Document" r:id="rId8" imgW="5630384" imgH="1026116" progId="Word.Document.8">
                  <p:embed/>
                </p:oleObj>
              </mc:Choice>
              <mc:Fallback>
                <p:oleObj name="Document" r:id="rId8" imgW="5630384" imgH="10261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8006"/>
                      <a:stretch>
                        <a:fillRect/>
                      </a:stretch>
                    </p:blipFill>
                    <p:spPr bwMode="auto">
                      <a:xfrm>
                        <a:off x="6154738" y="4614863"/>
                        <a:ext cx="144145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2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decel="1000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900" decel="1000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10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1" dur="10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6" dur="10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93" grpId="0"/>
      <p:bldP spid="16394" grpId="0"/>
      <p:bldP spid="16395" grpId="0"/>
      <p:bldP spid="16396" grpId="0"/>
      <p:bldP spid="16397" grpId="0"/>
      <p:bldP spid="16398" grpId="0"/>
      <p:bldP spid="16400" grpId="0"/>
      <p:bldP spid="16401" grpId="0"/>
      <p:bldP spid="164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WordArt 2"/>
          <p:cNvSpPr>
            <a:spLocks noChangeArrowheads="1" noChangeShapeType="1" noTextEdit="1"/>
          </p:cNvSpPr>
          <p:nvPr/>
        </p:nvSpPr>
        <p:spPr bwMode="auto">
          <a:xfrm>
            <a:off x="468313" y="333375"/>
            <a:ext cx="3382962" cy="358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Realidade física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8313" y="974725"/>
            <a:ext cx="6983412" cy="641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PT" dirty="0">
                <a:solidFill>
                  <a:srgbClr val="003366"/>
                </a:solidFill>
              </a:rPr>
              <a:t>Componentes </a:t>
            </a:r>
            <a:r>
              <a:rPr lang="pt-PT" dirty="0" smtClean="0">
                <a:solidFill>
                  <a:srgbClr val="003366"/>
                </a:solidFill>
              </a:rPr>
              <a:t>eletrónicos </a:t>
            </a:r>
            <a:r>
              <a:rPr lang="pt-PT" dirty="0">
                <a:solidFill>
                  <a:srgbClr val="003366"/>
                </a:solidFill>
              </a:rPr>
              <a:t>físicos, usados para construir sistemas digitais, são contínuos, não discretos.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468313" y="1773238"/>
            <a:ext cx="7704137" cy="641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PT">
                <a:solidFill>
                  <a:srgbClr val="003366"/>
                </a:solidFill>
              </a:rPr>
              <a:t>Consequentemente, as transições de estado lógico não são instantâneas, podendo-se observar valores intermédios de curta duração.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468313" y="2565400"/>
            <a:ext cx="7704137" cy="9159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PT">
                <a:solidFill>
                  <a:srgbClr val="003366"/>
                </a:solidFill>
              </a:rPr>
              <a:t>Sendo assim, a álgebra Booleana descreve o comportamento de sistemas digitais em regime estacionário e não </a:t>
            </a:r>
            <a:r>
              <a:rPr lang="pt-PT" smtClean="0">
                <a:solidFill>
                  <a:srgbClr val="003366"/>
                </a:solidFill>
              </a:rPr>
              <a:t>reflete </a:t>
            </a:r>
            <a:r>
              <a:rPr lang="pt-PT">
                <a:solidFill>
                  <a:srgbClr val="003366"/>
                </a:solidFill>
              </a:rPr>
              <a:t>o </a:t>
            </a:r>
            <a:r>
              <a:rPr lang="pt-PT" smtClean="0">
                <a:solidFill>
                  <a:srgbClr val="003366"/>
                </a:solidFill>
              </a:rPr>
              <a:t>aspeto </a:t>
            </a:r>
            <a:r>
              <a:rPr lang="pt-PT">
                <a:solidFill>
                  <a:srgbClr val="003366"/>
                </a:solidFill>
              </a:rPr>
              <a:t>dinâmico correspondente ao seu comportamento variante no tempo.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611188" y="3692525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611188" y="4083050"/>
            <a:ext cx="3895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Comportamento de uma porta NOT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508625" y="3736975"/>
            <a:ext cx="2582863" cy="2417763"/>
            <a:chOff x="3470" y="2354"/>
            <a:chExt cx="1627" cy="1523"/>
          </a:xfrm>
        </p:grpSpPr>
        <p:sp>
          <p:nvSpPr>
            <p:cNvPr id="25612" name="Rectangle 26"/>
            <p:cNvSpPr>
              <a:spLocks noChangeArrowheads="1"/>
            </p:cNvSpPr>
            <p:nvPr/>
          </p:nvSpPr>
          <p:spPr bwMode="auto">
            <a:xfrm>
              <a:off x="4457" y="3504"/>
              <a:ext cx="480" cy="198"/>
            </a:xfrm>
            <a:prstGeom prst="rect">
              <a:avLst/>
            </a:prstGeom>
            <a:solidFill>
              <a:srgbClr val="BAD7D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Rectangle 27"/>
            <p:cNvSpPr>
              <a:spLocks noChangeArrowheads="1"/>
            </p:cNvSpPr>
            <p:nvPr/>
          </p:nvSpPr>
          <p:spPr bwMode="auto">
            <a:xfrm>
              <a:off x="3763" y="2513"/>
              <a:ext cx="414" cy="1189"/>
            </a:xfrm>
            <a:prstGeom prst="rect">
              <a:avLst/>
            </a:prstGeom>
            <a:solidFill>
              <a:srgbClr val="BAD7D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14" name="Group 30"/>
            <p:cNvGrpSpPr>
              <a:grpSpLocks/>
            </p:cNvGrpSpPr>
            <p:nvPr/>
          </p:nvGrpSpPr>
          <p:grpSpPr bwMode="auto">
            <a:xfrm>
              <a:off x="3470" y="3015"/>
              <a:ext cx="235" cy="149"/>
              <a:chOff x="3470" y="3015"/>
              <a:chExt cx="235" cy="149"/>
            </a:xfrm>
          </p:grpSpPr>
          <p:sp>
            <p:nvSpPr>
              <p:cNvPr id="25626" name="Rectangle 28"/>
              <p:cNvSpPr>
                <a:spLocks noChangeArrowheads="1"/>
              </p:cNvSpPr>
              <p:nvPr/>
            </p:nvSpPr>
            <p:spPr bwMode="auto">
              <a:xfrm>
                <a:off x="3470" y="3015"/>
                <a:ext cx="9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mic Sans MS" pitchFamily="66" charset="0"/>
                  </a:rPr>
                  <a:t>V 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5627" name="Rectangle 29"/>
              <p:cNvSpPr>
                <a:spLocks noChangeArrowheads="1"/>
              </p:cNvSpPr>
              <p:nvPr/>
            </p:nvSpPr>
            <p:spPr bwMode="auto">
              <a:xfrm>
                <a:off x="3537" y="3068"/>
                <a:ext cx="16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Comic Sans MS" pitchFamily="66" charset="0"/>
                  </a:rPr>
                  <a:t>Out </a:t>
                </a:r>
                <a:endParaRPr lang="en-US">
                  <a:latin typeface="Comic Sans MS" pitchFamily="66" charset="0"/>
                </a:endParaRPr>
              </a:p>
            </p:txBody>
          </p:sp>
        </p:grpSp>
        <p:pic>
          <p:nvPicPr>
            <p:cNvPr id="25615" name="Picture 3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50" y="2367"/>
              <a:ext cx="40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16" name="Freeform 32"/>
            <p:cNvSpPr>
              <a:spLocks/>
            </p:cNvSpPr>
            <p:nvPr/>
          </p:nvSpPr>
          <p:spPr bwMode="auto">
            <a:xfrm>
              <a:off x="3750" y="2354"/>
              <a:ext cx="40" cy="53"/>
            </a:xfrm>
            <a:custGeom>
              <a:avLst/>
              <a:gdLst>
                <a:gd name="T0" fmla="*/ 13 w 40"/>
                <a:gd name="T1" fmla="*/ 0 h 53"/>
                <a:gd name="T2" fmla="*/ 27 w 40"/>
                <a:gd name="T3" fmla="*/ 40 h 53"/>
                <a:gd name="T4" fmla="*/ 40 w 40"/>
                <a:gd name="T5" fmla="*/ 53 h 53"/>
                <a:gd name="T6" fmla="*/ 27 w 40"/>
                <a:gd name="T7" fmla="*/ 53 h 53"/>
                <a:gd name="T8" fmla="*/ 13 w 40"/>
                <a:gd name="T9" fmla="*/ 53 h 53"/>
                <a:gd name="T10" fmla="*/ 0 w 40"/>
                <a:gd name="T11" fmla="*/ 53 h 53"/>
                <a:gd name="T12" fmla="*/ 0 w 40"/>
                <a:gd name="T13" fmla="*/ 27 h 53"/>
                <a:gd name="T14" fmla="*/ 13 w 40"/>
                <a:gd name="T15" fmla="*/ 0 h 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53"/>
                <a:gd name="T26" fmla="*/ 40 w 40"/>
                <a:gd name="T27" fmla="*/ 53 h 5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53">
                  <a:moveTo>
                    <a:pt x="13" y="0"/>
                  </a:moveTo>
                  <a:lnTo>
                    <a:pt x="27" y="40"/>
                  </a:lnTo>
                  <a:lnTo>
                    <a:pt x="40" y="53"/>
                  </a:lnTo>
                  <a:lnTo>
                    <a:pt x="27" y="53"/>
                  </a:lnTo>
                  <a:lnTo>
                    <a:pt x="13" y="53"/>
                  </a:lnTo>
                  <a:lnTo>
                    <a:pt x="0" y="53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Rectangle 33"/>
            <p:cNvSpPr>
              <a:spLocks noChangeArrowheads="1"/>
            </p:cNvSpPr>
            <p:nvPr/>
          </p:nvSpPr>
          <p:spPr bwMode="auto">
            <a:xfrm>
              <a:off x="3603" y="2460"/>
              <a:ext cx="14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+5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5618" name="Rectangle 34"/>
            <p:cNvSpPr>
              <a:spLocks noChangeArrowheads="1"/>
            </p:cNvSpPr>
            <p:nvPr/>
          </p:nvSpPr>
          <p:spPr bwMode="auto">
            <a:xfrm>
              <a:off x="3670" y="3702"/>
              <a:ext cx="9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5619" name="Rectangle 35"/>
            <p:cNvSpPr>
              <a:spLocks noChangeArrowheads="1"/>
            </p:cNvSpPr>
            <p:nvPr/>
          </p:nvSpPr>
          <p:spPr bwMode="auto">
            <a:xfrm>
              <a:off x="4777" y="3715"/>
              <a:ext cx="14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+5 </a:t>
              </a:r>
              <a:endParaRPr lang="en-US">
                <a:latin typeface="Comic Sans MS" pitchFamily="66" charset="0"/>
              </a:endParaRPr>
            </a:p>
          </p:txBody>
        </p:sp>
        <p:grpSp>
          <p:nvGrpSpPr>
            <p:cNvPr id="25620" name="Group 38"/>
            <p:cNvGrpSpPr>
              <a:grpSpLocks/>
            </p:cNvGrpSpPr>
            <p:nvPr/>
          </p:nvGrpSpPr>
          <p:grpSpPr bwMode="auto">
            <a:xfrm>
              <a:off x="4177" y="3728"/>
              <a:ext cx="190" cy="149"/>
              <a:chOff x="4177" y="3728"/>
              <a:chExt cx="190" cy="149"/>
            </a:xfrm>
          </p:grpSpPr>
          <p:sp>
            <p:nvSpPr>
              <p:cNvPr id="25624" name="Rectangle 36"/>
              <p:cNvSpPr>
                <a:spLocks noChangeArrowheads="1"/>
              </p:cNvSpPr>
              <p:nvPr/>
            </p:nvSpPr>
            <p:spPr bwMode="auto">
              <a:xfrm>
                <a:off x="4177" y="3728"/>
                <a:ext cx="9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mic Sans MS" pitchFamily="66" charset="0"/>
                  </a:rPr>
                  <a:t>V 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5625" name="Rectangle 37"/>
              <p:cNvSpPr>
                <a:spLocks noChangeArrowheads="1"/>
              </p:cNvSpPr>
              <p:nvPr/>
            </p:nvSpPr>
            <p:spPr bwMode="auto">
              <a:xfrm>
                <a:off x="4257" y="3781"/>
                <a:ext cx="110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Comic Sans MS" pitchFamily="66" charset="0"/>
                  </a:rPr>
                  <a:t>In </a:t>
                </a:r>
                <a:endParaRPr lang="en-US">
                  <a:latin typeface="Comic Sans MS" pitchFamily="66" charset="0"/>
                </a:endParaRPr>
              </a:p>
            </p:txBody>
          </p:sp>
        </p:grpSp>
        <p:pic>
          <p:nvPicPr>
            <p:cNvPr id="25621" name="Picture 5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3" y="3662"/>
              <a:ext cx="54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22" name="Freeform 51"/>
            <p:cNvSpPr>
              <a:spLocks/>
            </p:cNvSpPr>
            <p:nvPr/>
          </p:nvSpPr>
          <p:spPr bwMode="auto">
            <a:xfrm>
              <a:off x="5043" y="3662"/>
              <a:ext cx="54" cy="40"/>
            </a:xfrm>
            <a:custGeom>
              <a:avLst/>
              <a:gdLst>
                <a:gd name="T0" fmla="*/ 40 w 54"/>
                <a:gd name="T1" fmla="*/ 27 h 40"/>
                <a:gd name="T2" fmla="*/ 14 w 54"/>
                <a:gd name="T3" fmla="*/ 27 h 40"/>
                <a:gd name="T4" fmla="*/ 0 w 54"/>
                <a:gd name="T5" fmla="*/ 40 h 40"/>
                <a:gd name="T6" fmla="*/ 0 w 54"/>
                <a:gd name="T7" fmla="*/ 27 h 40"/>
                <a:gd name="T8" fmla="*/ 0 w 54"/>
                <a:gd name="T9" fmla="*/ 13 h 40"/>
                <a:gd name="T10" fmla="*/ 0 w 54"/>
                <a:gd name="T11" fmla="*/ 0 h 40"/>
                <a:gd name="T12" fmla="*/ 14 w 54"/>
                <a:gd name="T13" fmla="*/ 0 h 40"/>
                <a:gd name="T14" fmla="*/ 54 w 54"/>
                <a:gd name="T15" fmla="*/ 13 h 40"/>
                <a:gd name="T16" fmla="*/ 40 w 54"/>
                <a:gd name="T17" fmla="*/ 2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"/>
                <a:gd name="T28" fmla="*/ 0 h 40"/>
                <a:gd name="T29" fmla="*/ 54 w 5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" h="40">
                  <a:moveTo>
                    <a:pt x="40" y="27"/>
                  </a:moveTo>
                  <a:lnTo>
                    <a:pt x="14" y="27"/>
                  </a:lnTo>
                  <a:lnTo>
                    <a:pt x="0" y="40"/>
                  </a:lnTo>
                  <a:lnTo>
                    <a:pt x="0" y="2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4" y="0"/>
                  </a:lnTo>
                  <a:lnTo>
                    <a:pt x="54" y="13"/>
                  </a:lnTo>
                  <a:lnTo>
                    <a:pt x="40" y="27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Freeform 52"/>
            <p:cNvSpPr>
              <a:spLocks/>
            </p:cNvSpPr>
            <p:nvPr/>
          </p:nvSpPr>
          <p:spPr bwMode="auto">
            <a:xfrm>
              <a:off x="3763" y="2381"/>
              <a:ext cx="1294" cy="1308"/>
            </a:xfrm>
            <a:custGeom>
              <a:avLst/>
              <a:gdLst>
                <a:gd name="T0" fmla="*/ 1294 w 1294"/>
                <a:gd name="T1" fmla="*/ 1308 h 1308"/>
                <a:gd name="T2" fmla="*/ 0 w 1294"/>
                <a:gd name="T3" fmla="*/ 1308 h 1308"/>
                <a:gd name="T4" fmla="*/ 0 w 1294"/>
                <a:gd name="T5" fmla="*/ 0 h 1308"/>
                <a:gd name="T6" fmla="*/ 0 60000 65536"/>
                <a:gd name="T7" fmla="*/ 0 60000 65536"/>
                <a:gd name="T8" fmla="*/ 0 60000 65536"/>
                <a:gd name="T9" fmla="*/ 0 w 1294"/>
                <a:gd name="T10" fmla="*/ 0 h 1308"/>
                <a:gd name="T11" fmla="*/ 1294 w 1294"/>
                <a:gd name="T12" fmla="*/ 1308 h 13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4" h="1308">
                  <a:moveTo>
                    <a:pt x="1294" y="1308"/>
                  </a:moveTo>
                  <a:lnTo>
                    <a:pt x="0" y="1308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61" name="Text Box 53"/>
          <p:cNvSpPr txBox="1">
            <a:spLocks noChangeArrowheads="1"/>
          </p:cNvSpPr>
          <p:nvPr/>
        </p:nvSpPr>
        <p:spPr bwMode="auto">
          <a:xfrm>
            <a:off x="661988" y="4556125"/>
            <a:ext cx="448468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latin typeface="Comic Sans MS" pitchFamily="66" charset="0"/>
              </a:rPr>
              <a:t>Entrada varia de </a:t>
            </a:r>
            <a:r>
              <a:rPr lang="en-GB">
                <a:latin typeface="Comic Sans MS" pitchFamily="66" charset="0"/>
              </a:rPr>
              <a:t>0V </a:t>
            </a:r>
            <a:r>
              <a:rPr lang="pt-PT">
                <a:latin typeface="Comic Sans MS" pitchFamily="66" charset="0"/>
              </a:rPr>
              <a:t>a</a:t>
            </a:r>
            <a:r>
              <a:rPr lang="en-GB">
                <a:latin typeface="Comic Sans MS" pitchFamily="66" charset="0"/>
              </a:rPr>
              <a:t> 5V.</a:t>
            </a:r>
          </a:p>
          <a:p>
            <a:r>
              <a:rPr lang="pt-PT">
                <a:latin typeface="Comic Sans MS" pitchFamily="66" charset="0"/>
              </a:rPr>
              <a:t>Saída mantém-se a</a:t>
            </a:r>
            <a:r>
              <a:rPr lang="en-GB">
                <a:latin typeface="Comic Sans MS" pitchFamily="66" charset="0"/>
              </a:rPr>
              <a:t> 5V </a:t>
            </a:r>
            <a:r>
              <a:rPr lang="pt-PT">
                <a:latin typeface="Comic Sans MS" pitchFamily="66" charset="0"/>
              </a:rPr>
              <a:t>para uma certa gama de valores da entrada, e depois varia rapidamente</a:t>
            </a:r>
            <a:r>
              <a:rPr lang="en-GB">
                <a:latin typeface="Comic Sans MS" pitchFamily="66" charset="0"/>
              </a:rPr>
              <a:t> </a:t>
            </a:r>
            <a:r>
              <a:rPr lang="pt-PT">
                <a:latin typeface="Comic Sans MS" pitchFamily="66" charset="0"/>
              </a:rPr>
              <a:t>mas não instantaneamente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463" name="Freeform 55"/>
          <p:cNvSpPr>
            <a:spLocks/>
          </p:cNvSpPr>
          <p:nvPr/>
        </p:nvSpPr>
        <p:spPr bwMode="auto">
          <a:xfrm>
            <a:off x="5973763" y="3968750"/>
            <a:ext cx="1841500" cy="1865313"/>
          </a:xfrm>
          <a:custGeom>
            <a:avLst/>
            <a:gdLst>
              <a:gd name="T0" fmla="*/ 0 w 1160"/>
              <a:gd name="T1" fmla="*/ 20638 h 1175"/>
              <a:gd name="T2" fmla="*/ 63500 w 1160"/>
              <a:gd name="T3" fmla="*/ 20638 h 1175"/>
              <a:gd name="T4" fmla="*/ 106363 w 1160"/>
              <a:gd name="T5" fmla="*/ 0 h 1175"/>
              <a:gd name="T6" fmla="*/ 169862 w 1160"/>
              <a:gd name="T7" fmla="*/ 0 h 1175"/>
              <a:gd name="T8" fmla="*/ 296862 w 1160"/>
              <a:gd name="T9" fmla="*/ 0 h 1175"/>
              <a:gd name="T10" fmla="*/ 423863 w 1160"/>
              <a:gd name="T11" fmla="*/ 0 h 1175"/>
              <a:gd name="T12" fmla="*/ 550862 w 1160"/>
              <a:gd name="T13" fmla="*/ 82550 h 1175"/>
              <a:gd name="T14" fmla="*/ 635000 w 1160"/>
              <a:gd name="T15" fmla="*/ 209550 h 1175"/>
              <a:gd name="T16" fmla="*/ 698500 w 1160"/>
              <a:gd name="T17" fmla="*/ 398463 h 1175"/>
              <a:gd name="T18" fmla="*/ 741362 w 1160"/>
              <a:gd name="T19" fmla="*/ 796925 h 1175"/>
              <a:gd name="T20" fmla="*/ 804862 w 1160"/>
              <a:gd name="T21" fmla="*/ 1152525 h 1175"/>
              <a:gd name="T22" fmla="*/ 825500 w 1160"/>
              <a:gd name="T23" fmla="*/ 1320800 h 1175"/>
              <a:gd name="T24" fmla="*/ 889000 w 1160"/>
              <a:gd name="T25" fmla="*/ 1446213 h 1175"/>
              <a:gd name="T26" fmla="*/ 952500 w 1160"/>
              <a:gd name="T27" fmla="*/ 1550988 h 1175"/>
              <a:gd name="T28" fmla="*/ 1038225 w 1160"/>
              <a:gd name="T29" fmla="*/ 1614488 h 1175"/>
              <a:gd name="T30" fmla="*/ 1206500 w 1160"/>
              <a:gd name="T31" fmla="*/ 1719263 h 1175"/>
              <a:gd name="T32" fmla="*/ 1376362 w 1160"/>
              <a:gd name="T33" fmla="*/ 1782763 h 1175"/>
              <a:gd name="T34" fmla="*/ 1460500 w 1160"/>
              <a:gd name="T35" fmla="*/ 1803401 h 1175"/>
              <a:gd name="T36" fmla="*/ 1587500 w 1160"/>
              <a:gd name="T37" fmla="*/ 1844676 h 1175"/>
              <a:gd name="T38" fmla="*/ 1841500 w 1160"/>
              <a:gd name="T39" fmla="*/ 1865313 h 11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160"/>
              <a:gd name="T61" fmla="*/ 0 h 1175"/>
              <a:gd name="T62" fmla="*/ 1160 w 1160"/>
              <a:gd name="T63" fmla="*/ 1175 h 11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160" h="1175">
                <a:moveTo>
                  <a:pt x="0" y="13"/>
                </a:moveTo>
                <a:lnTo>
                  <a:pt x="40" y="13"/>
                </a:lnTo>
                <a:lnTo>
                  <a:pt x="67" y="0"/>
                </a:lnTo>
                <a:lnTo>
                  <a:pt x="107" y="0"/>
                </a:lnTo>
                <a:lnTo>
                  <a:pt x="187" y="0"/>
                </a:lnTo>
                <a:lnTo>
                  <a:pt x="267" y="0"/>
                </a:lnTo>
                <a:lnTo>
                  <a:pt x="347" y="52"/>
                </a:lnTo>
                <a:lnTo>
                  <a:pt x="400" y="132"/>
                </a:lnTo>
                <a:lnTo>
                  <a:pt x="440" y="251"/>
                </a:lnTo>
                <a:lnTo>
                  <a:pt x="467" y="502"/>
                </a:lnTo>
                <a:lnTo>
                  <a:pt x="507" y="726"/>
                </a:lnTo>
                <a:lnTo>
                  <a:pt x="520" y="832"/>
                </a:lnTo>
                <a:lnTo>
                  <a:pt x="560" y="911"/>
                </a:lnTo>
                <a:lnTo>
                  <a:pt x="600" y="977"/>
                </a:lnTo>
                <a:lnTo>
                  <a:pt x="654" y="1017"/>
                </a:lnTo>
                <a:lnTo>
                  <a:pt x="760" y="1083"/>
                </a:lnTo>
                <a:lnTo>
                  <a:pt x="867" y="1123"/>
                </a:lnTo>
                <a:lnTo>
                  <a:pt x="920" y="1136"/>
                </a:lnTo>
                <a:lnTo>
                  <a:pt x="1000" y="1162"/>
                </a:lnTo>
                <a:lnTo>
                  <a:pt x="1160" y="1175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6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30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26" grpId="0"/>
      <p:bldP spid="17428" grpId="0"/>
      <p:bldP spid="17430" grpId="0"/>
      <p:bldP spid="17431" grpId="0"/>
      <p:bldP spid="17461" grpId="0"/>
      <p:bldP spid="174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WordArt 2"/>
          <p:cNvSpPr>
            <a:spLocks noChangeArrowheads="1" noChangeShapeType="1" noTextEdit="1"/>
          </p:cNvSpPr>
          <p:nvPr/>
        </p:nvSpPr>
        <p:spPr bwMode="auto">
          <a:xfrm>
            <a:off x="468313" y="333375"/>
            <a:ext cx="316706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Valores lógicos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68313" y="974725"/>
            <a:ext cx="6983412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Bit</a:t>
            </a:r>
            <a:r>
              <a:rPr lang="pt-PT">
                <a:solidFill>
                  <a:srgbClr val="003366"/>
                </a:solidFill>
              </a:rPr>
              <a:t> </a:t>
            </a:r>
            <a:r>
              <a:rPr lang="pt-PT">
                <a:solidFill>
                  <a:srgbClr val="A50021"/>
                </a:solidFill>
              </a:rPr>
              <a:t>(</a:t>
            </a:r>
            <a:r>
              <a:rPr lang="pt-PT" b="1">
                <a:solidFill>
                  <a:srgbClr val="A50021"/>
                </a:solidFill>
              </a:rPr>
              <a:t>bi</a:t>
            </a:r>
            <a:r>
              <a:rPr lang="pt-PT">
                <a:solidFill>
                  <a:srgbClr val="A50021"/>
                </a:solidFill>
              </a:rPr>
              <a:t>nary digi</a:t>
            </a:r>
            <a:r>
              <a:rPr lang="pt-PT" b="1">
                <a:solidFill>
                  <a:srgbClr val="A50021"/>
                </a:solidFill>
              </a:rPr>
              <a:t>t</a:t>
            </a:r>
            <a:r>
              <a:rPr lang="pt-PT">
                <a:solidFill>
                  <a:srgbClr val="A50021"/>
                </a:solidFill>
              </a:rPr>
              <a:t>)</a:t>
            </a:r>
            <a:r>
              <a:rPr lang="pt-PT">
                <a:solidFill>
                  <a:srgbClr val="003366"/>
                </a:solidFill>
              </a:rPr>
              <a:t> – dígito que representa valores lógicos 0 e 1. </a:t>
            </a:r>
          </a:p>
        </p:txBody>
      </p:sp>
      <p:sp>
        <p:nvSpPr>
          <p:cNvPr id="18476" name="Text Box 44"/>
          <p:cNvSpPr txBox="1">
            <a:spLocks noChangeArrowheads="1"/>
          </p:cNvSpPr>
          <p:nvPr/>
        </p:nvSpPr>
        <p:spPr bwMode="auto">
          <a:xfrm>
            <a:off x="468313" y="1504950"/>
            <a:ext cx="828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/>
              <a:t>Em várias tecnologias digitais os bits são representados com a ajuda de fenómenos físicos diferentes.</a:t>
            </a:r>
            <a:endParaRPr lang="en-US"/>
          </a:p>
        </p:txBody>
      </p:sp>
      <p:sp>
        <p:nvSpPr>
          <p:cNvPr id="18477" name="Text Box 45"/>
          <p:cNvSpPr txBox="1">
            <a:spLocks noChangeArrowheads="1"/>
          </p:cNvSpPr>
          <p:nvPr/>
        </p:nvSpPr>
        <p:spPr bwMode="auto">
          <a:xfrm>
            <a:off x="611188" y="2349500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8478" name="Text Box 46"/>
          <p:cNvSpPr txBox="1">
            <a:spLocks noChangeArrowheads="1"/>
          </p:cNvSpPr>
          <p:nvPr/>
        </p:nvSpPr>
        <p:spPr bwMode="auto">
          <a:xfrm>
            <a:off x="611188" y="2740025"/>
            <a:ext cx="4321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latin typeface="Comic Sans MS" pitchFamily="66" charset="0"/>
              </a:rPr>
              <a:t>Tecnologia CMOS (</a:t>
            </a:r>
            <a:r>
              <a:rPr lang="pt-PT" i="1">
                <a:latin typeface="Comic Sans MS" pitchFamily="66" charset="0"/>
              </a:rPr>
              <a:t>Complementary metal-oxide semiconductor</a:t>
            </a:r>
            <a:r>
              <a:rPr lang="pt-PT"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827088" y="3789363"/>
            <a:ext cx="2808287" cy="1958975"/>
            <a:chOff x="521" y="2387"/>
            <a:chExt cx="1769" cy="1234"/>
          </a:xfrm>
        </p:grpSpPr>
        <p:sp>
          <p:nvSpPr>
            <p:cNvPr id="26647" name="Rectangle 35"/>
            <p:cNvSpPr>
              <a:spLocks noChangeArrowheads="1"/>
            </p:cNvSpPr>
            <p:nvPr/>
          </p:nvSpPr>
          <p:spPr bwMode="auto">
            <a:xfrm>
              <a:off x="521" y="2402"/>
              <a:ext cx="30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5.0 V </a:t>
              </a:r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26648" name="Rectangle 47"/>
            <p:cNvSpPr>
              <a:spLocks noChangeArrowheads="1"/>
            </p:cNvSpPr>
            <p:nvPr/>
          </p:nvSpPr>
          <p:spPr bwMode="auto">
            <a:xfrm>
              <a:off x="521" y="2716"/>
              <a:ext cx="30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3.5 V </a:t>
              </a:r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26649" name="Rectangle 50"/>
            <p:cNvSpPr>
              <a:spLocks noChangeArrowheads="1"/>
            </p:cNvSpPr>
            <p:nvPr/>
          </p:nvSpPr>
          <p:spPr bwMode="auto">
            <a:xfrm>
              <a:off x="521" y="3113"/>
              <a:ext cx="28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1.5 V </a:t>
              </a:r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26650" name="Rectangle 51"/>
            <p:cNvSpPr>
              <a:spLocks noChangeArrowheads="1"/>
            </p:cNvSpPr>
            <p:nvPr/>
          </p:nvSpPr>
          <p:spPr bwMode="auto">
            <a:xfrm>
              <a:off x="521" y="3487"/>
              <a:ext cx="30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0.0 V </a:t>
              </a:r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26651" name="Rectangle 52"/>
            <p:cNvSpPr>
              <a:spLocks noChangeArrowheads="1"/>
            </p:cNvSpPr>
            <p:nvPr/>
          </p:nvSpPr>
          <p:spPr bwMode="auto">
            <a:xfrm>
              <a:off x="838" y="2387"/>
              <a:ext cx="1452" cy="1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Text Box 55"/>
            <p:cNvSpPr txBox="1">
              <a:spLocks noChangeArrowheads="1"/>
            </p:cNvSpPr>
            <p:nvPr/>
          </p:nvSpPr>
          <p:spPr bwMode="auto">
            <a:xfrm>
              <a:off x="901" y="2457"/>
              <a:ext cx="13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PT" sz="1600">
                  <a:latin typeface="Comic Sans MS" pitchFamily="66" charset="0"/>
                </a:rPr>
                <a:t>nível lógico 1 (HIGH)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6653" name="Text Box 56"/>
            <p:cNvSpPr txBox="1">
              <a:spLocks noChangeArrowheads="1"/>
            </p:cNvSpPr>
            <p:nvPr/>
          </p:nvSpPr>
          <p:spPr bwMode="auto">
            <a:xfrm>
              <a:off x="883" y="3273"/>
              <a:ext cx="131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PT" sz="1600">
                  <a:latin typeface="Comic Sans MS" pitchFamily="66" charset="0"/>
                </a:rPr>
                <a:t>nível lógico 0 (LOW)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6654" name="Rectangle 57"/>
            <p:cNvSpPr>
              <a:spLocks noChangeArrowheads="1"/>
            </p:cNvSpPr>
            <p:nvPr/>
          </p:nvSpPr>
          <p:spPr bwMode="auto">
            <a:xfrm>
              <a:off x="839" y="2759"/>
              <a:ext cx="1451" cy="43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sz="1600">
                  <a:latin typeface="Comic Sans MS" pitchFamily="66" charset="0"/>
                </a:rPr>
                <a:t>nível não definido</a:t>
              </a:r>
              <a:endParaRPr lang="en-US" sz="1600">
                <a:latin typeface="Comic Sans MS" pitchFamily="66" charset="0"/>
              </a:endParaRPr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4716463" y="2992438"/>
            <a:ext cx="2749550" cy="2668587"/>
            <a:chOff x="2971" y="1885"/>
            <a:chExt cx="1732" cy="1681"/>
          </a:xfrm>
        </p:grpSpPr>
        <p:sp>
          <p:nvSpPr>
            <p:cNvPr id="26634" name="Line 58"/>
            <p:cNvSpPr>
              <a:spLocks noChangeShapeType="1"/>
            </p:cNvSpPr>
            <p:nvPr/>
          </p:nvSpPr>
          <p:spPr bwMode="auto">
            <a:xfrm>
              <a:off x="3152" y="2251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Line 59"/>
            <p:cNvSpPr>
              <a:spLocks noChangeShapeType="1"/>
            </p:cNvSpPr>
            <p:nvPr/>
          </p:nvSpPr>
          <p:spPr bwMode="auto">
            <a:xfrm>
              <a:off x="3152" y="3566"/>
              <a:ext cx="1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Rectangle 60"/>
            <p:cNvSpPr>
              <a:spLocks noChangeArrowheads="1"/>
            </p:cNvSpPr>
            <p:nvPr/>
          </p:nvSpPr>
          <p:spPr bwMode="auto">
            <a:xfrm>
              <a:off x="2971" y="2205"/>
              <a:ext cx="13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 V </a:t>
              </a:r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26637" name="Rectangle 61"/>
            <p:cNvSpPr>
              <a:spLocks noChangeArrowheads="1"/>
            </p:cNvSpPr>
            <p:nvPr/>
          </p:nvSpPr>
          <p:spPr bwMode="auto">
            <a:xfrm>
              <a:off x="4150" y="3203"/>
              <a:ext cx="498" cy="363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sz="1600">
                  <a:latin typeface="Comic Sans MS" pitchFamily="66" charset="0"/>
                </a:rPr>
                <a:t>0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6638" name="Rectangle 63"/>
            <p:cNvSpPr>
              <a:spLocks noChangeArrowheads="1"/>
            </p:cNvSpPr>
            <p:nvPr/>
          </p:nvSpPr>
          <p:spPr bwMode="auto">
            <a:xfrm>
              <a:off x="4149" y="2415"/>
              <a:ext cx="498" cy="363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sz="1600">
                  <a:latin typeface="Comic Sans MS" pitchFamily="66" charset="0"/>
                </a:rPr>
                <a:t>1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6639" name="Rectangle 64"/>
            <p:cNvSpPr>
              <a:spLocks noChangeArrowheads="1"/>
            </p:cNvSpPr>
            <p:nvPr/>
          </p:nvSpPr>
          <p:spPr bwMode="auto">
            <a:xfrm>
              <a:off x="4149" y="2778"/>
              <a:ext cx="499" cy="426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sz="1600">
                  <a:latin typeface="Comic Sans MS" pitchFamily="66" charset="0"/>
                </a:rPr>
                <a:t>inválido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6640" name="Rectangle 65"/>
            <p:cNvSpPr>
              <a:spLocks noChangeArrowheads="1"/>
            </p:cNvSpPr>
            <p:nvPr/>
          </p:nvSpPr>
          <p:spPr bwMode="auto">
            <a:xfrm>
              <a:off x="3163" y="3294"/>
              <a:ext cx="498" cy="27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sz="1600">
                  <a:latin typeface="Comic Sans MS" pitchFamily="66" charset="0"/>
                </a:rPr>
                <a:t>0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6641" name="Rectangle 66"/>
            <p:cNvSpPr>
              <a:spLocks noChangeArrowheads="1"/>
            </p:cNvSpPr>
            <p:nvPr/>
          </p:nvSpPr>
          <p:spPr bwMode="auto">
            <a:xfrm>
              <a:off x="3162" y="2415"/>
              <a:ext cx="498" cy="27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sz="1600">
                  <a:latin typeface="Comic Sans MS" pitchFamily="66" charset="0"/>
                </a:rPr>
                <a:t>1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6642" name="Rectangle 67"/>
            <p:cNvSpPr>
              <a:spLocks noChangeArrowheads="1"/>
            </p:cNvSpPr>
            <p:nvPr/>
          </p:nvSpPr>
          <p:spPr bwMode="auto">
            <a:xfrm>
              <a:off x="3651" y="2680"/>
              <a:ext cx="499" cy="10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68"/>
            <p:cNvSpPr>
              <a:spLocks noChangeArrowheads="1"/>
            </p:cNvSpPr>
            <p:nvPr/>
          </p:nvSpPr>
          <p:spPr bwMode="auto">
            <a:xfrm>
              <a:off x="3651" y="3193"/>
              <a:ext cx="499" cy="10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Text Box 69"/>
            <p:cNvSpPr txBox="1">
              <a:spLocks noChangeArrowheads="1"/>
            </p:cNvSpPr>
            <p:nvPr/>
          </p:nvSpPr>
          <p:spPr bwMode="auto">
            <a:xfrm>
              <a:off x="4059" y="2190"/>
              <a:ext cx="6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1600" i="1">
                  <a:latin typeface="Comic Sans MS" pitchFamily="66" charset="0"/>
                </a:rPr>
                <a:t>entradas</a:t>
              </a:r>
              <a:endParaRPr lang="en-US" sz="1600" i="1">
                <a:latin typeface="Comic Sans MS" pitchFamily="66" charset="0"/>
              </a:endParaRPr>
            </a:p>
          </p:txBody>
        </p:sp>
        <p:sp>
          <p:nvSpPr>
            <p:cNvPr id="26645" name="Text Box 70"/>
            <p:cNvSpPr txBox="1">
              <a:spLocks noChangeArrowheads="1"/>
            </p:cNvSpPr>
            <p:nvPr/>
          </p:nvSpPr>
          <p:spPr bwMode="auto">
            <a:xfrm>
              <a:off x="3168" y="2175"/>
              <a:ext cx="4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1600" i="1">
                  <a:latin typeface="Comic Sans MS" pitchFamily="66" charset="0"/>
                </a:rPr>
                <a:t>saídas</a:t>
              </a:r>
              <a:endParaRPr lang="en-US" sz="1600" i="1">
                <a:latin typeface="Comic Sans MS" pitchFamily="66" charset="0"/>
              </a:endParaRPr>
            </a:p>
          </p:txBody>
        </p:sp>
        <p:sp>
          <p:nvSpPr>
            <p:cNvPr id="26646" name="Text Box 71"/>
            <p:cNvSpPr txBox="1">
              <a:spLocks noChangeArrowheads="1"/>
            </p:cNvSpPr>
            <p:nvPr/>
          </p:nvSpPr>
          <p:spPr bwMode="auto">
            <a:xfrm>
              <a:off x="3560" y="1885"/>
              <a:ext cx="61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PT" sz="1600" i="1">
                  <a:latin typeface="Comic Sans MS" pitchFamily="66" charset="0"/>
                </a:rPr>
                <a:t>margem </a:t>
              </a:r>
            </a:p>
            <a:p>
              <a:pPr algn="ctr"/>
              <a:r>
                <a:rPr lang="pt-PT" sz="1600" i="1">
                  <a:latin typeface="Comic Sans MS" pitchFamily="66" charset="0"/>
                </a:rPr>
                <a:t>de ruído</a:t>
              </a:r>
              <a:endParaRPr lang="en-US" sz="1600" i="1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864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76" grpId="0"/>
      <p:bldP spid="18477" grpId="0"/>
      <p:bldP spid="184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WordArt 2"/>
          <p:cNvSpPr>
            <a:spLocks noChangeArrowheads="1" noChangeShapeType="1" noTextEdit="1"/>
          </p:cNvSpPr>
          <p:nvPr/>
        </p:nvSpPr>
        <p:spPr bwMode="auto">
          <a:xfrm>
            <a:off x="468313" y="333375"/>
            <a:ext cx="633571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 de numeração: notação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68313" y="974725"/>
            <a:ext cx="7416800" cy="641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PT" dirty="0">
                <a:solidFill>
                  <a:srgbClr val="003366"/>
                </a:solidFill>
              </a:rPr>
              <a:t>Sistemas digitais são construídos de circuitos que </a:t>
            </a:r>
            <a:r>
              <a:rPr lang="pt-PT">
                <a:solidFill>
                  <a:srgbClr val="003366"/>
                </a:solidFill>
              </a:rPr>
              <a:t>processam </a:t>
            </a:r>
            <a:r>
              <a:rPr lang="pt-PT" smtClean="0">
                <a:solidFill>
                  <a:srgbClr val="003366"/>
                </a:solidFill>
              </a:rPr>
              <a:t>dígitos binários</a:t>
            </a:r>
            <a:r>
              <a:rPr lang="pt-PT" dirty="0">
                <a:solidFill>
                  <a:srgbClr val="003366"/>
                </a:solidFill>
              </a:rPr>
              <a:t>. 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68313" y="1628775"/>
            <a:ext cx="828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003366"/>
                </a:solidFill>
              </a:rPr>
              <a:t>Problemas reais quase nunca são formulados em termos de números binários.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447675" y="2133600"/>
            <a:ext cx="8445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>
                <a:solidFill>
                  <a:srgbClr val="003366"/>
                </a:solidFill>
              </a:rPr>
              <a:t>Num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sistema de numeração posicional</a:t>
            </a:r>
            <a:r>
              <a:rPr lang="pt-PT" dirty="0">
                <a:solidFill>
                  <a:srgbClr val="003366"/>
                </a:solidFill>
              </a:rPr>
              <a:t> à posição de cada dígito é atribuído um peso. Para uma base</a:t>
            </a:r>
            <a:r>
              <a:rPr lang="pt-PT" dirty="0"/>
              <a:t> </a:t>
            </a:r>
            <a:r>
              <a:rPr lang="pt-PT" i="1" dirty="0">
                <a:solidFill>
                  <a:srgbClr val="A50021"/>
                </a:solidFill>
              </a:rPr>
              <a:t>r </a:t>
            </a:r>
            <a:r>
              <a:rPr lang="pt-PT" dirty="0">
                <a:solidFill>
                  <a:srgbClr val="A50021"/>
                </a:solidFill>
                <a:sym typeface="Symbol" pitchFamily="18" charset="2"/>
              </a:rPr>
              <a:t> 2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, um dígito na posição</a:t>
            </a:r>
            <a:r>
              <a:rPr lang="pt-PT" dirty="0">
                <a:sym typeface="Symbol" pitchFamily="18" charset="2"/>
              </a:rPr>
              <a:t> </a:t>
            </a:r>
            <a:r>
              <a:rPr lang="pt-PT" i="1" dirty="0">
                <a:solidFill>
                  <a:srgbClr val="A50021"/>
                </a:solidFill>
                <a:sym typeface="Symbol" pitchFamily="18" charset="2"/>
              </a:rPr>
              <a:t>i</a:t>
            </a:r>
            <a:r>
              <a:rPr lang="pt-PT" dirty="0">
                <a:sym typeface="Symbol" pitchFamily="18" charset="2"/>
              </a:rPr>
              <a:t> 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tem o peso</a:t>
            </a:r>
            <a:r>
              <a:rPr lang="pt-PT" dirty="0">
                <a:sym typeface="Symbol" pitchFamily="18" charset="2"/>
              </a:rPr>
              <a:t> </a:t>
            </a:r>
            <a:r>
              <a:rPr lang="pt-PT" i="1" dirty="0">
                <a:solidFill>
                  <a:srgbClr val="A50021"/>
                </a:solidFill>
                <a:sym typeface="Symbol" pitchFamily="18" charset="2"/>
              </a:rPr>
              <a:t>r</a:t>
            </a:r>
            <a:r>
              <a:rPr lang="pt-PT" i="1" baseline="30000" dirty="0">
                <a:solidFill>
                  <a:srgbClr val="A50021"/>
                </a:solidFill>
                <a:sym typeface="Symbol" pitchFamily="18" charset="2"/>
              </a:rPr>
              <a:t>i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.</a:t>
            </a:r>
            <a:endParaRPr lang="en-US" dirty="0">
              <a:solidFill>
                <a:srgbClr val="003366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611188" y="4587875"/>
            <a:ext cx="7848600" cy="1362075"/>
            <a:chOff x="385" y="3022"/>
            <a:chExt cx="4944" cy="858"/>
          </a:xfrm>
        </p:grpSpPr>
        <p:sp>
          <p:nvSpPr>
            <p:cNvPr id="1040" name="Text Box 36"/>
            <p:cNvSpPr txBox="1">
              <a:spLocks noChangeArrowheads="1"/>
            </p:cNvSpPr>
            <p:nvPr/>
          </p:nvSpPr>
          <p:spPr bwMode="auto">
            <a:xfrm>
              <a:off x="385" y="3022"/>
              <a:ext cx="494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dirty="0">
                  <a:solidFill>
                    <a:srgbClr val="003366"/>
                  </a:solidFill>
                </a:rPr>
                <a:t>Um número </a:t>
              </a:r>
              <a:r>
                <a:rPr lang="pt-PT" i="1" dirty="0">
                  <a:solidFill>
                    <a:srgbClr val="A50021"/>
                  </a:solidFill>
                </a:rPr>
                <a:t>D</a:t>
              </a:r>
              <a:r>
                <a:rPr lang="pt-PT" i="1" dirty="0">
                  <a:solidFill>
                    <a:srgbClr val="003366"/>
                  </a:solidFill>
                </a:rPr>
                <a:t> </a:t>
              </a:r>
              <a:r>
                <a:rPr lang="pt-PT" dirty="0">
                  <a:solidFill>
                    <a:srgbClr val="003366"/>
                  </a:solidFill>
                </a:rPr>
                <a:t>cuja parte inteira inclui </a:t>
              </a:r>
              <a:r>
                <a:rPr lang="pt-PT" i="1" dirty="0">
                  <a:solidFill>
                    <a:srgbClr val="A50021"/>
                  </a:solidFill>
                </a:rPr>
                <a:t>p</a:t>
              </a:r>
              <a:r>
                <a:rPr lang="pt-PT" i="1" dirty="0">
                  <a:solidFill>
                    <a:srgbClr val="003366"/>
                  </a:solidFill>
                </a:rPr>
                <a:t> </a:t>
              </a:r>
              <a:r>
                <a:rPr lang="pt-PT" dirty="0">
                  <a:solidFill>
                    <a:srgbClr val="003366"/>
                  </a:solidFill>
                </a:rPr>
                <a:t>dígitos e a parte </a:t>
              </a:r>
              <a:r>
                <a:rPr lang="pt-PT" dirty="0" smtClean="0">
                  <a:solidFill>
                    <a:srgbClr val="003366"/>
                  </a:solidFill>
                </a:rPr>
                <a:t>fracionária </a:t>
              </a:r>
              <a:r>
                <a:rPr lang="pt-PT" dirty="0">
                  <a:solidFill>
                    <a:srgbClr val="003366"/>
                  </a:solidFill>
                </a:rPr>
                <a:t>– </a:t>
              </a:r>
              <a:r>
                <a:rPr lang="pt-PT" i="1" dirty="0">
                  <a:solidFill>
                    <a:srgbClr val="A50021"/>
                  </a:solidFill>
                </a:rPr>
                <a:t>n</a:t>
              </a:r>
              <a:r>
                <a:rPr lang="pt-PT" i="1" dirty="0">
                  <a:solidFill>
                    <a:srgbClr val="003366"/>
                  </a:solidFill>
                </a:rPr>
                <a:t> </a:t>
              </a:r>
              <a:r>
                <a:rPr lang="pt-PT" dirty="0">
                  <a:solidFill>
                    <a:srgbClr val="003366"/>
                  </a:solidFill>
                </a:rPr>
                <a:t>dígitos pode ser representado como: </a:t>
              </a:r>
              <a:endParaRPr lang="pt-PT" dirty="0">
                <a:solidFill>
                  <a:srgbClr val="003366"/>
                </a:solidFill>
                <a:sym typeface="Symbol" pitchFamily="18" charset="2"/>
              </a:endParaRPr>
            </a:p>
          </p:txBody>
        </p:sp>
        <p:graphicFrame>
          <p:nvGraphicFramePr>
            <p:cNvPr id="1026" name="Object 37"/>
            <p:cNvGraphicFramePr>
              <a:graphicFrameLocks noChangeAspect="1"/>
            </p:cNvGraphicFramePr>
            <p:nvPr/>
          </p:nvGraphicFramePr>
          <p:xfrm>
            <a:off x="1610" y="3421"/>
            <a:ext cx="2662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51" name="Equation" r:id="rId4" imgW="2577960" imgH="444240" progId="Equation.3">
                    <p:embed/>
                  </p:oleObj>
                </mc:Choice>
                <mc:Fallback>
                  <p:oleObj name="Equation" r:id="rId4" imgW="257796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3421"/>
                          <a:ext cx="2662" cy="4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539750" y="2924175"/>
            <a:ext cx="7099300" cy="1447800"/>
            <a:chOff x="340" y="1974"/>
            <a:chExt cx="4472" cy="912"/>
          </a:xfrm>
        </p:grpSpPr>
        <p:sp>
          <p:nvSpPr>
            <p:cNvPr id="1037" name="Text Box 47"/>
            <p:cNvSpPr txBox="1">
              <a:spLocks noChangeArrowheads="1"/>
            </p:cNvSpPr>
            <p:nvPr/>
          </p:nvSpPr>
          <p:spPr bwMode="auto">
            <a:xfrm>
              <a:off x="509" y="2127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38" name="Text Box 49"/>
            <p:cNvSpPr txBox="1">
              <a:spLocks noChangeArrowheads="1"/>
            </p:cNvSpPr>
            <p:nvPr/>
          </p:nvSpPr>
          <p:spPr bwMode="auto">
            <a:xfrm>
              <a:off x="340" y="2205"/>
              <a:ext cx="4472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Aft>
                  <a:spcPct val="30000"/>
                </a:spcAft>
              </a:pPr>
              <a:r>
                <a:rPr lang="pt-PT" i="1" dirty="0">
                  <a:solidFill>
                    <a:srgbClr val="A50021"/>
                  </a:solidFill>
                </a:rPr>
                <a:t>r </a:t>
              </a:r>
              <a:r>
                <a:rPr lang="pt-PT" dirty="0">
                  <a:solidFill>
                    <a:srgbClr val="A50021"/>
                  </a:solidFill>
                  <a:sym typeface="Symbol" pitchFamily="18" charset="2"/>
                </a:rPr>
                <a:t> 2</a:t>
              </a:r>
              <a:r>
                <a:rPr lang="pt-PT" dirty="0"/>
                <a:t> – base</a:t>
              </a:r>
            </a:p>
            <a:p>
              <a:pPr>
                <a:spcAft>
                  <a:spcPct val="30000"/>
                </a:spcAft>
              </a:pPr>
              <a:r>
                <a:rPr lang="pt-PT" i="1" dirty="0" err="1">
                  <a:solidFill>
                    <a:srgbClr val="A50021"/>
                  </a:solidFill>
                </a:rPr>
                <a:t>d</a:t>
              </a:r>
              <a:r>
                <a:rPr lang="pt-PT" baseline="-25000" dirty="0" err="1">
                  <a:solidFill>
                    <a:srgbClr val="A50021"/>
                  </a:solidFill>
                </a:rPr>
                <a:t>i</a:t>
              </a:r>
              <a:r>
                <a:rPr lang="pt-PT" dirty="0">
                  <a:solidFill>
                    <a:srgbClr val="A50021"/>
                  </a:solidFill>
                </a:rPr>
                <a:t> </a:t>
              </a:r>
              <a:r>
                <a:rPr lang="pt-PT" dirty="0">
                  <a:solidFill>
                    <a:srgbClr val="A50021"/>
                  </a:solidFill>
                  <a:sym typeface="Symbol" pitchFamily="18" charset="2"/>
                </a:rPr>
                <a:t> </a:t>
              </a:r>
              <a:r>
                <a:rPr lang="pt-PT" dirty="0">
                  <a:solidFill>
                    <a:srgbClr val="A50021"/>
                  </a:solidFill>
                </a:rPr>
                <a:t>{0,...,</a:t>
              </a:r>
              <a:r>
                <a:rPr lang="pt-PT" i="1" dirty="0">
                  <a:solidFill>
                    <a:srgbClr val="A50021"/>
                  </a:solidFill>
                </a:rPr>
                <a:t>r</a:t>
              </a:r>
              <a:r>
                <a:rPr lang="pt-PT" dirty="0">
                  <a:solidFill>
                    <a:srgbClr val="A50021"/>
                  </a:solidFill>
                </a:rPr>
                <a:t>-1}</a:t>
              </a:r>
              <a:r>
                <a:rPr lang="pt-PT" dirty="0"/>
                <a:t> - conjunto de símbolos (alfabeto)</a:t>
              </a:r>
            </a:p>
            <a:p>
              <a:pPr>
                <a:spcAft>
                  <a:spcPct val="30000"/>
                </a:spcAft>
              </a:pPr>
              <a:r>
                <a:rPr lang="pt-PT" i="1" dirty="0">
                  <a:solidFill>
                    <a:srgbClr val="A50021"/>
                  </a:solidFill>
                </a:rPr>
                <a:t>p</a:t>
              </a:r>
              <a:r>
                <a:rPr lang="pt-PT" dirty="0">
                  <a:solidFill>
                    <a:srgbClr val="A50021"/>
                  </a:solidFill>
                </a:rPr>
                <a:t> + </a:t>
              </a:r>
              <a:r>
                <a:rPr lang="pt-PT" i="1" dirty="0">
                  <a:solidFill>
                    <a:srgbClr val="A50021"/>
                  </a:solidFill>
                </a:rPr>
                <a:t>n</a:t>
              </a:r>
              <a:r>
                <a:rPr lang="pt-PT" dirty="0"/>
                <a:t> – número de símbolos (</a:t>
              </a:r>
              <a:r>
                <a:rPr lang="pt-PT" i="1" dirty="0">
                  <a:solidFill>
                    <a:srgbClr val="A50021"/>
                  </a:solidFill>
                </a:rPr>
                <a:t>p</a:t>
              </a:r>
              <a:r>
                <a:rPr lang="pt-PT" dirty="0"/>
                <a:t> – parte inteira, </a:t>
              </a:r>
              <a:r>
                <a:rPr lang="pt-PT" i="1" dirty="0">
                  <a:solidFill>
                    <a:srgbClr val="A50021"/>
                  </a:solidFill>
                </a:rPr>
                <a:t>n</a:t>
              </a:r>
              <a:r>
                <a:rPr lang="pt-PT" dirty="0"/>
                <a:t> – parte </a:t>
              </a:r>
              <a:r>
                <a:rPr lang="pt-PT" dirty="0" smtClean="0"/>
                <a:t>fracionária</a:t>
              </a:r>
              <a:r>
                <a:rPr lang="pt-PT" dirty="0"/>
                <a:t>)</a:t>
              </a:r>
              <a:endParaRPr lang="en-US" dirty="0"/>
            </a:p>
          </p:txBody>
        </p:sp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340" y="1974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Notação:</a:t>
              </a:r>
              <a:endPara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900113" y="5876925"/>
            <a:ext cx="2592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dígito mais significativo</a:t>
            </a:r>
            <a:endParaRPr lang="en-US" dirty="0">
              <a:solidFill>
                <a:srgbClr val="003366"/>
              </a:solidFill>
            </a:endParaRPr>
          </a:p>
        </p:txBody>
      </p:sp>
      <p:cxnSp>
        <p:nvCxnSpPr>
          <p:cNvPr id="15" name="Curved Connector 14"/>
          <p:cNvCxnSpPr>
            <a:stCxn id="13" idx="3"/>
          </p:cNvCxnSpPr>
          <p:nvPr/>
        </p:nvCxnSpPr>
        <p:spPr>
          <a:xfrm flipH="1" flipV="1">
            <a:off x="3203575" y="5805488"/>
            <a:ext cx="288925" cy="257175"/>
          </a:xfrm>
          <a:prstGeom prst="curvedConnector4">
            <a:avLst>
              <a:gd name="adj1" fmla="val -55406"/>
              <a:gd name="adj2" fmla="val 4228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5364163" y="5876925"/>
            <a:ext cx="2952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dígito menos significativo</a:t>
            </a:r>
            <a:endParaRPr lang="en-US" dirty="0">
              <a:solidFill>
                <a:srgbClr val="003366"/>
              </a:solidFill>
            </a:endParaRPr>
          </a:p>
        </p:txBody>
      </p:sp>
      <p:cxnSp>
        <p:nvCxnSpPr>
          <p:cNvPr id="24" name="Shape 23"/>
          <p:cNvCxnSpPr>
            <a:stCxn id="21" idx="1"/>
          </p:cNvCxnSpPr>
          <p:nvPr/>
        </p:nvCxnSpPr>
        <p:spPr>
          <a:xfrm rot="10800000" flipH="1">
            <a:off x="5364163" y="5805488"/>
            <a:ext cx="71437" cy="257175"/>
          </a:xfrm>
          <a:prstGeom prst="curvedConnector4">
            <a:avLst>
              <a:gd name="adj1" fmla="val -317465"/>
              <a:gd name="adj2" fmla="val 4564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44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86" grpId="0"/>
      <p:bldP spid="13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698341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 de numeração: bases e alfabetos</a:t>
            </a:r>
            <a:endParaRPr lang="en-US" sz="3600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11188" y="2852738"/>
            <a:ext cx="6840537" cy="1590675"/>
            <a:chOff x="385" y="1888"/>
            <a:chExt cx="4309" cy="1002"/>
          </a:xfrm>
        </p:grpSpPr>
        <p:sp>
          <p:nvSpPr>
            <p:cNvPr id="2063" name="Text Box 10"/>
            <p:cNvSpPr txBox="1">
              <a:spLocks noChangeArrowheads="1"/>
            </p:cNvSpPr>
            <p:nvPr/>
          </p:nvSpPr>
          <p:spPr bwMode="auto">
            <a:xfrm>
              <a:off x="385" y="1888"/>
              <a:ext cx="7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  <a:latin typeface="Comic Sans MS" pitchFamily="66" charset="0"/>
                </a:rPr>
                <a:t>Exemplos:</a:t>
              </a:r>
              <a:endParaRPr lang="en-US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sp>
          <p:nvSpPr>
            <p:cNvPr id="2064" name="Text Box 11"/>
            <p:cNvSpPr txBox="1">
              <a:spLocks noChangeArrowheads="1"/>
            </p:cNvSpPr>
            <p:nvPr/>
          </p:nvSpPr>
          <p:spPr bwMode="auto">
            <a:xfrm>
              <a:off x="385" y="2201"/>
              <a:ext cx="12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Sistema decimal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065" name="Text Box 12"/>
            <p:cNvSpPr txBox="1">
              <a:spLocks noChangeArrowheads="1"/>
            </p:cNvSpPr>
            <p:nvPr/>
          </p:nvSpPr>
          <p:spPr bwMode="auto">
            <a:xfrm>
              <a:off x="385" y="2428"/>
              <a:ext cx="26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2007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= 2*1000 + 0*100 + 0*10 + 7*1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066" name="Text Box 13"/>
            <p:cNvSpPr txBox="1">
              <a:spLocks noChangeArrowheads="1"/>
            </p:cNvSpPr>
            <p:nvPr/>
          </p:nvSpPr>
          <p:spPr bwMode="auto">
            <a:xfrm>
              <a:off x="385" y="2659"/>
              <a:ext cx="25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19.85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= 1*10 + 9*1 + 8*0.1 + 5*0.01</a:t>
              </a:r>
              <a:endParaRPr lang="en-US">
                <a:latin typeface="Comic Sans MS" pitchFamily="66" charset="0"/>
              </a:endParaRPr>
            </a:p>
          </p:txBody>
        </p:sp>
        <p:graphicFrame>
          <p:nvGraphicFramePr>
            <p:cNvPr id="2052" name="Object 14"/>
            <p:cNvGraphicFramePr>
              <a:graphicFrameLocks noChangeAspect="1"/>
            </p:cNvGraphicFramePr>
            <p:nvPr/>
          </p:nvGraphicFramePr>
          <p:xfrm>
            <a:off x="3515" y="2024"/>
            <a:ext cx="1179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81" name="Equation" r:id="rId4" imgW="914400" imgH="444240" progId="Equation.3">
                    <p:embed/>
                  </p:oleObj>
                </mc:Choice>
                <mc:Fallback>
                  <p:oleObj name="Equation" r:id="rId4" imgW="9144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2024"/>
                          <a:ext cx="1179" cy="5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1908175" y="1052513"/>
          <a:ext cx="532765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2" name="Document" r:id="rId6" imgW="5630384" imgH="1262248" progId="Word.Document.8">
                  <p:embed/>
                </p:oleObj>
              </mc:Choice>
              <mc:Fallback>
                <p:oleObj name="Document" r:id="rId6" imgW="5630384" imgH="12622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8364"/>
                      <a:stretch>
                        <a:fillRect/>
                      </a:stretch>
                    </p:blipFill>
                    <p:spPr bwMode="auto">
                      <a:xfrm>
                        <a:off x="1908175" y="1052513"/>
                        <a:ext cx="5327650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11188" y="4175125"/>
            <a:ext cx="8208962" cy="1557338"/>
            <a:chOff x="385" y="2721"/>
            <a:chExt cx="5171" cy="981"/>
          </a:xfrm>
        </p:grpSpPr>
        <p:graphicFrame>
          <p:nvGraphicFramePr>
            <p:cNvPr id="2051" name="Object 17"/>
            <p:cNvGraphicFramePr>
              <a:graphicFrameLocks noChangeAspect="1"/>
            </p:cNvGraphicFramePr>
            <p:nvPr/>
          </p:nvGraphicFramePr>
          <p:xfrm>
            <a:off x="4443" y="2721"/>
            <a:ext cx="1113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83" name="Equation" r:id="rId8" imgW="863280" imgH="444240" progId="Equation.3">
                    <p:embed/>
                  </p:oleObj>
                </mc:Choice>
                <mc:Fallback>
                  <p:oleObj name="Equation" r:id="rId8" imgW="86328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3" y="2721"/>
                          <a:ext cx="1113" cy="5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0" name="Text Box 18"/>
            <p:cNvSpPr txBox="1">
              <a:spLocks noChangeArrowheads="1"/>
            </p:cNvSpPr>
            <p:nvPr/>
          </p:nvSpPr>
          <p:spPr bwMode="auto">
            <a:xfrm>
              <a:off x="385" y="3240"/>
              <a:ext cx="4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1100110</a:t>
              </a:r>
              <a:r>
                <a:rPr lang="pt-PT" baseline="-25000">
                  <a:latin typeface="Comic Sans MS" pitchFamily="66" charset="0"/>
                </a:rPr>
                <a:t>2</a:t>
              </a:r>
              <a:r>
                <a:rPr lang="pt-PT">
                  <a:latin typeface="Comic Sans MS" pitchFamily="66" charset="0"/>
                </a:rPr>
                <a:t> = 1*2</a:t>
              </a:r>
              <a:r>
                <a:rPr lang="pt-PT" baseline="30000">
                  <a:latin typeface="Comic Sans MS" pitchFamily="66" charset="0"/>
                </a:rPr>
                <a:t>6</a:t>
              </a:r>
              <a:r>
                <a:rPr lang="pt-PT">
                  <a:latin typeface="Comic Sans MS" pitchFamily="66" charset="0"/>
                </a:rPr>
                <a:t> + 1*2</a:t>
              </a:r>
              <a:r>
                <a:rPr lang="pt-PT" baseline="30000">
                  <a:latin typeface="Comic Sans MS" pitchFamily="66" charset="0"/>
                </a:rPr>
                <a:t>5</a:t>
              </a:r>
              <a:r>
                <a:rPr lang="pt-PT">
                  <a:latin typeface="Comic Sans MS" pitchFamily="66" charset="0"/>
                </a:rPr>
                <a:t> + 1*2</a:t>
              </a:r>
              <a:r>
                <a:rPr lang="pt-PT" baseline="30000">
                  <a:latin typeface="Comic Sans MS" pitchFamily="66" charset="0"/>
                </a:rPr>
                <a:t>2</a:t>
              </a:r>
              <a:r>
                <a:rPr lang="pt-PT">
                  <a:latin typeface="Comic Sans MS" pitchFamily="66" charset="0"/>
                </a:rPr>
                <a:t> + 1*2</a:t>
              </a:r>
              <a:r>
                <a:rPr lang="pt-PT" baseline="30000">
                  <a:latin typeface="Comic Sans MS" pitchFamily="66" charset="0"/>
                </a:rPr>
                <a:t>1</a:t>
              </a:r>
              <a:r>
                <a:rPr lang="pt-PT">
                  <a:latin typeface="Comic Sans MS" pitchFamily="66" charset="0"/>
                </a:rPr>
                <a:t> = 64 + 32 + 4 + 2 = 102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061" name="Text Box 19"/>
            <p:cNvSpPr txBox="1">
              <a:spLocks noChangeArrowheads="1"/>
            </p:cNvSpPr>
            <p:nvPr/>
          </p:nvSpPr>
          <p:spPr bwMode="auto">
            <a:xfrm>
              <a:off x="385" y="3471"/>
              <a:ext cx="25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101.0011</a:t>
              </a:r>
              <a:r>
                <a:rPr lang="pt-PT" baseline="-25000">
                  <a:latin typeface="Comic Sans MS" pitchFamily="66" charset="0"/>
                </a:rPr>
                <a:t>2</a:t>
              </a:r>
              <a:r>
                <a:rPr lang="pt-PT">
                  <a:latin typeface="Comic Sans MS" pitchFamily="66" charset="0"/>
                </a:rPr>
                <a:t> = 1*2</a:t>
              </a:r>
              <a:r>
                <a:rPr lang="pt-PT" baseline="30000">
                  <a:latin typeface="Comic Sans MS" pitchFamily="66" charset="0"/>
                </a:rPr>
                <a:t>2</a:t>
              </a:r>
              <a:r>
                <a:rPr lang="pt-PT">
                  <a:latin typeface="Comic Sans MS" pitchFamily="66" charset="0"/>
                </a:rPr>
                <a:t> + 1*2</a:t>
              </a:r>
              <a:r>
                <a:rPr lang="pt-PT" baseline="30000">
                  <a:latin typeface="Comic Sans MS" pitchFamily="66" charset="0"/>
                </a:rPr>
                <a:t>0</a:t>
              </a:r>
              <a:r>
                <a:rPr lang="pt-PT">
                  <a:latin typeface="Comic Sans MS" pitchFamily="66" charset="0"/>
                </a:rPr>
                <a:t> + 1*2</a:t>
              </a:r>
              <a:r>
                <a:rPr lang="pt-PT" baseline="30000">
                  <a:latin typeface="Comic Sans MS" pitchFamily="66" charset="0"/>
                </a:rPr>
                <a:t>-3</a:t>
              </a:r>
              <a:r>
                <a:rPr lang="pt-PT">
                  <a:latin typeface="Comic Sans MS" pitchFamily="66" charset="0"/>
                </a:rPr>
                <a:t> + 1*2</a:t>
              </a:r>
              <a:r>
                <a:rPr lang="pt-PT" baseline="30000">
                  <a:latin typeface="Comic Sans MS" pitchFamily="66" charset="0"/>
                </a:rPr>
                <a:t>-4</a:t>
              </a:r>
              <a:endParaRPr lang="en-US" baseline="-25000">
                <a:latin typeface="Comic Sans MS" pitchFamily="66" charset="0"/>
              </a:endParaRPr>
            </a:p>
          </p:txBody>
        </p:sp>
        <p:sp>
          <p:nvSpPr>
            <p:cNvPr id="2062" name="Text Box 20"/>
            <p:cNvSpPr txBox="1">
              <a:spLocks noChangeArrowheads="1"/>
            </p:cNvSpPr>
            <p:nvPr/>
          </p:nvSpPr>
          <p:spPr bwMode="auto">
            <a:xfrm>
              <a:off x="385" y="3018"/>
              <a:ext cx="11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Sistema binário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</p:grp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900113" y="5876925"/>
            <a:ext cx="2303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bit mais significativo</a:t>
            </a:r>
            <a:endParaRPr lang="en-US" dirty="0">
              <a:solidFill>
                <a:srgbClr val="003366"/>
              </a:solidFill>
            </a:endParaRPr>
          </a:p>
        </p:txBody>
      </p:sp>
      <p:cxnSp>
        <p:nvCxnSpPr>
          <p:cNvPr id="16" name="Curved Connector 14"/>
          <p:cNvCxnSpPr>
            <a:stCxn id="15" idx="1"/>
          </p:cNvCxnSpPr>
          <p:nvPr/>
        </p:nvCxnSpPr>
        <p:spPr>
          <a:xfrm rot="10800000">
            <a:off x="755650" y="5661025"/>
            <a:ext cx="144463" cy="40163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5364163" y="5876925"/>
            <a:ext cx="2447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bit menos significativo</a:t>
            </a:r>
            <a:endParaRPr lang="en-US" dirty="0">
              <a:solidFill>
                <a:srgbClr val="003366"/>
              </a:solidFill>
            </a:endParaRPr>
          </a:p>
        </p:txBody>
      </p:sp>
      <p:cxnSp>
        <p:nvCxnSpPr>
          <p:cNvPr id="18" name="Shape 17"/>
          <p:cNvCxnSpPr>
            <a:stCxn id="17" idx="1"/>
          </p:cNvCxnSpPr>
          <p:nvPr/>
        </p:nvCxnSpPr>
        <p:spPr>
          <a:xfrm rot="10800000">
            <a:off x="1547813" y="5661025"/>
            <a:ext cx="3816350" cy="40163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36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669607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 de numeração: exemplos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11188" y="1125538"/>
            <a:ext cx="7056437" cy="1871662"/>
            <a:chOff x="385" y="709"/>
            <a:chExt cx="4445" cy="1179"/>
          </a:xfrm>
        </p:grpSpPr>
        <p:sp>
          <p:nvSpPr>
            <p:cNvPr id="3084" name="Text Box 4"/>
            <p:cNvSpPr txBox="1">
              <a:spLocks noChangeArrowheads="1"/>
            </p:cNvSpPr>
            <p:nvPr/>
          </p:nvSpPr>
          <p:spPr bwMode="auto">
            <a:xfrm>
              <a:off x="385" y="709"/>
              <a:ext cx="7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  <a:latin typeface="Comic Sans MS" pitchFamily="66" charset="0"/>
                </a:rPr>
                <a:t>Exemplos:</a:t>
              </a:r>
              <a:endParaRPr lang="en-US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sp>
          <p:nvSpPr>
            <p:cNvPr id="3085" name="Text Box 5"/>
            <p:cNvSpPr txBox="1">
              <a:spLocks noChangeArrowheads="1"/>
            </p:cNvSpPr>
            <p:nvPr/>
          </p:nvSpPr>
          <p:spPr bwMode="auto">
            <a:xfrm>
              <a:off x="385" y="1022"/>
              <a:ext cx="10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Sistema octal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3075" name="Object 8"/>
            <p:cNvGraphicFramePr>
              <a:graphicFrameLocks noChangeAspect="1"/>
            </p:cNvGraphicFramePr>
            <p:nvPr/>
          </p:nvGraphicFramePr>
          <p:xfrm>
            <a:off x="3733" y="845"/>
            <a:ext cx="1097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52" name="Equation" r:id="rId4" imgW="850680" imgH="444240" progId="Equation.3">
                    <p:embed/>
                  </p:oleObj>
                </mc:Choice>
                <mc:Fallback>
                  <p:oleObj name="Equation" r:id="rId4" imgW="85068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" y="845"/>
                          <a:ext cx="1097" cy="5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86" name="Group 18"/>
            <p:cNvGrpSpPr>
              <a:grpSpLocks/>
            </p:cNvGrpSpPr>
            <p:nvPr/>
          </p:nvGrpSpPr>
          <p:grpSpPr bwMode="auto">
            <a:xfrm>
              <a:off x="385" y="1426"/>
              <a:ext cx="2989" cy="462"/>
              <a:chOff x="385" y="2968"/>
              <a:chExt cx="2989" cy="462"/>
            </a:xfrm>
          </p:grpSpPr>
          <p:sp>
            <p:nvSpPr>
              <p:cNvPr id="3087" name="Text Box 12"/>
              <p:cNvSpPr txBox="1">
                <a:spLocks noChangeArrowheads="1"/>
              </p:cNvSpPr>
              <p:nvPr/>
            </p:nvSpPr>
            <p:spPr bwMode="auto">
              <a:xfrm>
                <a:off x="385" y="2968"/>
                <a:ext cx="298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>
                    <a:latin typeface="Comic Sans MS" pitchFamily="66" charset="0"/>
                  </a:rPr>
                  <a:t>3577</a:t>
                </a:r>
                <a:r>
                  <a:rPr lang="pt-PT" baseline="-25000">
                    <a:latin typeface="Comic Sans MS" pitchFamily="66" charset="0"/>
                  </a:rPr>
                  <a:t>8</a:t>
                </a:r>
                <a:r>
                  <a:rPr lang="pt-PT">
                    <a:latin typeface="Comic Sans MS" pitchFamily="66" charset="0"/>
                  </a:rPr>
                  <a:t> = 3*8</a:t>
                </a:r>
                <a:r>
                  <a:rPr lang="pt-PT" baseline="30000">
                    <a:latin typeface="Comic Sans MS" pitchFamily="66" charset="0"/>
                  </a:rPr>
                  <a:t>3</a:t>
                </a:r>
                <a:r>
                  <a:rPr lang="pt-PT">
                    <a:latin typeface="Comic Sans MS" pitchFamily="66" charset="0"/>
                  </a:rPr>
                  <a:t> + 5*8</a:t>
                </a:r>
                <a:r>
                  <a:rPr lang="pt-PT" baseline="30000">
                    <a:latin typeface="Comic Sans MS" pitchFamily="66" charset="0"/>
                  </a:rPr>
                  <a:t>2</a:t>
                </a:r>
                <a:r>
                  <a:rPr lang="pt-PT">
                    <a:latin typeface="Comic Sans MS" pitchFamily="66" charset="0"/>
                  </a:rPr>
                  <a:t> + 7*8</a:t>
                </a:r>
                <a:r>
                  <a:rPr lang="pt-PT" baseline="30000">
                    <a:latin typeface="Comic Sans MS" pitchFamily="66" charset="0"/>
                  </a:rPr>
                  <a:t>1</a:t>
                </a:r>
                <a:r>
                  <a:rPr lang="pt-PT">
                    <a:latin typeface="Comic Sans MS" pitchFamily="66" charset="0"/>
                  </a:rPr>
                  <a:t> + 7*8</a:t>
                </a:r>
                <a:r>
                  <a:rPr lang="pt-PT" baseline="30000">
                    <a:latin typeface="Comic Sans MS" pitchFamily="66" charset="0"/>
                  </a:rPr>
                  <a:t>0</a:t>
                </a:r>
                <a:r>
                  <a:rPr lang="pt-PT">
                    <a:latin typeface="Comic Sans MS" pitchFamily="66" charset="0"/>
                  </a:rPr>
                  <a:t> = 1919</a:t>
                </a:r>
                <a:r>
                  <a:rPr lang="pt-PT" baseline="-25000">
                    <a:latin typeface="Comic Sans MS" pitchFamily="66" charset="0"/>
                  </a:rPr>
                  <a:t>10</a:t>
                </a:r>
                <a:r>
                  <a:rPr lang="pt-PT">
                    <a:latin typeface="Comic Sans MS" pitchFamily="66" charset="0"/>
                  </a:rPr>
                  <a:t> 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088" name="Text Box 16"/>
              <p:cNvSpPr txBox="1">
                <a:spLocks noChangeArrowheads="1"/>
              </p:cNvSpPr>
              <p:nvPr/>
            </p:nvSpPr>
            <p:spPr bwMode="auto">
              <a:xfrm>
                <a:off x="385" y="3199"/>
                <a:ext cx="24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>
                    <a:latin typeface="Comic Sans MS" pitchFamily="66" charset="0"/>
                  </a:rPr>
                  <a:t>35.77</a:t>
                </a:r>
                <a:r>
                  <a:rPr lang="pt-PT" baseline="-25000">
                    <a:latin typeface="Comic Sans MS" pitchFamily="66" charset="0"/>
                  </a:rPr>
                  <a:t>8</a:t>
                </a:r>
                <a:r>
                  <a:rPr lang="pt-PT">
                    <a:latin typeface="Comic Sans MS" pitchFamily="66" charset="0"/>
                  </a:rPr>
                  <a:t> = 3*8</a:t>
                </a:r>
                <a:r>
                  <a:rPr lang="pt-PT" baseline="30000">
                    <a:latin typeface="Comic Sans MS" pitchFamily="66" charset="0"/>
                  </a:rPr>
                  <a:t>1</a:t>
                </a:r>
                <a:r>
                  <a:rPr lang="pt-PT">
                    <a:latin typeface="Comic Sans MS" pitchFamily="66" charset="0"/>
                  </a:rPr>
                  <a:t> + 5*8</a:t>
                </a:r>
                <a:r>
                  <a:rPr lang="pt-PT" baseline="30000">
                    <a:latin typeface="Comic Sans MS" pitchFamily="66" charset="0"/>
                  </a:rPr>
                  <a:t>0</a:t>
                </a:r>
                <a:r>
                  <a:rPr lang="pt-PT">
                    <a:latin typeface="Comic Sans MS" pitchFamily="66" charset="0"/>
                  </a:rPr>
                  <a:t> + 7*8</a:t>
                </a:r>
                <a:r>
                  <a:rPr lang="pt-PT" baseline="30000">
                    <a:latin typeface="Comic Sans MS" pitchFamily="66" charset="0"/>
                  </a:rPr>
                  <a:t>-1</a:t>
                </a:r>
                <a:r>
                  <a:rPr lang="pt-PT">
                    <a:latin typeface="Comic Sans MS" pitchFamily="66" charset="0"/>
                  </a:rPr>
                  <a:t> + 7*8</a:t>
                </a:r>
                <a:r>
                  <a:rPr lang="pt-PT" baseline="30000">
                    <a:latin typeface="Comic Sans MS" pitchFamily="66" charset="0"/>
                  </a:rPr>
                  <a:t>-2</a:t>
                </a:r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1188" y="3743325"/>
            <a:ext cx="7129462" cy="2003425"/>
            <a:chOff x="385" y="2358"/>
            <a:chExt cx="4491" cy="1262"/>
          </a:xfrm>
        </p:grpSpPr>
        <p:graphicFrame>
          <p:nvGraphicFramePr>
            <p:cNvPr id="3074" name="Object 11"/>
            <p:cNvGraphicFramePr>
              <a:graphicFrameLocks noChangeAspect="1"/>
            </p:cNvGraphicFramePr>
            <p:nvPr/>
          </p:nvGraphicFramePr>
          <p:xfrm>
            <a:off x="3697" y="2358"/>
            <a:ext cx="1179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53" name="Equation" r:id="rId6" imgW="914400" imgH="444240" progId="Equation.3">
                    <p:embed/>
                  </p:oleObj>
                </mc:Choice>
                <mc:Fallback>
                  <p:oleObj name="Equation" r:id="rId6" imgW="9144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7" y="2358"/>
                          <a:ext cx="1179" cy="5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9" name="Text Box 14"/>
            <p:cNvSpPr txBox="1">
              <a:spLocks noChangeArrowheads="1"/>
            </p:cNvSpPr>
            <p:nvPr/>
          </p:nvSpPr>
          <p:spPr bwMode="auto">
            <a:xfrm>
              <a:off x="385" y="2473"/>
              <a:ext cx="15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Sistema hexadecimal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grpSp>
          <p:nvGrpSpPr>
            <p:cNvPr id="3080" name="Group 19"/>
            <p:cNvGrpSpPr>
              <a:grpSpLocks/>
            </p:cNvGrpSpPr>
            <p:nvPr/>
          </p:nvGrpSpPr>
          <p:grpSpPr bwMode="auto">
            <a:xfrm>
              <a:off x="385" y="2886"/>
              <a:ext cx="2743" cy="734"/>
              <a:chOff x="385" y="1471"/>
              <a:chExt cx="2743" cy="734"/>
            </a:xfrm>
          </p:grpSpPr>
          <p:sp>
            <p:nvSpPr>
              <p:cNvPr id="3081" name="Text Box 20"/>
              <p:cNvSpPr txBox="1">
                <a:spLocks noChangeArrowheads="1"/>
              </p:cNvSpPr>
              <p:nvPr/>
            </p:nvSpPr>
            <p:spPr bwMode="auto">
              <a:xfrm>
                <a:off x="385" y="1471"/>
                <a:ext cx="22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>
                    <a:latin typeface="Comic Sans MS" pitchFamily="66" charset="0"/>
                  </a:rPr>
                  <a:t>2007</a:t>
                </a:r>
                <a:r>
                  <a:rPr lang="pt-PT" baseline="-25000">
                    <a:latin typeface="Comic Sans MS" pitchFamily="66" charset="0"/>
                  </a:rPr>
                  <a:t>16</a:t>
                </a:r>
                <a:r>
                  <a:rPr lang="pt-PT">
                    <a:latin typeface="Comic Sans MS" pitchFamily="66" charset="0"/>
                  </a:rPr>
                  <a:t> = 2*16</a:t>
                </a:r>
                <a:r>
                  <a:rPr lang="pt-PT" baseline="30000">
                    <a:latin typeface="Comic Sans MS" pitchFamily="66" charset="0"/>
                  </a:rPr>
                  <a:t>3</a:t>
                </a:r>
                <a:r>
                  <a:rPr lang="pt-PT">
                    <a:latin typeface="Comic Sans MS" pitchFamily="66" charset="0"/>
                  </a:rPr>
                  <a:t> + 7*16</a:t>
                </a:r>
                <a:r>
                  <a:rPr lang="pt-PT" baseline="30000">
                    <a:latin typeface="Comic Sans MS" pitchFamily="66" charset="0"/>
                  </a:rPr>
                  <a:t>0</a:t>
                </a:r>
                <a:r>
                  <a:rPr lang="pt-PT">
                    <a:latin typeface="Comic Sans MS" pitchFamily="66" charset="0"/>
                  </a:rPr>
                  <a:t> = 8199</a:t>
                </a:r>
                <a:r>
                  <a:rPr lang="pt-PT" baseline="-25000">
                    <a:latin typeface="Comic Sans MS" pitchFamily="66" charset="0"/>
                  </a:rPr>
                  <a:t>10</a:t>
                </a:r>
                <a:endParaRPr lang="en-US" baseline="-25000">
                  <a:latin typeface="Comic Sans MS" pitchFamily="66" charset="0"/>
                </a:endParaRPr>
              </a:p>
            </p:txBody>
          </p:sp>
          <p:sp>
            <p:nvSpPr>
              <p:cNvPr id="3082" name="Text Box 21"/>
              <p:cNvSpPr txBox="1">
                <a:spLocks noChangeArrowheads="1"/>
              </p:cNvSpPr>
              <p:nvPr/>
            </p:nvSpPr>
            <p:spPr bwMode="auto">
              <a:xfrm>
                <a:off x="385" y="1702"/>
                <a:ext cx="27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>
                    <a:latin typeface="Comic Sans MS" pitchFamily="66" charset="0"/>
                  </a:rPr>
                  <a:t>7D7</a:t>
                </a:r>
                <a:r>
                  <a:rPr lang="pt-PT" baseline="-25000">
                    <a:latin typeface="Comic Sans MS" pitchFamily="66" charset="0"/>
                  </a:rPr>
                  <a:t>16</a:t>
                </a:r>
                <a:r>
                  <a:rPr lang="pt-PT">
                    <a:latin typeface="Comic Sans MS" pitchFamily="66" charset="0"/>
                  </a:rPr>
                  <a:t> = 7*16</a:t>
                </a:r>
                <a:r>
                  <a:rPr lang="pt-PT" baseline="30000">
                    <a:latin typeface="Comic Sans MS" pitchFamily="66" charset="0"/>
                  </a:rPr>
                  <a:t>2</a:t>
                </a:r>
                <a:r>
                  <a:rPr lang="pt-PT">
                    <a:latin typeface="Comic Sans MS" pitchFamily="66" charset="0"/>
                  </a:rPr>
                  <a:t> + 13*16</a:t>
                </a:r>
                <a:r>
                  <a:rPr lang="pt-PT" baseline="30000">
                    <a:latin typeface="Comic Sans MS" pitchFamily="66" charset="0"/>
                  </a:rPr>
                  <a:t>1</a:t>
                </a:r>
                <a:r>
                  <a:rPr lang="pt-PT">
                    <a:latin typeface="Comic Sans MS" pitchFamily="66" charset="0"/>
                  </a:rPr>
                  <a:t> + 7*16</a:t>
                </a:r>
                <a:r>
                  <a:rPr lang="pt-PT" baseline="30000">
                    <a:latin typeface="Comic Sans MS" pitchFamily="66" charset="0"/>
                  </a:rPr>
                  <a:t>0 </a:t>
                </a:r>
                <a:r>
                  <a:rPr lang="pt-PT">
                    <a:latin typeface="Comic Sans MS" pitchFamily="66" charset="0"/>
                  </a:rPr>
                  <a:t>= 2007</a:t>
                </a:r>
                <a:r>
                  <a:rPr lang="pt-PT" baseline="-25000">
                    <a:latin typeface="Comic Sans MS" pitchFamily="66" charset="0"/>
                  </a:rPr>
                  <a:t>10</a:t>
                </a:r>
                <a:endParaRPr lang="en-US" baseline="-25000">
                  <a:latin typeface="Comic Sans MS" pitchFamily="66" charset="0"/>
                </a:endParaRPr>
              </a:p>
            </p:txBody>
          </p:sp>
          <p:sp>
            <p:nvSpPr>
              <p:cNvPr id="3083" name="Text Box 22"/>
              <p:cNvSpPr txBox="1">
                <a:spLocks noChangeArrowheads="1"/>
              </p:cNvSpPr>
              <p:nvPr/>
            </p:nvSpPr>
            <p:spPr bwMode="auto">
              <a:xfrm>
                <a:off x="385" y="1974"/>
                <a:ext cx="232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>
                    <a:latin typeface="Comic Sans MS" pitchFamily="66" charset="0"/>
                  </a:rPr>
                  <a:t>A.2C</a:t>
                </a:r>
                <a:r>
                  <a:rPr lang="pt-PT" baseline="-25000">
                    <a:latin typeface="Comic Sans MS" pitchFamily="66" charset="0"/>
                  </a:rPr>
                  <a:t>16</a:t>
                </a:r>
                <a:r>
                  <a:rPr lang="pt-PT">
                    <a:latin typeface="Comic Sans MS" pitchFamily="66" charset="0"/>
                  </a:rPr>
                  <a:t> = 10*16</a:t>
                </a:r>
                <a:r>
                  <a:rPr lang="pt-PT" baseline="30000">
                    <a:latin typeface="Comic Sans MS" pitchFamily="66" charset="0"/>
                  </a:rPr>
                  <a:t>0</a:t>
                </a:r>
                <a:r>
                  <a:rPr lang="pt-PT">
                    <a:latin typeface="Comic Sans MS" pitchFamily="66" charset="0"/>
                  </a:rPr>
                  <a:t> + 2*16</a:t>
                </a:r>
                <a:r>
                  <a:rPr lang="pt-PT" baseline="30000">
                    <a:latin typeface="Comic Sans MS" pitchFamily="66" charset="0"/>
                  </a:rPr>
                  <a:t>-1</a:t>
                </a:r>
                <a:r>
                  <a:rPr lang="pt-PT">
                    <a:latin typeface="Comic Sans MS" pitchFamily="66" charset="0"/>
                  </a:rPr>
                  <a:t> + 12*16</a:t>
                </a:r>
                <a:r>
                  <a:rPr lang="pt-PT" baseline="30000">
                    <a:latin typeface="Comic Sans MS" pitchFamily="66" charset="0"/>
                  </a:rPr>
                  <a:t>-2</a:t>
                </a:r>
                <a:endParaRPr lang="en-US" baseline="-25000">
                  <a:latin typeface="Comic Sans MS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472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669607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Correspondência entre sistemas de numeração</a:t>
            </a:r>
            <a:endParaRPr lang="en-US" sz="3600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258888" y="863600"/>
          <a:ext cx="6408712" cy="5301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178"/>
                <a:gridCol w="1602178"/>
                <a:gridCol w="1602178"/>
                <a:gridCol w="1602178"/>
              </a:tblGrid>
              <a:tr h="424398">
                <a:tc>
                  <a:txBody>
                    <a:bodyPr/>
                    <a:lstStyle/>
                    <a:p>
                      <a:r>
                        <a:rPr lang="pt-PT" kern="1200" dirty="0" smtClean="0">
                          <a:solidFill>
                            <a:srgbClr val="A5002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binário</a:t>
                      </a:r>
                      <a:endParaRPr lang="en-US" kern="1200" dirty="0">
                        <a:solidFill>
                          <a:srgbClr val="A50021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kern="1200" dirty="0" smtClean="0">
                          <a:solidFill>
                            <a:srgbClr val="A5002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decimal</a:t>
                      </a:r>
                      <a:endParaRPr lang="en-US" kern="1200" dirty="0">
                        <a:solidFill>
                          <a:srgbClr val="A50021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kern="1200" dirty="0" smtClean="0">
                          <a:solidFill>
                            <a:srgbClr val="A5002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octal</a:t>
                      </a:r>
                      <a:endParaRPr lang="en-US" kern="1200" dirty="0">
                        <a:solidFill>
                          <a:srgbClr val="A50021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kern="1200" dirty="0" smtClean="0">
                          <a:solidFill>
                            <a:srgbClr val="A5002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hexadecimal</a:t>
                      </a:r>
                      <a:endParaRPr lang="en-US" kern="1200" dirty="0">
                        <a:solidFill>
                          <a:srgbClr val="A50021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1010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1101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1110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E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1111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6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66725" y="980728"/>
            <a:ext cx="7993063" cy="280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70000"/>
              </a:spcAft>
              <a:defRPr/>
            </a:pP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Área científica:</a:t>
            </a:r>
            <a:r>
              <a:rPr lang="pt-PT" dirty="0"/>
              <a:t> </a:t>
            </a:r>
            <a:r>
              <a:rPr lang="pt-PT" dirty="0" smtClean="0"/>
              <a:t>Arquitetura </a:t>
            </a:r>
            <a:r>
              <a:rPr lang="pt-PT" dirty="0"/>
              <a:t>de Sistemas Computacionais</a:t>
            </a:r>
          </a:p>
          <a:p>
            <a:pPr>
              <a:spcAft>
                <a:spcPct val="70000"/>
              </a:spcAft>
              <a:defRPr/>
            </a:pP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Cursos:</a:t>
            </a:r>
            <a:r>
              <a:rPr lang="pt-PT" dirty="0"/>
              <a:t> Mestrado Integrado em Engenharia de Computadores e Telemática, Mestrado Integrado em Engenharia </a:t>
            </a:r>
            <a:r>
              <a:rPr lang="pt-PT" dirty="0" smtClean="0"/>
              <a:t>Eletrónica </a:t>
            </a:r>
            <a:r>
              <a:rPr lang="pt-PT" dirty="0"/>
              <a:t>e de </a:t>
            </a:r>
            <a:r>
              <a:rPr lang="pt-PT" dirty="0" smtClean="0"/>
              <a:t>Telecomunicações</a:t>
            </a:r>
            <a:endParaRPr lang="pt-PT" dirty="0"/>
          </a:p>
          <a:p>
            <a:pPr>
              <a:spcAft>
                <a:spcPct val="70000"/>
              </a:spcAft>
              <a:defRPr/>
            </a:pP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Escolaridade semanal:</a:t>
            </a:r>
            <a:r>
              <a:rPr lang="pt-PT" dirty="0"/>
              <a:t> 2</a:t>
            </a:r>
            <a:r>
              <a:rPr lang="pt-PT" dirty="0" smtClean="0"/>
              <a:t> </a:t>
            </a:r>
            <a:r>
              <a:rPr lang="pt-PT" dirty="0"/>
              <a:t>horas de aulas teórico-práticas; </a:t>
            </a:r>
            <a:r>
              <a:rPr lang="pt-PT" dirty="0" smtClean="0"/>
              <a:t>2 </a:t>
            </a:r>
            <a:r>
              <a:rPr lang="pt-PT" dirty="0"/>
              <a:t>horas de aulas práticas</a:t>
            </a:r>
          </a:p>
          <a:p>
            <a:pPr>
              <a:spcAft>
                <a:spcPct val="70000"/>
              </a:spcAft>
              <a:defRPr/>
            </a:pP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Créditos ECTS:</a:t>
            </a:r>
            <a:r>
              <a:rPr lang="pt-PT" dirty="0"/>
              <a:t> </a:t>
            </a:r>
            <a:r>
              <a:rPr lang="pt-PT" dirty="0" smtClean="0"/>
              <a:t>6</a:t>
            </a:r>
            <a:endParaRPr lang="pt-PT" dirty="0"/>
          </a:p>
          <a:p>
            <a:pPr>
              <a:spcAft>
                <a:spcPct val="70000"/>
              </a:spcAft>
              <a:defRPr/>
            </a:pP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Código:</a:t>
            </a:r>
            <a:r>
              <a:rPr lang="pt-PT" dirty="0"/>
              <a:t> </a:t>
            </a:r>
            <a:r>
              <a:rPr lang="pt-PT" dirty="0" smtClean="0"/>
              <a:t>40332</a:t>
            </a:r>
            <a:endParaRPr lang="pt-PT" dirty="0"/>
          </a:p>
        </p:txBody>
      </p:sp>
      <p:sp>
        <p:nvSpPr>
          <p:cNvPr id="11268" name="WordArt 5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6408737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Apresentação da disciplina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724" y="3861048"/>
            <a:ext cx="81377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O número de créditos ECTS, atribuído a uma disciplina, </a:t>
            </a:r>
            <a:r>
              <a:rPr lang="pt-PT" sz="1600" b="1" dirty="0" smtClean="0">
                <a:solidFill>
                  <a:schemeClr val="accent6">
                    <a:lumMod val="75000"/>
                  </a:schemeClr>
                </a:solidFill>
              </a:rPr>
              <a:t>não</a:t>
            </a:r>
            <a:r>
              <a:rPr lang="pt-PT" sz="1600" dirty="0" smtClean="0">
                <a:solidFill>
                  <a:schemeClr val="accent6">
                    <a:lumMod val="75000"/>
                  </a:schemeClr>
                </a:solidFill>
              </a:rPr>
              <a:t> indica quantas horas de aulas vão ter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. Em vez disso, indica </a:t>
            </a:r>
            <a:r>
              <a:rPr lang="pt-PT" sz="1600" dirty="0" smtClean="0">
                <a:solidFill>
                  <a:schemeClr val="accent6">
                    <a:lumMod val="75000"/>
                  </a:schemeClr>
                </a:solidFill>
              </a:rPr>
              <a:t>o número de horas espetável que </a:t>
            </a:r>
            <a:r>
              <a:rPr lang="pt-PT" sz="1600" b="1" dirty="0" smtClean="0">
                <a:solidFill>
                  <a:schemeClr val="accent6">
                    <a:lumMod val="75000"/>
                  </a:schemeClr>
                </a:solidFill>
              </a:rPr>
              <a:t>devem</a:t>
            </a:r>
            <a:r>
              <a:rPr lang="pt-PT" sz="1600" dirty="0" smtClean="0">
                <a:solidFill>
                  <a:schemeClr val="accent6">
                    <a:lumMod val="75000"/>
                  </a:schemeClr>
                </a:solidFill>
              </a:rPr>
              <a:t> estudar para esta disciplina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endParaRPr lang="pt-PT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accent6">
                    <a:lumMod val="75000"/>
                  </a:schemeClr>
                </a:solidFill>
              </a:rPr>
              <a:t>1 ECTS = 25-30 horas de estudo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pt-PT" sz="1600" dirty="0" smtClean="0">
                <a:solidFill>
                  <a:schemeClr val="accent6">
                    <a:lumMod val="75000"/>
                  </a:schemeClr>
                </a:solidFill>
              </a:rPr>
              <a:t>6 ECTS = 150-180 horas de estudo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O semestre tem ~15 semanas =&gt; devem estudar pelo menos </a:t>
            </a:r>
            <a:r>
              <a:rPr lang="pt-PT" sz="1600" dirty="0" smtClean="0">
                <a:solidFill>
                  <a:schemeClr val="accent6">
                    <a:lumMod val="75000"/>
                  </a:schemeClr>
                </a:solidFill>
              </a:rPr>
              <a:t>10 horas por semana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pt-PT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Estas horas incluem: aulas presenciais, leitura de livros, resolução de exercícios, estudo para testes e exames, etc.</a:t>
            </a:r>
          </a:p>
          <a:p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583247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Mudança de base: parte inteira</a:t>
            </a:r>
            <a:endParaRPr lang="en-US" sz="3600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47675" y="928688"/>
            <a:ext cx="83724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>
                <a:solidFill>
                  <a:srgbClr val="003366"/>
                </a:solidFill>
              </a:rPr>
              <a:t>A conversão de um número decimal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>
                <a:solidFill>
                  <a:srgbClr val="003366"/>
                </a:solidFill>
              </a:rPr>
              <a:t> inteiro para qualquer outra base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>
                <a:solidFill>
                  <a:srgbClr val="003366"/>
                </a:solidFill>
              </a:rPr>
              <a:t> pode ser realizada através de divisões sucessivas do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>
                <a:solidFill>
                  <a:srgbClr val="003366"/>
                </a:solidFill>
              </a:rPr>
              <a:t> por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>
                <a:solidFill>
                  <a:srgbClr val="003366"/>
                </a:solidFill>
              </a:rPr>
              <a:t> até que o resultado da divisão se torne nulo.</a:t>
            </a:r>
            <a:endParaRPr lang="en-US">
              <a:solidFill>
                <a:srgbClr val="003366"/>
              </a:solidFill>
            </a:endParaRPr>
          </a:p>
        </p:txBody>
      </p:sp>
      <p:grpSp>
        <p:nvGrpSpPr>
          <p:cNvPr id="2" name="Group 157"/>
          <p:cNvGrpSpPr>
            <a:grpSpLocks/>
          </p:cNvGrpSpPr>
          <p:nvPr/>
        </p:nvGrpSpPr>
        <p:grpSpPr bwMode="auto">
          <a:xfrm>
            <a:off x="468313" y="1989138"/>
            <a:ext cx="2589212" cy="1504950"/>
            <a:chOff x="295" y="1253"/>
            <a:chExt cx="1631" cy="948"/>
          </a:xfrm>
        </p:grpSpPr>
        <p:sp>
          <p:nvSpPr>
            <p:cNvPr id="24654" name="Text Box 19"/>
            <p:cNvSpPr txBox="1">
              <a:spLocks noChangeArrowheads="1"/>
            </p:cNvSpPr>
            <p:nvPr/>
          </p:nvSpPr>
          <p:spPr bwMode="auto">
            <a:xfrm>
              <a:off x="295" y="1253"/>
              <a:ext cx="7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  <a:latin typeface="Comic Sans MS" pitchFamily="66" charset="0"/>
                </a:rPr>
                <a:t>Exemplos:</a:t>
              </a:r>
              <a:endParaRPr lang="en-US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sp>
          <p:nvSpPr>
            <p:cNvPr id="24655" name="Text Box 20"/>
            <p:cNvSpPr txBox="1">
              <a:spLocks noChangeArrowheads="1"/>
            </p:cNvSpPr>
            <p:nvPr/>
          </p:nvSpPr>
          <p:spPr bwMode="auto">
            <a:xfrm>
              <a:off x="295" y="1566"/>
              <a:ext cx="163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Conversão para binário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4656" name="Text Box 23"/>
            <p:cNvSpPr txBox="1">
              <a:spLocks noChangeArrowheads="1"/>
            </p:cNvSpPr>
            <p:nvPr/>
          </p:nvSpPr>
          <p:spPr bwMode="auto">
            <a:xfrm>
              <a:off x="357" y="1970"/>
              <a:ext cx="8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25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= ???</a:t>
              </a:r>
              <a:r>
                <a:rPr lang="pt-PT" baseline="-25000">
                  <a:latin typeface="Comic Sans MS" pitchFamily="66" charset="0"/>
                </a:rPr>
                <a:t>2</a:t>
              </a:r>
              <a:r>
                <a:rPr lang="pt-PT"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3995738" y="2203450"/>
            <a:ext cx="936625" cy="719138"/>
            <a:chOff x="2517" y="1434"/>
            <a:chExt cx="590" cy="453"/>
          </a:xfrm>
        </p:grpSpPr>
        <p:sp>
          <p:nvSpPr>
            <p:cNvPr id="24648" name="Text Box 25"/>
            <p:cNvSpPr txBox="1">
              <a:spLocks noChangeArrowheads="1"/>
            </p:cNvSpPr>
            <p:nvPr/>
          </p:nvSpPr>
          <p:spPr bwMode="auto">
            <a:xfrm>
              <a:off x="2517" y="1437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25</a:t>
              </a:r>
              <a:endParaRPr lang="en-US">
                <a:latin typeface="Comic Sans MS" pitchFamily="66" charset="0"/>
              </a:endParaRPr>
            </a:p>
          </p:txBody>
        </p:sp>
        <p:grpSp>
          <p:nvGrpSpPr>
            <p:cNvPr id="24649" name="Group 37"/>
            <p:cNvGrpSpPr>
              <a:grpSpLocks/>
            </p:cNvGrpSpPr>
            <p:nvPr/>
          </p:nvGrpSpPr>
          <p:grpSpPr bwMode="auto">
            <a:xfrm>
              <a:off x="2835" y="1434"/>
              <a:ext cx="272" cy="453"/>
              <a:chOff x="2835" y="1207"/>
              <a:chExt cx="272" cy="453"/>
            </a:xfrm>
          </p:grpSpPr>
          <p:grpSp>
            <p:nvGrpSpPr>
              <p:cNvPr id="24650" name="Group 33"/>
              <p:cNvGrpSpPr>
                <a:grpSpLocks/>
              </p:cNvGrpSpPr>
              <p:nvPr/>
            </p:nvGrpSpPr>
            <p:grpSpPr bwMode="auto">
              <a:xfrm>
                <a:off x="2835" y="1207"/>
                <a:ext cx="272" cy="453"/>
                <a:chOff x="2835" y="1207"/>
                <a:chExt cx="272" cy="453"/>
              </a:xfrm>
            </p:grpSpPr>
            <p:sp>
              <p:nvSpPr>
                <p:cNvPr id="24652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835" y="1207"/>
                  <a:ext cx="0" cy="4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3" name="Line 28"/>
                <p:cNvSpPr>
                  <a:spLocks noChangeShapeType="1"/>
                </p:cNvSpPr>
                <p:nvPr/>
              </p:nvSpPr>
              <p:spPr bwMode="auto">
                <a:xfrm>
                  <a:off x="2835" y="143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51" name="Text Box 29"/>
              <p:cNvSpPr txBox="1">
                <a:spLocks noChangeArrowheads="1"/>
              </p:cNvSpPr>
              <p:nvPr/>
            </p:nvSpPr>
            <p:spPr bwMode="auto">
              <a:xfrm>
                <a:off x="2835" y="120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>
                    <a:latin typeface="Comic Sans MS" pitchFamily="66" charset="0"/>
                  </a:rPr>
                  <a:t>2</a:t>
                </a:r>
                <a:endParaRPr lang="en-US">
                  <a:latin typeface="Comic Sans MS" pitchFamily="66" charset="0"/>
                </a:endParaRPr>
              </a:p>
            </p:txBody>
          </p:sp>
        </p:grpSp>
      </p:grp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4468813" y="2563813"/>
            <a:ext cx="427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12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3995738" y="25574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24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4068763" y="29241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4140200" y="292417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1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4932363" y="2565400"/>
            <a:ext cx="431800" cy="719138"/>
            <a:chOff x="2835" y="1207"/>
            <a:chExt cx="272" cy="453"/>
          </a:xfrm>
        </p:grpSpPr>
        <p:grpSp>
          <p:nvGrpSpPr>
            <p:cNvPr id="24644" name="Group 39"/>
            <p:cNvGrpSpPr>
              <a:grpSpLocks/>
            </p:cNvGrpSpPr>
            <p:nvPr/>
          </p:nvGrpSpPr>
          <p:grpSpPr bwMode="auto">
            <a:xfrm>
              <a:off x="2835" y="1207"/>
              <a:ext cx="272" cy="453"/>
              <a:chOff x="2835" y="1207"/>
              <a:chExt cx="272" cy="453"/>
            </a:xfrm>
          </p:grpSpPr>
          <p:sp>
            <p:nvSpPr>
              <p:cNvPr id="24646" name="Line 40"/>
              <p:cNvSpPr>
                <a:spLocks noChangeShapeType="1"/>
              </p:cNvSpPr>
              <p:nvPr/>
            </p:nvSpPr>
            <p:spPr bwMode="auto">
              <a:xfrm flipV="1">
                <a:off x="2835" y="1207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7" name="Line 41"/>
              <p:cNvSpPr>
                <a:spLocks noChangeShapeType="1"/>
              </p:cNvSpPr>
              <p:nvPr/>
            </p:nvSpPr>
            <p:spPr bwMode="auto">
              <a:xfrm>
                <a:off x="2835" y="143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45" name="Text Box 42"/>
            <p:cNvSpPr txBox="1">
              <a:spLocks noChangeArrowheads="1"/>
            </p:cNvSpPr>
            <p:nvPr/>
          </p:nvSpPr>
          <p:spPr bwMode="auto">
            <a:xfrm>
              <a:off x="2835" y="120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2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6667" name="Text Box 43"/>
          <p:cNvSpPr txBox="1">
            <a:spLocks noChangeArrowheads="1"/>
          </p:cNvSpPr>
          <p:nvPr/>
        </p:nvSpPr>
        <p:spPr bwMode="auto">
          <a:xfrm>
            <a:off x="4483100" y="2924175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12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670" name="Line 46"/>
          <p:cNvSpPr>
            <a:spLocks noChangeShapeType="1"/>
          </p:cNvSpPr>
          <p:nvPr/>
        </p:nvSpPr>
        <p:spPr bwMode="auto">
          <a:xfrm>
            <a:off x="4500563" y="32781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1" name="Text Box 47"/>
          <p:cNvSpPr txBox="1">
            <a:spLocks noChangeArrowheads="1"/>
          </p:cNvSpPr>
          <p:nvPr/>
        </p:nvSpPr>
        <p:spPr bwMode="auto">
          <a:xfrm>
            <a:off x="4572000" y="32781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0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5364163" y="2925763"/>
            <a:ext cx="431800" cy="719137"/>
            <a:chOff x="2835" y="1207"/>
            <a:chExt cx="272" cy="453"/>
          </a:xfrm>
        </p:grpSpPr>
        <p:grpSp>
          <p:nvGrpSpPr>
            <p:cNvPr id="24640" name="Group 49"/>
            <p:cNvGrpSpPr>
              <a:grpSpLocks/>
            </p:cNvGrpSpPr>
            <p:nvPr/>
          </p:nvGrpSpPr>
          <p:grpSpPr bwMode="auto">
            <a:xfrm>
              <a:off x="2835" y="1207"/>
              <a:ext cx="272" cy="453"/>
              <a:chOff x="2835" y="1207"/>
              <a:chExt cx="272" cy="453"/>
            </a:xfrm>
          </p:grpSpPr>
          <p:sp>
            <p:nvSpPr>
              <p:cNvPr id="24642" name="Line 50"/>
              <p:cNvSpPr>
                <a:spLocks noChangeShapeType="1"/>
              </p:cNvSpPr>
              <p:nvPr/>
            </p:nvSpPr>
            <p:spPr bwMode="auto">
              <a:xfrm flipV="1">
                <a:off x="2835" y="1207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3" name="Line 51"/>
              <p:cNvSpPr>
                <a:spLocks noChangeShapeType="1"/>
              </p:cNvSpPr>
              <p:nvPr/>
            </p:nvSpPr>
            <p:spPr bwMode="auto">
              <a:xfrm>
                <a:off x="2835" y="143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41" name="Text Box 52"/>
            <p:cNvSpPr txBox="1">
              <a:spLocks noChangeArrowheads="1"/>
            </p:cNvSpPr>
            <p:nvPr/>
          </p:nvSpPr>
          <p:spPr bwMode="auto">
            <a:xfrm>
              <a:off x="2835" y="120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2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6677" name="Text Box 53"/>
          <p:cNvSpPr txBox="1">
            <a:spLocks noChangeArrowheads="1"/>
          </p:cNvSpPr>
          <p:nvPr/>
        </p:nvSpPr>
        <p:spPr bwMode="auto">
          <a:xfrm>
            <a:off x="4968875" y="29241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6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679" name="Line 55"/>
          <p:cNvSpPr>
            <a:spLocks noChangeShapeType="1"/>
          </p:cNvSpPr>
          <p:nvPr/>
        </p:nvSpPr>
        <p:spPr bwMode="auto">
          <a:xfrm>
            <a:off x="4932363" y="36369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0" name="Text Box 56"/>
          <p:cNvSpPr txBox="1">
            <a:spLocks noChangeArrowheads="1"/>
          </p:cNvSpPr>
          <p:nvPr/>
        </p:nvSpPr>
        <p:spPr bwMode="auto">
          <a:xfrm>
            <a:off x="5003800" y="36369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0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26681" name="Text Box 57"/>
          <p:cNvSpPr txBox="1">
            <a:spLocks noChangeArrowheads="1"/>
          </p:cNvSpPr>
          <p:nvPr/>
        </p:nvSpPr>
        <p:spPr bwMode="auto">
          <a:xfrm>
            <a:off x="4992688" y="32781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6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5795963" y="3284538"/>
            <a:ext cx="431800" cy="719137"/>
            <a:chOff x="2835" y="1207"/>
            <a:chExt cx="272" cy="453"/>
          </a:xfrm>
        </p:grpSpPr>
        <p:grpSp>
          <p:nvGrpSpPr>
            <p:cNvPr id="24636" name="Group 59"/>
            <p:cNvGrpSpPr>
              <a:grpSpLocks/>
            </p:cNvGrpSpPr>
            <p:nvPr/>
          </p:nvGrpSpPr>
          <p:grpSpPr bwMode="auto">
            <a:xfrm>
              <a:off x="2835" y="1207"/>
              <a:ext cx="272" cy="453"/>
              <a:chOff x="2835" y="1207"/>
              <a:chExt cx="272" cy="453"/>
            </a:xfrm>
          </p:grpSpPr>
          <p:sp>
            <p:nvSpPr>
              <p:cNvPr id="24638" name="Line 60"/>
              <p:cNvSpPr>
                <a:spLocks noChangeShapeType="1"/>
              </p:cNvSpPr>
              <p:nvPr/>
            </p:nvSpPr>
            <p:spPr bwMode="auto">
              <a:xfrm flipV="1">
                <a:off x="2835" y="1207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9" name="Line 61"/>
              <p:cNvSpPr>
                <a:spLocks noChangeShapeType="1"/>
              </p:cNvSpPr>
              <p:nvPr/>
            </p:nvSpPr>
            <p:spPr bwMode="auto">
              <a:xfrm>
                <a:off x="2835" y="143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37" name="Text Box 62"/>
            <p:cNvSpPr txBox="1">
              <a:spLocks noChangeArrowheads="1"/>
            </p:cNvSpPr>
            <p:nvPr/>
          </p:nvSpPr>
          <p:spPr bwMode="auto">
            <a:xfrm>
              <a:off x="2835" y="120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2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6687" name="Text Box 63"/>
          <p:cNvSpPr txBox="1">
            <a:spLocks noChangeArrowheads="1"/>
          </p:cNvSpPr>
          <p:nvPr/>
        </p:nvSpPr>
        <p:spPr bwMode="auto">
          <a:xfrm>
            <a:off x="5400675" y="32845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689" name="Line 65"/>
          <p:cNvSpPr>
            <a:spLocks noChangeShapeType="1"/>
          </p:cNvSpPr>
          <p:nvPr/>
        </p:nvSpPr>
        <p:spPr bwMode="auto">
          <a:xfrm>
            <a:off x="5364163" y="39973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0" name="Text Box 66"/>
          <p:cNvSpPr txBox="1">
            <a:spLocks noChangeArrowheads="1"/>
          </p:cNvSpPr>
          <p:nvPr/>
        </p:nvSpPr>
        <p:spPr bwMode="auto">
          <a:xfrm>
            <a:off x="5435600" y="399732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1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26691" name="Text Box 67"/>
          <p:cNvSpPr txBox="1">
            <a:spLocks noChangeArrowheads="1"/>
          </p:cNvSpPr>
          <p:nvPr/>
        </p:nvSpPr>
        <p:spPr bwMode="auto">
          <a:xfrm>
            <a:off x="5400675" y="36369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692" name="Text Box 68"/>
          <p:cNvSpPr txBox="1">
            <a:spLocks noChangeArrowheads="1"/>
          </p:cNvSpPr>
          <p:nvPr/>
        </p:nvSpPr>
        <p:spPr bwMode="auto">
          <a:xfrm>
            <a:off x="5818188" y="3644900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12" name="Group 158"/>
          <p:cNvGrpSpPr>
            <a:grpSpLocks/>
          </p:cNvGrpSpPr>
          <p:nvPr/>
        </p:nvGrpSpPr>
        <p:grpSpPr bwMode="auto">
          <a:xfrm>
            <a:off x="468313" y="4718050"/>
            <a:ext cx="3168650" cy="798513"/>
            <a:chOff x="295" y="2972"/>
            <a:chExt cx="1996" cy="503"/>
          </a:xfrm>
        </p:grpSpPr>
        <p:sp>
          <p:nvSpPr>
            <p:cNvPr id="24634" name="Text Box 69"/>
            <p:cNvSpPr txBox="1">
              <a:spLocks noChangeArrowheads="1"/>
            </p:cNvSpPr>
            <p:nvPr/>
          </p:nvSpPr>
          <p:spPr bwMode="auto">
            <a:xfrm>
              <a:off x="357" y="3244"/>
              <a:ext cx="9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26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= ???</a:t>
              </a:r>
              <a:r>
                <a:rPr lang="pt-PT" baseline="-25000">
                  <a:latin typeface="Comic Sans MS" pitchFamily="66" charset="0"/>
                </a:rPr>
                <a:t>16</a:t>
              </a:r>
              <a:r>
                <a:rPr lang="pt-PT"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4635" name="Text Box 70"/>
            <p:cNvSpPr txBox="1">
              <a:spLocks noChangeArrowheads="1"/>
            </p:cNvSpPr>
            <p:nvPr/>
          </p:nvSpPr>
          <p:spPr bwMode="auto">
            <a:xfrm>
              <a:off x="295" y="2972"/>
              <a:ext cx="19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Conversão para hexadecimal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</p:grpSp>
      <p:sp>
        <p:nvSpPr>
          <p:cNvPr id="26739" name="Text Box 115"/>
          <p:cNvSpPr txBox="1">
            <a:spLocks noChangeArrowheads="1"/>
          </p:cNvSpPr>
          <p:nvPr/>
        </p:nvSpPr>
        <p:spPr bwMode="auto">
          <a:xfrm>
            <a:off x="566738" y="3636963"/>
            <a:ext cx="1790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25</a:t>
            </a:r>
            <a:r>
              <a:rPr lang="pt-PT" baseline="-25000">
                <a:latin typeface="Comic Sans MS" pitchFamily="66" charset="0"/>
              </a:rPr>
              <a:t>10</a:t>
            </a:r>
            <a:r>
              <a:rPr lang="pt-PT">
                <a:latin typeface="Comic Sans MS" pitchFamily="66" charset="0"/>
              </a:rPr>
              <a:t> =            </a:t>
            </a:r>
            <a:r>
              <a:rPr lang="pt-PT" baseline="-25000">
                <a:latin typeface="Comic Sans MS" pitchFamily="66" charset="0"/>
              </a:rPr>
              <a:t>2</a:t>
            </a:r>
            <a:r>
              <a:rPr lang="pt-PT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13" name="Group 117"/>
          <p:cNvGrpSpPr>
            <a:grpSpLocks/>
          </p:cNvGrpSpPr>
          <p:nvPr/>
        </p:nvGrpSpPr>
        <p:grpSpPr bwMode="auto">
          <a:xfrm>
            <a:off x="4427538" y="4933950"/>
            <a:ext cx="936625" cy="719138"/>
            <a:chOff x="2517" y="1434"/>
            <a:chExt cx="590" cy="453"/>
          </a:xfrm>
        </p:grpSpPr>
        <p:sp>
          <p:nvSpPr>
            <p:cNvPr id="24628" name="Text Box 118"/>
            <p:cNvSpPr txBox="1">
              <a:spLocks noChangeArrowheads="1"/>
            </p:cNvSpPr>
            <p:nvPr/>
          </p:nvSpPr>
          <p:spPr bwMode="auto">
            <a:xfrm>
              <a:off x="2517" y="1437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26</a:t>
              </a:r>
              <a:endParaRPr lang="en-US">
                <a:latin typeface="Comic Sans MS" pitchFamily="66" charset="0"/>
              </a:endParaRPr>
            </a:p>
          </p:txBody>
        </p:sp>
        <p:grpSp>
          <p:nvGrpSpPr>
            <p:cNvPr id="24629" name="Group 119"/>
            <p:cNvGrpSpPr>
              <a:grpSpLocks/>
            </p:cNvGrpSpPr>
            <p:nvPr/>
          </p:nvGrpSpPr>
          <p:grpSpPr bwMode="auto">
            <a:xfrm>
              <a:off x="2835" y="1434"/>
              <a:ext cx="272" cy="453"/>
              <a:chOff x="2835" y="1207"/>
              <a:chExt cx="272" cy="453"/>
            </a:xfrm>
          </p:grpSpPr>
          <p:grpSp>
            <p:nvGrpSpPr>
              <p:cNvPr id="24630" name="Group 120"/>
              <p:cNvGrpSpPr>
                <a:grpSpLocks/>
              </p:cNvGrpSpPr>
              <p:nvPr/>
            </p:nvGrpSpPr>
            <p:grpSpPr bwMode="auto">
              <a:xfrm>
                <a:off x="2835" y="1207"/>
                <a:ext cx="272" cy="453"/>
                <a:chOff x="2835" y="1207"/>
                <a:chExt cx="272" cy="453"/>
              </a:xfrm>
            </p:grpSpPr>
            <p:sp>
              <p:nvSpPr>
                <p:cNvPr id="24632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2835" y="1207"/>
                  <a:ext cx="0" cy="4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3" name="Line 122"/>
                <p:cNvSpPr>
                  <a:spLocks noChangeShapeType="1"/>
                </p:cNvSpPr>
                <p:nvPr/>
              </p:nvSpPr>
              <p:spPr bwMode="auto">
                <a:xfrm>
                  <a:off x="2835" y="143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31" name="Text Box 123"/>
              <p:cNvSpPr txBox="1">
                <a:spLocks noChangeArrowheads="1"/>
              </p:cNvSpPr>
              <p:nvPr/>
            </p:nvSpPr>
            <p:spPr bwMode="auto">
              <a:xfrm>
                <a:off x="2835" y="1207"/>
                <a:ext cx="26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>
                    <a:latin typeface="Comic Sans MS" pitchFamily="66" charset="0"/>
                  </a:rPr>
                  <a:t>16</a:t>
                </a:r>
                <a:endParaRPr lang="en-US">
                  <a:latin typeface="Comic Sans MS" pitchFamily="66" charset="0"/>
                </a:endParaRPr>
              </a:p>
            </p:txBody>
          </p:sp>
        </p:grpSp>
      </p:grpSp>
      <p:sp>
        <p:nvSpPr>
          <p:cNvPr id="26748" name="Text Box 124"/>
          <p:cNvSpPr txBox="1">
            <a:spLocks noChangeArrowheads="1"/>
          </p:cNvSpPr>
          <p:nvPr/>
        </p:nvSpPr>
        <p:spPr bwMode="auto">
          <a:xfrm>
            <a:off x="5003800" y="5294313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749" name="Text Box 125"/>
          <p:cNvSpPr txBox="1">
            <a:spLocks noChangeArrowheads="1"/>
          </p:cNvSpPr>
          <p:nvPr/>
        </p:nvSpPr>
        <p:spPr bwMode="auto">
          <a:xfrm>
            <a:off x="4427538" y="5287963"/>
            <a:ext cx="427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16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750" name="Line 126"/>
          <p:cNvSpPr>
            <a:spLocks noChangeShapeType="1"/>
          </p:cNvSpPr>
          <p:nvPr/>
        </p:nvSpPr>
        <p:spPr bwMode="auto">
          <a:xfrm>
            <a:off x="4500563" y="56546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1" name="Text Box 127"/>
          <p:cNvSpPr txBox="1">
            <a:spLocks noChangeArrowheads="1"/>
          </p:cNvSpPr>
          <p:nvPr/>
        </p:nvSpPr>
        <p:spPr bwMode="auto">
          <a:xfrm>
            <a:off x="4427538" y="5654675"/>
            <a:ext cx="427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10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611188" y="5661025"/>
            <a:ext cx="172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26</a:t>
            </a:r>
            <a:r>
              <a:rPr lang="pt-PT" baseline="-25000">
                <a:latin typeface="Comic Sans MS" pitchFamily="66" charset="0"/>
              </a:rPr>
              <a:t>10</a:t>
            </a:r>
            <a:r>
              <a:rPr lang="pt-PT">
                <a:latin typeface="Comic Sans MS" pitchFamily="66" charset="0"/>
              </a:rPr>
              <a:t> =          </a:t>
            </a:r>
            <a:r>
              <a:rPr lang="pt-PT" baseline="-25000">
                <a:latin typeface="Comic Sans MS" pitchFamily="66" charset="0"/>
              </a:rPr>
              <a:t>16</a:t>
            </a:r>
            <a:r>
              <a:rPr lang="pt-PT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780" name="Text Box 156"/>
          <p:cNvSpPr txBox="1">
            <a:spLocks noChangeArrowheads="1"/>
          </p:cNvSpPr>
          <p:nvPr/>
        </p:nvSpPr>
        <p:spPr bwMode="auto">
          <a:xfrm>
            <a:off x="3492500" y="5734050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A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grpSp>
        <p:nvGrpSpPr>
          <p:cNvPr id="16" name="Group 159"/>
          <p:cNvGrpSpPr>
            <a:grpSpLocks/>
          </p:cNvGrpSpPr>
          <p:nvPr/>
        </p:nvGrpSpPr>
        <p:grpSpPr bwMode="auto">
          <a:xfrm>
            <a:off x="6227763" y="3646488"/>
            <a:ext cx="431800" cy="719137"/>
            <a:chOff x="2835" y="1207"/>
            <a:chExt cx="272" cy="453"/>
          </a:xfrm>
        </p:grpSpPr>
        <p:grpSp>
          <p:nvGrpSpPr>
            <p:cNvPr id="24624" name="Group 160"/>
            <p:cNvGrpSpPr>
              <a:grpSpLocks/>
            </p:cNvGrpSpPr>
            <p:nvPr/>
          </p:nvGrpSpPr>
          <p:grpSpPr bwMode="auto">
            <a:xfrm>
              <a:off x="2835" y="1207"/>
              <a:ext cx="272" cy="453"/>
              <a:chOff x="2835" y="1207"/>
              <a:chExt cx="272" cy="453"/>
            </a:xfrm>
          </p:grpSpPr>
          <p:sp>
            <p:nvSpPr>
              <p:cNvPr id="24626" name="Line 161"/>
              <p:cNvSpPr>
                <a:spLocks noChangeShapeType="1"/>
              </p:cNvSpPr>
              <p:nvPr/>
            </p:nvSpPr>
            <p:spPr bwMode="auto">
              <a:xfrm flipV="1">
                <a:off x="2835" y="1207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7" name="Line 162"/>
              <p:cNvSpPr>
                <a:spLocks noChangeShapeType="1"/>
              </p:cNvSpPr>
              <p:nvPr/>
            </p:nvSpPr>
            <p:spPr bwMode="auto">
              <a:xfrm>
                <a:off x="2835" y="143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25" name="Text Box 163"/>
            <p:cNvSpPr txBox="1">
              <a:spLocks noChangeArrowheads="1"/>
            </p:cNvSpPr>
            <p:nvPr/>
          </p:nvSpPr>
          <p:spPr bwMode="auto">
            <a:xfrm>
              <a:off x="2835" y="120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2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6788" name="Line 164"/>
          <p:cNvSpPr>
            <a:spLocks noChangeShapeType="1"/>
          </p:cNvSpPr>
          <p:nvPr/>
        </p:nvSpPr>
        <p:spPr bwMode="auto">
          <a:xfrm>
            <a:off x="5795963" y="43656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89" name="Text Box 165"/>
          <p:cNvSpPr txBox="1">
            <a:spLocks noChangeArrowheads="1"/>
          </p:cNvSpPr>
          <p:nvPr/>
        </p:nvSpPr>
        <p:spPr bwMode="auto">
          <a:xfrm>
            <a:off x="6227763" y="39989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790" name="Text Box 166"/>
          <p:cNvSpPr txBox="1">
            <a:spLocks noChangeArrowheads="1"/>
          </p:cNvSpPr>
          <p:nvPr/>
        </p:nvSpPr>
        <p:spPr bwMode="auto">
          <a:xfrm>
            <a:off x="5832475" y="39989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793" name="Text Box 169"/>
          <p:cNvSpPr txBox="1">
            <a:spLocks noChangeArrowheads="1"/>
          </p:cNvSpPr>
          <p:nvPr/>
        </p:nvSpPr>
        <p:spPr bwMode="auto">
          <a:xfrm>
            <a:off x="5832475" y="4357688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1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grpSp>
        <p:nvGrpSpPr>
          <p:cNvPr id="18" name="Group 172"/>
          <p:cNvGrpSpPr>
            <a:grpSpLocks/>
          </p:cNvGrpSpPr>
          <p:nvPr/>
        </p:nvGrpSpPr>
        <p:grpSpPr bwMode="auto">
          <a:xfrm>
            <a:off x="5364163" y="5300663"/>
            <a:ext cx="431800" cy="719137"/>
            <a:chOff x="2835" y="1207"/>
            <a:chExt cx="272" cy="453"/>
          </a:xfrm>
        </p:grpSpPr>
        <p:grpSp>
          <p:nvGrpSpPr>
            <p:cNvPr id="24620" name="Group 173"/>
            <p:cNvGrpSpPr>
              <a:grpSpLocks/>
            </p:cNvGrpSpPr>
            <p:nvPr/>
          </p:nvGrpSpPr>
          <p:grpSpPr bwMode="auto">
            <a:xfrm>
              <a:off x="2835" y="1207"/>
              <a:ext cx="272" cy="453"/>
              <a:chOff x="2835" y="1207"/>
              <a:chExt cx="272" cy="453"/>
            </a:xfrm>
          </p:grpSpPr>
          <p:sp>
            <p:nvSpPr>
              <p:cNvPr id="24622" name="Line 174"/>
              <p:cNvSpPr>
                <a:spLocks noChangeShapeType="1"/>
              </p:cNvSpPr>
              <p:nvPr/>
            </p:nvSpPr>
            <p:spPr bwMode="auto">
              <a:xfrm flipV="1">
                <a:off x="2835" y="1207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3" name="Line 175"/>
              <p:cNvSpPr>
                <a:spLocks noChangeShapeType="1"/>
              </p:cNvSpPr>
              <p:nvPr/>
            </p:nvSpPr>
            <p:spPr bwMode="auto">
              <a:xfrm>
                <a:off x="2835" y="143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21" name="Text Box 176"/>
            <p:cNvSpPr txBox="1">
              <a:spLocks noChangeArrowheads="1"/>
            </p:cNvSpPr>
            <p:nvPr/>
          </p:nvSpPr>
          <p:spPr bwMode="auto">
            <a:xfrm>
              <a:off x="2835" y="1207"/>
              <a:ext cx="2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16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6801" name="Text Box 177"/>
          <p:cNvSpPr txBox="1">
            <a:spLocks noChangeArrowheads="1"/>
          </p:cNvSpPr>
          <p:nvPr/>
        </p:nvSpPr>
        <p:spPr bwMode="auto">
          <a:xfrm>
            <a:off x="5437188" y="57261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802" name="Text Box 178"/>
          <p:cNvSpPr txBox="1">
            <a:spLocks noChangeArrowheads="1"/>
          </p:cNvSpPr>
          <p:nvPr/>
        </p:nvSpPr>
        <p:spPr bwMode="auto">
          <a:xfrm>
            <a:off x="4859338" y="5648325"/>
            <a:ext cx="46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  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803" name="Line 179"/>
          <p:cNvSpPr>
            <a:spLocks noChangeShapeType="1"/>
          </p:cNvSpPr>
          <p:nvPr/>
        </p:nvSpPr>
        <p:spPr bwMode="auto">
          <a:xfrm>
            <a:off x="4932363" y="60150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4" name="Text Box 180"/>
          <p:cNvSpPr txBox="1">
            <a:spLocks noChangeArrowheads="1"/>
          </p:cNvSpPr>
          <p:nvPr/>
        </p:nvSpPr>
        <p:spPr bwMode="auto">
          <a:xfrm>
            <a:off x="5003800" y="6015038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1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3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6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6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6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6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6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6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6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6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6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6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6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6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6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6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6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C -0.10087 0.06782 -0.20208 0.1368 -0.28576 0.12477 C -0.37083 0.11273 -0.43576 0.00231 -0.49982 -0.10255 " pathEditMode="relative" rAng="704627" ptsTypes="aaA">
                                      <p:cBhvr>
                                        <p:cTn id="168" dur="2000" fill="hold"/>
                                        <p:tgtEl>
                                          <p:spTgt spid="267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" y="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C -0.11076 0.00996 -0.22101 0.02014 -0.29549 0.01135 C -0.36944 0.00301 -0.40747 -0.02315 -0.44479 -0.04884 " pathEditMode="relative" rAng="0" ptsTypes="aaA">
                                      <p:cBhvr>
                                        <p:cTn id="172" dur="2000" fill="hold"/>
                                        <p:tgtEl>
                                          <p:spTgt spid="266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" y="-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1575 C -0.04115 0.03704 -0.0816 0.0588 -0.14566 0.05672 C -0.20972 0.05487 -0.29722 0.03056 -0.38403 0.00649 " pathEditMode="relative" rAng="0" ptsTypes="aaA">
                                      <p:cBhvr>
                                        <p:cTn id="176" dur="2000" fill="hold"/>
                                        <p:tgtEl>
                                          <p:spTgt spid="26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0.02222 C -0.06077 0.10162 -0.11632 0.18148 -0.16927 0.1875 C -0.22222 0.19352 -0.27257 0.125 -0.32274 0.05671 " pathEditMode="relative" rAng="0" ptsTypes="aaA">
                                      <p:cBhvr>
                                        <p:cTn id="180" dur="2000" fill="hold"/>
                                        <p:tgtEl>
                                          <p:spTgt spid="26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1759 C -0.06076 0.11389 -0.12257 0.21065 -0.16597 0.22523 C -0.20902 0.23981 -0.2335 0.17199 -0.25781 0.10463 " pathEditMode="relative" rAng="0" ptsTypes="aaA">
                                      <p:cBhvr>
                                        <p:cTn id="184" dur="2000" fill="hold"/>
                                        <p:tgtEl>
                                          <p:spTgt spid="26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6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6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6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6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6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6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6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6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6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6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6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6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6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6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00023 C -0.12674 0.00417 -0.25347 0.00857 -0.31997 0.00093 C -0.38646 -0.00694 -0.39271 -0.02824 -0.39861 -0.0493 " pathEditMode="relative" rAng="473746" ptsTypes="aaA">
                                      <p:cBhvr>
                                        <p:cTn id="258" dur="2000" fill="hold"/>
                                        <p:tgtEl>
                                          <p:spTgt spid="26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" y="-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3386 0.00741 -0.06771 0.01481 -0.08577 0.01597 C -0.10382 0.01713 -0.10608 0.0118 -0.10834 0.00648 " pathEditMode="relative" ptsTypes="aaA">
                                      <p:cBhvr>
                                        <p:cTn id="262" dur="2000" fill="hold"/>
                                        <p:tgtEl>
                                          <p:spTgt spid="267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000"/>
                            </p:stCondLst>
                            <p:childTnLst>
                              <p:par>
                                <p:cTn id="264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5" dur="500"/>
                                        <p:tgtEl>
                                          <p:spTgt spid="26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500"/>
                            </p:stCondLst>
                            <p:childTnLst>
                              <p:par>
                                <p:cTn id="2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2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3000"/>
                            </p:stCondLst>
                            <p:childTnLst>
                              <p:par>
                                <p:cTn id="27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0051 C -0.06632 -0.00278 -0.13021 0.00023 -0.16562 -0.00116 C -0.20104 -0.00186 -0.20781 -0.00625 -0.21319 -0.00996 " pathEditMode="relative" rAng="0" ptsTypes="aaA">
                                      <p:cBhvr>
                                        <p:cTn id="273" dur="2000" fill="hold"/>
                                        <p:tgtEl>
                                          <p:spTgt spid="26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1" grpId="0"/>
      <p:bldP spid="26654" grpId="0"/>
      <p:bldP spid="26655" grpId="0"/>
      <p:bldP spid="26650" grpId="0" animBg="1"/>
      <p:bldP spid="26656" grpId="0"/>
      <p:bldP spid="26656" grpId="1"/>
      <p:bldP spid="26667" grpId="0"/>
      <p:bldP spid="26670" grpId="0" animBg="1"/>
      <p:bldP spid="26671" grpId="0"/>
      <p:bldP spid="26671" grpId="1"/>
      <p:bldP spid="26677" grpId="0"/>
      <p:bldP spid="26679" grpId="0" animBg="1"/>
      <p:bldP spid="26680" grpId="0"/>
      <p:bldP spid="26680" grpId="1"/>
      <p:bldP spid="26681" grpId="0"/>
      <p:bldP spid="26687" grpId="0"/>
      <p:bldP spid="26689" grpId="0" animBg="1"/>
      <p:bldP spid="26690" grpId="0"/>
      <p:bldP spid="26690" grpId="1"/>
      <p:bldP spid="26691" grpId="0"/>
      <p:bldP spid="26692" grpId="0"/>
      <p:bldP spid="26739" grpId="0"/>
      <p:bldP spid="26748" grpId="0"/>
      <p:bldP spid="26749" grpId="0"/>
      <p:bldP spid="26750" grpId="0" animBg="1"/>
      <p:bldP spid="26751" grpId="0"/>
      <p:bldP spid="26751" grpId="1"/>
      <p:bldP spid="26751" grpId="2"/>
      <p:bldP spid="26779" grpId="0"/>
      <p:bldP spid="26780" grpId="0"/>
      <p:bldP spid="26780" grpId="1"/>
      <p:bldP spid="26788" grpId="0" animBg="1"/>
      <p:bldP spid="26789" grpId="0"/>
      <p:bldP spid="26790" grpId="0"/>
      <p:bldP spid="26793" grpId="0"/>
      <p:bldP spid="26793" grpId="1"/>
      <p:bldP spid="26801" grpId="0"/>
      <p:bldP spid="26802" grpId="0"/>
      <p:bldP spid="26803" grpId="0" animBg="1"/>
      <p:bldP spid="26804" grpId="0"/>
      <p:bldP spid="2680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7272337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Mudança de base: parte </a:t>
            </a:r>
            <a:r>
              <a:rPr lang="pt-PT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fracionária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47675" y="928688"/>
            <a:ext cx="83724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>
                <a:solidFill>
                  <a:srgbClr val="003366"/>
                </a:solidFill>
              </a:rPr>
              <a:t>A conversão da parte </a:t>
            </a:r>
            <a:r>
              <a:rPr lang="pt-PT" dirty="0" smtClean="0">
                <a:solidFill>
                  <a:srgbClr val="003366"/>
                </a:solidFill>
              </a:rPr>
              <a:t>fracionária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pt-PT" dirty="0"/>
              <a:t> </a:t>
            </a:r>
            <a:r>
              <a:rPr lang="pt-PT" dirty="0">
                <a:solidFill>
                  <a:srgbClr val="003366"/>
                </a:solidFill>
              </a:rPr>
              <a:t>de um número decimal para qualquer outra base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dirty="0">
                <a:solidFill>
                  <a:srgbClr val="003366"/>
                </a:solidFill>
              </a:rPr>
              <a:t> pode ser realizada através de multiplicações sucessivas da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pt-PT" dirty="0">
                <a:solidFill>
                  <a:srgbClr val="003366"/>
                </a:solidFill>
              </a:rPr>
              <a:t> por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dirty="0">
                <a:solidFill>
                  <a:srgbClr val="003366"/>
                </a:solidFill>
              </a:rPr>
              <a:t> até que seja atingida a precisão desejada.</a:t>
            </a:r>
            <a:endParaRPr lang="en-US" dirty="0">
              <a:solidFill>
                <a:srgbClr val="003366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1989138"/>
            <a:ext cx="2589212" cy="1504950"/>
            <a:chOff x="295" y="1253"/>
            <a:chExt cx="1631" cy="948"/>
          </a:xfrm>
        </p:grpSpPr>
        <p:sp>
          <p:nvSpPr>
            <p:cNvPr id="25625" name="Text Box 5"/>
            <p:cNvSpPr txBox="1">
              <a:spLocks noChangeArrowheads="1"/>
            </p:cNvSpPr>
            <p:nvPr/>
          </p:nvSpPr>
          <p:spPr bwMode="auto">
            <a:xfrm>
              <a:off x="295" y="1253"/>
              <a:ext cx="7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  <a:latin typeface="Comic Sans MS" pitchFamily="66" charset="0"/>
                </a:rPr>
                <a:t>Exemplos:</a:t>
              </a:r>
              <a:endParaRPr lang="en-US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sp>
          <p:nvSpPr>
            <p:cNvPr id="25626" name="Text Box 6"/>
            <p:cNvSpPr txBox="1">
              <a:spLocks noChangeArrowheads="1"/>
            </p:cNvSpPr>
            <p:nvPr/>
          </p:nvSpPr>
          <p:spPr bwMode="auto">
            <a:xfrm>
              <a:off x="295" y="1566"/>
              <a:ext cx="163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Conversão para binário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5627" name="Text Box 7"/>
            <p:cNvSpPr txBox="1">
              <a:spLocks noChangeArrowheads="1"/>
            </p:cNvSpPr>
            <p:nvPr/>
          </p:nvSpPr>
          <p:spPr bwMode="auto">
            <a:xfrm>
              <a:off x="357" y="1970"/>
              <a:ext cx="1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0.6875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= ???</a:t>
              </a:r>
              <a:r>
                <a:rPr lang="pt-PT" baseline="-25000">
                  <a:latin typeface="Comic Sans MS" pitchFamily="66" charset="0"/>
                </a:rPr>
                <a:t>2</a:t>
              </a:r>
              <a:r>
                <a:rPr lang="pt-PT"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68313" y="4718050"/>
            <a:ext cx="3168650" cy="798513"/>
            <a:chOff x="295" y="2972"/>
            <a:chExt cx="1996" cy="503"/>
          </a:xfrm>
        </p:grpSpPr>
        <p:sp>
          <p:nvSpPr>
            <p:cNvPr id="25623" name="Text Box 47"/>
            <p:cNvSpPr txBox="1">
              <a:spLocks noChangeArrowheads="1"/>
            </p:cNvSpPr>
            <p:nvPr/>
          </p:nvSpPr>
          <p:spPr bwMode="auto">
            <a:xfrm>
              <a:off x="357" y="3244"/>
              <a:ext cx="10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0.25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= ???</a:t>
              </a:r>
              <a:r>
                <a:rPr lang="pt-PT" baseline="-25000">
                  <a:latin typeface="Comic Sans MS" pitchFamily="66" charset="0"/>
                </a:rPr>
                <a:t>16</a:t>
              </a:r>
              <a:r>
                <a:rPr lang="pt-PT"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5624" name="Text Box 48"/>
            <p:cNvSpPr txBox="1">
              <a:spLocks noChangeArrowheads="1"/>
            </p:cNvSpPr>
            <p:nvPr/>
          </p:nvSpPr>
          <p:spPr bwMode="auto">
            <a:xfrm>
              <a:off x="295" y="2972"/>
              <a:ext cx="19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Conversão para hexadecimal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</p:grpSp>
      <p:sp>
        <p:nvSpPr>
          <p:cNvPr id="27697" name="Text Box 49"/>
          <p:cNvSpPr txBox="1">
            <a:spLocks noChangeArrowheads="1"/>
          </p:cNvSpPr>
          <p:nvPr/>
        </p:nvSpPr>
        <p:spPr bwMode="auto">
          <a:xfrm>
            <a:off x="566738" y="3636963"/>
            <a:ext cx="246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0.6875</a:t>
            </a:r>
            <a:r>
              <a:rPr lang="pt-PT" baseline="-25000">
                <a:latin typeface="Comic Sans MS" pitchFamily="66" charset="0"/>
              </a:rPr>
              <a:t>10</a:t>
            </a:r>
            <a:r>
              <a:rPr lang="pt-PT">
                <a:latin typeface="Comic Sans MS" pitchFamily="66" charset="0"/>
              </a:rPr>
              <a:t> = 0.           </a:t>
            </a:r>
            <a:r>
              <a:rPr lang="pt-PT" baseline="-25000">
                <a:latin typeface="Comic Sans MS" pitchFamily="66" charset="0"/>
              </a:rPr>
              <a:t>2</a:t>
            </a:r>
            <a:r>
              <a:rPr lang="pt-PT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709" name="Text Box 61"/>
          <p:cNvSpPr txBox="1">
            <a:spLocks noChangeArrowheads="1"/>
          </p:cNvSpPr>
          <p:nvPr/>
        </p:nvSpPr>
        <p:spPr bwMode="auto">
          <a:xfrm>
            <a:off x="611188" y="5661025"/>
            <a:ext cx="1706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0.25</a:t>
            </a:r>
            <a:r>
              <a:rPr lang="pt-PT" baseline="-25000">
                <a:latin typeface="Comic Sans MS" pitchFamily="66" charset="0"/>
              </a:rPr>
              <a:t>10</a:t>
            </a:r>
            <a:r>
              <a:rPr lang="pt-PT">
                <a:latin typeface="Comic Sans MS" pitchFamily="66" charset="0"/>
              </a:rPr>
              <a:t> = 0.   </a:t>
            </a:r>
            <a:r>
              <a:rPr lang="pt-PT" baseline="-25000">
                <a:latin typeface="Comic Sans MS" pitchFamily="66" charset="0"/>
              </a:rPr>
              <a:t>16</a:t>
            </a:r>
            <a:r>
              <a:rPr lang="pt-PT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711" name="Text Box 63"/>
          <p:cNvSpPr txBox="1">
            <a:spLocks noChangeArrowheads="1"/>
          </p:cNvSpPr>
          <p:nvPr/>
        </p:nvSpPr>
        <p:spPr bwMode="auto">
          <a:xfrm>
            <a:off x="4551363" y="1989138"/>
            <a:ext cx="8826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pt-PT"/>
              <a:t>0.6875</a:t>
            </a:r>
          </a:p>
          <a:p>
            <a:pPr algn="r">
              <a:lnSpc>
                <a:spcPct val="80000"/>
              </a:lnSpc>
            </a:pPr>
            <a:r>
              <a:rPr lang="pt-PT"/>
              <a:t>2</a:t>
            </a:r>
          </a:p>
          <a:p>
            <a:pPr algn="r">
              <a:lnSpc>
                <a:spcPct val="80000"/>
              </a:lnSpc>
            </a:pPr>
            <a:r>
              <a:rPr lang="pt-PT"/>
              <a:t>---------</a:t>
            </a:r>
          </a:p>
          <a:p>
            <a:pPr algn="r">
              <a:lnSpc>
                <a:spcPct val="80000"/>
              </a:lnSpc>
            </a:pPr>
            <a:r>
              <a:rPr lang="en-US">
                <a:solidFill>
                  <a:srgbClr val="A50021"/>
                </a:solidFill>
              </a:rPr>
              <a:t> </a:t>
            </a:r>
            <a:r>
              <a:rPr lang="en-US"/>
              <a:t>.3750</a:t>
            </a:r>
          </a:p>
        </p:txBody>
      </p:sp>
      <p:sp>
        <p:nvSpPr>
          <p:cNvPr id="27712" name="Text Box 64"/>
          <p:cNvSpPr txBox="1">
            <a:spLocks noChangeArrowheads="1"/>
          </p:cNvSpPr>
          <p:nvPr/>
        </p:nvSpPr>
        <p:spPr bwMode="auto">
          <a:xfrm>
            <a:off x="4559300" y="26066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1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7713" name="Text Box 65"/>
          <p:cNvSpPr txBox="1">
            <a:spLocks noChangeArrowheads="1"/>
          </p:cNvSpPr>
          <p:nvPr/>
        </p:nvSpPr>
        <p:spPr bwMode="auto">
          <a:xfrm>
            <a:off x="4572000" y="2608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0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7714" name="Text Box 66"/>
          <p:cNvSpPr txBox="1">
            <a:spLocks noChangeArrowheads="1"/>
          </p:cNvSpPr>
          <p:nvPr/>
        </p:nvSpPr>
        <p:spPr bwMode="auto">
          <a:xfrm>
            <a:off x="4584700" y="2852738"/>
            <a:ext cx="8699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pt-PT"/>
              <a:t>2</a:t>
            </a:r>
          </a:p>
          <a:p>
            <a:pPr algn="r">
              <a:lnSpc>
                <a:spcPct val="80000"/>
              </a:lnSpc>
            </a:pPr>
            <a:r>
              <a:rPr lang="pt-PT"/>
              <a:t>---------</a:t>
            </a:r>
          </a:p>
          <a:p>
            <a:pPr algn="r">
              <a:lnSpc>
                <a:spcPct val="80000"/>
              </a:lnSpc>
            </a:pPr>
            <a:r>
              <a:rPr lang="en-US"/>
              <a:t>.750</a:t>
            </a:r>
          </a:p>
        </p:txBody>
      </p:sp>
      <p:sp>
        <p:nvSpPr>
          <p:cNvPr id="27715" name="Text Box 67"/>
          <p:cNvSpPr txBox="1">
            <a:spLocks noChangeArrowheads="1"/>
          </p:cNvSpPr>
          <p:nvPr/>
        </p:nvSpPr>
        <p:spPr bwMode="auto">
          <a:xfrm>
            <a:off x="4681538" y="32464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0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7718" name="Text Box 70"/>
          <p:cNvSpPr txBox="1">
            <a:spLocks noChangeArrowheads="1"/>
          </p:cNvSpPr>
          <p:nvPr/>
        </p:nvSpPr>
        <p:spPr bwMode="auto">
          <a:xfrm>
            <a:off x="4681538" y="3251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0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7719" name="Text Box 71"/>
          <p:cNvSpPr txBox="1">
            <a:spLocks noChangeArrowheads="1"/>
          </p:cNvSpPr>
          <p:nvPr/>
        </p:nvSpPr>
        <p:spPr bwMode="auto">
          <a:xfrm>
            <a:off x="4605338" y="3500438"/>
            <a:ext cx="8699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pt-PT"/>
              <a:t>2</a:t>
            </a:r>
          </a:p>
          <a:p>
            <a:pPr algn="r">
              <a:lnSpc>
                <a:spcPct val="80000"/>
              </a:lnSpc>
            </a:pPr>
            <a:r>
              <a:rPr lang="pt-PT"/>
              <a:t>---------</a:t>
            </a:r>
          </a:p>
          <a:p>
            <a:pPr algn="r">
              <a:lnSpc>
                <a:spcPct val="80000"/>
              </a:lnSpc>
            </a:pPr>
            <a:r>
              <a:rPr lang="en-US"/>
              <a:t>. 50</a:t>
            </a:r>
          </a:p>
        </p:txBody>
      </p:sp>
      <p:sp>
        <p:nvSpPr>
          <p:cNvPr id="27720" name="Text Box 72"/>
          <p:cNvSpPr txBox="1">
            <a:spLocks noChangeArrowheads="1"/>
          </p:cNvSpPr>
          <p:nvPr/>
        </p:nvSpPr>
        <p:spPr bwMode="auto">
          <a:xfrm>
            <a:off x="4787900" y="3887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1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7722" name="Text Box 74"/>
          <p:cNvSpPr txBox="1">
            <a:spLocks noChangeArrowheads="1"/>
          </p:cNvSpPr>
          <p:nvPr/>
        </p:nvSpPr>
        <p:spPr bwMode="auto">
          <a:xfrm>
            <a:off x="4605338" y="4119563"/>
            <a:ext cx="8699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pt-PT"/>
              <a:t>2</a:t>
            </a:r>
          </a:p>
          <a:p>
            <a:pPr algn="r">
              <a:lnSpc>
                <a:spcPct val="80000"/>
              </a:lnSpc>
            </a:pPr>
            <a:r>
              <a:rPr lang="pt-PT"/>
              <a:t>---------</a:t>
            </a:r>
          </a:p>
          <a:p>
            <a:pPr algn="r">
              <a:lnSpc>
                <a:spcPct val="80000"/>
              </a:lnSpc>
            </a:pPr>
            <a:r>
              <a:rPr lang="en-US">
                <a:solidFill>
                  <a:srgbClr val="A50021"/>
                </a:solidFill>
              </a:rPr>
              <a:t> </a:t>
            </a:r>
            <a:r>
              <a:rPr lang="en-US"/>
              <a:t>.00</a:t>
            </a:r>
          </a:p>
        </p:txBody>
      </p:sp>
      <p:sp>
        <p:nvSpPr>
          <p:cNvPr id="27723" name="Text Box 75"/>
          <p:cNvSpPr txBox="1">
            <a:spLocks noChangeArrowheads="1"/>
          </p:cNvSpPr>
          <p:nvPr/>
        </p:nvSpPr>
        <p:spPr bwMode="auto">
          <a:xfrm>
            <a:off x="4772025" y="39004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0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7727" name="Text Box 79"/>
          <p:cNvSpPr txBox="1">
            <a:spLocks noChangeArrowheads="1"/>
          </p:cNvSpPr>
          <p:nvPr/>
        </p:nvSpPr>
        <p:spPr bwMode="auto">
          <a:xfrm>
            <a:off x="4848225" y="4513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1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7730" name="Text Box 82"/>
          <p:cNvSpPr txBox="1">
            <a:spLocks noChangeArrowheads="1"/>
          </p:cNvSpPr>
          <p:nvPr/>
        </p:nvSpPr>
        <p:spPr bwMode="auto">
          <a:xfrm>
            <a:off x="4859338" y="4513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0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7731" name="Text Box 83"/>
          <p:cNvSpPr txBox="1">
            <a:spLocks noChangeArrowheads="1"/>
          </p:cNvSpPr>
          <p:nvPr/>
        </p:nvSpPr>
        <p:spPr bwMode="auto">
          <a:xfrm>
            <a:off x="4584700" y="5268913"/>
            <a:ext cx="869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pt-PT"/>
              <a:t>0.25</a:t>
            </a:r>
          </a:p>
          <a:p>
            <a:pPr algn="r">
              <a:lnSpc>
                <a:spcPct val="80000"/>
              </a:lnSpc>
            </a:pPr>
            <a:r>
              <a:rPr lang="pt-PT"/>
              <a:t>16</a:t>
            </a:r>
          </a:p>
          <a:p>
            <a:pPr algn="r">
              <a:lnSpc>
                <a:spcPct val="80000"/>
              </a:lnSpc>
            </a:pPr>
            <a:r>
              <a:rPr lang="pt-PT"/>
              <a:t>---------</a:t>
            </a:r>
          </a:p>
          <a:p>
            <a:pPr algn="r">
              <a:lnSpc>
                <a:spcPct val="80000"/>
              </a:lnSpc>
            </a:pPr>
            <a:r>
              <a:rPr lang="en-US">
                <a:solidFill>
                  <a:srgbClr val="A50021"/>
                </a:solidFill>
              </a:rPr>
              <a:t> </a:t>
            </a:r>
            <a:r>
              <a:rPr lang="en-US"/>
              <a:t>.00</a:t>
            </a:r>
          </a:p>
        </p:txBody>
      </p:sp>
      <p:sp>
        <p:nvSpPr>
          <p:cNvPr id="27732" name="Text Box 84"/>
          <p:cNvSpPr txBox="1">
            <a:spLocks noChangeArrowheads="1"/>
          </p:cNvSpPr>
          <p:nvPr/>
        </p:nvSpPr>
        <p:spPr bwMode="auto">
          <a:xfrm>
            <a:off x="4824413" y="58801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4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7733" name="Text Box 85"/>
          <p:cNvSpPr txBox="1">
            <a:spLocks noChangeArrowheads="1"/>
          </p:cNvSpPr>
          <p:nvPr/>
        </p:nvSpPr>
        <p:spPr bwMode="auto">
          <a:xfrm>
            <a:off x="4837113" y="5881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0</a:t>
            </a:r>
            <a:endParaRPr lang="en-US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7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0.28593 0.1495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77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0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7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7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7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 L -0.28194 0.058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77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00" y="2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77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7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7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2000"/>
                                        <p:tgtEl>
                                          <p:spTgt spid="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2000"/>
                                        <p:tgtEl>
                                          <p:spTgt spid="2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1.48148E-6 L -0.27709 -0.0368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7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0" y="-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77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7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27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2000"/>
                                        <p:tgtEl>
                                          <p:spTgt spid="2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0" dur="2000"/>
                                        <p:tgtEl>
                                          <p:spTgt spid="2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-0.26857 -0.12731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7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00" y="-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77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27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27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6" dur="2000"/>
                                        <p:tgtEl>
                                          <p:spTgt spid="2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9" dur="2000"/>
                                        <p:tgtEl>
                                          <p:spTgt spid="2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-0.33959 -0.03334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7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0" y="-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7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27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27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97" grpId="0"/>
      <p:bldP spid="27709" grpId="0"/>
      <p:bldP spid="27711" grpId="0"/>
      <p:bldP spid="27712" grpId="0"/>
      <p:bldP spid="27712" grpId="1"/>
      <p:bldP spid="27713" grpId="0"/>
      <p:bldP spid="27714" grpId="0"/>
      <p:bldP spid="27715" grpId="0"/>
      <p:bldP spid="27715" grpId="1"/>
      <p:bldP spid="27718" grpId="0"/>
      <p:bldP spid="27719" grpId="0"/>
      <p:bldP spid="27720" grpId="0"/>
      <p:bldP spid="27720" grpId="1"/>
      <p:bldP spid="27722" grpId="0"/>
      <p:bldP spid="27723" grpId="0"/>
      <p:bldP spid="27727" grpId="0"/>
      <p:bldP spid="27727" grpId="1"/>
      <p:bldP spid="27730" grpId="0"/>
      <p:bldP spid="27731" grpId="0"/>
      <p:bldP spid="27732" grpId="0"/>
      <p:bldP spid="27732" grpId="1"/>
      <p:bldP spid="277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8162925" cy="488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Mudança de base: parte </a:t>
            </a:r>
            <a:r>
              <a:rPr lang="pt-PT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fracionária </a:t>
            </a:r>
            <a:r>
              <a:rPr lang="pt-PT" sz="3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(</a:t>
            </a:r>
            <a:r>
              <a:rPr lang="pt-PT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47675" y="928688"/>
            <a:ext cx="837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003366"/>
                </a:solidFill>
              </a:rPr>
              <a:t>O número de dígitos significativos da parte </a:t>
            </a:r>
            <a:r>
              <a:rPr lang="pt-PT" dirty="0" smtClean="0">
                <a:solidFill>
                  <a:srgbClr val="003366"/>
                </a:solidFill>
              </a:rPr>
              <a:t>fracionária </a:t>
            </a:r>
            <a:r>
              <a:rPr lang="pt-PT" dirty="0">
                <a:solidFill>
                  <a:srgbClr val="003366"/>
                </a:solidFill>
              </a:rPr>
              <a:t>deve ser consistente com os erros de representação nas bases inicial e final.</a:t>
            </a:r>
            <a:endParaRPr lang="en-US" dirty="0">
              <a:solidFill>
                <a:srgbClr val="003366"/>
              </a:solidFill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468313" y="3213100"/>
            <a:ext cx="7848600" cy="1163638"/>
            <a:chOff x="295" y="2024"/>
            <a:chExt cx="4944" cy="733"/>
          </a:xfrm>
        </p:grpSpPr>
        <p:sp>
          <p:nvSpPr>
            <p:cNvPr id="4114" name="Text Box 29"/>
            <p:cNvSpPr txBox="1">
              <a:spLocks noChangeArrowheads="1"/>
            </p:cNvSpPr>
            <p:nvPr/>
          </p:nvSpPr>
          <p:spPr bwMode="auto">
            <a:xfrm>
              <a:off x="295" y="2024"/>
              <a:ext cx="49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</a:rPr>
                <a:t>Para que a mudança de base não traga acréscimo de precisão: </a:t>
              </a:r>
              <a:endParaRPr lang="pt-PT">
                <a:solidFill>
                  <a:srgbClr val="003366"/>
                </a:solidFill>
                <a:sym typeface="Symbol" pitchFamily="18" charset="2"/>
              </a:endParaRPr>
            </a:p>
          </p:txBody>
        </p:sp>
        <p:graphicFrame>
          <p:nvGraphicFramePr>
            <p:cNvPr id="4098" name="Object 30"/>
            <p:cNvGraphicFramePr>
              <a:graphicFrameLocks noChangeAspect="1"/>
            </p:cNvGraphicFramePr>
            <p:nvPr/>
          </p:nvGraphicFramePr>
          <p:xfrm>
            <a:off x="1749" y="2356"/>
            <a:ext cx="1751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23" name="Equation" r:id="rId4" imgW="1054080" imgH="241200" progId="Equation.3">
                    <p:embed/>
                  </p:oleObj>
                </mc:Choice>
                <mc:Fallback>
                  <p:oleObj name="Equation" r:id="rId4" imgW="10540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9" y="2356"/>
                          <a:ext cx="1751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39750" y="1268413"/>
            <a:ext cx="5572125" cy="1808162"/>
            <a:chOff x="340" y="1974"/>
            <a:chExt cx="3510" cy="1139"/>
          </a:xfrm>
        </p:grpSpPr>
        <p:sp>
          <p:nvSpPr>
            <p:cNvPr id="4111" name="Text Box 32"/>
            <p:cNvSpPr txBox="1">
              <a:spLocks noChangeArrowheads="1"/>
            </p:cNvSpPr>
            <p:nvPr/>
          </p:nvSpPr>
          <p:spPr bwMode="auto">
            <a:xfrm>
              <a:off x="509" y="2127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12" name="Text Box 33"/>
            <p:cNvSpPr txBox="1">
              <a:spLocks noChangeArrowheads="1"/>
            </p:cNvSpPr>
            <p:nvPr/>
          </p:nvSpPr>
          <p:spPr bwMode="auto">
            <a:xfrm>
              <a:off x="340" y="2207"/>
              <a:ext cx="3510" cy="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Aft>
                  <a:spcPct val="30000"/>
                </a:spcAft>
              </a:pPr>
              <a:r>
                <a:rPr lang="pt-PT" i="1" dirty="0">
                  <a:solidFill>
                    <a:srgbClr val="A50021"/>
                  </a:solidFill>
                </a:rPr>
                <a:t>r</a:t>
              </a:r>
              <a:r>
                <a:rPr lang="pt-PT" i="1" baseline="-25000" dirty="0">
                  <a:solidFill>
                    <a:srgbClr val="A50021"/>
                  </a:solidFill>
                </a:rPr>
                <a:t>1</a:t>
              </a:r>
              <a:r>
                <a:rPr lang="pt-PT" dirty="0"/>
                <a:t> – base inicial</a:t>
              </a:r>
            </a:p>
            <a:p>
              <a:pPr>
                <a:spcAft>
                  <a:spcPct val="30000"/>
                </a:spcAft>
              </a:pPr>
              <a:r>
                <a:rPr lang="pt-PT" i="1" dirty="0">
                  <a:solidFill>
                    <a:srgbClr val="A50021"/>
                  </a:solidFill>
                </a:rPr>
                <a:t>r</a:t>
              </a:r>
              <a:r>
                <a:rPr lang="pt-PT" i="1" baseline="-25000" dirty="0">
                  <a:solidFill>
                    <a:srgbClr val="A50021"/>
                  </a:solidFill>
                </a:rPr>
                <a:t>2</a:t>
              </a:r>
              <a:r>
                <a:rPr lang="pt-PT" dirty="0"/>
                <a:t> – base final</a:t>
              </a:r>
            </a:p>
            <a:p>
              <a:pPr>
                <a:spcAft>
                  <a:spcPct val="30000"/>
                </a:spcAft>
              </a:pPr>
              <a:r>
                <a:rPr lang="pt-PT" i="1" dirty="0">
                  <a:solidFill>
                    <a:srgbClr val="A50021"/>
                  </a:solidFill>
                </a:rPr>
                <a:t>n</a:t>
              </a:r>
              <a:r>
                <a:rPr lang="pt-PT" baseline="-25000" dirty="0">
                  <a:solidFill>
                    <a:srgbClr val="A50021"/>
                  </a:solidFill>
                </a:rPr>
                <a:t>1</a:t>
              </a:r>
              <a:r>
                <a:rPr lang="pt-PT" dirty="0">
                  <a:solidFill>
                    <a:srgbClr val="A50021"/>
                  </a:solidFill>
                </a:rPr>
                <a:t> </a:t>
              </a:r>
              <a:r>
                <a:rPr lang="pt-PT" dirty="0"/>
                <a:t>– número de dígitos </a:t>
              </a:r>
              <a:r>
                <a:rPr lang="pt-PT" dirty="0" smtClean="0"/>
                <a:t>fracionários </a:t>
              </a:r>
              <a:r>
                <a:rPr lang="pt-PT" dirty="0"/>
                <a:t>na base inicial </a:t>
              </a:r>
              <a:r>
                <a:rPr lang="pt-PT" i="1" dirty="0">
                  <a:solidFill>
                    <a:srgbClr val="A50021"/>
                  </a:solidFill>
                </a:rPr>
                <a:t>r</a:t>
              </a:r>
              <a:r>
                <a:rPr lang="pt-PT" i="1" baseline="-25000" dirty="0">
                  <a:solidFill>
                    <a:srgbClr val="A50021"/>
                  </a:solidFill>
                </a:rPr>
                <a:t>1</a:t>
              </a:r>
              <a:endParaRPr lang="pt-PT" dirty="0"/>
            </a:p>
            <a:p>
              <a:pPr>
                <a:spcAft>
                  <a:spcPct val="30000"/>
                </a:spcAft>
              </a:pPr>
              <a:r>
                <a:rPr lang="pt-PT" i="1" dirty="0">
                  <a:solidFill>
                    <a:srgbClr val="A50021"/>
                  </a:solidFill>
                </a:rPr>
                <a:t>n</a:t>
              </a:r>
              <a:r>
                <a:rPr lang="pt-PT" baseline="-25000" dirty="0">
                  <a:solidFill>
                    <a:srgbClr val="A50021"/>
                  </a:solidFill>
                </a:rPr>
                <a:t>2</a:t>
              </a:r>
              <a:r>
                <a:rPr lang="pt-PT" dirty="0">
                  <a:solidFill>
                    <a:srgbClr val="A50021"/>
                  </a:solidFill>
                </a:rPr>
                <a:t> </a:t>
              </a:r>
              <a:r>
                <a:rPr lang="pt-PT" dirty="0"/>
                <a:t>– número de dígitos </a:t>
              </a:r>
              <a:r>
                <a:rPr lang="pt-PT" dirty="0" smtClean="0"/>
                <a:t>fracionários </a:t>
              </a:r>
              <a:r>
                <a:rPr lang="pt-PT" dirty="0"/>
                <a:t>na base final </a:t>
              </a:r>
              <a:r>
                <a:rPr lang="pt-PT" i="1" dirty="0">
                  <a:solidFill>
                    <a:srgbClr val="A50021"/>
                  </a:solidFill>
                </a:rPr>
                <a:t>r</a:t>
              </a:r>
              <a:r>
                <a:rPr lang="pt-PT" i="1" baseline="-25000" dirty="0">
                  <a:solidFill>
                    <a:srgbClr val="A50021"/>
                  </a:solidFill>
                </a:rPr>
                <a:t>2</a:t>
              </a:r>
            </a:p>
          </p:txBody>
        </p:sp>
        <p:sp>
          <p:nvSpPr>
            <p:cNvPr id="44066" name="Text Box 34"/>
            <p:cNvSpPr txBox="1">
              <a:spLocks noChangeArrowheads="1"/>
            </p:cNvSpPr>
            <p:nvPr/>
          </p:nvSpPr>
          <p:spPr bwMode="auto">
            <a:xfrm>
              <a:off x="340" y="1974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4103" name="Text Box 40"/>
          <p:cNvSpPr txBox="1">
            <a:spLocks noChangeArrowheads="1"/>
          </p:cNvSpPr>
          <p:nvPr/>
        </p:nvSpPr>
        <p:spPr bwMode="auto">
          <a:xfrm>
            <a:off x="663575" y="54657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73" name="Rectangle 41"/>
          <p:cNvSpPr>
            <a:spLocks noChangeArrowheads="1"/>
          </p:cNvSpPr>
          <p:nvPr/>
        </p:nvSpPr>
        <p:spPr bwMode="auto">
          <a:xfrm>
            <a:off x="611188" y="5373688"/>
            <a:ext cx="8537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A.2C</a:t>
            </a:r>
            <a:r>
              <a:rPr lang="pt-PT" baseline="-25000"/>
              <a:t>16</a:t>
            </a:r>
            <a:r>
              <a:rPr lang="pt-PT"/>
              <a:t> = 10*16</a:t>
            </a:r>
            <a:r>
              <a:rPr lang="pt-PT" baseline="30000"/>
              <a:t>0</a:t>
            </a:r>
            <a:r>
              <a:rPr lang="pt-PT"/>
              <a:t> + 2*16</a:t>
            </a:r>
            <a:r>
              <a:rPr lang="pt-PT" baseline="30000"/>
              <a:t>-1</a:t>
            </a:r>
            <a:r>
              <a:rPr lang="pt-PT"/>
              <a:t> + 12*16</a:t>
            </a:r>
            <a:r>
              <a:rPr lang="pt-PT" baseline="30000"/>
              <a:t>-2 </a:t>
            </a:r>
            <a:r>
              <a:rPr lang="pt-PT"/>
              <a:t>= 10 + </a:t>
            </a:r>
            <a:r>
              <a:rPr lang="en-US"/>
              <a:t>0.125 + 0.046875 = 10.171875 = 10.17</a:t>
            </a:r>
            <a:r>
              <a:rPr lang="en-US" baseline="-25000"/>
              <a:t>10</a:t>
            </a:r>
          </a:p>
        </p:txBody>
      </p:sp>
      <p:sp>
        <p:nvSpPr>
          <p:cNvPr id="44077" name="Text Box 45"/>
          <p:cNvSpPr txBox="1">
            <a:spLocks noChangeArrowheads="1"/>
          </p:cNvSpPr>
          <p:nvPr/>
        </p:nvSpPr>
        <p:spPr bwMode="auto">
          <a:xfrm>
            <a:off x="611188" y="5805488"/>
            <a:ext cx="83137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101.0011</a:t>
            </a:r>
            <a:r>
              <a:rPr lang="pt-PT" baseline="-25000">
                <a:latin typeface="Comic Sans MS" pitchFamily="66" charset="0"/>
              </a:rPr>
              <a:t>2</a:t>
            </a:r>
            <a:r>
              <a:rPr lang="pt-PT">
                <a:latin typeface="Comic Sans MS" pitchFamily="66" charset="0"/>
              </a:rPr>
              <a:t> = 1*2</a:t>
            </a:r>
            <a:r>
              <a:rPr lang="pt-PT" baseline="30000">
                <a:latin typeface="Comic Sans MS" pitchFamily="66" charset="0"/>
              </a:rPr>
              <a:t>2</a:t>
            </a:r>
            <a:r>
              <a:rPr lang="pt-PT">
                <a:latin typeface="Comic Sans MS" pitchFamily="66" charset="0"/>
              </a:rPr>
              <a:t> + 1*2</a:t>
            </a:r>
            <a:r>
              <a:rPr lang="pt-PT" baseline="30000">
                <a:latin typeface="Comic Sans MS" pitchFamily="66" charset="0"/>
              </a:rPr>
              <a:t>0</a:t>
            </a:r>
            <a:r>
              <a:rPr lang="pt-PT">
                <a:latin typeface="Comic Sans MS" pitchFamily="66" charset="0"/>
              </a:rPr>
              <a:t> + 1*2</a:t>
            </a:r>
            <a:r>
              <a:rPr lang="pt-PT" baseline="30000">
                <a:latin typeface="Comic Sans MS" pitchFamily="66" charset="0"/>
              </a:rPr>
              <a:t>-3</a:t>
            </a:r>
            <a:r>
              <a:rPr lang="pt-PT">
                <a:latin typeface="Comic Sans MS" pitchFamily="66" charset="0"/>
              </a:rPr>
              <a:t> + 1*2</a:t>
            </a:r>
            <a:r>
              <a:rPr lang="pt-PT" baseline="30000">
                <a:latin typeface="Comic Sans MS" pitchFamily="66" charset="0"/>
              </a:rPr>
              <a:t>-4 </a:t>
            </a:r>
            <a:r>
              <a:rPr lang="pt-PT">
                <a:latin typeface="Comic Sans MS" pitchFamily="66" charset="0"/>
              </a:rPr>
              <a:t>= 4 + 1 + </a:t>
            </a:r>
            <a:r>
              <a:rPr lang="en-US"/>
              <a:t>0.125 + 0.0625 = 5.1875 = 5.2</a:t>
            </a:r>
            <a:r>
              <a:rPr lang="en-US" baseline="-25000"/>
              <a:t>10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468313" y="4371975"/>
            <a:ext cx="8027987" cy="863600"/>
            <a:chOff x="295" y="2754"/>
            <a:chExt cx="5057" cy="544"/>
          </a:xfrm>
        </p:grpSpPr>
        <p:sp>
          <p:nvSpPr>
            <p:cNvPr id="4107" name="Text Box 37"/>
            <p:cNvSpPr txBox="1">
              <a:spLocks noChangeArrowheads="1"/>
            </p:cNvSpPr>
            <p:nvPr/>
          </p:nvSpPr>
          <p:spPr bwMode="auto">
            <a:xfrm>
              <a:off x="295" y="2754"/>
              <a:ext cx="7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  <a:latin typeface="Comic Sans MS" pitchFamily="66" charset="0"/>
                </a:rPr>
                <a:t>Exemplos:</a:t>
              </a:r>
              <a:endParaRPr lang="en-US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sp>
          <p:nvSpPr>
            <p:cNvPr id="4108" name="Text Box 39"/>
            <p:cNvSpPr txBox="1">
              <a:spLocks noChangeArrowheads="1"/>
            </p:cNvSpPr>
            <p:nvPr/>
          </p:nvSpPr>
          <p:spPr bwMode="auto">
            <a:xfrm>
              <a:off x="357" y="3067"/>
              <a:ext cx="1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0.6875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= ???</a:t>
              </a:r>
              <a:r>
                <a:rPr lang="pt-PT" baseline="-25000">
                  <a:latin typeface="Comic Sans MS" pitchFamily="66" charset="0"/>
                </a:rPr>
                <a:t>2</a:t>
              </a:r>
              <a:r>
                <a:rPr lang="pt-PT"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109" name="Text Box 54"/>
            <p:cNvSpPr txBox="1">
              <a:spLocks noChangeArrowheads="1"/>
            </p:cNvSpPr>
            <p:nvPr/>
          </p:nvSpPr>
          <p:spPr bwMode="auto">
            <a:xfrm>
              <a:off x="1700" y="3067"/>
              <a:ext cx="1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0.6875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= 0.1011</a:t>
              </a:r>
              <a:r>
                <a:rPr lang="pt-PT" baseline="-25000">
                  <a:latin typeface="Comic Sans MS" pitchFamily="66" charset="0"/>
                </a:rPr>
                <a:t>2</a:t>
              </a:r>
              <a:r>
                <a:rPr lang="pt-PT"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110" name="Text Box 55"/>
            <p:cNvSpPr txBox="1">
              <a:spLocks noChangeArrowheads="1"/>
            </p:cNvSpPr>
            <p:nvPr/>
          </p:nvSpPr>
          <p:spPr bwMode="auto">
            <a:xfrm>
              <a:off x="3198" y="3067"/>
              <a:ext cx="21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0.6875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= 0.1011000000000</a:t>
              </a:r>
              <a:r>
                <a:rPr lang="pt-PT" baseline="-25000">
                  <a:latin typeface="Comic Sans MS" pitchFamily="66" charset="0"/>
                </a:rPr>
                <a:t>2</a:t>
              </a:r>
              <a:r>
                <a:rPr lang="pt-PT"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276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73" grpId="0"/>
      <p:bldP spid="4407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6624637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Mudança de base: casos especiais</a:t>
            </a:r>
            <a:endParaRPr lang="en-US" sz="3600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47675" y="928688"/>
            <a:ext cx="83724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>
                <a:solidFill>
                  <a:srgbClr val="003366"/>
                </a:solidFill>
              </a:rPr>
              <a:t>Quando é necessário converter um número da base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PT" dirty="0">
                <a:solidFill>
                  <a:srgbClr val="003366"/>
                </a:solidFill>
              </a:rPr>
              <a:t> para a base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dirty="0">
                <a:solidFill>
                  <a:srgbClr val="003366"/>
                </a:solidFill>
              </a:rPr>
              <a:t> e se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=r</a:t>
            </a:r>
            <a:r>
              <a:rPr lang="pt-PT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baseline="30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pt-PT" dirty="0">
                <a:solidFill>
                  <a:srgbClr val="003366"/>
                </a:solidFill>
              </a:rPr>
              <a:t>, então cada dígito da base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dirty="0">
                <a:solidFill>
                  <a:srgbClr val="003366"/>
                </a:solidFill>
              </a:rPr>
              <a:t>pode ser convertido </a:t>
            </a:r>
            <a:r>
              <a:rPr lang="pt-PT" dirty="0" smtClean="0">
                <a:solidFill>
                  <a:srgbClr val="003366"/>
                </a:solidFill>
              </a:rPr>
              <a:t>diretamente </a:t>
            </a:r>
            <a:r>
              <a:rPr lang="pt-PT" dirty="0">
                <a:solidFill>
                  <a:srgbClr val="003366"/>
                </a:solidFill>
              </a:rPr>
              <a:t>para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pt-PT" dirty="0">
                <a:solidFill>
                  <a:srgbClr val="003366"/>
                </a:solidFill>
              </a:rPr>
              <a:t> dígitos em base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dirty="0">
                <a:solidFill>
                  <a:srgbClr val="003366"/>
                </a:solidFill>
              </a:rPr>
              <a:t>.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5508625" y="2565400"/>
            <a:ext cx="2986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753.6</a:t>
            </a:r>
            <a:r>
              <a:rPr lang="pt-PT" baseline="-25000">
                <a:latin typeface="Comic Sans MS" pitchFamily="66" charset="0"/>
              </a:rPr>
              <a:t>8</a:t>
            </a:r>
            <a:r>
              <a:rPr lang="pt-PT">
                <a:latin typeface="Comic Sans MS" pitchFamily="66" charset="0"/>
              </a:rPr>
              <a:t> = 111 101 011 . 110</a:t>
            </a:r>
            <a:r>
              <a:rPr lang="pt-PT" baseline="-25000">
                <a:latin typeface="Comic Sans MS" pitchFamily="66" charset="0"/>
              </a:rPr>
              <a:t>2</a:t>
            </a:r>
            <a:r>
              <a:rPr lang="pt-PT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68313" y="1989138"/>
            <a:ext cx="7107237" cy="1800225"/>
            <a:chOff x="295" y="1253"/>
            <a:chExt cx="4477" cy="1134"/>
          </a:xfrm>
        </p:grpSpPr>
        <p:sp>
          <p:nvSpPr>
            <p:cNvPr id="26635" name="Text Box 29"/>
            <p:cNvSpPr txBox="1">
              <a:spLocks noChangeArrowheads="1"/>
            </p:cNvSpPr>
            <p:nvPr/>
          </p:nvSpPr>
          <p:spPr bwMode="auto">
            <a:xfrm>
              <a:off x="295" y="1253"/>
              <a:ext cx="7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  <a:latin typeface="Comic Sans MS" pitchFamily="66" charset="0"/>
                </a:rPr>
                <a:t>Exemplos:</a:t>
              </a:r>
              <a:endParaRPr lang="en-US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sp>
          <p:nvSpPr>
            <p:cNvPr id="26636" name="Text Box 30"/>
            <p:cNvSpPr txBox="1">
              <a:spLocks noChangeArrowheads="1"/>
            </p:cNvSpPr>
            <p:nvPr/>
          </p:nvSpPr>
          <p:spPr bwMode="auto">
            <a:xfrm>
              <a:off x="295" y="1566"/>
              <a:ext cx="2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003366"/>
                  </a:solidFill>
                  <a:latin typeface="Comic Sans MS" pitchFamily="66" charset="0"/>
                </a:rPr>
                <a:t>Conversão de octal para binário</a:t>
              </a:r>
              <a:endParaRPr lang="en-US" dirty="0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6637" name="Text Box 32"/>
            <p:cNvSpPr txBox="1">
              <a:spLocks noChangeArrowheads="1"/>
            </p:cNvSpPr>
            <p:nvPr/>
          </p:nvSpPr>
          <p:spPr bwMode="auto">
            <a:xfrm>
              <a:off x="336" y="1838"/>
              <a:ext cx="14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r</a:t>
              </a:r>
              <a:r>
                <a:rPr lang="pt-PT" baseline="-25000">
                  <a:solidFill>
                    <a:srgbClr val="003366"/>
                  </a:solidFill>
                  <a:latin typeface="Comic Sans MS" pitchFamily="66" charset="0"/>
                </a:rPr>
                <a:t>1</a:t>
              </a:r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 = 8, r</a:t>
              </a:r>
              <a:r>
                <a:rPr lang="pt-PT" baseline="-25000">
                  <a:solidFill>
                    <a:srgbClr val="003366"/>
                  </a:solidFill>
                  <a:latin typeface="Comic Sans MS" pitchFamily="66" charset="0"/>
                </a:rPr>
                <a:t>2</a:t>
              </a:r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 = 2, 8 = 2</a:t>
              </a:r>
              <a:r>
                <a:rPr lang="pt-PT" baseline="30000">
                  <a:solidFill>
                    <a:srgbClr val="003366"/>
                  </a:solidFill>
                  <a:latin typeface="Comic Sans MS" pitchFamily="66" charset="0"/>
                </a:rPr>
                <a:t>3</a:t>
              </a:r>
              <a:endParaRPr lang="en-US" baseline="30000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6638" name="Text Box 33"/>
            <p:cNvSpPr txBox="1">
              <a:spLocks noChangeArrowheads="1"/>
            </p:cNvSpPr>
            <p:nvPr/>
          </p:nvSpPr>
          <p:spPr bwMode="auto">
            <a:xfrm>
              <a:off x="346" y="2156"/>
              <a:ext cx="44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=&gt; cada dígito octal pode ser representado por 3 dígitos binários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</p:grp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5545138" y="4868863"/>
            <a:ext cx="2949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A5.E</a:t>
            </a:r>
            <a:r>
              <a:rPr lang="pt-PT" baseline="-25000">
                <a:latin typeface="Comic Sans MS" pitchFamily="66" charset="0"/>
              </a:rPr>
              <a:t>16</a:t>
            </a:r>
            <a:r>
              <a:rPr lang="pt-PT">
                <a:latin typeface="Comic Sans MS" pitchFamily="66" charset="0"/>
              </a:rPr>
              <a:t> = 1010 0101 . 1110</a:t>
            </a:r>
            <a:r>
              <a:rPr lang="pt-PT" baseline="-25000">
                <a:latin typeface="Comic Sans MS" pitchFamily="66" charset="0"/>
              </a:rPr>
              <a:t>2</a:t>
            </a:r>
            <a:r>
              <a:rPr lang="pt-PT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68313" y="4429125"/>
            <a:ext cx="7889875" cy="1303338"/>
            <a:chOff x="295" y="2790"/>
            <a:chExt cx="4970" cy="821"/>
          </a:xfrm>
        </p:grpSpPr>
        <p:sp>
          <p:nvSpPr>
            <p:cNvPr id="26632" name="Text Box 34"/>
            <p:cNvSpPr txBox="1">
              <a:spLocks noChangeArrowheads="1"/>
            </p:cNvSpPr>
            <p:nvPr/>
          </p:nvSpPr>
          <p:spPr bwMode="auto">
            <a:xfrm>
              <a:off x="295" y="2790"/>
              <a:ext cx="27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Conversão de hexadecimal para binário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6633" name="Text Box 36"/>
            <p:cNvSpPr txBox="1">
              <a:spLocks noChangeArrowheads="1"/>
            </p:cNvSpPr>
            <p:nvPr/>
          </p:nvSpPr>
          <p:spPr bwMode="auto">
            <a:xfrm>
              <a:off x="336" y="3062"/>
              <a:ext cx="1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r</a:t>
              </a:r>
              <a:r>
                <a:rPr lang="pt-PT" baseline="-25000">
                  <a:solidFill>
                    <a:srgbClr val="003366"/>
                  </a:solidFill>
                  <a:latin typeface="Comic Sans MS" pitchFamily="66" charset="0"/>
                </a:rPr>
                <a:t>1</a:t>
              </a:r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 = 16, r</a:t>
              </a:r>
              <a:r>
                <a:rPr lang="pt-PT" baseline="-25000">
                  <a:solidFill>
                    <a:srgbClr val="003366"/>
                  </a:solidFill>
                  <a:latin typeface="Comic Sans MS" pitchFamily="66" charset="0"/>
                </a:rPr>
                <a:t>2</a:t>
              </a:r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 = 2, 16 = 2</a:t>
              </a:r>
              <a:r>
                <a:rPr lang="pt-PT" baseline="30000">
                  <a:solidFill>
                    <a:srgbClr val="003366"/>
                  </a:solidFill>
                  <a:latin typeface="Comic Sans MS" pitchFamily="66" charset="0"/>
                </a:rPr>
                <a:t>4</a:t>
              </a:r>
              <a:endParaRPr lang="en-US" baseline="30000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6634" name="Text Box 37"/>
            <p:cNvSpPr txBox="1">
              <a:spLocks noChangeArrowheads="1"/>
            </p:cNvSpPr>
            <p:nvPr/>
          </p:nvSpPr>
          <p:spPr bwMode="auto">
            <a:xfrm>
              <a:off x="346" y="3380"/>
              <a:ext cx="49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=&gt; cada dígito hexadecimal pode ser representado por 4 dígitos binários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5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2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2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703" grpId="0"/>
      <p:bldP spid="2870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719931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Mudança de base: casos especiais (cont.)</a:t>
            </a:r>
            <a:endParaRPr lang="en-US" sz="3600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47675" y="928688"/>
            <a:ext cx="83724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>
                <a:solidFill>
                  <a:srgbClr val="003366"/>
                </a:solidFill>
              </a:rPr>
              <a:t>Problema inverso: quando é necessário converter um número da base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>
                <a:solidFill>
                  <a:srgbClr val="003366"/>
                </a:solidFill>
              </a:rPr>
              <a:t> para a base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PT">
                <a:solidFill>
                  <a:srgbClr val="003366"/>
                </a:solidFill>
              </a:rPr>
              <a:t> e se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=r</a:t>
            </a:r>
            <a:r>
              <a:rPr lang="pt-PT" baseline="-25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pt-PT">
                <a:solidFill>
                  <a:srgbClr val="003366"/>
                </a:solidFill>
              </a:rPr>
              <a:t>, então cada subsequência disjunta de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pt-PT">
                <a:solidFill>
                  <a:srgbClr val="003366"/>
                </a:solidFill>
              </a:rPr>
              <a:t> dígitos em base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/>
              <a:t> </a:t>
            </a:r>
            <a:r>
              <a:rPr lang="pt-PT">
                <a:solidFill>
                  <a:srgbClr val="003366"/>
                </a:solidFill>
              </a:rPr>
              <a:t>origina um dígito na base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PT">
                <a:solidFill>
                  <a:srgbClr val="003366"/>
                </a:solidFill>
              </a:rPr>
              <a:t>.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508625" y="25654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1 101 . 010</a:t>
            </a:r>
            <a:r>
              <a:rPr lang="pt-PT" baseline="-25000">
                <a:latin typeface="Comic Sans MS" pitchFamily="66" charset="0"/>
              </a:rPr>
              <a:t>2</a:t>
            </a:r>
            <a:r>
              <a:rPr lang="pt-PT">
                <a:latin typeface="Comic Sans MS" pitchFamily="66" charset="0"/>
              </a:rPr>
              <a:t> = 15 . 2</a:t>
            </a:r>
            <a:r>
              <a:rPr lang="pt-PT" baseline="-25000">
                <a:latin typeface="Comic Sans MS" pitchFamily="66" charset="0"/>
              </a:rPr>
              <a:t>8</a:t>
            </a:r>
            <a:r>
              <a:rPr lang="pt-PT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8313" y="1989138"/>
            <a:ext cx="6630987" cy="1800225"/>
            <a:chOff x="295" y="1253"/>
            <a:chExt cx="4177" cy="1134"/>
          </a:xfrm>
        </p:grpSpPr>
        <p:sp>
          <p:nvSpPr>
            <p:cNvPr id="27659" name="Text Box 6"/>
            <p:cNvSpPr txBox="1">
              <a:spLocks noChangeArrowheads="1"/>
            </p:cNvSpPr>
            <p:nvPr/>
          </p:nvSpPr>
          <p:spPr bwMode="auto">
            <a:xfrm>
              <a:off x="295" y="1253"/>
              <a:ext cx="7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  <a:latin typeface="Comic Sans MS" pitchFamily="66" charset="0"/>
                </a:rPr>
                <a:t>Exemplos:</a:t>
              </a:r>
              <a:endParaRPr lang="en-US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sp>
          <p:nvSpPr>
            <p:cNvPr id="27660" name="Text Box 7"/>
            <p:cNvSpPr txBox="1">
              <a:spLocks noChangeArrowheads="1"/>
            </p:cNvSpPr>
            <p:nvPr/>
          </p:nvSpPr>
          <p:spPr bwMode="auto">
            <a:xfrm>
              <a:off x="295" y="1566"/>
              <a:ext cx="2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Conversão de binário para octal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7661" name="Text Box 8"/>
            <p:cNvSpPr txBox="1">
              <a:spLocks noChangeArrowheads="1"/>
            </p:cNvSpPr>
            <p:nvPr/>
          </p:nvSpPr>
          <p:spPr bwMode="auto">
            <a:xfrm>
              <a:off x="336" y="1838"/>
              <a:ext cx="14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r</a:t>
              </a:r>
              <a:r>
                <a:rPr lang="pt-PT" baseline="-25000">
                  <a:solidFill>
                    <a:srgbClr val="003366"/>
                  </a:solidFill>
                  <a:latin typeface="Comic Sans MS" pitchFamily="66" charset="0"/>
                </a:rPr>
                <a:t>1</a:t>
              </a:r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 = 8, r</a:t>
              </a:r>
              <a:r>
                <a:rPr lang="pt-PT" baseline="-25000">
                  <a:solidFill>
                    <a:srgbClr val="003366"/>
                  </a:solidFill>
                  <a:latin typeface="Comic Sans MS" pitchFamily="66" charset="0"/>
                </a:rPr>
                <a:t>2</a:t>
              </a:r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 = 2, 8 = 2</a:t>
              </a:r>
              <a:r>
                <a:rPr lang="pt-PT" baseline="30000">
                  <a:solidFill>
                    <a:srgbClr val="003366"/>
                  </a:solidFill>
                  <a:latin typeface="Comic Sans MS" pitchFamily="66" charset="0"/>
                </a:rPr>
                <a:t>3</a:t>
              </a:r>
              <a:endParaRPr lang="en-US" baseline="30000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7662" name="Text Box 9"/>
            <p:cNvSpPr txBox="1">
              <a:spLocks noChangeArrowheads="1"/>
            </p:cNvSpPr>
            <p:nvPr/>
          </p:nvSpPr>
          <p:spPr bwMode="auto">
            <a:xfrm>
              <a:off x="346" y="2156"/>
              <a:ext cx="41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=&gt; cada três dígitos binários correspondem a um dígito octal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</p:grp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545138" y="4868863"/>
            <a:ext cx="2632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110 0101 1100</a:t>
            </a:r>
            <a:r>
              <a:rPr lang="pt-PT" baseline="-25000">
                <a:latin typeface="Comic Sans MS" pitchFamily="66" charset="0"/>
              </a:rPr>
              <a:t>2</a:t>
            </a:r>
            <a:r>
              <a:rPr lang="pt-PT">
                <a:latin typeface="Comic Sans MS" pitchFamily="66" charset="0"/>
              </a:rPr>
              <a:t> = 65C</a:t>
            </a:r>
            <a:r>
              <a:rPr lang="pt-PT" baseline="-25000">
                <a:latin typeface="Comic Sans MS" pitchFamily="66" charset="0"/>
              </a:rPr>
              <a:t>16</a:t>
            </a:r>
            <a:r>
              <a:rPr lang="pt-PT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68313" y="4429125"/>
            <a:ext cx="7466012" cy="1298575"/>
            <a:chOff x="295" y="2790"/>
            <a:chExt cx="4703" cy="818"/>
          </a:xfrm>
        </p:grpSpPr>
        <p:sp>
          <p:nvSpPr>
            <p:cNvPr id="27656" name="Text Box 12"/>
            <p:cNvSpPr txBox="1">
              <a:spLocks noChangeArrowheads="1"/>
            </p:cNvSpPr>
            <p:nvPr/>
          </p:nvSpPr>
          <p:spPr bwMode="auto">
            <a:xfrm>
              <a:off x="295" y="2790"/>
              <a:ext cx="27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Conversão de binário para hexadecimal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7657" name="Text Box 13"/>
            <p:cNvSpPr txBox="1">
              <a:spLocks noChangeArrowheads="1"/>
            </p:cNvSpPr>
            <p:nvPr/>
          </p:nvSpPr>
          <p:spPr bwMode="auto">
            <a:xfrm>
              <a:off x="336" y="3062"/>
              <a:ext cx="1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r</a:t>
              </a:r>
              <a:r>
                <a:rPr lang="pt-PT" baseline="-25000">
                  <a:solidFill>
                    <a:srgbClr val="003366"/>
                  </a:solidFill>
                  <a:latin typeface="Comic Sans MS" pitchFamily="66" charset="0"/>
                </a:rPr>
                <a:t>1</a:t>
              </a:r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 = 16, r</a:t>
              </a:r>
              <a:r>
                <a:rPr lang="pt-PT" baseline="-25000">
                  <a:solidFill>
                    <a:srgbClr val="003366"/>
                  </a:solidFill>
                  <a:latin typeface="Comic Sans MS" pitchFamily="66" charset="0"/>
                </a:rPr>
                <a:t>2</a:t>
              </a:r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 = 2, 16 = 2</a:t>
              </a:r>
              <a:r>
                <a:rPr lang="pt-PT" baseline="30000">
                  <a:solidFill>
                    <a:srgbClr val="003366"/>
                  </a:solidFill>
                  <a:latin typeface="Comic Sans MS" pitchFamily="66" charset="0"/>
                </a:rPr>
                <a:t>4</a:t>
              </a:r>
              <a:endParaRPr lang="en-US" baseline="30000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7658" name="Text Box 14"/>
            <p:cNvSpPr txBox="1">
              <a:spLocks noChangeArrowheads="1"/>
            </p:cNvSpPr>
            <p:nvPr/>
          </p:nvSpPr>
          <p:spPr bwMode="auto">
            <a:xfrm>
              <a:off x="346" y="3377"/>
              <a:ext cx="46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</a:rPr>
                <a:t>=&gt; cada quatro dígitos binários correspondem a um dígito hexadecimal</a:t>
              </a:r>
              <a:endParaRPr lang="en-US">
                <a:solidFill>
                  <a:srgbClr val="00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28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/>
      <p:bldP spid="2970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374900" cy="3825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47675" y="1073150"/>
            <a:ext cx="8372475" cy="2862263"/>
            <a:chOff x="282" y="676"/>
            <a:chExt cx="5274" cy="1803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282" y="676"/>
              <a:ext cx="5274" cy="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dirty="0" smtClean="0">
                  <a:solidFill>
                    <a:srgbClr val="003366"/>
                  </a:solidFill>
                </a:rPr>
                <a:t>Explique a Lei de Moore.</a:t>
              </a:r>
            </a:p>
            <a:p>
              <a:endParaRPr lang="pt-PT" dirty="0" smtClean="0">
                <a:solidFill>
                  <a:srgbClr val="003366"/>
                </a:solidFill>
              </a:endParaRPr>
            </a:p>
            <a:p>
              <a:r>
                <a:rPr lang="pt-PT" dirty="0" smtClean="0">
                  <a:solidFill>
                    <a:srgbClr val="003366"/>
                  </a:solidFill>
                </a:rPr>
                <a:t>Quais são vantagens de sistemas digitais comparando-os com sistemas analógicos?</a:t>
              </a:r>
            </a:p>
            <a:p>
              <a:endParaRPr lang="pt-PT" dirty="0" smtClean="0">
                <a:solidFill>
                  <a:srgbClr val="003366"/>
                </a:solidFill>
              </a:endParaRPr>
            </a:p>
            <a:p>
              <a:r>
                <a:rPr lang="pt-PT" dirty="0" smtClean="0">
                  <a:solidFill>
                    <a:srgbClr val="003366"/>
                  </a:solidFill>
                </a:rPr>
                <a:t>Quando a saída de uma porta OR está a 0?</a:t>
              </a:r>
            </a:p>
            <a:p>
              <a:endParaRPr lang="pt-PT" dirty="0" smtClean="0">
                <a:solidFill>
                  <a:srgbClr val="003366"/>
                </a:solidFill>
              </a:endParaRPr>
            </a:p>
            <a:p>
              <a:r>
                <a:rPr lang="pt-PT" dirty="0" smtClean="0">
                  <a:solidFill>
                    <a:srgbClr val="003366"/>
                  </a:solidFill>
                </a:rPr>
                <a:t>Quando a saída de uma porta AND está a 1?</a:t>
              </a:r>
            </a:p>
            <a:p>
              <a:endParaRPr lang="pt-PT" dirty="0" smtClean="0">
                <a:solidFill>
                  <a:srgbClr val="003366"/>
                </a:solidFill>
              </a:endParaRPr>
            </a:p>
            <a:p>
              <a:r>
                <a:rPr lang="pt-PT" dirty="0" smtClean="0">
                  <a:solidFill>
                    <a:srgbClr val="003366"/>
                  </a:solidFill>
                </a:rPr>
                <a:t>Explique o que é </a:t>
              </a:r>
              <a:r>
                <a:rPr lang="pt-PT" i="1" dirty="0" smtClean="0">
                  <a:solidFill>
                    <a:srgbClr val="003366"/>
                  </a:solidFill>
                </a:rPr>
                <a:t>margem de ruído</a:t>
              </a:r>
              <a:r>
                <a:rPr lang="pt-PT" dirty="0" smtClean="0">
                  <a:solidFill>
                    <a:srgbClr val="003366"/>
                  </a:solidFill>
                </a:rPr>
                <a:t>?</a:t>
              </a:r>
            </a:p>
          </p:txBody>
        </p:sp>
        <p:sp>
          <p:nvSpPr>
            <p:cNvPr id="31757" name="Text Box 6"/>
            <p:cNvSpPr txBox="1">
              <a:spLocks noChangeArrowheads="1"/>
            </p:cNvSpPr>
            <p:nvPr/>
          </p:nvSpPr>
          <p:spPr bwMode="auto">
            <a:xfrm>
              <a:off x="737" y="2023"/>
              <a:ext cx="1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800000"/>
                  </a:solidFill>
                </a:rPr>
                <a:t> </a:t>
              </a:r>
              <a:endParaRPr lang="en-US" baseline="-25000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9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2751138" y="1765300"/>
            <a:ext cx="28209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00"/>
                </a:solidFill>
              </a:rPr>
              <a:t>= 2731</a:t>
            </a:r>
            <a:r>
              <a:rPr lang="pt-PT" baseline="-25000">
                <a:solidFill>
                  <a:srgbClr val="003300"/>
                </a:solidFill>
              </a:rPr>
              <a:t>8</a:t>
            </a:r>
            <a:r>
              <a:rPr lang="pt-PT">
                <a:solidFill>
                  <a:srgbClr val="003300"/>
                </a:solidFill>
              </a:rPr>
              <a:t> = 5D9</a:t>
            </a:r>
            <a:r>
              <a:rPr lang="pt-PT" baseline="-25000">
                <a:solidFill>
                  <a:srgbClr val="003300"/>
                </a:solidFill>
              </a:rPr>
              <a:t>16</a:t>
            </a:r>
            <a:r>
              <a:rPr lang="pt-PT">
                <a:solidFill>
                  <a:srgbClr val="003300"/>
                </a:solidFill>
              </a:rPr>
              <a:t> = 1497</a:t>
            </a:r>
            <a:r>
              <a:rPr lang="pt-PT" baseline="-25000">
                <a:solidFill>
                  <a:srgbClr val="003300"/>
                </a:solidFill>
              </a:rPr>
              <a:t>10</a:t>
            </a:r>
            <a:r>
              <a:rPr lang="pt-PT">
                <a:solidFill>
                  <a:srgbClr val="003300"/>
                </a:solidFill>
              </a:rPr>
              <a:t> </a:t>
            </a:r>
            <a:endParaRPr lang="en-US">
              <a:solidFill>
                <a:srgbClr val="003300"/>
              </a:solidFill>
            </a:endParaRP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771775" y="2486025"/>
            <a:ext cx="3709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00"/>
                </a:solidFill>
              </a:rPr>
              <a:t>= 001010011100</a:t>
            </a:r>
            <a:r>
              <a:rPr lang="pt-PT" baseline="-25000">
                <a:solidFill>
                  <a:srgbClr val="003300"/>
                </a:solidFill>
              </a:rPr>
              <a:t>2</a:t>
            </a:r>
            <a:r>
              <a:rPr lang="pt-PT">
                <a:solidFill>
                  <a:srgbClr val="003300"/>
                </a:solidFill>
              </a:rPr>
              <a:t> = 29C</a:t>
            </a:r>
            <a:r>
              <a:rPr lang="pt-PT" baseline="-25000">
                <a:solidFill>
                  <a:srgbClr val="003300"/>
                </a:solidFill>
              </a:rPr>
              <a:t>16</a:t>
            </a:r>
            <a:r>
              <a:rPr lang="pt-PT">
                <a:solidFill>
                  <a:srgbClr val="003300"/>
                </a:solidFill>
              </a:rPr>
              <a:t> = 668</a:t>
            </a:r>
            <a:r>
              <a:rPr lang="pt-PT" baseline="-25000">
                <a:solidFill>
                  <a:srgbClr val="003300"/>
                </a:solidFill>
              </a:rPr>
              <a:t>10</a:t>
            </a:r>
            <a:r>
              <a:rPr lang="pt-PT">
                <a:solidFill>
                  <a:srgbClr val="003300"/>
                </a:solidFill>
              </a:rPr>
              <a:t> </a:t>
            </a:r>
            <a:endParaRPr lang="en-US">
              <a:solidFill>
                <a:srgbClr val="003300"/>
              </a:solidFill>
            </a:endParaRP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771775" y="3205163"/>
            <a:ext cx="4730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00"/>
                </a:solidFill>
              </a:rPr>
              <a:t>= 1100000011011110</a:t>
            </a:r>
            <a:r>
              <a:rPr lang="pt-PT" baseline="-25000">
                <a:solidFill>
                  <a:srgbClr val="003300"/>
                </a:solidFill>
              </a:rPr>
              <a:t>2</a:t>
            </a:r>
            <a:r>
              <a:rPr lang="pt-PT">
                <a:solidFill>
                  <a:srgbClr val="003300"/>
                </a:solidFill>
              </a:rPr>
              <a:t> = 140336</a:t>
            </a:r>
            <a:r>
              <a:rPr lang="pt-PT" baseline="-25000">
                <a:solidFill>
                  <a:srgbClr val="003300"/>
                </a:solidFill>
              </a:rPr>
              <a:t>8</a:t>
            </a:r>
            <a:r>
              <a:rPr lang="pt-PT">
                <a:solidFill>
                  <a:srgbClr val="003300"/>
                </a:solidFill>
              </a:rPr>
              <a:t> = 49374</a:t>
            </a:r>
            <a:r>
              <a:rPr lang="pt-PT" baseline="-25000">
                <a:solidFill>
                  <a:srgbClr val="003300"/>
                </a:solidFill>
              </a:rPr>
              <a:t>10</a:t>
            </a:r>
            <a:r>
              <a:rPr lang="pt-PT">
                <a:solidFill>
                  <a:srgbClr val="003300"/>
                </a:solidFill>
              </a:rPr>
              <a:t> </a:t>
            </a:r>
            <a:endParaRPr lang="en-US">
              <a:solidFill>
                <a:srgbClr val="003300"/>
              </a:solidFill>
            </a:endParaRP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2792413" y="3925888"/>
            <a:ext cx="286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00"/>
                </a:solidFill>
              </a:rPr>
              <a:t>= 1101100</a:t>
            </a:r>
            <a:r>
              <a:rPr lang="pt-PT" baseline="-25000">
                <a:solidFill>
                  <a:srgbClr val="003300"/>
                </a:solidFill>
              </a:rPr>
              <a:t>2</a:t>
            </a:r>
            <a:r>
              <a:rPr lang="pt-PT">
                <a:solidFill>
                  <a:srgbClr val="003300"/>
                </a:solidFill>
              </a:rPr>
              <a:t> = 154</a:t>
            </a:r>
            <a:r>
              <a:rPr lang="pt-PT" baseline="-25000">
                <a:solidFill>
                  <a:srgbClr val="003300"/>
                </a:solidFill>
              </a:rPr>
              <a:t>8</a:t>
            </a:r>
            <a:r>
              <a:rPr lang="pt-PT">
                <a:solidFill>
                  <a:srgbClr val="003300"/>
                </a:solidFill>
              </a:rPr>
              <a:t> = 6C</a:t>
            </a:r>
            <a:r>
              <a:rPr lang="pt-PT" baseline="-25000">
                <a:solidFill>
                  <a:srgbClr val="003300"/>
                </a:solidFill>
              </a:rPr>
              <a:t>16</a:t>
            </a:r>
            <a:r>
              <a:rPr lang="pt-PT">
                <a:solidFill>
                  <a:srgbClr val="003300"/>
                </a:solidFill>
              </a:rPr>
              <a:t> </a:t>
            </a:r>
            <a:endParaRPr lang="en-US">
              <a:solidFill>
                <a:srgbClr val="003300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47675" y="1073150"/>
            <a:ext cx="8372475" cy="4084638"/>
            <a:chOff x="282" y="676"/>
            <a:chExt cx="5274" cy="2573"/>
          </a:xfrm>
        </p:grpSpPr>
        <p:sp>
          <p:nvSpPr>
            <p:cNvPr id="29705" name="Text Box 3"/>
            <p:cNvSpPr txBox="1">
              <a:spLocks noChangeArrowheads="1"/>
            </p:cNvSpPr>
            <p:nvPr/>
          </p:nvSpPr>
          <p:spPr bwMode="auto">
            <a:xfrm>
              <a:off x="282" y="676"/>
              <a:ext cx="52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</a:rPr>
                <a:t>Converta os números seguintes para as bases 2, 8, 10 e 16.</a:t>
              </a:r>
              <a:endParaRPr lang="en-US">
                <a:solidFill>
                  <a:srgbClr val="003366"/>
                </a:solidFill>
              </a:endParaRPr>
            </a:p>
          </p:txBody>
        </p:sp>
        <p:sp>
          <p:nvSpPr>
            <p:cNvPr id="29706" name="Text Box 4"/>
            <p:cNvSpPr txBox="1">
              <a:spLocks noChangeArrowheads="1"/>
            </p:cNvSpPr>
            <p:nvPr/>
          </p:nvSpPr>
          <p:spPr bwMode="auto">
            <a:xfrm>
              <a:off x="327" y="1116"/>
              <a:ext cx="10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800000"/>
                  </a:solidFill>
                </a:rPr>
                <a:t> 10111011001</a:t>
              </a:r>
              <a:r>
                <a:rPr lang="pt-PT" baseline="-25000">
                  <a:solidFill>
                    <a:srgbClr val="800000"/>
                  </a:solidFill>
                </a:rPr>
                <a:t>2</a:t>
              </a:r>
              <a:endParaRPr lang="en-US" baseline="-25000">
                <a:solidFill>
                  <a:srgbClr val="800000"/>
                </a:solidFill>
              </a:endParaRPr>
            </a:p>
          </p:txBody>
        </p:sp>
        <p:sp>
          <p:nvSpPr>
            <p:cNvPr id="29707" name="Text Box 5"/>
            <p:cNvSpPr txBox="1">
              <a:spLocks noChangeArrowheads="1"/>
            </p:cNvSpPr>
            <p:nvPr/>
          </p:nvSpPr>
          <p:spPr bwMode="auto">
            <a:xfrm>
              <a:off x="884" y="1566"/>
              <a:ext cx="5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800000"/>
                  </a:solidFill>
                </a:rPr>
                <a:t> 1234</a:t>
              </a:r>
              <a:r>
                <a:rPr lang="pt-PT" baseline="-25000">
                  <a:solidFill>
                    <a:srgbClr val="800000"/>
                  </a:solidFill>
                </a:rPr>
                <a:t>8</a:t>
              </a:r>
              <a:endParaRPr lang="en-US" baseline="-25000">
                <a:solidFill>
                  <a:srgbClr val="800000"/>
                </a:solidFill>
              </a:endParaRPr>
            </a:p>
          </p:txBody>
        </p:sp>
        <p:sp>
          <p:nvSpPr>
            <p:cNvPr id="29708" name="Text Box 6"/>
            <p:cNvSpPr txBox="1">
              <a:spLocks noChangeArrowheads="1"/>
            </p:cNvSpPr>
            <p:nvPr/>
          </p:nvSpPr>
          <p:spPr bwMode="auto">
            <a:xfrm>
              <a:off x="737" y="2023"/>
              <a:ext cx="6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800000"/>
                  </a:solidFill>
                </a:rPr>
                <a:t> C0DE</a:t>
              </a:r>
              <a:r>
                <a:rPr lang="pt-PT" baseline="-25000">
                  <a:solidFill>
                    <a:srgbClr val="800000"/>
                  </a:solidFill>
                </a:rPr>
                <a:t>16</a:t>
              </a:r>
              <a:endParaRPr lang="en-US" baseline="-25000">
                <a:solidFill>
                  <a:srgbClr val="800000"/>
                </a:solidFill>
              </a:endParaRPr>
            </a:p>
          </p:txBody>
        </p:sp>
        <p:sp>
          <p:nvSpPr>
            <p:cNvPr id="29709" name="Text Box 7"/>
            <p:cNvSpPr txBox="1">
              <a:spLocks noChangeArrowheads="1"/>
            </p:cNvSpPr>
            <p:nvPr/>
          </p:nvSpPr>
          <p:spPr bwMode="auto">
            <a:xfrm>
              <a:off x="897" y="2473"/>
              <a:ext cx="5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800000"/>
                  </a:solidFill>
                </a:rPr>
                <a:t> 108</a:t>
              </a:r>
              <a:r>
                <a:rPr lang="pt-PT" baseline="-25000">
                  <a:solidFill>
                    <a:srgbClr val="800000"/>
                  </a:solidFill>
                </a:rPr>
                <a:t>10</a:t>
              </a:r>
              <a:endParaRPr lang="en-US" baseline="-25000">
                <a:solidFill>
                  <a:srgbClr val="800000"/>
                </a:solidFill>
              </a:endParaRPr>
            </a:p>
          </p:txBody>
        </p:sp>
        <p:sp>
          <p:nvSpPr>
            <p:cNvPr id="29710" name="Text Box 13"/>
            <p:cNvSpPr txBox="1">
              <a:spLocks noChangeArrowheads="1"/>
            </p:cNvSpPr>
            <p:nvPr/>
          </p:nvSpPr>
          <p:spPr bwMode="auto">
            <a:xfrm>
              <a:off x="852" y="3018"/>
              <a:ext cx="6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800000"/>
                  </a:solidFill>
                </a:rPr>
                <a:t> 15.46</a:t>
              </a:r>
              <a:r>
                <a:rPr lang="pt-PT" baseline="-25000">
                  <a:solidFill>
                    <a:srgbClr val="800000"/>
                  </a:solidFill>
                </a:rPr>
                <a:t>10</a:t>
              </a:r>
              <a:endParaRPr lang="en-US" baseline="-25000">
                <a:solidFill>
                  <a:srgbClr val="800000"/>
                </a:solidFill>
              </a:endParaRPr>
            </a:p>
          </p:txBody>
        </p:sp>
      </p:grp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2787650" y="4791075"/>
            <a:ext cx="353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00"/>
                </a:solidFill>
              </a:rPr>
              <a:t>= 1111.011101</a:t>
            </a:r>
            <a:r>
              <a:rPr lang="pt-PT" baseline="-25000">
                <a:solidFill>
                  <a:srgbClr val="003300"/>
                </a:solidFill>
              </a:rPr>
              <a:t>2</a:t>
            </a:r>
            <a:r>
              <a:rPr lang="pt-PT">
                <a:solidFill>
                  <a:srgbClr val="003300"/>
                </a:solidFill>
              </a:rPr>
              <a:t> = 17.35</a:t>
            </a:r>
            <a:r>
              <a:rPr lang="pt-PT" baseline="-25000">
                <a:solidFill>
                  <a:srgbClr val="003300"/>
                </a:solidFill>
              </a:rPr>
              <a:t>8</a:t>
            </a:r>
            <a:r>
              <a:rPr lang="pt-PT">
                <a:solidFill>
                  <a:srgbClr val="003300"/>
                </a:solidFill>
              </a:rPr>
              <a:t> = F.7</a:t>
            </a:r>
            <a:r>
              <a:rPr lang="pt-PT" baseline="-25000">
                <a:solidFill>
                  <a:srgbClr val="003300"/>
                </a:solidFill>
              </a:rPr>
              <a:t>16</a:t>
            </a:r>
            <a:r>
              <a:rPr lang="pt-PT">
                <a:solidFill>
                  <a:srgbClr val="003300"/>
                </a:solidFill>
              </a:rPr>
              <a:t> </a:t>
            </a:r>
            <a:endParaRPr lang="en-US">
              <a:solidFill>
                <a:srgbClr val="003300"/>
              </a:solidFill>
            </a:endParaRPr>
          </a:p>
        </p:txBody>
      </p:sp>
      <p:sp>
        <p:nvSpPr>
          <p:cNvPr id="15" name="WordArt 2"/>
          <p:cNvSpPr>
            <a:spLocks noChangeArrowheads="1" noChangeShapeType="1" noTextEdit="1"/>
          </p:cNvSpPr>
          <p:nvPr/>
        </p:nvSpPr>
        <p:spPr bwMode="auto">
          <a:xfrm>
            <a:off x="468312" y="188640"/>
            <a:ext cx="3239591" cy="45429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Exercícios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201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/>
      <p:bldP spid="31753" grpId="0"/>
      <p:bldP spid="31754" grpId="0"/>
      <p:bldP spid="31755" grpId="0"/>
      <p:bldP spid="317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519362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Avaliação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547688" y="1341438"/>
            <a:ext cx="521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6600"/>
                </a:solidFill>
              </a:rPr>
              <a:t>Nota final</a:t>
            </a:r>
            <a:r>
              <a:rPr lang="pt-PT"/>
              <a:t> = </a:t>
            </a:r>
            <a:r>
              <a:rPr lang="pt-PT">
                <a:solidFill>
                  <a:srgbClr val="800000"/>
                </a:solidFill>
              </a:rPr>
              <a:t>0.6 </a:t>
            </a:r>
            <a:r>
              <a:rPr lang="pt-PT">
                <a:solidFill>
                  <a:srgbClr val="800000"/>
                </a:solidFill>
                <a:cs typeface="Arial" charset="0"/>
              </a:rPr>
              <a:t>×</a:t>
            </a:r>
            <a:r>
              <a:rPr lang="pt-PT">
                <a:solidFill>
                  <a:srgbClr val="800000"/>
                </a:solidFill>
              </a:rPr>
              <a:t> nota teórica</a:t>
            </a:r>
            <a:r>
              <a:rPr lang="pt-PT"/>
              <a:t> + </a:t>
            </a:r>
            <a:r>
              <a:rPr lang="pt-PT">
                <a:solidFill>
                  <a:srgbClr val="333399"/>
                </a:solidFill>
              </a:rPr>
              <a:t>0.4 × nota pratica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39750" y="2055813"/>
            <a:ext cx="7785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solidFill>
                  <a:srgbClr val="800000"/>
                </a:solidFill>
              </a:rPr>
              <a:t>Nota teórica</a:t>
            </a:r>
            <a:r>
              <a:rPr lang="pt-PT" dirty="0"/>
              <a:t> = nota obtida no exame escrito realizado na época de exames</a:t>
            </a:r>
            <a:endParaRPr lang="pt-PT" dirty="0">
              <a:solidFill>
                <a:srgbClr val="333399"/>
              </a:solidFill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39750" y="2716213"/>
            <a:ext cx="7877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 smtClean="0">
                <a:solidFill>
                  <a:srgbClr val="333399"/>
                </a:solidFill>
              </a:rPr>
              <a:t>Nota prática</a:t>
            </a:r>
            <a:r>
              <a:rPr lang="pt-PT" dirty="0" smtClean="0"/>
              <a:t> </a:t>
            </a:r>
            <a:r>
              <a:rPr lang="pt-BR" dirty="0" smtClean="0"/>
              <a:t>obtém-se </a:t>
            </a:r>
            <a:r>
              <a:rPr lang="pt-BR" dirty="0"/>
              <a:t>através </a:t>
            </a:r>
            <a:r>
              <a:rPr lang="pt-BR" dirty="0" smtClean="0"/>
              <a:t>da avaliação do </a:t>
            </a:r>
            <a:r>
              <a:rPr lang="pt-BR" dirty="0"/>
              <a:t>tipo "contínuo", resultante de 5 </a:t>
            </a:r>
            <a:r>
              <a:rPr lang="pt-PT" dirty="0" smtClean="0"/>
              <a:t>momentos de avaliação: </a:t>
            </a:r>
            <a:endParaRPr lang="pt-PT" dirty="0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166813" y="57531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539750" y="3521075"/>
            <a:ext cx="7877175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 smtClean="0"/>
              <a:t>•   </a:t>
            </a:r>
            <a:r>
              <a:rPr lang="pt-BR" dirty="0"/>
              <a:t>Resolução de </a:t>
            </a:r>
            <a:r>
              <a:rPr lang="pt-BR" dirty="0" smtClean="0"/>
              <a:t>(pelo menos 2) problemas </a:t>
            </a:r>
            <a:r>
              <a:rPr lang="pt-BR" dirty="0"/>
              <a:t>durante </a:t>
            </a:r>
            <a:r>
              <a:rPr lang="pt-BR" dirty="0" smtClean="0"/>
              <a:t>as aulas -  </a:t>
            </a:r>
            <a:r>
              <a:rPr lang="pt-BR" dirty="0">
                <a:solidFill>
                  <a:srgbClr val="660066"/>
                </a:solidFill>
              </a:rPr>
              <a:t>4</a:t>
            </a:r>
            <a:r>
              <a:rPr lang="pt-BR" dirty="0" smtClean="0">
                <a:solidFill>
                  <a:srgbClr val="660066"/>
                </a:solidFill>
              </a:rPr>
              <a:t>0%</a:t>
            </a:r>
            <a:endParaRPr lang="pt-BR" dirty="0">
              <a:solidFill>
                <a:srgbClr val="660066"/>
              </a:solidFill>
            </a:endParaRPr>
          </a:p>
          <a:p>
            <a:pPr>
              <a:spcAft>
                <a:spcPts val="600"/>
              </a:spcAft>
            </a:pPr>
            <a:r>
              <a:rPr lang="pt-BR" dirty="0"/>
              <a:t>• </a:t>
            </a:r>
            <a:r>
              <a:rPr lang="pt-BR" dirty="0" smtClean="0"/>
              <a:t>  Um </a:t>
            </a:r>
            <a:r>
              <a:rPr lang="pt-BR" dirty="0"/>
              <a:t>teste de avaliação realizado na última aula prática </a:t>
            </a:r>
            <a:r>
              <a:rPr lang="en-GB" dirty="0" smtClean="0"/>
              <a:t>- </a:t>
            </a:r>
            <a:r>
              <a:rPr lang="en-GB" dirty="0" smtClean="0">
                <a:solidFill>
                  <a:srgbClr val="660066"/>
                </a:solidFill>
              </a:rPr>
              <a:t>40%</a:t>
            </a:r>
            <a:endParaRPr lang="en-GB" dirty="0">
              <a:solidFill>
                <a:srgbClr val="660066"/>
              </a:solidFill>
            </a:endParaRPr>
          </a:p>
          <a:p>
            <a:pPr>
              <a:spcAft>
                <a:spcPts val="600"/>
              </a:spcAft>
            </a:pPr>
            <a:r>
              <a:rPr lang="pt-BR" dirty="0"/>
              <a:t>• </a:t>
            </a:r>
            <a:r>
              <a:rPr lang="pt-BR" dirty="0" smtClean="0"/>
              <a:t>  Trabalho de casa</a:t>
            </a:r>
            <a:r>
              <a:rPr lang="pt-BR" i="1" dirty="0" smtClean="0"/>
              <a:t> </a:t>
            </a:r>
            <a:r>
              <a:rPr lang="pt-BR" dirty="0" smtClean="0"/>
              <a:t>- </a:t>
            </a:r>
            <a:r>
              <a:rPr lang="pt-BR" dirty="0" smtClean="0">
                <a:solidFill>
                  <a:srgbClr val="660066"/>
                </a:solidFill>
              </a:rPr>
              <a:t>10%</a:t>
            </a:r>
            <a:endParaRPr lang="pt-BR" dirty="0">
              <a:solidFill>
                <a:srgbClr val="660066"/>
              </a:solidFill>
            </a:endParaRPr>
          </a:p>
          <a:p>
            <a:pPr>
              <a:spcAft>
                <a:spcPts val="600"/>
              </a:spcAft>
            </a:pPr>
            <a:r>
              <a:rPr lang="pt-BR" dirty="0"/>
              <a:t>• </a:t>
            </a:r>
            <a:r>
              <a:rPr lang="pt-BR" dirty="0" smtClean="0"/>
              <a:t>  Qualidade </a:t>
            </a:r>
            <a:r>
              <a:rPr lang="pt-BR" dirty="0"/>
              <a:t>da participação nas </a:t>
            </a:r>
            <a:r>
              <a:rPr lang="pt-BR" dirty="0" smtClean="0"/>
              <a:t>aulas</a:t>
            </a:r>
            <a:r>
              <a:rPr lang="pt-BR" dirty="0"/>
              <a:t> </a:t>
            </a:r>
            <a:r>
              <a:rPr lang="pt-BR" dirty="0" smtClean="0"/>
              <a:t>- </a:t>
            </a:r>
            <a:r>
              <a:rPr lang="pt-BR" dirty="0" smtClean="0">
                <a:solidFill>
                  <a:srgbClr val="660066"/>
                </a:solidFill>
              </a:rPr>
              <a:t>10%</a:t>
            </a:r>
            <a:endParaRPr lang="pt-BR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  <p:bldP spid="38916" grpId="0"/>
      <p:bldP spid="38917" grpId="0"/>
      <p:bldP spid="389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527425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Avaliação (cont.)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68313" y="1125538"/>
            <a:ext cx="8353425" cy="19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60000"/>
              </a:spcAft>
            </a:pPr>
            <a:r>
              <a:rPr lang="pt-BR" dirty="0" smtClean="0"/>
              <a:t>Os </a:t>
            </a:r>
            <a:r>
              <a:rPr lang="pt-BR" dirty="0"/>
              <a:t>alunos repetentes que tenham obtido classificação positiva na componente prática </a:t>
            </a:r>
            <a:r>
              <a:rPr lang="pt-BR" dirty="0" smtClean="0"/>
              <a:t>da disciplina no </a:t>
            </a:r>
            <a:r>
              <a:rPr lang="pt-BR" dirty="0"/>
              <a:t>ano letivo de 2015/2016 em época </a:t>
            </a:r>
            <a:r>
              <a:rPr lang="pt-BR" dirty="0" smtClean="0"/>
              <a:t>normal mantêm </a:t>
            </a:r>
            <a:r>
              <a:rPr lang="pt-BR" dirty="0"/>
              <a:t>este ano e caso assim o pretendam a sua nota nessa componente de avaliação.</a:t>
            </a:r>
          </a:p>
          <a:p>
            <a:r>
              <a:rPr lang="pt-BR" dirty="0" smtClean="0"/>
              <a:t>Os </a:t>
            </a:r>
            <a:r>
              <a:rPr lang="pt-BR" dirty="0"/>
              <a:t>alunos que se encontrem nesta situação e que se tenham inscrito, através do PACO, numa </a:t>
            </a:r>
            <a:r>
              <a:rPr lang="pt-BR" dirty="0" smtClean="0"/>
              <a:t>das turmas </a:t>
            </a:r>
            <a:r>
              <a:rPr lang="pt-BR" dirty="0"/>
              <a:t>práticas, perdem automaticamente a nota prática obtida anteriormente. </a:t>
            </a:r>
            <a:endParaRPr lang="pt-PT" dirty="0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39750" y="3233092"/>
            <a:ext cx="82089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/>
              <a:t>A aprovação à disciplina implica uma avaliação global superior ou igual a </a:t>
            </a:r>
            <a:r>
              <a:rPr lang="pt-PT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9.5 valores</a:t>
            </a:r>
            <a:r>
              <a:rPr lang="pt-PT" dirty="0"/>
              <a:t> sendo que </a:t>
            </a:r>
            <a:r>
              <a:rPr lang="pt-PT" u="sng" dirty="0">
                <a:solidFill>
                  <a:srgbClr val="800000"/>
                </a:solidFill>
              </a:rPr>
              <a:t>em nenhuma</a:t>
            </a:r>
            <a:r>
              <a:rPr lang="pt-PT" dirty="0"/>
              <a:t> das componentes (teórica e prática) a nota correspondente </a:t>
            </a:r>
            <a:r>
              <a:rPr lang="en-US" dirty="0"/>
              <a:t>(</a:t>
            </a:r>
            <a:r>
              <a:rPr lang="en-US" dirty="0" err="1"/>
              <a:t>arredondada</a:t>
            </a:r>
            <a:r>
              <a:rPr lang="en-US" dirty="0"/>
              <a:t> à </a:t>
            </a:r>
            <a:r>
              <a:rPr lang="en-US" dirty="0" err="1"/>
              <a:t>décima</a:t>
            </a:r>
            <a:r>
              <a:rPr lang="en-US" dirty="0" smtClean="0"/>
              <a:t>) </a:t>
            </a:r>
            <a:r>
              <a:rPr lang="pt-PT" dirty="0" smtClean="0"/>
              <a:t>pode </a:t>
            </a:r>
            <a:r>
              <a:rPr lang="pt-PT" dirty="0"/>
              <a:t>ser inferior a </a:t>
            </a:r>
            <a:r>
              <a:rPr lang="pt-PT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7.0 </a:t>
            </a:r>
            <a:r>
              <a:rPr lang="pt-PT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valores</a:t>
            </a:r>
            <a:r>
              <a:rPr lang="pt-PT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61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527425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Avaliação (cont.)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353425" cy="347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60000"/>
              </a:spcAft>
              <a:defRPr/>
            </a:pPr>
            <a:r>
              <a:rPr lang="pt-BR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Não haverá registo de faltas nas aulas TP</a:t>
            </a:r>
            <a:r>
              <a:rPr lang="pt-BR" dirty="0" smtClean="0"/>
              <a:t>.</a:t>
            </a:r>
          </a:p>
          <a:p>
            <a:pPr>
              <a:spcAft>
                <a:spcPct val="60000"/>
              </a:spcAft>
              <a:defRPr/>
            </a:pPr>
            <a:r>
              <a:rPr lang="pt-PT" dirty="0" smtClean="0"/>
              <a:t>Em </a:t>
            </a:r>
            <a:r>
              <a:rPr lang="pt-PT" dirty="0"/>
              <a:t>regime ordinário </a:t>
            </a:r>
            <a:r>
              <a:rPr lang="pt-PT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 </a:t>
            </a:r>
            <a:r>
              <a:rPr lang="pt-PT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aulas </a:t>
            </a:r>
            <a:r>
              <a:rPr lang="pt-PT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práticas são </a:t>
            </a:r>
            <a:r>
              <a:rPr lang="pt-PT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 frequência obrigatória</a:t>
            </a:r>
            <a:r>
              <a:rPr lang="pt-PT" dirty="0"/>
              <a:t>. </a:t>
            </a:r>
            <a:endParaRPr lang="pt-BR" dirty="0"/>
          </a:p>
          <a:p>
            <a:r>
              <a:rPr lang="pt-BR" dirty="0"/>
              <a:t>Atendendo ao atual regulamento de estudos da UA, todos os estudantes que, não usufruindo </a:t>
            </a:r>
            <a:r>
              <a:rPr lang="pt-BR" dirty="0" smtClean="0"/>
              <a:t>do estatuto </a:t>
            </a:r>
            <a:r>
              <a:rPr lang="pt-BR" dirty="0"/>
              <a:t>de trabalhador-estudante no ano letivo corrente, faltem </a:t>
            </a:r>
            <a:r>
              <a:rPr lang="pt-BR" u="sng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injustificadamente</a:t>
            </a:r>
            <a:r>
              <a:rPr lang="pt-BR" dirty="0"/>
              <a:t> a mais de </a:t>
            </a:r>
            <a:r>
              <a:rPr lang="pt-BR" u="sng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aulas </a:t>
            </a:r>
            <a:r>
              <a:rPr lang="pt-BR" dirty="0"/>
              <a:t>práticas </a:t>
            </a:r>
            <a:r>
              <a:rPr lang="pt-BR" u="sng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reprovam</a:t>
            </a:r>
            <a:r>
              <a:rPr lang="pt-BR" dirty="0"/>
              <a:t> automaticamente à disciplina </a:t>
            </a:r>
            <a:r>
              <a:rPr lang="pt-BR" u="sng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ficando</a:t>
            </a:r>
            <a:r>
              <a:rPr lang="pt-BR" dirty="0"/>
              <a:t> </a:t>
            </a:r>
            <a:r>
              <a:rPr lang="pt-BR" u="sng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impedidos</a:t>
            </a:r>
            <a:r>
              <a:rPr lang="pt-BR" dirty="0"/>
              <a:t> de apresentar-se </a:t>
            </a:r>
            <a:r>
              <a:rPr lang="pt-BR" dirty="0" smtClean="0"/>
              <a:t>a qualquer </a:t>
            </a:r>
            <a:r>
              <a:rPr lang="pt-BR" dirty="0"/>
              <a:t>prova da mesma durante o corrente ano letivo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A </a:t>
            </a:r>
            <a:r>
              <a:rPr lang="pt-BR" dirty="0"/>
              <a:t>justificação formal das faltas deverá ser feita junto da Secretaria do DETI dentro do </a:t>
            </a:r>
            <a:r>
              <a:rPr lang="pt-BR" dirty="0" smtClean="0"/>
              <a:t>prazo regulamentar</a:t>
            </a:r>
            <a:r>
              <a:rPr lang="pt-BR" dirty="0"/>
              <a:t>. Paralelamente e tão cedo quanto possível o aluno deverá enviar cópia </a:t>
            </a:r>
            <a:r>
              <a:rPr lang="pt-BR" dirty="0" smtClean="0"/>
              <a:t>da justificação </a:t>
            </a:r>
            <a:r>
              <a:rPr lang="pt-BR" dirty="0"/>
              <a:t>ao respetivo docente da prática.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527425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Avaliação (cont.)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353425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 smtClean="0"/>
              <a:t>Dado </a:t>
            </a:r>
            <a:r>
              <a:rPr lang="pt-BR" dirty="0"/>
              <a:t>o regime contínuo da avaliação </a:t>
            </a:r>
            <a:r>
              <a:rPr lang="pt-BR" dirty="0" smtClean="0"/>
              <a:t>na componente </a:t>
            </a:r>
            <a:r>
              <a:rPr lang="pt-BR" dirty="0"/>
              <a:t>prática não haverá, em época normal, exame </a:t>
            </a:r>
            <a:r>
              <a:rPr lang="pt-BR" dirty="0" smtClean="0"/>
              <a:t>global final </a:t>
            </a:r>
            <a:r>
              <a:rPr lang="pt-BR" dirty="0"/>
              <a:t>a esta componente a não ser para os estudantes trabalhadores que comprovadamente não </a:t>
            </a:r>
            <a:r>
              <a:rPr lang="pt-BR" dirty="0" smtClean="0"/>
              <a:t>tenham frequentado </a:t>
            </a:r>
            <a:r>
              <a:rPr lang="pt-BR" dirty="0"/>
              <a:t>80% das aulas práticas. Este exame, apenas para trabalhadores estudantes, será de </a:t>
            </a:r>
            <a:r>
              <a:rPr lang="pt-BR" dirty="0" smtClean="0"/>
              <a:t>tipo laboratorial</a:t>
            </a:r>
            <a:r>
              <a:rPr lang="pt-BR" dirty="0"/>
              <a:t>, terá duração de 90 minutos e decorrerá no mesmo dia do exame da componente teórica</a:t>
            </a:r>
            <a:r>
              <a:rPr lang="pt-BR" dirty="0" smtClean="0"/>
              <a:t>.</a:t>
            </a:r>
          </a:p>
          <a:p>
            <a:endParaRPr lang="pt-PT" dirty="0"/>
          </a:p>
          <a:p>
            <a:pPr>
              <a:spcAft>
                <a:spcPct val="60000"/>
              </a:spcAft>
            </a:pPr>
            <a:r>
              <a:rPr lang="pt-PT" dirty="0"/>
              <a:t>Os alunos com o estatuto de trabalhador-estudante que pretendam ser avaliados em regime de avaliação contínua na componente prática da disciplina, deverão declará-lo por escrito, entregando a </a:t>
            </a:r>
            <a:r>
              <a:rPr lang="pt-PT" dirty="0" smtClean="0"/>
              <a:t>respetiva </a:t>
            </a:r>
            <a:r>
              <a:rPr lang="pt-PT" dirty="0"/>
              <a:t>declaração, o mais tardar até à segunda aula prática (</a:t>
            </a:r>
            <a:r>
              <a:rPr lang="pt-PT" dirty="0">
                <a:hlinkClick r:id="rId3" action="ppaction://hlinkfile"/>
              </a:rPr>
              <a:t>texto da declaração</a:t>
            </a:r>
            <a:r>
              <a:rPr lang="pt-PT" dirty="0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527425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Aulas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práticas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3534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 smtClean="0"/>
              <a:t>Aconselha-se que os alunos tenham um caderno de registo (</a:t>
            </a:r>
            <a:r>
              <a:rPr lang="pt-PT" i="1" dirty="0" smtClean="0"/>
              <a:t>logbook) </a:t>
            </a:r>
            <a:r>
              <a:rPr lang="pt-PT" dirty="0" smtClean="0"/>
              <a:t>das atividades desenvolvidas destinado exclusivamente a esta disciplina.</a:t>
            </a:r>
          </a:p>
          <a:p>
            <a:endParaRPr lang="pt-PT" dirty="0"/>
          </a:p>
          <a:p>
            <a:r>
              <a:rPr lang="pt-PT" dirty="0" smtClean="0"/>
              <a:t>Este caderno permite sistematizar o estudo e facilita a preparação para testes e o exame final.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WordArt 2"/>
          <p:cNvSpPr>
            <a:spLocks noChangeArrowheads="1" noChangeShapeType="1" noTextEdit="1"/>
          </p:cNvSpPr>
          <p:nvPr/>
        </p:nvSpPr>
        <p:spPr bwMode="auto">
          <a:xfrm>
            <a:off x="468313" y="260648"/>
            <a:ext cx="2303487" cy="43150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Docentes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66725" y="981075"/>
            <a:ext cx="7993063" cy="15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70000"/>
              </a:spcAft>
              <a:defRPr/>
            </a:pPr>
            <a:r>
              <a:rPr lang="pt-PT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Regente:</a:t>
            </a:r>
            <a:r>
              <a:rPr lang="pt-PT" dirty="0" smtClean="0"/>
              <a:t> Augusto Silva</a:t>
            </a:r>
            <a:r>
              <a:rPr lang="en-US" dirty="0" smtClean="0"/>
              <a:t> </a:t>
            </a:r>
            <a:r>
              <a:rPr lang="pt-PT" dirty="0" smtClean="0"/>
              <a:t> </a:t>
            </a:r>
            <a:endParaRPr lang="pt-PT" dirty="0"/>
          </a:p>
          <a:p>
            <a:pPr>
              <a:spcAft>
                <a:spcPct val="70000"/>
              </a:spcAft>
              <a:defRPr/>
            </a:pP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Aulas teórico-práticas:</a:t>
            </a:r>
            <a:r>
              <a:rPr lang="pt-PT" dirty="0"/>
              <a:t> </a:t>
            </a:r>
            <a:r>
              <a:rPr lang="pt-PT" dirty="0" smtClean="0"/>
              <a:t>Augusto Silva, Guilherme </a:t>
            </a:r>
            <a:r>
              <a:rPr lang="pt-PT" dirty="0"/>
              <a:t>Campos, Iouliia Skliarova</a:t>
            </a:r>
            <a:r>
              <a:rPr lang="en-US" dirty="0"/>
              <a:t> </a:t>
            </a:r>
            <a:endParaRPr lang="en-US" dirty="0" smtClean="0"/>
          </a:p>
          <a:p>
            <a:pPr>
              <a:spcAft>
                <a:spcPct val="70000"/>
              </a:spcAft>
              <a:defRPr/>
            </a:pPr>
            <a:r>
              <a:rPr lang="pt-PT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Aulas </a:t>
            </a: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práticas:</a:t>
            </a:r>
            <a:r>
              <a:rPr lang="pt-PT" dirty="0"/>
              <a:t> </a:t>
            </a:r>
            <a:r>
              <a:rPr lang="pt-PT" dirty="0" smtClean="0"/>
              <a:t>António Navarro, António Pereira, </a:t>
            </a:r>
            <a:r>
              <a:rPr lang="pt-BR" dirty="0"/>
              <a:t>Arnaldo </a:t>
            </a:r>
            <a:r>
              <a:rPr lang="pt-BR" dirty="0" smtClean="0"/>
              <a:t>Oliveira, </a:t>
            </a:r>
            <a:r>
              <a:rPr lang="pt-PT" dirty="0" smtClean="0"/>
              <a:t>Augusto Silva, Filipe </a:t>
            </a:r>
            <a:r>
              <a:rPr lang="pt-PT" dirty="0"/>
              <a:t>Silva, </a:t>
            </a:r>
            <a:r>
              <a:rPr lang="pt-PT" dirty="0" smtClean="0"/>
              <a:t>Iouliia Skliarova</a:t>
            </a:r>
          </a:p>
        </p:txBody>
      </p:sp>
      <p:sp>
        <p:nvSpPr>
          <p:cNvPr id="7176" name="WordArt 8"/>
          <p:cNvSpPr>
            <a:spLocks noChangeArrowheads="1" noChangeShapeType="1" noTextEdit="1"/>
          </p:cNvSpPr>
          <p:nvPr/>
        </p:nvSpPr>
        <p:spPr bwMode="auto">
          <a:xfrm>
            <a:off x="1049313" y="4077444"/>
            <a:ext cx="71437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OT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11760" y="3867435"/>
            <a:ext cx="6408712" cy="1891955"/>
            <a:chOff x="2411760" y="3867435"/>
            <a:chExt cx="6408712" cy="1891955"/>
          </a:xfrm>
        </p:grpSpPr>
        <p:sp>
          <p:nvSpPr>
            <p:cNvPr id="5" name="TextBox 4"/>
            <p:cNvSpPr txBox="1"/>
            <p:nvPr/>
          </p:nvSpPr>
          <p:spPr>
            <a:xfrm>
              <a:off x="2411760" y="4005064"/>
              <a:ext cx="479060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terça-feira -&gt; 10h-11h, salas 23.2.8 e 23.2.10</a:t>
              </a:r>
            </a:p>
            <a:p>
              <a:r>
                <a:rPr lang="pt-PT" dirty="0" smtClean="0"/>
                <a:t>quinta-feira -&gt; 12h-13h, sala 23.2.4</a:t>
              </a:r>
            </a:p>
            <a:p>
              <a:endParaRPr lang="pt-PT" dirty="0" smtClean="0"/>
            </a:p>
            <a:p>
              <a:r>
                <a:rPr lang="pt-PT" dirty="0" smtClean="0"/>
                <a:t>quarta-feira -&gt; 14h-15h, sala 23.2.5</a:t>
              </a:r>
              <a:endParaRPr lang="en-US" dirty="0" smtClean="0"/>
            </a:p>
            <a:p>
              <a:endParaRPr lang="pt-PT" dirty="0" smtClean="0"/>
            </a:p>
            <a:p>
              <a:r>
                <a:rPr lang="pt-PT" dirty="0" smtClean="0"/>
                <a:t>≥ 04.10.2016</a:t>
              </a:r>
              <a:endParaRPr lang="en-US" dirty="0"/>
            </a:p>
          </p:txBody>
        </p:sp>
        <p:sp>
          <p:nvSpPr>
            <p:cNvPr id="2" name="Right Brace 1"/>
            <p:cNvSpPr/>
            <p:nvPr/>
          </p:nvSpPr>
          <p:spPr>
            <a:xfrm>
              <a:off x="7092280" y="4005064"/>
              <a:ext cx="110087" cy="648072"/>
            </a:xfrm>
            <a:prstGeom prst="rightBrac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308304" y="3867435"/>
              <a:ext cx="15121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solidFill>
                    <a:schemeClr val="bg2"/>
                  </a:solidFill>
                </a:rPr>
                <a:t>e</a:t>
              </a:r>
              <a:r>
                <a:rPr lang="pt-PT" dirty="0" smtClean="0">
                  <a:solidFill>
                    <a:schemeClr val="bg2"/>
                  </a:solidFill>
                </a:rPr>
                <a:t>m paralelo com as aulas</a:t>
              </a:r>
              <a:endParaRPr lang="en-GB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5256212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Bibliografia recomendada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66725" y="1125538"/>
            <a:ext cx="7993063" cy="280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358775">
              <a:spcAft>
                <a:spcPct val="70000"/>
              </a:spcAft>
              <a:buFontTx/>
              <a:buChar char="•"/>
              <a:tabLst>
                <a:tab pos="358775" algn="l"/>
              </a:tabLst>
              <a:defRPr/>
            </a:pPr>
            <a:r>
              <a:rPr lang="en-US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J.F. </a:t>
            </a:r>
            <a:r>
              <a:rPr lang="en-US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Wakerly</a:t>
            </a:r>
            <a:r>
              <a:rPr lang="en-US" dirty="0"/>
              <a:t>, Digital design: Principles and practices, 4</a:t>
            </a:r>
            <a:r>
              <a:rPr lang="en-US" baseline="30000" dirty="0"/>
              <a:t>th</a:t>
            </a:r>
            <a:r>
              <a:rPr lang="en-US" dirty="0"/>
              <a:t> edition, 2006, 	Prentice-Hall</a:t>
            </a:r>
            <a:r>
              <a:rPr lang="en-US" dirty="0" smtClean="0"/>
              <a:t>;</a:t>
            </a:r>
          </a:p>
          <a:p>
            <a:pPr indent="358775">
              <a:spcAft>
                <a:spcPct val="70000"/>
              </a:spcAft>
              <a:buFontTx/>
              <a:buChar char="•"/>
              <a:tabLst>
                <a:tab pos="358775" algn="l"/>
              </a:tabLst>
              <a:defRPr/>
            </a:pPr>
            <a:r>
              <a:rPr lang="en-US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Mano</a:t>
            </a:r>
            <a:r>
              <a:rPr lang="en-US" dirty="0" smtClean="0"/>
              <a:t>, </a:t>
            </a:r>
            <a:r>
              <a:rPr lang="en-US" dirty="0"/>
              <a:t>Digital </a:t>
            </a:r>
            <a:r>
              <a:rPr lang="en-US" dirty="0" smtClean="0"/>
              <a:t>design, </a:t>
            </a: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edition, 2006</a:t>
            </a:r>
            <a:r>
              <a:rPr lang="en-US" dirty="0" smtClean="0"/>
              <a:t>,  Prentice-Hall;</a:t>
            </a:r>
            <a:endParaRPr lang="en-US" dirty="0"/>
          </a:p>
          <a:p>
            <a:pPr indent="358775">
              <a:spcAft>
                <a:spcPct val="70000"/>
              </a:spcAft>
              <a:buFontTx/>
              <a:buChar char="•"/>
              <a:tabLst>
                <a:tab pos="358775" algn="l"/>
              </a:tabLst>
              <a:defRPr/>
            </a:pP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M. Dias</a:t>
            </a:r>
            <a:r>
              <a:rPr lang="pt-PT" dirty="0"/>
              <a:t>, Sistemas Digitais – Princípios e Prática, </a:t>
            </a:r>
            <a:r>
              <a:rPr lang="pt-PT" dirty="0" smtClean="0"/>
              <a:t>2ª ed., 2011, FCA</a:t>
            </a:r>
            <a:r>
              <a:rPr lang="pt-PT" dirty="0"/>
              <a:t>;</a:t>
            </a:r>
            <a:endParaRPr lang="en-US" dirty="0"/>
          </a:p>
          <a:p>
            <a:pPr indent="358775">
              <a:spcAft>
                <a:spcPct val="70000"/>
              </a:spcAft>
              <a:buFontTx/>
              <a:buChar char="•"/>
              <a:tabLst>
                <a:tab pos="358775" algn="l"/>
              </a:tabLst>
              <a:defRPr/>
            </a:pPr>
            <a:r>
              <a:rPr lang="en-GB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Z. </a:t>
            </a:r>
            <a:r>
              <a:rPr lang="en-GB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Kohavi</a:t>
            </a:r>
            <a:r>
              <a:rPr lang="en-GB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GB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Niraj</a:t>
            </a:r>
            <a:r>
              <a:rPr lang="en-GB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K. </a:t>
            </a:r>
            <a:r>
              <a:rPr lang="en-GB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Jha</a:t>
            </a:r>
            <a:r>
              <a:rPr lang="en-GB" dirty="0"/>
              <a:t>, Switching and Finite Automata Theory, </a:t>
            </a:r>
            <a:r>
              <a:rPr lang="en-GB" dirty="0" smtClean="0"/>
              <a:t>	Cambridge </a:t>
            </a:r>
            <a:r>
              <a:rPr lang="en-GB" dirty="0"/>
              <a:t>Univ. Press, </a:t>
            </a:r>
            <a:r>
              <a:rPr lang="en-GB" dirty="0" smtClean="0"/>
              <a:t>2009</a:t>
            </a:r>
            <a:r>
              <a:rPr lang="en-US" dirty="0"/>
              <a:t>;</a:t>
            </a:r>
          </a:p>
          <a:p>
            <a:pPr indent="358775">
              <a:spcAft>
                <a:spcPct val="70000"/>
              </a:spcAft>
              <a:buFontTx/>
              <a:buChar char="•"/>
              <a:tabLst>
                <a:tab pos="358775" algn="l"/>
              </a:tabLst>
              <a:defRPr/>
            </a:pPr>
            <a:r>
              <a:rPr lang="en-US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C. </a:t>
            </a:r>
            <a:r>
              <a:rPr lang="en-US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Sêrro</a:t>
            </a:r>
            <a:r>
              <a:rPr lang="en-US" dirty="0"/>
              <a:t>,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Digitais</a:t>
            </a:r>
            <a:r>
              <a:rPr lang="en-US" dirty="0"/>
              <a:t>: </a:t>
            </a:r>
            <a:r>
              <a:rPr lang="en-US" dirty="0" err="1"/>
              <a:t>fundamentos</a:t>
            </a:r>
            <a:r>
              <a:rPr lang="en-US" dirty="0"/>
              <a:t> </a:t>
            </a:r>
            <a:r>
              <a:rPr lang="en-US" dirty="0" err="1"/>
              <a:t>algébricos</a:t>
            </a:r>
            <a:r>
              <a:rPr lang="en-US" dirty="0"/>
              <a:t>, IST Press, </a:t>
            </a:r>
            <a:r>
              <a:rPr lang="en-US" dirty="0" smtClean="0"/>
              <a:t>2003.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2057</Words>
  <Application>Microsoft Office PowerPoint</Application>
  <PresentationFormat>On-screen Show (4:3)</PresentationFormat>
  <Paragraphs>394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Arial Black</vt:lpstr>
      <vt:lpstr>Comic Sans MS</vt:lpstr>
      <vt:lpstr>Symbol</vt:lpstr>
      <vt:lpstr>Times New Roman</vt:lpstr>
      <vt:lpstr>Wingdings</vt:lpstr>
      <vt:lpstr>Default Design</vt:lpstr>
      <vt:lpstr>Photo Editor Photo</vt:lpstr>
      <vt:lpstr>Document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DETUA-IEETA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Iouliia Skliarova</dc:creator>
  <cp:lastModifiedBy>iouliia</cp:lastModifiedBy>
  <cp:revision>444</cp:revision>
  <cp:lastPrinted>2016-09-23T09:39:17Z</cp:lastPrinted>
  <dcterms:created xsi:type="dcterms:W3CDTF">2007-01-21T12:26:55Z</dcterms:created>
  <dcterms:modified xsi:type="dcterms:W3CDTF">2016-09-23T09:39:20Z</dcterms:modified>
</cp:coreProperties>
</file>