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79" r:id="rId9"/>
    <p:sldId id="362" r:id="rId10"/>
    <p:sldId id="363" r:id="rId11"/>
    <p:sldId id="354" r:id="rId12"/>
    <p:sldId id="364" r:id="rId13"/>
    <p:sldId id="365" r:id="rId14"/>
    <p:sldId id="355" r:id="rId15"/>
    <p:sldId id="366" r:id="rId16"/>
    <p:sldId id="367" r:id="rId17"/>
    <p:sldId id="368" r:id="rId18"/>
    <p:sldId id="356" r:id="rId19"/>
    <p:sldId id="357" r:id="rId20"/>
    <p:sldId id="361" r:id="rId21"/>
    <p:sldId id="308" r:id="rId22"/>
    <p:sldId id="309" r:id="rId23"/>
    <p:sldId id="310" r:id="rId24"/>
    <p:sldId id="311" r:id="rId25"/>
    <p:sldId id="312" r:id="rId26"/>
    <p:sldId id="313" r:id="rId27"/>
    <p:sldId id="328" r:id="rId28"/>
    <p:sldId id="369" r:id="rId29"/>
    <p:sldId id="373" r:id="rId30"/>
    <p:sldId id="314" r:id="rId31"/>
    <p:sldId id="329" r:id="rId32"/>
    <p:sldId id="374" r:id="rId33"/>
    <p:sldId id="375" r:id="rId34"/>
    <p:sldId id="376" r:id="rId35"/>
    <p:sldId id="377" r:id="rId36"/>
    <p:sldId id="359" r:id="rId37"/>
    <p:sldId id="371" r:id="rId38"/>
    <p:sldId id="372" r:id="rId39"/>
    <p:sldId id="316" r:id="rId4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66"/>
    <a:srgbClr val="003366"/>
    <a:srgbClr val="A50021"/>
    <a:srgbClr val="006600"/>
    <a:srgbClr val="996600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9" autoAdjust="0"/>
    <p:restoredTop sz="94556" autoAdjust="0"/>
  </p:normalViewPr>
  <p:slideViewPr>
    <p:cSldViewPr>
      <p:cViewPr varScale="1">
        <p:scale>
          <a:sx n="113" d="100"/>
          <a:sy n="113" d="100"/>
        </p:scale>
        <p:origin x="22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2"/>
          </a:xfrm>
          <a:prstGeom prst="rect">
            <a:avLst/>
          </a:prstGeom>
        </p:spPr>
        <p:txBody>
          <a:bodyPr vert="horz" lIns="94745" tIns="47371" rIns="94745" bIns="4737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2"/>
          </a:xfrm>
          <a:prstGeom prst="rect">
            <a:avLst/>
          </a:prstGeom>
        </p:spPr>
        <p:txBody>
          <a:bodyPr vert="horz" lIns="94745" tIns="47371" rIns="94745" bIns="47371" rtlCol="0"/>
          <a:lstStyle>
            <a:lvl1pPr algn="r">
              <a:defRPr sz="1200"/>
            </a:lvl1pPr>
          </a:lstStyle>
          <a:p>
            <a:fld id="{6B25862C-9164-4671-A127-38DBE6DB5744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2"/>
          </a:xfrm>
          <a:prstGeom prst="rect">
            <a:avLst/>
          </a:prstGeom>
        </p:spPr>
        <p:txBody>
          <a:bodyPr vert="horz" lIns="94745" tIns="47371" rIns="94745" bIns="4737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2"/>
          </a:xfrm>
          <a:prstGeom prst="rect">
            <a:avLst/>
          </a:prstGeom>
        </p:spPr>
        <p:txBody>
          <a:bodyPr vert="horz" lIns="94745" tIns="47371" rIns="94745" bIns="47371" rtlCol="0" anchor="b"/>
          <a:lstStyle>
            <a:lvl1pPr algn="r">
              <a:defRPr sz="1200"/>
            </a:lvl1pPr>
          </a:lstStyle>
          <a:p>
            <a:fld id="{87FB6B72-49D8-4CB7-AE60-71E7B8BF7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4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1" rIns="94745" bIns="4737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1" rIns="94745" bIns="4737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1" rIns="94745" bIns="47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1" rIns="94745" bIns="4737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1" rIns="94745" bIns="4737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697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C1E62-D904-4DC0-A682-537250593A30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397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78CE9A-2CA0-40C6-AE23-E967E00A9FA4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682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AC6CB3-374E-4013-AD72-8E2A04D02C1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400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070D58-3B06-4E9D-9524-3FDEA673CED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085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3FD6BE-8BA6-4E93-8594-33577447581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1475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EA664C-65EF-4222-A431-B82EDD61305C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1303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070D58-3B06-4E9D-9524-3FDEA673CED8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8153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DB16-CF80-42CA-AD42-D9C43E9C74A7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2274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935F12-0DDB-4884-A520-F0B3495D478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5850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2EA4-EDF6-4D66-A0AF-9CE22113E2A7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671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475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2EA4-EDF6-4D66-A0AF-9CE22113E2A7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83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256EE-66F4-4387-9DF0-6BC5950E60E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0752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8306A-1D7F-4196-A551-ED13FB85902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122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72E9A-CDED-4890-AC23-BF81E7E2607B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6768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77A54-F946-4FBD-AE67-7754C2EA85E6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559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A4937-EDC6-4C29-8F2A-EBDDDB180E93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7189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6491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977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EEB871-C9C4-46A9-B2EF-8D73512EE3D9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6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168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7081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5445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7094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9351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643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2683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B0BC8-BC07-4C4B-9B71-2C6B49B17EB4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1979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083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8857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ACF68-4E6B-49DD-9C85-DB5A433E959C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32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7F66A3-2F76-4CEF-A864-E63A18DC52D8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09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007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3012FD-E9AA-412E-A5C6-BE82D4674F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827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3012FD-E9AA-412E-A5C6-BE82D4674FA3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178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C1E62-D904-4DC0-A682-537250593A3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90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77050" y="6245225"/>
            <a:ext cx="109061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9" descr="UA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0.doc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wmf"/><Relationship Id="rId12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Document19.doc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0" Type="http://schemas.openxmlformats.org/officeDocument/2006/relationships/oleObject" Target="../embeddings/Microsoft_Word_97_-_2003_Document21.doc"/><Relationship Id="rId4" Type="http://schemas.openxmlformats.org/officeDocument/2006/relationships/oleObject" Target="../embeddings/Microsoft_Word_97_-_2003_Document18.doc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5.doc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Document24.doc"/><Relationship Id="rId5" Type="http://schemas.openxmlformats.org/officeDocument/2006/relationships/image" Target="../media/image26.wmf"/><Relationship Id="rId4" Type="http://schemas.openxmlformats.org/officeDocument/2006/relationships/oleObject" Target="../embeddings/Microsoft_Word_97_-_2003_Document23.doc"/><Relationship Id="rId9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8.doc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12" Type="http://schemas.openxmlformats.org/officeDocument/2006/relationships/oleObject" Target="../embeddings/Microsoft_Word_97_-_2003_Document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Document27.doc"/><Relationship Id="rId11" Type="http://schemas.openxmlformats.org/officeDocument/2006/relationships/image" Target="../media/image31.wmf"/><Relationship Id="rId5" Type="http://schemas.openxmlformats.org/officeDocument/2006/relationships/image" Target="../media/image21.wmf"/><Relationship Id="rId10" Type="http://schemas.openxmlformats.org/officeDocument/2006/relationships/oleObject" Target="../embeddings/Microsoft_Word_97_-_2003_Document29.doc"/><Relationship Id="rId4" Type="http://schemas.openxmlformats.org/officeDocument/2006/relationships/oleObject" Target="../embeddings/Microsoft_Word_97_-_2003_Document26.doc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3.doc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Document32.doc"/><Relationship Id="rId5" Type="http://schemas.openxmlformats.org/officeDocument/2006/relationships/image" Target="../media/image33.wmf"/><Relationship Id="rId4" Type="http://schemas.openxmlformats.org/officeDocument/2006/relationships/oleObject" Target="../embeddings/Microsoft_Word_97_-_2003_Document31.doc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6.doc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Document35.doc"/><Relationship Id="rId5" Type="http://schemas.openxmlformats.org/officeDocument/2006/relationships/image" Target="../media/image35.wmf"/><Relationship Id="rId4" Type="http://schemas.openxmlformats.org/officeDocument/2006/relationships/oleObject" Target="../embeddings/Microsoft_Word_97_-_2003_Document34.doc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Document38.doc"/><Relationship Id="rId5" Type="http://schemas.openxmlformats.org/officeDocument/2006/relationships/image" Target="../media/image27.wmf"/><Relationship Id="rId4" Type="http://schemas.openxmlformats.org/officeDocument/2006/relationships/oleObject" Target="../embeddings/Microsoft_Word_97_-_2003_Document37.doc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1.doc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8.emf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Document40.doc"/><Relationship Id="rId11" Type="http://schemas.openxmlformats.org/officeDocument/2006/relationships/oleObject" Target="../embeddings/Microsoft_Word_97_-_2003_Document42.doc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oleObject" Target="../embeddings/Microsoft_Word_97_-_2003_Document39.doc"/><Relationship Id="rId9" Type="http://schemas.openxmlformats.org/officeDocument/2006/relationships/image" Target="../media/image39.wmf"/><Relationship Id="rId1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Document43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Document44.doc"/><Relationship Id="rId9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Microsoft_Word_97_-_2003_Document45.doc"/><Relationship Id="rId4" Type="http://schemas.openxmlformats.org/officeDocument/2006/relationships/oleObject" Target="../embeddings/oleObject5.bin"/><Relationship Id="rId9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2.wmf"/><Relationship Id="rId4" Type="http://schemas.openxmlformats.org/officeDocument/2006/relationships/oleObject" Target="../embeddings/Microsoft_Word_97_-_2003_Document46.doc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8.doc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4.wmf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Microsoft_Word_97_-_2003_Document47.doc"/><Relationship Id="rId9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wmf"/><Relationship Id="rId4" Type="http://schemas.openxmlformats.org/officeDocument/2006/relationships/oleObject" Target="../embeddings/Microsoft_Word_97_-_2003_Document49.doc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2.doc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3.wmf"/><Relationship Id="rId12" Type="http://schemas.openxmlformats.org/officeDocument/2006/relationships/oleObject" Target="../embeddings/Microsoft_Word_97_-_2003_Document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Document51.doc"/><Relationship Id="rId11" Type="http://schemas.openxmlformats.org/officeDocument/2006/relationships/image" Target="../media/image65.wmf"/><Relationship Id="rId5" Type="http://schemas.openxmlformats.org/officeDocument/2006/relationships/image" Target="../media/image62.emf"/><Relationship Id="rId15" Type="http://schemas.openxmlformats.org/officeDocument/2006/relationships/image" Target="../media/image67.wmf"/><Relationship Id="rId10" Type="http://schemas.openxmlformats.org/officeDocument/2006/relationships/oleObject" Target="../embeddings/Microsoft_Word_97_-_2003_Document53.doc"/><Relationship Id="rId4" Type="http://schemas.openxmlformats.org/officeDocument/2006/relationships/oleObject" Target="../embeddings/Microsoft_Word_97_-_2003_Document50.doc"/><Relationship Id="rId9" Type="http://schemas.openxmlformats.org/officeDocument/2006/relationships/image" Target="../media/image64.wmf"/><Relationship Id="rId14" Type="http://schemas.openxmlformats.org/officeDocument/2006/relationships/oleObject" Target="../embeddings/Microsoft_Word_97_-_2003_Document55.doc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.doc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4.doc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Microsoft_Word_97_-_2003_Document3.doc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9.doc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8.doc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7.doc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2.doc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11.doc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Microsoft_Word_97_-_2003_Document13.doc"/><Relationship Id="rId4" Type="http://schemas.openxmlformats.org/officeDocument/2006/relationships/oleObject" Target="../embeddings/Microsoft_Word_97_-_2003_Document10.doc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6.doc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Document15.doc"/><Relationship Id="rId11" Type="http://schemas.openxmlformats.org/officeDocument/2006/relationships/image" Target="../media/image19.wmf"/><Relationship Id="rId5" Type="http://schemas.openxmlformats.org/officeDocument/2006/relationships/image" Target="../media/image16.emf"/><Relationship Id="rId10" Type="http://schemas.openxmlformats.org/officeDocument/2006/relationships/oleObject" Target="../embeddings/Microsoft_Word_97_-_2003_Document17.doc"/><Relationship Id="rId4" Type="http://schemas.openxmlformats.org/officeDocument/2006/relationships/oleObject" Target="../embeddings/Microsoft_Word_97_-_2003_Document14.doc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z="1200" dirty="0" err="1" smtClean="0"/>
              <a:t>Introdução</a:t>
            </a:r>
            <a:r>
              <a:rPr lang="en-US" sz="1200" dirty="0" smtClean="0"/>
              <a:t> </a:t>
            </a:r>
            <a:r>
              <a:rPr lang="en-US" sz="1200" dirty="0" err="1" smtClean="0"/>
              <a:t>aos</a:t>
            </a:r>
            <a:r>
              <a:rPr lang="en-US" sz="1200" dirty="0" smtClean="0"/>
              <a:t> </a:t>
            </a:r>
            <a:r>
              <a:rPr lang="en-US" sz="1200" dirty="0" err="1" smtClean="0"/>
              <a:t>Sistemas</a:t>
            </a:r>
            <a:r>
              <a:rPr lang="en-US" sz="1200" dirty="0" smtClean="0"/>
              <a:t> </a:t>
            </a:r>
            <a:r>
              <a:rPr lang="en-US" sz="1200" dirty="0" err="1" smtClean="0"/>
              <a:t>Digitais</a:t>
            </a:r>
            <a:r>
              <a:rPr lang="en-US" sz="1200" dirty="0" smtClean="0"/>
              <a:t>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Quantidades com sinal</a:t>
            </a:r>
            <a:endParaRPr lang="en-GB" sz="3600" i="1" kern="10" dirty="0" smtClean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Operações aritméticas</a:t>
            </a:r>
            <a:endParaRPr lang="en-GB" sz="3600" i="1" kern="10" dirty="0" smtClean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Códigos binários</a:t>
            </a:r>
          </a:p>
        </p:txBody>
      </p:sp>
      <p:sp>
        <p:nvSpPr>
          <p:cNvPr id="10245" name="WordArt 8"/>
          <p:cNvSpPr>
            <a:spLocks noChangeArrowheads="1" noChangeShapeType="1" noTextEdit="1"/>
          </p:cNvSpPr>
          <p:nvPr/>
        </p:nvSpPr>
        <p:spPr bwMode="auto">
          <a:xfrm>
            <a:off x="3203575" y="2493144"/>
            <a:ext cx="2305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Aula </a:t>
            </a:r>
            <a:r>
              <a:rPr lang="en-US" sz="3600" kern="10" spc="720" dirty="0" smtClean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</a:t>
            </a:r>
            <a:endParaRPr lang="en-US" sz="3600" kern="10" spc="720" dirty="0">
              <a:ln w="9525">
                <a:noFill/>
                <a:round/>
                <a:headEnd/>
                <a:tailEnd/>
              </a:ln>
              <a:solidFill>
                <a:srgbClr val="FFFF99">
                  <a:alpha val="39999"/>
                </a:srgbClr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WordArt 2"/>
          <p:cNvSpPr>
            <a:spLocks noChangeArrowheads="1" noChangeShapeType="1" noTextEdit="1"/>
          </p:cNvSpPr>
          <p:nvPr/>
        </p:nvSpPr>
        <p:spPr bwMode="auto">
          <a:xfrm>
            <a:off x="468313" y="196850"/>
            <a:ext cx="8208143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sinal e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módulo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900361" y="908050"/>
            <a:ext cx="1223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Algoritmo: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1358577" y="1700808"/>
          <a:ext cx="3573463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Photo Editor Photo" r:id="rId4" imgW="3304762" imgH="3561905" progId="">
                  <p:embed/>
                </p:oleObj>
              </mc:Choice>
              <mc:Fallback>
                <p:oleObj name="Photo Editor Photo" r:id="rId4" imgW="3304762" imgH="3561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77" y="1700808"/>
                        <a:ext cx="3573463" cy="385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3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Códigos de complemento </a:t>
            </a:r>
            <a:r>
              <a:rPr lang="pt-PT" u="none">
                <a:solidFill>
                  <a:srgbClr val="003366"/>
                </a:solidFill>
              </a:rPr>
              <a:t>– o número é negado calculando o seu complemento de acordo com as regras estabelecidas (</a:t>
            </a:r>
            <a:r>
              <a:rPr lang="pt-PT" u="none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</a:t>
            </a:r>
            <a:r>
              <a:rPr lang="pt-PT" u="none">
                <a:solidFill>
                  <a:srgbClr val="003366"/>
                </a:solidFill>
              </a:rPr>
              <a:t>, </a:t>
            </a:r>
            <a:r>
              <a:rPr lang="pt-PT" u="none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 diminuído</a:t>
            </a:r>
            <a:r>
              <a:rPr lang="pt-PT" u="none">
                <a:solidFill>
                  <a:srgbClr val="003366"/>
                </a:solidFill>
              </a:rPr>
              <a:t>, etc.).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7702" name="WordArt 6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07743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Complemento para 1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92275" y="278606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9: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538163" y="2781300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500563" y="2781300"/>
            <a:ext cx="3268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10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- 1 – 1234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8765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051050" y="5373688"/>
            <a:ext cx="4783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-2)(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-3)(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-4) = 8765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8765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1692275" y="3206750"/>
            <a:ext cx="532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1: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500563" y="3206750"/>
            <a:ext cx="4408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2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– 1 - 1001 = 1111 – 1001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0110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051050" y="5800725"/>
            <a:ext cx="4418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 = 0110 = 0110</a:t>
            </a:r>
            <a:endParaRPr lang="en-US" u="none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68313" y="371633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obter o complemento para a base diminuído de um número </a:t>
            </a:r>
            <a:r>
              <a:rPr lang="pt-PT" u="none">
                <a:solidFill>
                  <a:srgbClr val="A50021"/>
                </a:solidFill>
              </a:rPr>
              <a:t>D = dd...d</a:t>
            </a:r>
            <a:r>
              <a:rPr lang="pt-PT" u="none">
                <a:solidFill>
                  <a:srgbClr val="000066"/>
                </a:solidFill>
              </a:rPr>
              <a:t> de </a:t>
            </a:r>
            <a:r>
              <a:rPr lang="pt-PT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bits: 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059113" y="4149725"/>
            <a:ext cx="324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– 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059113" y="4508500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= mm..m, (m = r – 1)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059113" y="4941888"/>
            <a:ext cx="482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–</a:t>
            </a:r>
            <a:r>
              <a:rPr lang="pt-PT" u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= (r – 1 – d)(r – 1 – d)..(r – 1 – d)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468313" y="1916113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 diminuído </a:t>
            </a:r>
            <a:r>
              <a:rPr lang="pt-PT" u="none">
                <a:solidFill>
                  <a:srgbClr val="003366"/>
                </a:solidFill>
              </a:rPr>
              <a:t>– o complemento de um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dígitos na base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>
                <a:solidFill>
                  <a:srgbClr val="003366"/>
                </a:solidFill>
              </a:rPr>
              <a:t> obtém-se subtraindo o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i="1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pt-PT" u="none">
                <a:solidFill>
                  <a:srgbClr val="003366"/>
                </a:solidFill>
              </a:rPr>
              <a:t>. 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9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  <p:bldP spid="157703" grpId="0"/>
      <p:bldP spid="157704" grpId="0"/>
      <p:bldP spid="157705" grpId="0"/>
      <p:bldP spid="157706" grpId="0"/>
      <p:bldP spid="157707" grpId="0"/>
      <p:bldP spid="157708" grpId="0"/>
      <p:bldP spid="157709" grpId="0"/>
      <p:bldP spid="157710" grpId="0"/>
      <p:bldP spid="157711" grpId="0"/>
      <p:bldP spid="157712" grpId="0"/>
      <p:bldP spid="157713" grpId="0"/>
      <p:bldP spid="1577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complemento para 1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682625" y="2054225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68313" y="758825"/>
            <a:ext cx="79200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1 podem ser adicionados aplicando regras habituais de adição binária. Transportes para além do bit mais significativo devem ser somados ao resultado (para evitar que o zero seja contado duas vezes).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277177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1" name="Document" r:id="rId4" imgW="5642640" imgH="1225440" progId="Word.Document.8">
                  <p:embed/>
                </p:oleObj>
              </mc:Choice>
              <mc:Fallback>
                <p:oleObj name="Document" r:id="rId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77177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111500" y="1916113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2+3 = 5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5651500" y="23828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2" name="Document" r:id="rId6" imgW="5642640" imgH="1225440" progId="Word.Document.8">
                  <p:embed/>
                </p:oleObj>
              </mc:Choice>
              <mc:Fallback>
                <p:oleObj name="Document" r:id="rId6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651500" y="23828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5773738" y="1947863"/>
            <a:ext cx="132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2+(-5) = -3</a:t>
            </a:r>
            <a:endParaRPr lang="en-US" u="none">
              <a:latin typeface="Comic Sans MS" pitchFamily="66" charset="0"/>
            </a:endParaRP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3109913" y="3884613"/>
            <a:ext cx="1192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4+(-3) = 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5910" name="Object 22"/>
          <p:cNvGraphicFramePr>
            <a:graphicFrameLocks noChangeAspect="1"/>
          </p:cNvGraphicFramePr>
          <p:nvPr/>
        </p:nvGraphicFramePr>
        <p:xfrm>
          <a:off x="2916238" y="4321175"/>
          <a:ext cx="1582737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3" name="Document" r:id="rId8" imgW="5642640" imgH="1709640" progId="Word.Document.8">
                  <p:embed/>
                </p:oleObj>
              </mc:Choice>
              <mc:Fallback>
                <p:oleObj name="Document" r:id="rId8" imgW="5642640" imgH="1709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916238" y="4321175"/>
                        <a:ext cx="1582737" cy="206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775325" y="38846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-4+(-3) = -7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59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74742"/>
              </p:ext>
            </p:extLst>
          </p:nvPr>
        </p:nvGraphicFramePr>
        <p:xfrm>
          <a:off x="5775325" y="4365104"/>
          <a:ext cx="1579563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4" name="Document" r:id="rId10" imgW="5628859" imgH="1706942" progId="Word.Document.8">
                  <p:embed/>
                </p:oleObj>
              </mc:Choice>
              <mc:Fallback>
                <p:oleObj name="Document" r:id="rId10" imgW="5628859" imgH="1706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775325" y="4365104"/>
                        <a:ext cx="1579563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59024"/>
              </p:ext>
            </p:extLst>
          </p:nvPr>
        </p:nvGraphicFramePr>
        <p:xfrm>
          <a:off x="284163" y="2601913"/>
          <a:ext cx="2271712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5" name="Document" r:id="rId12" imgW="6202546" imgH="4063479" progId="Word.Document.8">
                  <p:embed/>
                </p:oleObj>
              </mc:Choice>
              <mc:Fallback>
                <p:oleObj name="Document" r:id="rId12" imgW="6202546" imgH="4063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84163" y="2601913"/>
                        <a:ext cx="2271712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7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5" grpId="0"/>
      <p:bldP spid="165905" grpId="0"/>
      <p:bldP spid="165907" grpId="0"/>
      <p:bldP spid="165909" grpId="0"/>
      <p:bldP spid="1659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2374900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Overflow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>
                <a:solidFill>
                  <a:srgbClr val="003366"/>
                </a:solidFill>
              </a:rPr>
              <a:t> ocorre se a soma de dois números positivos produzir um resultado negativo, ou se a soma de dois números negativos produzir um resultado positivo.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7" name="Document" r:id="rId4" imgW="5642640" imgH="1225440" progId="Word.Document.8">
                  <p:embed/>
                </p:oleObj>
              </mc:Choice>
              <mc:Fallback>
                <p:oleObj name="Document" r:id="rId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5+3 = 8 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(-7 </a:t>
            </a:r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?)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5773738" y="1947863"/>
            <a:ext cx="2000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-7+(-2) = -9 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(6 </a:t>
            </a:r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?)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65913" name="Object 25"/>
          <p:cNvGraphicFramePr>
            <a:graphicFrameLocks noChangeAspect="1"/>
          </p:cNvGraphicFramePr>
          <p:nvPr/>
        </p:nvGraphicFramePr>
        <p:xfrm>
          <a:off x="284163" y="2601913"/>
          <a:ext cx="2271712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8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84163" y="2601913"/>
                        <a:ext cx="2271712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/>
        </p:nvGraphicFramePr>
        <p:xfrm>
          <a:off x="6013450" y="2349500"/>
          <a:ext cx="157956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9" name="Document" r:id="rId8" imgW="5630549" imgH="1709953" progId="Word.Document.8">
                  <p:embed/>
                </p:oleObj>
              </mc:Choice>
              <mc:Fallback>
                <p:oleObj name="Document" r:id="rId8" imgW="5630549" imgH="1709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6013450" y="2349500"/>
                        <a:ext cx="1579563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66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  <p:bldP spid="167940" grpId="0"/>
      <p:bldP spid="167942" grpId="0"/>
      <p:bldP spid="1679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 </a:t>
            </a:r>
            <a:r>
              <a:rPr lang="pt-PT" u="none">
                <a:solidFill>
                  <a:srgbClr val="003366"/>
                </a:solidFill>
              </a:rPr>
              <a:t>– o complemento de um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dígitos na base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>
                <a:solidFill>
                  <a:srgbClr val="003366"/>
                </a:solidFill>
              </a:rPr>
              <a:t> obtém-se subtraindo o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i="1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3844" name="WordArt 4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543550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692275" y="1633538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10: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38163" y="1628775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500563" y="1628775"/>
            <a:ext cx="293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10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– 1234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8766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051050" y="4149725"/>
            <a:ext cx="548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-2)(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-3)(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-4) + 1 = 8765 + 1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8766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692275" y="2054225"/>
            <a:ext cx="532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2: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4500563" y="2054225"/>
            <a:ext cx="428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2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– 1001 = 10000 – 1001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0111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2051050" y="4581525"/>
            <a:ext cx="508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 + 1 = 0110 + 1 = 0111</a:t>
            </a:r>
            <a:endParaRPr lang="en-US" u="none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468313" y="2565400"/>
            <a:ext cx="837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obter o complemento para a base de um número </a:t>
            </a:r>
            <a:r>
              <a:rPr lang="pt-PT" u="none">
                <a:solidFill>
                  <a:srgbClr val="A50021"/>
                </a:solidFill>
              </a:rPr>
              <a:t>D = dd...d</a:t>
            </a:r>
            <a:r>
              <a:rPr lang="pt-PT" u="none">
                <a:solidFill>
                  <a:srgbClr val="000066"/>
                </a:solidFill>
              </a:rPr>
              <a:t> de </a:t>
            </a:r>
            <a:r>
              <a:rPr lang="pt-PT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bits: 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3059113" y="299720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D = (r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-1) – D + 1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3059113" y="3355975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= mm..m, (m = r – 1)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3059113" y="3716338"/>
            <a:ext cx="482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D = (r – 1 – d)(r – 1 – d)..(r – 1 – d) + 1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468313" y="49418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Para obter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</a:t>
            </a:r>
            <a:r>
              <a:rPr lang="pt-PT" u="none">
                <a:solidFill>
                  <a:srgbClr val="000066"/>
                </a:solidFill>
              </a:rPr>
              <a:t> de um número binário pode-se, começando do lado menos significativo copiar todos os bits até (e inclusive) encontrar o primeiro 1, a partir daí inverter todos os bits: 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2051050" y="5870575"/>
            <a:ext cx="435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</a:t>
            </a:r>
            <a:r>
              <a:rPr lang="pt-PT" u="none" baseline="-25000">
                <a:solidFill>
                  <a:srgbClr val="003366"/>
                </a:solidFill>
                <a:latin typeface="Comic Sans MS" pitchFamily="66" charset="0"/>
              </a:rPr>
              <a:t>10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= 01100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100</a:t>
            </a:r>
            <a:r>
              <a:rPr lang="pt-PT" u="none" baseline="-25000">
                <a:solidFill>
                  <a:srgbClr val="003366"/>
                </a:solidFill>
                <a:latin typeface="Comic Sans MS" pitchFamily="66" charset="0"/>
              </a:rPr>
              <a:t>2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10011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100</a:t>
            </a:r>
            <a:r>
              <a:rPr lang="pt-PT" u="none" baseline="-2500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= -100</a:t>
            </a:r>
            <a:r>
              <a:rPr lang="pt-PT" u="none" baseline="-25000">
                <a:solidFill>
                  <a:srgbClr val="000066"/>
                </a:solidFill>
                <a:latin typeface="Comic Sans MS" pitchFamily="66" charset="0"/>
              </a:rPr>
              <a:t>10</a:t>
            </a:r>
            <a:endParaRPr lang="en-US" u="none" baseline="-25000">
              <a:solidFill>
                <a:srgbClr val="0000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5" grpId="0"/>
      <p:bldP spid="163846" grpId="0"/>
      <p:bldP spid="163847" grpId="0"/>
      <p:bldP spid="163848" grpId="0"/>
      <p:bldP spid="163849" grpId="0"/>
      <p:bldP spid="163850" grpId="0"/>
      <p:bldP spid="163851" grpId="0"/>
      <p:bldP spid="163852" grpId="0"/>
      <p:bldP spid="163853" grpId="0"/>
      <p:bldP spid="163854" grpId="0"/>
      <p:bldP spid="163855" grpId="0"/>
      <p:bldP spid="163856" grpId="0"/>
      <p:bldP spid="1638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2 podem ser adicionados aplicando regras habituais de adição binária ignorando transportes para além do bit mais significativo.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277177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9" name="Document" r:id="rId4" imgW="5642640" imgH="1225440" progId="Word.Document.8">
                  <p:embed/>
                </p:oleObj>
              </mc:Choice>
              <mc:Fallback>
                <p:oleObj name="Document" r:id="rId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77177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2+3 = 5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5651500" y="23828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0" name="Document" r:id="rId6" imgW="5642640" imgH="1225440" progId="Word.Document.8">
                  <p:embed/>
                </p:oleObj>
              </mc:Choice>
              <mc:Fallback>
                <p:oleObj name="Document" r:id="rId6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651500" y="23828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773738" y="1947863"/>
            <a:ext cx="132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2+(-5) = -3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2987675" y="44402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1" name="Document" r:id="rId8" imgW="5642640" imgH="1225440" progId="Word.Document.8">
                  <p:embed/>
                </p:oleObj>
              </mc:Choice>
              <mc:Fallback>
                <p:oleObj name="Document" r:id="rId8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987675" y="44402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09913" y="4005263"/>
            <a:ext cx="1192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4+(-3) = 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5722938" y="4440238"/>
          <a:ext cx="15827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2" name="Document" r:id="rId10" imgW="5642640" imgH="1225440" progId="Word.Document.8">
                  <p:embed/>
                </p:oleObj>
              </mc:Choice>
              <mc:Fallback>
                <p:oleObj name="Document" r:id="rId10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722938" y="4440238"/>
                        <a:ext cx="15827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5775325" y="400526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-4+(-3) = -7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25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3" name="Document" r:id="rId12" imgW="6211080" imgH="4067280" progId="Word.Document.8">
                  <p:embed/>
                </p:oleObj>
              </mc:Choice>
              <mc:Fallback>
                <p:oleObj name="Document" r:id="rId12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2722563" y="5734050"/>
            <a:ext cx="581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Adição é mais simples do que em complemento para 1.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33711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  <p:bldP spid="166916" grpId="0"/>
      <p:bldP spid="166918" grpId="0"/>
      <p:bldP spid="166920" grpId="0"/>
      <p:bldP spid="166922" grpId="0"/>
      <p:bldP spid="166924" grpId="0"/>
      <p:bldP spid="1669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2374900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Overflow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>
                <a:solidFill>
                  <a:srgbClr val="003366"/>
                </a:solidFill>
              </a:rPr>
              <a:t> ocorre se a soma de dois números positivos produzir um resultado negativo, ou se a soma de dois números negativos produzir um resultado positivo.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5" name="Document" r:id="rId4" imgW="5642640" imgH="1225440" progId="Word.Document.8">
                  <p:embed/>
                </p:oleObj>
              </mc:Choice>
              <mc:Fallback>
                <p:oleObj name="Document" r:id="rId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62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5+3 = 8 </a:t>
            </a: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(-8 ?)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013450" y="23828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6" name="Document" r:id="rId6" imgW="5642640" imgH="1225440" progId="Word.Document.8">
                  <p:embed/>
                </p:oleObj>
              </mc:Choice>
              <mc:Fallback>
                <p:oleObj name="Document" r:id="rId6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6013450" y="23828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5773738" y="1947863"/>
            <a:ext cx="198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-7+(-2) = -9 </a:t>
            </a: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(7 ?)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7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3132138" y="4011613"/>
            <a:ext cx="460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>
                <a:solidFill>
                  <a:srgbClr val="003366"/>
                </a:solidFill>
              </a:rPr>
              <a:t> ocorre se no bit mais significativo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pt-PT" u="none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 c</a:t>
            </a:r>
            <a:r>
              <a:rPr lang="pt-PT" u="none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out</a:t>
            </a:r>
            <a:r>
              <a:rPr lang="pt-PT" u="none">
                <a:solidFill>
                  <a:srgbClr val="003366"/>
                </a:solidFill>
              </a:rPr>
              <a:t>. 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  <p:bldP spid="167940" grpId="0"/>
      <p:bldP spid="167942" grpId="0"/>
      <p:bldP spid="167944" grpId="0"/>
      <p:bldP spid="1679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 números em 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2 podem ser subtraídos complementando o segundo operando e realizando a operação de soma: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9" name="Document" r:id="rId4" imgW="5642640" imgH="1225440" progId="Word.Document.8">
                  <p:embed/>
                </p:oleObj>
              </mc:Choice>
              <mc:Fallback>
                <p:oleObj name="Document" r:id="rId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2-3 = 2+(-3) = -1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6156325" y="2349500"/>
          <a:ext cx="15811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0" name="Document" r:id="rId6" imgW="5642640" imgH="1225440" progId="Word.Document.8">
                  <p:embed/>
                </p:oleObj>
              </mc:Choice>
              <mc:Fallback>
                <p:oleObj name="Document" r:id="rId6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52" b="14688"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158115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867400" y="1916113"/>
            <a:ext cx="235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-5 – 6 = -5+(-6) = -11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1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3327400" y="143192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– B = A + (-B)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946900" y="3609975"/>
            <a:ext cx="1728788" cy="401638"/>
            <a:chOff x="4376" y="2274"/>
            <a:chExt cx="1089" cy="253"/>
          </a:xfrm>
        </p:grpSpPr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4813" y="2296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>
                  <a:solidFill>
                    <a:srgbClr val="000066"/>
                  </a:solidFill>
                </a:rPr>
                <a:t>overflow</a:t>
              </a:r>
              <a:endParaRPr lang="en-US" i="1" u="none">
                <a:solidFill>
                  <a:srgbClr val="000066"/>
                </a:solidFill>
              </a:endParaRPr>
            </a:p>
          </p:txBody>
        </p:sp>
        <p:cxnSp>
          <p:nvCxnSpPr>
            <p:cNvPr id="8207" name="AutoShape 16"/>
            <p:cNvCxnSpPr>
              <a:cxnSpLocks noChangeShapeType="1"/>
              <a:stCxn id="8206" idx="1"/>
            </p:cNvCxnSpPr>
            <p:nvPr/>
          </p:nvCxnSpPr>
          <p:spPr bwMode="auto">
            <a:xfrm rot="10800000">
              <a:off x="4376" y="2274"/>
              <a:ext cx="437" cy="138"/>
            </a:xfrm>
            <a:prstGeom prst="curvedConnector2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</p:grp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773363" y="4371975"/>
            <a:ext cx="590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somar e subtrair números em complemento para 2 precisamos de apenas 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circuito somador</a:t>
            </a:r>
            <a:r>
              <a:rPr lang="pt-PT" u="none">
                <a:solidFill>
                  <a:srgbClr val="0033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0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4" grpId="0"/>
      <p:bldP spid="168966" grpId="0"/>
      <p:bldP spid="168972" grpId="0"/>
      <p:bldP spid="168974" grpId="0"/>
      <p:bldP spid="1689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272337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Códigos de complemento binários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68313" y="857250"/>
            <a:ext cx="51831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Um inteiro de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 dirty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003366"/>
                </a:solidFill>
              </a:rPr>
              <a:t>bits representado em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 </a:t>
            </a:r>
            <a:r>
              <a:rPr lang="pt-PT" u="none" dirty="0">
                <a:solidFill>
                  <a:srgbClr val="003366"/>
                </a:solidFill>
              </a:rPr>
              <a:t>pode tomar valores situados na gama [–(2</a:t>
            </a:r>
            <a:r>
              <a:rPr lang="pt-PT" u="none" baseline="30000" dirty="0">
                <a:solidFill>
                  <a:srgbClr val="003366"/>
                </a:solidFill>
              </a:rPr>
              <a:t>n-1</a:t>
            </a:r>
            <a:r>
              <a:rPr lang="pt-PT" u="none" dirty="0">
                <a:solidFill>
                  <a:srgbClr val="003366"/>
                </a:solidFill>
              </a:rPr>
              <a:t>-1), +(2</a:t>
            </a:r>
            <a:r>
              <a:rPr lang="pt-PT" u="none" baseline="30000" dirty="0">
                <a:solidFill>
                  <a:srgbClr val="003366"/>
                </a:solidFill>
              </a:rPr>
              <a:t>n-1</a:t>
            </a:r>
            <a:r>
              <a:rPr lang="pt-PT" u="none" dirty="0">
                <a:solidFill>
                  <a:srgbClr val="003366"/>
                </a:solidFill>
              </a:rPr>
              <a:t>-1)].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468313" y="1844675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Por exemplo, com 4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pode-se representar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 </a:t>
            </a:r>
            <a:r>
              <a:rPr lang="pt-PT" u="none">
                <a:solidFill>
                  <a:srgbClr val="003366"/>
                </a:solidFill>
              </a:rPr>
              <a:t>valores [-7,7], i.e. 7 positivos, 7 negativos e 2 zeros.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5668963" y="836613"/>
          <a:ext cx="207168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0" name="Document" r:id="rId4" imgW="6211080" imgH="4067280" progId="Word.Document.8">
                  <p:embed/>
                </p:oleObj>
              </mc:Choice>
              <mc:Fallback>
                <p:oleObj name="Document" r:id="rId4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5668963" y="836613"/>
                        <a:ext cx="2071687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1116013" y="3284538"/>
          <a:ext cx="207168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1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2071687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068763" y="3881438"/>
            <a:ext cx="51831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 inteiro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representado em</a:t>
            </a:r>
            <a:r>
              <a:rPr lang="pt-PT" u="none"/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>
                <a:solidFill>
                  <a:srgbClr val="003366"/>
                </a:solidFill>
              </a:rPr>
              <a:t>pode tomar valores situados na gama [–(2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), +(2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-1)].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4068763" y="4975225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Por exemplo, com 4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pode-se representar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>
                <a:solidFill>
                  <a:srgbClr val="003366"/>
                </a:solidFill>
              </a:rPr>
              <a:t>valores [-8,7], i.e. 7 positivos, 8 negativos e 1 zero. 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799" grpId="0"/>
      <p:bldP spid="161804" grpId="0"/>
      <p:bldP spid="1618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68313" y="2069282"/>
            <a:ext cx="7920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Em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</a:t>
            </a:r>
            <a:r>
              <a:rPr lang="pt-PT" u="none" dirty="0" smtClean="0">
                <a:solidFill>
                  <a:srgbClr val="003366"/>
                </a:solidFill>
              </a:rPr>
              <a:t>, o </a:t>
            </a:r>
            <a:r>
              <a:rPr lang="pt-PT" u="none" dirty="0">
                <a:solidFill>
                  <a:srgbClr val="003366"/>
                </a:solidFill>
              </a:rPr>
              <a:t>peso do bit mais significativo é </a:t>
            </a:r>
            <a:r>
              <a:rPr lang="pt-PT" u="none" dirty="0" smtClean="0">
                <a:solidFill>
                  <a:srgbClr val="003366"/>
                </a:solidFill>
              </a:rPr>
              <a:t>–(2</a:t>
            </a:r>
            <a:r>
              <a:rPr lang="pt-PT" u="none" baseline="30000" dirty="0" smtClean="0">
                <a:solidFill>
                  <a:srgbClr val="003366"/>
                </a:solidFill>
              </a:rPr>
              <a:t>n-1</a:t>
            </a:r>
            <a:r>
              <a:rPr lang="pt-PT" u="none" dirty="0" smtClean="0">
                <a:solidFill>
                  <a:srgbClr val="003366"/>
                </a:solidFill>
              </a:rPr>
              <a:t>-1).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1692275" y="2558232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1010 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-(2</a:t>
            </a:r>
            <a:r>
              <a:rPr lang="pt-PT" u="none" baseline="30000" dirty="0" smtClean="0">
                <a:solidFill>
                  <a:srgbClr val="003366"/>
                </a:solidFill>
                <a:latin typeface="Comic Sans MS" pitchFamily="66" charset="0"/>
              </a:rPr>
              <a:t>3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-1) +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2</a:t>
            </a:r>
            <a:r>
              <a:rPr lang="pt-PT" u="none" baseline="30000" dirty="0">
                <a:solidFill>
                  <a:srgbClr val="003366"/>
                </a:solidFill>
                <a:latin typeface="Comic Sans MS" pitchFamily="66" charset="0"/>
              </a:rPr>
              <a:t>1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 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-7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+ 2 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-5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538163" y="2553469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68313" y="843434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bit mais significativo indica o sinal do número: para números negativos é igual a 1, para positivos – a 0.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4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560071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Códigos de complemento binários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91506" y="4729907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1010 = -2</a:t>
            </a:r>
            <a:r>
              <a:rPr lang="pt-PT" u="none" baseline="30000">
                <a:solidFill>
                  <a:srgbClr val="003366"/>
                </a:solidFill>
                <a:latin typeface="Comic Sans MS" pitchFamily="66" charset="0"/>
              </a:rPr>
              <a:t>3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+ 2</a:t>
            </a:r>
            <a:r>
              <a:rPr lang="pt-PT" u="none" baseline="30000">
                <a:solidFill>
                  <a:srgbClr val="003366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= -8 + 2 = -6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7394" y="4725144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67544" y="4142408"/>
            <a:ext cx="7920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Em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</a:t>
            </a:r>
            <a:r>
              <a:rPr lang="pt-PT" u="none" dirty="0" smtClean="0">
                <a:solidFill>
                  <a:srgbClr val="003366"/>
                </a:solidFill>
              </a:rPr>
              <a:t>, o </a:t>
            </a:r>
            <a:r>
              <a:rPr lang="pt-PT" u="none" dirty="0">
                <a:solidFill>
                  <a:srgbClr val="003366"/>
                </a:solidFill>
              </a:rPr>
              <a:t>peso do bit mais significativo é –2</a:t>
            </a:r>
            <a:r>
              <a:rPr lang="pt-PT" u="none" baseline="30000" dirty="0">
                <a:solidFill>
                  <a:srgbClr val="003366"/>
                </a:solidFill>
              </a:rPr>
              <a:t>n-1</a:t>
            </a:r>
            <a:r>
              <a:rPr lang="pt-PT" u="none" dirty="0">
                <a:solidFill>
                  <a:srgbClr val="003366"/>
                </a:solidFill>
              </a:rPr>
              <a:t>.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  <p:bldP spid="164873" grpId="0"/>
      <p:bldP spid="164874" grpId="0"/>
      <p:bldP spid="164875" grpId="0"/>
      <p:bldP spid="16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Operações aritméticas em bases ≠ 10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Os processos aritméticos </a:t>
            </a:r>
            <a:r>
              <a:rPr lang="pt-PT" u="none" dirty="0" smtClean="0">
                <a:solidFill>
                  <a:srgbClr val="003366"/>
                </a:solidFill>
              </a:rPr>
              <a:t>em outros sistemas de numeração obedecem </a:t>
            </a:r>
            <a:r>
              <a:rPr lang="pt-PT" u="none" dirty="0">
                <a:solidFill>
                  <a:srgbClr val="003366"/>
                </a:solidFill>
              </a:rPr>
              <a:t>às mesmas regras básicas existentes no sistema decimal</a:t>
            </a:r>
            <a:r>
              <a:rPr lang="pt-PT" u="none" dirty="0" smtClean="0">
                <a:solidFill>
                  <a:srgbClr val="003366"/>
                </a:solidFill>
              </a:rPr>
              <a:t>. Só as tabuadas respetivas (de soma, de multiplicação, etc.) é que mudam.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276989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x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x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endParaRPr lang="en-US" u="none" baseline="-25000" dirty="0">
              <a:solidFill>
                <a:srgbClr val="0033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8135" y="30486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y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y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endParaRPr lang="en-US" u="none" baseline="-25000" dirty="0">
              <a:solidFill>
                <a:srgbClr val="0033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29139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+</a:t>
            </a:r>
            <a:endParaRPr lang="en-US" u="none" dirty="0">
              <a:solidFill>
                <a:srgbClr val="003366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87824" y="3417967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1560" y="3851756"/>
            <a:ext cx="78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 </a:t>
            </a:r>
            <a:r>
              <a:rPr lang="pt-PT" u="none" dirty="0" err="1" smtClean="0">
                <a:solidFill>
                  <a:srgbClr val="003366"/>
                </a:solidFill>
              </a:rPr>
              <a:t>x</a:t>
            </a:r>
            <a:r>
              <a:rPr lang="pt-PT" baseline="-25000" dirty="0" err="1" smtClean="0">
                <a:solidFill>
                  <a:srgbClr val="003366"/>
                </a:solidFill>
              </a:rPr>
              <a:t>i</a:t>
            </a:r>
            <a:r>
              <a:rPr lang="pt-PT" u="none" dirty="0" err="1" smtClean="0">
                <a:solidFill>
                  <a:srgbClr val="003366"/>
                </a:solidFill>
              </a:rPr>
              <a:t>+y</a:t>
            </a:r>
            <a:r>
              <a:rPr lang="pt-PT" baseline="-25000" dirty="0" err="1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 ≥ r, </a:t>
            </a:r>
            <a:r>
              <a:rPr lang="pt-PT" b="1" u="none" dirty="0" smtClean="0">
                <a:solidFill>
                  <a:srgbClr val="003366"/>
                </a:solidFill>
              </a:rPr>
              <a:t>s</a:t>
            </a:r>
            <a:r>
              <a:rPr lang="pt-PT" b="1" baseline="-25000" dirty="0">
                <a:solidFill>
                  <a:srgbClr val="003366"/>
                </a:solidFill>
              </a:rPr>
              <a:t>i</a:t>
            </a:r>
            <a:r>
              <a:rPr lang="pt-PT" b="1" u="none" dirty="0" smtClean="0">
                <a:solidFill>
                  <a:srgbClr val="003366"/>
                </a:solidFill>
              </a:rPr>
              <a:t>= </a:t>
            </a:r>
            <a:r>
              <a:rPr lang="pt-PT" b="1" u="none" dirty="0" err="1" smtClean="0">
                <a:solidFill>
                  <a:srgbClr val="003366"/>
                </a:solidFill>
              </a:rPr>
              <a:t>x</a:t>
            </a:r>
            <a:r>
              <a:rPr lang="pt-PT" b="1" baseline="-25000" dirty="0" err="1" smtClean="0">
                <a:solidFill>
                  <a:srgbClr val="003366"/>
                </a:solidFill>
              </a:rPr>
              <a:t>i</a:t>
            </a:r>
            <a:r>
              <a:rPr lang="pt-PT" b="1" u="none" dirty="0" err="1" smtClean="0">
                <a:solidFill>
                  <a:srgbClr val="003366"/>
                </a:solidFill>
              </a:rPr>
              <a:t>+y</a:t>
            </a:r>
            <a:r>
              <a:rPr lang="pt-PT" b="1" baseline="-25000" dirty="0" err="1">
                <a:solidFill>
                  <a:srgbClr val="003366"/>
                </a:solidFill>
              </a:rPr>
              <a:t>i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 </a:t>
            </a:r>
            <a:r>
              <a:rPr lang="pt-PT" b="1" u="none" dirty="0" smtClean="0">
                <a:solidFill>
                  <a:srgbClr val="003366"/>
                </a:solidFill>
              </a:rPr>
              <a:t>– r </a:t>
            </a:r>
            <a:r>
              <a:rPr lang="pt-PT" u="none" dirty="0" smtClean="0">
                <a:solidFill>
                  <a:srgbClr val="003366"/>
                </a:solidFill>
              </a:rPr>
              <a:t>e </a:t>
            </a:r>
            <a:r>
              <a:rPr lang="pt-PT" dirty="0" smtClean="0">
                <a:solidFill>
                  <a:srgbClr val="003366"/>
                </a:solidFill>
              </a:rPr>
              <a:t>há</a:t>
            </a:r>
            <a:r>
              <a:rPr lang="pt-PT" u="none" dirty="0" smtClean="0">
                <a:solidFill>
                  <a:srgbClr val="003366"/>
                </a:solidFill>
              </a:rPr>
              <a:t> um transporte para a casa seguinte (i+1)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220486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Sejam x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x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 e y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y</a:t>
            </a:r>
            <a:r>
              <a:rPr lang="pt-PT" u="none" baseline="-25000" dirty="0" smtClean="0">
                <a:solidFill>
                  <a:srgbClr val="003366"/>
                </a:solidFill>
              </a:rPr>
              <a:t>0 </a:t>
            </a:r>
            <a:r>
              <a:rPr lang="pt-PT" u="none" dirty="0" smtClean="0">
                <a:solidFill>
                  <a:srgbClr val="003366"/>
                </a:solidFill>
              </a:rPr>
              <a:t>dois valores de 2 dígitos em base </a:t>
            </a:r>
            <a:r>
              <a:rPr lang="pt-PT" i="1" u="none" dirty="0" smtClean="0">
                <a:solidFill>
                  <a:srgbClr val="003366"/>
                </a:solidFill>
              </a:rPr>
              <a:t>r</a:t>
            </a: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33552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</a:t>
            </a:r>
            <a:r>
              <a:rPr lang="pt-PT" u="none" baseline="-25000" dirty="0" smtClean="0">
                <a:solidFill>
                  <a:srgbClr val="003366"/>
                </a:solidFill>
              </a:rPr>
              <a:t>2</a:t>
            </a:r>
            <a:r>
              <a:rPr lang="pt-PT" u="none" dirty="0" smtClean="0">
                <a:solidFill>
                  <a:srgbClr val="003366"/>
                </a:solidFill>
              </a:rPr>
              <a:t>s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s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endParaRPr lang="en-US" u="none" baseline="-25000" dirty="0">
              <a:solidFill>
                <a:srgbClr val="0033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42930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 </a:t>
            </a:r>
            <a:r>
              <a:rPr lang="pt-PT" u="none" dirty="0" err="1" smtClean="0">
                <a:solidFill>
                  <a:srgbClr val="003366"/>
                </a:solidFill>
              </a:rPr>
              <a:t>x</a:t>
            </a:r>
            <a:r>
              <a:rPr lang="pt-PT" baseline="-25000" dirty="0" err="1" smtClean="0">
                <a:solidFill>
                  <a:srgbClr val="003366"/>
                </a:solidFill>
              </a:rPr>
              <a:t>í</a:t>
            </a:r>
            <a:r>
              <a:rPr lang="pt-PT" u="none" dirty="0" err="1" smtClean="0">
                <a:solidFill>
                  <a:srgbClr val="003366"/>
                </a:solidFill>
              </a:rPr>
              <a:t>+y</a:t>
            </a:r>
            <a:r>
              <a:rPr lang="pt-PT" u="none" baseline="-25000" dirty="0" err="1" smtClean="0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 &lt; r, </a:t>
            </a:r>
            <a:r>
              <a:rPr lang="pt-PT" b="1" u="none" dirty="0" smtClean="0">
                <a:solidFill>
                  <a:srgbClr val="003366"/>
                </a:solidFill>
              </a:rPr>
              <a:t>s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i</a:t>
            </a:r>
            <a:r>
              <a:rPr lang="pt-PT" b="1" u="none" dirty="0" smtClean="0">
                <a:solidFill>
                  <a:srgbClr val="003366"/>
                </a:solidFill>
              </a:rPr>
              <a:t>= </a:t>
            </a:r>
            <a:r>
              <a:rPr lang="pt-PT" b="1" u="none" dirty="0" err="1" smtClean="0">
                <a:solidFill>
                  <a:srgbClr val="003366"/>
                </a:solidFill>
              </a:rPr>
              <a:t>x</a:t>
            </a:r>
            <a:r>
              <a:rPr lang="pt-PT" b="1" u="none" baseline="-25000" dirty="0" err="1" smtClean="0">
                <a:solidFill>
                  <a:srgbClr val="003366"/>
                </a:solidFill>
              </a:rPr>
              <a:t>i</a:t>
            </a:r>
            <a:r>
              <a:rPr lang="pt-PT" b="1" u="none" dirty="0" err="1" smtClean="0">
                <a:solidFill>
                  <a:srgbClr val="003366"/>
                </a:solidFill>
              </a:rPr>
              <a:t>+y</a:t>
            </a:r>
            <a:r>
              <a:rPr lang="pt-PT" b="1" u="none" baseline="-25000" dirty="0" err="1" smtClean="0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 e </a:t>
            </a:r>
            <a:r>
              <a:rPr lang="pt-PT" dirty="0" smtClean="0">
                <a:solidFill>
                  <a:srgbClr val="003366"/>
                </a:solidFill>
              </a:rPr>
              <a:t>não há </a:t>
            </a:r>
            <a:r>
              <a:rPr lang="pt-PT" u="none" dirty="0" smtClean="0">
                <a:solidFill>
                  <a:srgbClr val="003366"/>
                </a:solidFill>
              </a:rPr>
              <a:t>nenhum transporte para a casa seguinte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WordArt 2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6839991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códigos de complemento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611188" y="1629445"/>
            <a:ext cx="74898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>
                <a:solidFill>
                  <a:srgbClr val="003366"/>
                </a:solidFill>
              </a:rPr>
              <a:t> – realiza-se 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extensão de sinal</a:t>
            </a:r>
            <a:r>
              <a:rPr lang="pt-PT" u="none">
                <a:solidFill>
                  <a:srgbClr val="003366"/>
                </a:solidFill>
              </a:rPr>
              <a:t>, i.e. são adicionadas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m-n</a:t>
            </a:r>
            <a:r>
              <a:rPr lang="pt-PT" u="none">
                <a:solidFill>
                  <a:srgbClr val="003366"/>
                </a:solidFill>
              </a:rPr>
              <a:t> cópias do bit de sinal à esquerda do número:</a:t>
            </a:r>
          </a:p>
          <a:p>
            <a:pPr>
              <a:defRPr/>
            </a:pP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468313" y="908720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Conversão de um número de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bits </a:t>
            </a:r>
            <a:r>
              <a:rPr lang="pt-PT" u="none" dirty="0" smtClean="0">
                <a:solidFill>
                  <a:srgbClr val="003366"/>
                </a:solidFill>
              </a:rPr>
              <a:t>(que </a:t>
            </a:r>
            <a:r>
              <a:rPr lang="pt-PT" u="none" dirty="0">
                <a:solidFill>
                  <a:srgbClr val="003366"/>
                </a:solidFill>
              </a:rPr>
              <a:t>está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 dirty="0" smtClean="0">
                <a:solidFill>
                  <a:srgbClr val="003366"/>
                </a:solidFill>
              </a:rPr>
              <a:t>ou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</a:t>
            </a:r>
            <a:r>
              <a:rPr lang="pt-PT" u="none" dirty="0" smtClean="0">
                <a:solidFill>
                  <a:srgbClr val="003366"/>
                </a:solidFill>
              </a:rPr>
              <a:t>) para </a:t>
            </a:r>
            <a:r>
              <a:rPr lang="pt-PT" u="none" dirty="0">
                <a:solidFill>
                  <a:srgbClr val="003366"/>
                </a:solidFill>
              </a:rPr>
              <a:t>um número de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 dirty="0">
                <a:solidFill>
                  <a:srgbClr val="003366"/>
                </a:solidFill>
              </a:rPr>
              <a:t> bits: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11188" y="3140745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>
                <a:solidFill>
                  <a:srgbClr val="003366"/>
                </a:solidFill>
              </a:rPr>
              <a:t> – removem-se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n-m</a:t>
            </a:r>
            <a:r>
              <a:rPr lang="pt-PT" u="none">
                <a:solidFill>
                  <a:srgbClr val="003366"/>
                </a:solidFill>
              </a:rPr>
              <a:t> bits mais significativos – o resultado só será válido se todos estes bits são iguais ao bit de sinal do resultado: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2843213" y="2277145"/>
            <a:ext cx="2449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00101 = 00000101</a:t>
            </a:r>
          </a:p>
          <a:p>
            <a:r>
              <a:rPr lang="pt-PT" u="none">
                <a:solidFill>
                  <a:srgbClr val="003366"/>
                </a:solidFill>
              </a:rPr>
              <a:t>11110 = 11111110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843213" y="3940845"/>
            <a:ext cx="4392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00101 = 101 – resultado não válido</a:t>
            </a:r>
          </a:p>
          <a:p>
            <a:r>
              <a:rPr lang="pt-PT" u="none">
                <a:solidFill>
                  <a:srgbClr val="003366"/>
                </a:solidFill>
              </a:rPr>
              <a:t>11110 = 110 – resultado válido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827088" y="2277145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/>
              <a:t> = 5,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/>
              <a:t> = 8</a:t>
            </a:r>
            <a:endParaRPr lang="en-US" u="none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827088" y="392655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/>
              <a:t> = 5,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/>
              <a:t> = 3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12385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/>
      <p:bldP spid="164876" grpId="0"/>
      <p:bldP spid="164877" grpId="0"/>
      <p:bldP spid="164878" grpId="0"/>
      <p:bldP spid="164879" grpId="0"/>
      <p:bldP spid="164880" grpId="0"/>
      <p:bldP spid="1648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5905500" y="3678238"/>
          <a:ext cx="25685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9" name="Document" r:id="rId4" imgW="6058440" imgH="4070520" progId="Word.Document.8">
                  <p:embed/>
                </p:oleObj>
              </mc:Choice>
              <mc:Fallback>
                <p:oleObj name="Document" r:id="rId4" imgW="60584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5905500" y="3678238"/>
                        <a:ext cx="256857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419475" y="3676650"/>
          <a:ext cx="256540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0" name="Document" r:id="rId6" imgW="6049700" imgH="4073381" progId="Word.Document.8">
                  <p:embed/>
                </p:oleObj>
              </mc:Choice>
              <mc:Fallback>
                <p:oleObj name="Document" r:id="rId6" imgW="6049700" imgH="4073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3419475" y="3676650"/>
                        <a:ext cx="2565400" cy="191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4643438" y="3676650"/>
          <a:ext cx="25685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1" name="Document" r:id="rId8" imgW="6058440" imgH="4070520" progId="Word.Document.8">
                  <p:embed/>
                </p:oleObj>
              </mc:Choice>
              <mc:Fallback>
                <p:oleObj name="Document" r:id="rId8" imgW="60584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4643438" y="3676650"/>
                        <a:ext cx="256857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6725" y="1052513"/>
            <a:ext cx="7993063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5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</a:t>
            </a:r>
            <a:r>
              <a:rPr lang="pt-PT"/>
              <a:t> </a:t>
            </a:r>
            <a:r>
              <a:rPr lang="pt-PT">
                <a:solidFill>
                  <a:srgbClr val="000066"/>
                </a:solidFill>
              </a:rPr>
              <a:t>– conjunto de sequências de </a:t>
            </a:r>
            <a:r>
              <a:rPr lang="pt-PT" i="1">
                <a:solidFill>
                  <a:srgbClr val="A50021"/>
                </a:solidFill>
              </a:rPr>
              <a:t>n</a:t>
            </a:r>
            <a:r>
              <a:rPr lang="pt-PT" i="1">
                <a:solidFill>
                  <a:srgbClr val="000066"/>
                </a:solidFill>
              </a:rPr>
              <a:t> </a:t>
            </a:r>
            <a:r>
              <a:rPr lang="pt-PT">
                <a:solidFill>
                  <a:srgbClr val="000066"/>
                </a:solidFill>
              </a:rPr>
              <a:t>bits, em que cada sequência representa um determinado valor </a:t>
            </a:r>
          </a:p>
          <a:p>
            <a:pPr>
              <a:spcAft>
                <a:spcPct val="5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Palavra do código</a:t>
            </a:r>
            <a:r>
              <a:rPr lang="pt-PT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pt-PT">
                <a:solidFill>
                  <a:srgbClr val="000066"/>
                </a:solidFill>
              </a:rPr>
              <a:t>uma dada sequência de </a:t>
            </a:r>
            <a:r>
              <a:rPr lang="pt-PT" i="1">
                <a:solidFill>
                  <a:srgbClr val="A50021"/>
                </a:solidFill>
              </a:rPr>
              <a:t>n</a:t>
            </a:r>
            <a:r>
              <a:rPr lang="pt-PT" i="1">
                <a:solidFill>
                  <a:srgbClr val="000066"/>
                </a:solidFill>
              </a:rPr>
              <a:t> </a:t>
            </a:r>
            <a:r>
              <a:rPr lang="pt-PT">
                <a:solidFill>
                  <a:srgbClr val="000066"/>
                </a:solidFill>
              </a:rPr>
              <a:t>bit</a:t>
            </a:r>
          </a:p>
          <a:p>
            <a:pPr>
              <a:spcAft>
                <a:spcPct val="50000"/>
              </a:spcAft>
              <a:defRPr/>
            </a:pPr>
            <a:r>
              <a:rPr lang="pt-PT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pt-PT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pt-PT">
                <a:solidFill>
                  <a:srgbClr val="000066"/>
                </a:solidFill>
              </a:rPr>
              <a:t>comprimento do código</a:t>
            </a:r>
          </a:p>
          <a:p>
            <a:pPr>
              <a:spcAft>
                <a:spcPct val="5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>
                <a:solidFill>
                  <a:srgbClr val="000066"/>
                </a:solidFill>
              </a:rPr>
              <a:t> – número de valores a codificar</a:t>
            </a:r>
          </a:p>
        </p:txBody>
      </p:sp>
      <p:sp>
        <p:nvSpPr>
          <p:cNvPr id="5128" name="WordArt 6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0161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</a:t>
            </a:r>
          </a:p>
        </p:txBody>
      </p:sp>
      <p:pic>
        <p:nvPicPr>
          <p:cNvPr id="96263" name="Picture 7" descr="j020546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2988" y="3635375"/>
            <a:ext cx="181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3419475" y="3676650"/>
          <a:ext cx="25685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2" name="Document" r:id="rId11" imgW="6058440" imgH="4070520" progId="Word.Document.8">
                  <p:embed/>
                </p:oleObj>
              </mc:Choice>
              <mc:Fallback>
                <p:oleObj name="Document" r:id="rId11" imgW="60584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3419475" y="3676650"/>
                        <a:ext cx="256857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9750" y="4714875"/>
            <a:ext cx="215900" cy="431800"/>
            <a:chOff x="4332" y="2886"/>
            <a:chExt cx="136" cy="272"/>
          </a:xfrm>
        </p:grpSpPr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4332" y="2886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t"/>
            </a:scene3d>
            <a:sp3d extrusionH="163500" prstMaterial="legacyMetal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4398" y="2886"/>
              <a:ext cx="0" cy="272"/>
            </a:xfrm>
            <a:prstGeom prst="line">
              <a:avLst/>
            </a:prstGeom>
            <a:noFill/>
            <a:ln w="38100" cmpd="dbl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5341938" y="2781300"/>
          <a:ext cx="1677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3" name="Equation" r:id="rId13" imgW="838080" imgH="228600" progId="Equation.3">
                  <p:embed/>
                </p:oleObj>
              </mc:Choice>
              <mc:Fallback>
                <p:oleObj name="Equation" r:id="rId13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781300"/>
                        <a:ext cx="1677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0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2.22222E-6 C 7.22222E-6 2.22222E-6 7.22222E-6 -0.14861 7.22222E-6 -0.14838 C 7.22222E-6 -0.14815 7.22222E-6 2.22222E-6 7.22222E-6 2.22222E-6 Z " pathEditMode="relative" ptsTypes="aaa">
                                      <p:cBhvr>
                                        <p:cTn id="2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66725" y="1052513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BCD </a:t>
            </a:r>
            <a:r>
              <a:rPr lang="pt-PT">
                <a:solidFill>
                  <a:srgbClr val="A50021"/>
                </a:solidFill>
              </a:rPr>
              <a:t>(</a:t>
            </a:r>
            <a:r>
              <a:rPr lang="pt-PT" i="1">
                <a:solidFill>
                  <a:srgbClr val="A50021"/>
                </a:solidFill>
              </a:rPr>
              <a:t>Binary Coded Decimal</a:t>
            </a:r>
            <a:r>
              <a:rPr lang="pt-PT">
                <a:solidFill>
                  <a:srgbClr val="A50021"/>
                </a:solidFill>
              </a:rPr>
              <a:t>)</a:t>
            </a:r>
            <a:r>
              <a:rPr lang="pt-PT"/>
              <a:t> </a:t>
            </a:r>
            <a:r>
              <a:rPr lang="pt-PT">
                <a:solidFill>
                  <a:srgbClr val="000066"/>
                </a:solidFill>
              </a:rPr>
              <a:t>– serve para codificar algarismos decimais</a:t>
            </a:r>
          </a:p>
        </p:txBody>
      </p:sp>
      <p:sp>
        <p:nvSpPr>
          <p:cNvPr id="6148" name="WordArt 3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16706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BCD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900113" y="1989138"/>
          <a:ext cx="2563812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Document" r:id="rId4" imgW="6049700" imgH="4073381" progId="Word.Document.8">
                  <p:embed/>
                </p:oleObj>
              </mc:Choice>
              <mc:Fallback>
                <p:oleObj name="Document" r:id="rId4" imgW="6049700" imgH="4073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63" b="22095"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2563812" cy="317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5156200"/>
            <a:ext cx="2368550" cy="649288"/>
            <a:chOff x="476" y="3248"/>
            <a:chExt cx="1492" cy="409"/>
          </a:xfrm>
        </p:grpSpPr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476" y="3426"/>
              <a:ext cx="1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código binário natural</a:t>
              </a:r>
              <a:endParaRPr lang="en-US">
                <a:solidFill>
                  <a:srgbClr val="003366"/>
                </a:solidFill>
              </a:endParaRPr>
            </a:p>
          </p:txBody>
        </p:sp>
        <p:cxnSp>
          <p:nvCxnSpPr>
            <p:cNvPr id="6155" name="AutoShape 7"/>
            <p:cNvCxnSpPr>
              <a:cxnSpLocks noChangeShapeType="1"/>
              <a:stCxn id="6154" idx="3"/>
              <a:endCxn id="6150" idx="2"/>
            </p:cNvCxnSpPr>
            <p:nvPr/>
          </p:nvCxnSpPr>
          <p:spPr bwMode="auto">
            <a:xfrm flipH="1" flipV="1">
              <a:off x="1746" y="3248"/>
              <a:ext cx="222" cy="294"/>
            </a:xfrm>
            <a:prstGeom prst="curvedConnector4">
              <a:avLst>
                <a:gd name="adj1" fmla="val -64866"/>
                <a:gd name="adj2" fmla="val 69727"/>
              </a:avLst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</p:spPr>
        </p:cxnSp>
      </p:grp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700338" y="5084763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995738" y="1628775"/>
            <a:ext cx="4897437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regular</a:t>
            </a:r>
            <a:r>
              <a:rPr lang="pt-PT">
                <a:solidFill>
                  <a:srgbClr val="003366"/>
                </a:solidFill>
              </a:rPr>
              <a:t> – comprimento de palavra é fixo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ponderado</a:t>
            </a:r>
            <a:r>
              <a:rPr lang="pt-PT">
                <a:solidFill>
                  <a:srgbClr val="003366"/>
                </a:solidFill>
              </a:rPr>
              <a:t> – cada um dos bits de palavras de código tem um determinado peso 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descontínuo</a:t>
            </a:r>
            <a:r>
              <a:rPr lang="pt-PT">
                <a:solidFill>
                  <a:srgbClr val="003366"/>
                </a:solidFill>
              </a:rPr>
              <a:t> – palavras consecutivas diferem em mais do que 1 bit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</a:rPr>
              <a:t>não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cíclico</a:t>
            </a:r>
            <a:r>
              <a:rPr lang="pt-PT">
                <a:solidFill>
                  <a:srgbClr val="003366"/>
                </a:solidFill>
              </a:rPr>
              <a:t> – 1ª e última palavras do código não são adjacentes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redundante</a:t>
            </a:r>
            <a:r>
              <a:rPr lang="pt-PT">
                <a:solidFill>
                  <a:srgbClr val="003366"/>
                </a:solidFill>
              </a:rPr>
              <a:t> – nem todas as combinações possíveis de bits são usadas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4173538" y="48387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119563" y="5270500"/>
            <a:ext cx="225266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 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11001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</a:p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 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00100101</a:t>
            </a:r>
            <a:r>
              <a:rPr lang="pt-PT" baseline="-25000">
                <a:latin typeface="Comic Sans MS" pitchFamily="66" charset="0"/>
              </a:rPr>
              <a:t>BCD</a:t>
            </a:r>
            <a:endParaRPr lang="pt-PT" baseline="-25000"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12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9" grpId="0"/>
      <p:bldP spid="97290" grpId="0"/>
      <p:bldP spid="972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2441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BCD (cont.)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542925" y="1193800"/>
          <a:ext cx="5138738" cy="490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3" name="Document" r:id="rId4" imgW="6022737" imgH="5083620" progId="Word.Document.8">
                  <p:embed/>
                </p:oleObj>
              </mc:Choice>
              <mc:Fallback>
                <p:oleObj name="Document" r:id="rId4" imgW="6022737" imgH="5083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4922" b="3543"/>
                      <a:stretch>
                        <a:fillRect/>
                      </a:stretch>
                    </p:blipFill>
                    <p:spPr bwMode="auto">
                      <a:xfrm>
                        <a:off x="542925" y="1193800"/>
                        <a:ext cx="5138738" cy="490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700338" y="5084763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00338" y="836613"/>
            <a:ext cx="6119812" cy="2605087"/>
            <a:chOff x="1701" y="527"/>
            <a:chExt cx="3855" cy="1641"/>
          </a:xfrm>
        </p:grpSpPr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4001" y="527"/>
              <a:ext cx="1555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Autocomplementares</a:t>
              </a:r>
            </a:p>
            <a:p>
              <a:pPr>
                <a:defRPr/>
              </a:pPr>
              <a:r>
                <a:rPr lang="pt-PT">
                  <a:solidFill>
                    <a:srgbClr val="003366"/>
                  </a:solidFill>
                </a:rPr>
                <a:t>(complemento para 9 de cada dígito decimal obtém-se subtraindo-o de 9)</a:t>
              </a:r>
            </a:p>
          </p:txBody>
        </p:sp>
        <p:sp>
          <p:nvSpPr>
            <p:cNvPr id="7180" name="Rectangle 7"/>
            <p:cNvSpPr>
              <a:spLocks noChangeArrowheads="1"/>
            </p:cNvSpPr>
            <p:nvPr/>
          </p:nvSpPr>
          <p:spPr bwMode="auto">
            <a:xfrm>
              <a:off x="1701" y="734"/>
              <a:ext cx="13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8"/>
            <p:cNvSpPr>
              <a:spLocks noChangeArrowheads="1"/>
            </p:cNvSpPr>
            <p:nvPr/>
          </p:nvSpPr>
          <p:spPr bwMode="auto">
            <a:xfrm>
              <a:off x="2290" y="734"/>
              <a:ext cx="13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82" name="AutoShape 9"/>
            <p:cNvCxnSpPr>
              <a:cxnSpLocks noChangeShapeType="1"/>
              <a:stCxn id="98310" idx="1"/>
              <a:endCxn id="7180" idx="0"/>
            </p:cNvCxnSpPr>
            <p:nvPr/>
          </p:nvCxnSpPr>
          <p:spPr bwMode="auto">
            <a:xfrm rot="10800000">
              <a:off x="1769" y="734"/>
              <a:ext cx="2232" cy="255"/>
            </a:xfrm>
            <a:prstGeom prst="curvedConnector4">
              <a:avLst>
                <a:gd name="adj1" fmla="val 7972"/>
                <a:gd name="adj2" fmla="val 194116"/>
              </a:avLst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</p:cxnSp>
        <p:cxnSp>
          <p:nvCxnSpPr>
            <p:cNvPr id="7183" name="AutoShape 10"/>
            <p:cNvCxnSpPr>
              <a:cxnSpLocks noChangeShapeType="1"/>
              <a:stCxn id="98310" idx="1"/>
              <a:endCxn id="7181" idx="0"/>
            </p:cNvCxnSpPr>
            <p:nvPr/>
          </p:nvCxnSpPr>
          <p:spPr bwMode="auto">
            <a:xfrm rot="10800000">
              <a:off x="2358" y="734"/>
              <a:ext cx="1643" cy="255"/>
            </a:xfrm>
            <a:prstGeom prst="curvedConnector4">
              <a:avLst>
                <a:gd name="adj1" fmla="val 17769"/>
                <a:gd name="adj2" fmla="val 156472"/>
              </a:avLst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7171" name="Object 11"/>
            <p:cNvGraphicFramePr>
              <a:graphicFrameLocks noChangeAspect="1"/>
            </p:cNvGraphicFramePr>
            <p:nvPr/>
          </p:nvGraphicFramePr>
          <p:xfrm>
            <a:off x="3923" y="1570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4" name="Equation" r:id="rId6" imgW="939600" imgH="228600" progId="Equation.3">
                    <p:embed/>
                  </p:oleObj>
                </mc:Choice>
                <mc:Fallback>
                  <p:oleObj name="Equation" r:id="rId6" imgW="939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570"/>
                          <a:ext cx="1104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12"/>
            <p:cNvGraphicFramePr>
              <a:graphicFrameLocks noChangeAspect="1"/>
            </p:cNvGraphicFramePr>
            <p:nvPr/>
          </p:nvGraphicFramePr>
          <p:xfrm>
            <a:off x="3930" y="1884"/>
            <a:ext cx="162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5" name="Equation" r:id="rId8" imgW="1384200" imgH="241200" progId="Equation.3">
                    <p:embed/>
                  </p:oleObj>
                </mc:Choice>
                <mc:Fallback>
                  <p:oleObj name="Equation" r:id="rId8" imgW="1384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1884"/>
                          <a:ext cx="162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38863" y="3644900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084888" y="4076700"/>
            <a:ext cx="2501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  <a:latin typeface="Comic Sans MS" pitchFamily="66" charset="0"/>
              </a:rPr>
              <a:t> AIKEN:</a:t>
            </a:r>
          </a:p>
          <a:p>
            <a:r>
              <a:rPr lang="pt-PT">
                <a:latin typeface="Comic Sans MS" pitchFamily="66" charset="0"/>
              </a:rPr>
              <a:t> x = 3 = (0011)</a:t>
            </a:r>
          </a:p>
          <a:p>
            <a:r>
              <a:rPr lang="pt-PT">
                <a:latin typeface="Comic Sans MS" pitchFamily="66" charset="0"/>
                <a:sym typeface="Symbol" pitchFamily="18" charset="2"/>
              </a:rPr>
              <a:t>x = 9 – 3 = 6 = (1100)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084888" y="5105400"/>
            <a:ext cx="2501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  <a:latin typeface="Comic Sans MS" pitchFamily="66" charset="0"/>
              </a:rPr>
              <a:t> Excess-3:</a:t>
            </a:r>
          </a:p>
          <a:p>
            <a:r>
              <a:rPr lang="pt-PT">
                <a:latin typeface="Comic Sans MS" pitchFamily="66" charset="0"/>
              </a:rPr>
              <a:t> x = 3 = (0110)</a:t>
            </a:r>
          </a:p>
          <a:p>
            <a:r>
              <a:rPr lang="pt-PT">
                <a:latin typeface="Comic Sans MS" pitchFamily="66" charset="0"/>
                <a:sym typeface="Symbol" pitchFamily="18" charset="2"/>
              </a:rPr>
              <a:t>x = 9 – 3 = 6 = (1001)</a:t>
            </a:r>
          </a:p>
        </p:txBody>
      </p:sp>
    </p:spTree>
    <p:extLst>
      <p:ext uri="{BB962C8B-B14F-4D97-AF65-F5344CB8AC3E}">
        <p14:creationId xmlns:p14="http://schemas.microsoft.com/office/powerpoint/2010/main" val="32008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/>
      <p:bldP spid="98318" grpId="0"/>
      <p:bldP spid="983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0564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autocomplementares</a:t>
            </a:r>
          </a:p>
        </p:txBody>
      </p:sp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1749425" y="5013325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66725" y="1052513"/>
            <a:ext cx="7993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70000"/>
              </a:spcAft>
            </a:pPr>
            <a:r>
              <a:rPr lang="pt-PT">
                <a:solidFill>
                  <a:srgbClr val="000066"/>
                </a:solidFill>
              </a:rPr>
              <a:t>Num código decimal binário autocomplementar ponderado o somatório dos pesos dos seus bits deve ser 9.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66725" y="1989138"/>
            <a:ext cx="7993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>
                <a:solidFill>
                  <a:srgbClr val="003366"/>
                </a:solidFill>
              </a:rPr>
              <a:t>e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>
                <a:solidFill>
                  <a:srgbClr val="000066"/>
                </a:solidFill>
              </a:rPr>
              <a:t>– palavras complementares dum código decimal binário ponderado de comprimento </a:t>
            </a:r>
            <a:r>
              <a:rPr lang="pt-PT" i="1">
                <a:solidFill>
                  <a:srgbClr val="000066"/>
                </a:solidFill>
              </a:rPr>
              <a:t>n</a:t>
            </a:r>
            <a:r>
              <a:rPr lang="pt-PT">
                <a:solidFill>
                  <a:srgbClr val="000066"/>
                </a:solidFill>
              </a:rPr>
              <a:t>.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11188" y="2781300"/>
          <a:ext cx="44370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name="Equation" r:id="rId4" imgW="2463480" imgH="431640" progId="Equation.3">
                  <p:embed/>
                </p:oleObj>
              </mc:Choice>
              <mc:Fallback>
                <p:oleObj name="Equation" r:id="rId4" imgW="246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443706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611188" y="3730625"/>
          <a:ext cx="13271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" name="Equation" r:id="rId6" imgW="736560" imgH="215640" progId="Equation.3">
                  <p:embed/>
                </p:oleObj>
              </mc:Choice>
              <mc:Fallback>
                <p:oleObj name="Equation" r:id="rId6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30625"/>
                        <a:ext cx="13271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644525" y="5184775"/>
          <a:ext cx="10747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3" name="Equation" r:id="rId8" imgW="596880" imgH="431640" progId="Equation.3">
                  <p:embed/>
                </p:oleObj>
              </mc:Choice>
              <mc:Fallback>
                <p:oleObj name="Equation" r:id="rId8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184775"/>
                        <a:ext cx="107473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5364163" y="2814638"/>
          <a:ext cx="3178175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4" name="Document" r:id="rId10" imgW="6001560" imgH="5083200" progId="Word.Document.8">
                  <p:embed/>
                </p:oleObj>
              </mc:Choice>
              <mc:Fallback>
                <p:oleObj name="Document" r:id="rId10" imgW="6001560" imgH="508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99" r="44868" b="38951"/>
                      <a:stretch>
                        <a:fillRect/>
                      </a:stretch>
                    </p:blipFill>
                    <p:spPr bwMode="auto">
                      <a:xfrm>
                        <a:off x="5364163" y="2814638"/>
                        <a:ext cx="3178175" cy="310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611188" y="4321175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5" name="Equation" r:id="rId12" imgW="1765080" imgH="431640" progId="Equation.3">
                  <p:embed/>
                </p:oleObj>
              </mc:Choice>
              <mc:Fallback>
                <p:oleObj name="Equation" r:id="rId12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21175"/>
                        <a:ext cx="317817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6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 de Gray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501650" y="1195388"/>
          <a:ext cx="4357688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Document" r:id="rId4" imgW="6036480" imgH="5079960" progId="Word.Document.8">
                  <p:embed/>
                </p:oleObj>
              </mc:Choice>
              <mc:Fallback>
                <p:oleObj name="Document" r:id="rId4" imgW="6036480" imgH="5079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29" b="14174"/>
                      <a:stretch>
                        <a:fillRect/>
                      </a:stretch>
                    </p:blipFill>
                    <p:spPr bwMode="auto">
                      <a:xfrm>
                        <a:off x="501650" y="1195388"/>
                        <a:ext cx="4357688" cy="435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00338" y="5084763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435600" y="1171575"/>
            <a:ext cx="25923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regular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não ponderado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contínuo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cíclico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não redundante</a:t>
            </a:r>
            <a:endParaRPr lang="pt-PT">
              <a:solidFill>
                <a:srgbClr val="003366"/>
              </a:solidFill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429250" y="2565400"/>
            <a:ext cx="1279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271463">
              <a:buFontTx/>
              <a:buChar char="•"/>
              <a:defRPr/>
            </a:pPr>
            <a:r>
              <a:rPr lang="pt-PT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refletido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164138" y="4168775"/>
            <a:ext cx="38719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Distância de Hamming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número de bits em que diferem duas palavras de código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453063" y="294640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1463"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distância de Hamming entre palavras consecutivas = 1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51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  <p:bldP spid="100359" grpId="0"/>
      <p:bldP spid="1003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0564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Construção do código de Gray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00338" y="5054600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>
                <a:solidFill>
                  <a:srgbClr val="003366"/>
                </a:solidFill>
              </a:rPr>
              <a:t>- O código de Gray de 1 bit é composto por duas palavras: 0 e 1.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>
                <a:solidFill>
                  <a:srgbClr val="003366"/>
                </a:solidFill>
              </a:rPr>
              <a:t> No código de Gray de </a:t>
            </a:r>
            <a:r>
              <a:rPr lang="pt-PT" i="1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 bits as primeiras 2</a:t>
            </a:r>
            <a:r>
              <a:rPr lang="pt-PT" i="1" baseline="30000">
                <a:solidFill>
                  <a:srgbClr val="003366"/>
                </a:solidFill>
              </a:rPr>
              <a:t>n</a:t>
            </a:r>
            <a:r>
              <a:rPr lang="pt-PT" baseline="30000">
                <a:solidFill>
                  <a:srgbClr val="003366"/>
                </a:solidFill>
              </a:rPr>
              <a:t>-1</a:t>
            </a:r>
            <a:r>
              <a:rPr lang="pt-PT">
                <a:solidFill>
                  <a:srgbClr val="003366"/>
                </a:solidFill>
              </a:rPr>
              <a:t> palavras são iguais às do código de Gray de </a:t>
            </a:r>
            <a:r>
              <a:rPr lang="pt-PT" i="1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-1 bits precedidas de um ‘0’ colocado na posição do bit mais significativo.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>
                <a:solidFill>
                  <a:srgbClr val="003366"/>
                </a:solidFill>
              </a:rPr>
              <a:t> As últimas 2</a:t>
            </a:r>
            <a:r>
              <a:rPr lang="pt-PT" i="1" baseline="30000">
                <a:solidFill>
                  <a:srgbClr val="003366"/>
                </a:solidFill>
              </a:rPr>
              <a:t>n</a:t>
            </a:r>
            <a:r>
              <a:rPr lang="pt-PT" baseline="30000">
                <a:solidFill>
                  <a:srgbClr val="003366"/>
                </a:solidFill>
              </a:rPr>
              <a:t>-1</a:t>
            </a:r>
            <a:r>
              <a:rPr lang="pt-PT">
                <a:solidFill>
                  <a:srgbClr val="003366"/>
                </a:solidFill>
              </a:rPr>
              <a:t> palavras são iguais às palavras do código de Gray de </a:t>
            </a:r>
            <a:r>
              <a:rPr lang="pt-PT" i="1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-1 bits,  escritas pela ordem inversa e precedidas de um ‘1’ colocado na posição do bit mais significativo.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0564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Construção do código de Gray</a:t>
            </a:r>
            <a:endParaRPr lang="en-US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00338" y="2636937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68313" y="836712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Obtenção de uma palavra do código de Gray de </a:t>
            </a:r>
            <a:r>
              <a:rPr lang="pt-PT" i="1" u="none">
                <a:solidFill>
                  <a:srgbClr val="A50021"/>
                </a:solidFill>
              </a:rPr>
              <a:t>n </a:t>
            </a:r>
            <a:r>
              <a:rPr lang="pt-PT" u="none">
                <a:solidFill>
                  <a:srgbClr val="A50021"/>
                </a:solidFill>
              </a:rPr>
              <a:t>bits a partir da palavra correspondente do código binário de </a:t>
            </a:r>
            <a:r>
              <a:rPr lang="pt-PT" i="1" u="none">
                <a:solidFill>
                  <a:srgbClr val="A50021"/>
                </a:solidFill>
              </a:rPr>
              <a:t>n </a:t>
            </a:r>
            <a:r>
              <a:rPr lang="pt-PT" u="none">
                <a:solidFill>
                  <a:srgbClr val="A50021"/>
                </a:solidFill>
              </a:rPr>
              <a:t>bits: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19113" y="1486000"/>
            <a:ext cx="84455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Adicionar à palavra do código binário um bit à esquerda e atribuir-lhe o valor ‘0’.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Numerar todos os bits do código binário da direita para a esquerda.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Atribuir valor ‘1’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ao bit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do código de Gray se os bits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e </a:t>
            </a:r>
            <a:r>
              <a:rPr lang="pt-PT" i="1" u="none" dirty="0">
                <a:solidFill>
                  <a:srgbClr val="003366"/>
                </a:solidFill>
              </a:rPr>
              <a:t>i</a:t>
            </a:r>
            <a:r>
              <a:rPr lang="pt-PT" u="none" dirty="0">
                <a:solidFill>
                  <a:srgbClr val="003366"/>
                </a:solidFill>
              </a:rPr>
              <a:t>+1 da palavra binária são diferentes.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Atribuir valor ‘0’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ao bit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do código de Gray se os bits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e </a:t>
            </a:r>
            <a:r>
              <a:rPr lang="pt-PT" i="1" u="none" dirty="0">
                <a:solidFill>
                  <a:srgbClr val="003366"/>
                </a:solidFill>
              </a:rPr>
              <a:t>i</a:t>
            </a:r>
            <a:r>
              <a:rPr lang="pt-PT" u="none" dirty="0">
                <a:solidFill>
                  <a:srgbClr val="003366"/>
                </a:solidFill>
              </a:rPr>
              <a:t>+1 da palavra binária são iguais.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7544" y="3645432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</a:rPr>
              <a:t>Obtenção de uma palavra do </a:t>
            </a:r>
            <a:r>
              <a:rPr lang="pt-PT" u="none" dirty="0" smtClean="0">
                <a:solidFill>
                  <a:srgbClr val="A50021"/>
                </a:solidFill>
              </a:rPr>
              <a:t>código binário </a:t>
            </a:r>
            <a:r>
              <a:rPr lang="pt-PT" u="none" dirty="0">
                <a:solidFill>
                  <a:srgbClr val="A50021"/>
                </a:solidFill>
              </a:rPr>
              <a:t>de </a:t>
            </a:r>
            <a:r>
              <a:rPr lang="pt-PT" i="1" u="none" dirty="0">
                <a:solidFill>
                  <a:srgbClr val="A50021"/>
                </a:solidFill>
              </a:rPr>
              <a:t>n </a:t>
            </a:r>
            <a:r>
              <a:rPr lang="pt-PT" u="none" dirty="0">
                <a:solidFill>
                  <a:srgbClr val="A50021"/>
                </a:solidFill>
              </a:rPr>
              <a:t>bits a partir da palavra correspondente do código </a:t>
            </a:r>
            <a:r>
              <a:rPr lang="pt-PT" u="none" dirty="0" smtClean="0">
                <a:solidFill>
                  <a:srgbClr val="A50021"/>
                </a:solidFill>
              </a:rPr>
              <a:t>de Gray de </a:t>
            </a:r>
            <a:r>
              <a:rPr lang="pt-PT" i="1" u="none" dirty="0">
                <a:solidFill>
                  <a:srgbClr val="A50021"/>
                </a:solidFill>
              </a:rPr>
              <a:t>n </a:t>
            </a:r>
            <a:r>
              <a:rPr lang="pt-PT" u="none" dirty="0">
                <a:solidFill>
                  <a:srgbClr val="A50021"/>
                </a:solidFill>
              </a:rPr>
              <a:t>bits:</a:t>
            </a:r>
            <a:endParaRPr lang="en-US" u="none" dirty="0">
              <a:solidFill>
                <a:srgbClr val="A5002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8344" y="4294720"/>
            <a:ext cx="84455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Numerar </a:t>
            </a:r>
            <a:r>
              <a:rPr lang="pt-PT" u="none" dirty="0">
                <a:solidFill>
                  <a:srgbClr val="003366"/>
                </a:solidFill>
              </a:rPr>
              <a:t>todos os bits do código </a:t>
            </a:r>
            <a:r>
              <a:rPr lang="pt-PT" u="none" dirty="0" smtClean="0">
                <a:solidFill>
                  <a:srgbClr val="003366"/>
                </a:solidFill>
              </a:rPr>
              <a:t>de Gray da esquerda para </a:t>
            </a:r>
            <a:r>
              <a:rPr lang="pt-PT" u="none" dirty="0">
                <a:solidFill>
                  <a:srgbClr val="003366"/>
                </a:solidFill>
              </a:rPr>
              <a:t>a </a:t>
            </a:r>
            <a:r>
              <a:rPr lang="pt-PT" u="none" dirty="0" smtClean="0">
                <a:solidFill>
                  <a:srgbClr val="003366"/>
                </a:solidFill>
              </a:rPr>
              <a:t>direita.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 smtClean="0">
                <a:solidFill>
                  <a:srgbClr val="003366"/>
                </a:solidFill>
              </a:rPr>
              <a:t> Atribuir o valor do bit 1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do código de Gray ao bit 1 do código binário.</a:t>
            </a:r>
            <a:endParaRPr lang="pt-PT" u="none" dirty="0">
              <a:solidFill>
                <a:srgbClr val="003366"/>
              </a:solidFill>
            </a:endParaRP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Bit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 smtClean="0">
                <a:solidFill>
                  <a:srgbClr val="003366"/>
                </a:solidFill>
              </a:rPr>
              <a:t>(</a:t>
            </a:r>
            <a:r>
              <a:rPr lang="pt-PT" i="1" u="none" dirty="0" smtClean="0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=2,3,…,</a:t>
            </a:r>
            <a:r>
              <a:rPr lang="pt-PT" i="1" u="none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) do </a:t>
            </a:r>
            <a:r>
              <a:rPr lang="pt-PT" u="none" dirty="0">
                <a:solidFill>
                  <a:srgbClr val="003366"/>
                </a:solidFill>
              </a:rPr>
              <a:t>código </a:t>
            </a:r>
            <a:r>
              <a:rPr lang="pt-PT" u="none" dirty="0" smtClean="0">
                <a:solidFill>
                  <a:srgbClr val="003366"/>
                </a:solidFill>
              </a:rPr>
              <a:t>binário é igual à soma exclusiva (XOR) do bit </a:t>
            </a:r>
            <a:r>
              <a:rPr lang="pt-PT" i="1" u="none" dirty="0" smtClean="0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-1 do código binário e do bit </a:t>
            </a:r>
            <a:r>
              <a:rPr lang="pt-PT" i="1" u="none" dirty="0" smtClean="0">
                <a:solidFill>
                  <a:srgbClr val="003366"/>
                </a:solidFill>
              </a:rPr>
              <a:t>i </a:t>
            </a:r>
            <a:r>
              <a:rPr lang="pt-PT" u="none" dirty="0" smtClean="0">
                <a:solidFill>
                  <a:srgbClr val="003366"/>
                </a:solidFill>
              </a:rPr>
              <a:t>do código </a:t>
            </a:r>
            <a:r>
              <a:rPr lang="pt-PT" u="none" dirty="0">
                <a:solidFill>
                  <a:srgbClr val="003366"/>
                </a:solidFill>
              </a:rPr>
              <a:t>de </a:t>
            </a:r>
            <a:r>
              <a:rPr lang="pt-PT" u="none" dirty="0" smtClean="0">
                <a:solidFill>
                  <a:srgbClr val="003366"/>
                </a:solidFill>
              </a:rPr>
              <a:t>Gray.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2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671887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Portas lógicas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6299200" y="1916113"/>
          <a:ext cx="23050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4" name="Document" r:id="rId4" imgW="6211080" imgH="4067280" progId="Word.Document.8">
                  <p:embed/>
                </p:oleObj>
              </mc:Choice>
              <mc:Fallback>
                <p:oleObj name="Document" r:id="rId4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6299200" y="1916113"/>
                        <a:ext cx="230505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678363" y="2324100"/>
          <a:ext cx="941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5" name="Equation" r:id="rId6" imgW="380880" imgH="203040" progId="Equation.3">
                  <p:embed/>
                </p:oleObj>
              </mc:Choice>
              <mc:Fallback>
                <p:oleObj name="Equation" r:id="rId6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324100"/>
                        <a:ext cx="9413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6299200" y="3943350"/>
          <a:ext cx="23050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6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6299200" y="3943350"/>
                        <a:ext cx="23050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4678363" y="4303713"/>
          <a:ext cx="942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7" name="Equation" r:id="rId10" imgW="380880" imgH="241200" progId="Equation.3">
                  <p:embed/>
                </p:oleObj>
              </mc:Choice>
              <mc:Fallback>
                <p:oleObj name="Equation" r:id="rId10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303713"/>
                        <a:ext cx="9429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1550" y="1312863"/>
            <a:ext cx="3006725" cy="4132262"/>
            <a:chOff x="612" y="827"/>
            <a:chExt cx="1894" cy="2603"/>
          </a:xfrm>
        </p:grpSpPr>
        <p:pic>
          <p:nvPicPr>
            <p:cNvPr id="12297" name="Picture 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12" y="967"/>
              <a:ext cx="1894" cy="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657" y="840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buffer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1746" y="82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NOT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723" y="150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AND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812" y="1490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NAND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720" y="2142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809" y="2129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760" y="2836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1849" y="2823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XNOR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Código para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980728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340768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49376"/>
              </p:ext>
            </p:extLst>
          </p:nvPr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25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binários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806575"/>
            <a:ext cx="1974850" cy="1766888"/>
            <a:chOff x="385" y="1138"/>
            <a:chExt cx="1244" cy="1113"/>
          </a:xfrm>
        </p:grpSpPr>
        <p:sp>
          <p:nvSpPr>
            <p:cNvPr id="1033" name="Text Box 5"/>
            <p:cNvSpPr txBox="1">
              <a:spLocks noChangeArrowheads="1"/>
            </p:cNvSpPr>
            <p:nvPr/>
          </p:nvSpPr>
          <p:spPr bwMode="auto">
            <a:xfrm>
              <a:off x="385" y="1501"/>
              <a:ext cx="84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3366"/>
                  </a:solidFill>
                </a:rPr>
                <a:t>0 + 0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0 + 1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+ 0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+ 1 =  </a:t>
              </a:r>
              <a:r>
                <a:rPr lang="pt-PT" u="none">
                  <a:solidFill>
                    <a:srgbClr val="996600"/>
                  </a:solidFill>
                </a:rPr>
                <a:t>1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  <a:endParaRPr lang="en-US" u="none">
                <a:solidFill>
                  <a:srgbClr val="006600"/>
                </a:solidFill>
              </a:endParaRPr>
            </a:p>
          </p:txBody>
        </p:sp>
        <p:sp>
          <p:nvSpPr>
            <p:cNvPr id="1034" name="Text Box 6"/>
            <p:cNvSpPr txBox="1">
              <a:spLocks noChangeArrowheads="1"/>
            </p:cNvSpPr>
            <p:nvPr/>
          </p:nvSpPr>
          <p:spPr bwMode="auto">
            <a:xfrm>
              <a:off x="472" y="1138"/>
              <a:ext cx="3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996600"/>
                  </a:solidFill>
                </a:rPr>
                <a:t>c</a:t>
              </a:r>
              <a:r>
                <a:rPr lang="pt-PT" u="none" baseline="-25000">
                  <a:solidFill>
                    <a:srgbClr val="996600"/>
                  </a:solidFill>
                </a:rPr>
                <a:t>out</a:t>
              </a:r>
              <a:endParaRPr lang="en-US" u="none" baseline="-25000">
                <a:solidFill>
                  <a:srgbClr val="996600"/>
                </a:solidFill>
              </a:endParaRPr>
            </a:p>
          </p:txBody>
        </p:sp>
        <p:sp>
          <p:nvSpPr>
            <p:cNvPr id="1035" name="Text Box 7"/>
            <p:cNvSpPr txBox="1">
              <a:spLocks noChangeArrowheads="1"/>
            </p:cNvSpPr>
            <p:nvPr/>
          </p:nvSpPr>
          <p:spPr bwMode="auto">
            <a:xfrm>
              <a:off x="1161" y="113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 dirty="0">
                  <a:solidFill>
                    <a:srgbClr val="006600"/>
                  </a:solidFill>
                </a:rPr>
                <a:t>soma</a:t>
              </a:r>
              <a:endParaRPr lang="en-US" u="none" dirty="0">
                <a:solidFill>
                  <a:srgbClr val="0066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1157" y="1365"/>
              <a:ext cx="272" cy="136"/>
            </a:xfrm>
            <a:custGeom>
              <a:avLst/>
              <a:gdLst>
                <a:gd name="T0" fmla="*/ 272 w 272"/>
                <a:gd name="T1" fmla="*/ 0 h 136"/>
                <a:gd name="T2" fmla="*/ 45 w 272"/>
                <a:gd name="T3" fmla="*/ 45 h 136"/>
                <a:gd name="T4" fmla="*/ 0 w 272"/>
                <a:gd name="T5" fmla="*/ 136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272" y="0"/>
                  </a:moveTo>
                  <a:cubicBezTo>
                    <a:pt x="181" y="11"/>
                    <a:pt x="90" y="22"/>
                    <a:pt x="45" y="45"/>
                  </a:cubicBezTo>
                  <a:cubicBezTo>
                    <a:pt x="0" y="68"/>
                    <a:pt x="0" y="102"/>
                    <a:pt x="0" y="136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9"/>
            <p:cNvSpPr>
              <a:spLocks/>
            </p:cNvSpPr>
            <p:nvPr/>
          </p:nvSpPr>
          <p:spPr bwMode="auto">
            <a:xfrm>
              <a:off x="640" y="1389"/>
              <a:ext cx="379" cy="136"/>
            </a:xfrm>
            <a:custGeom>
              <a:avLst/>
              <a:gdLst>
                <a:gd name="T0" fmla="*/ 0 w 379"/>
                <a:gd name="T1" fmla="*/ 0 h 136"/>
                <a:gd name="T2" fmla="*/ 318 w 379"/>
                <a:gd name="T3" fmla="*/ 46 h 136"/>
                <a:gd name="T4" fmla="*/ 363 w 379"/>
                <a:gd name="T5" fmla="*/ 136 h 136"/>
                <a:gd name="T6" fmla="*/ 0 60000 65536"/>
                <a:gd name="T7" fmla="*/ 0 60000 65536"/>
                <a:gd name="T8" fmla="*/ 0 60000 65536"/>
                <a:gd name="T9" fmla="*/ 0 w 379"/>
                <a:gd name="T10" fmla="*/ 0 h 136"/>
                <a:gd name="T11" fmla="*/ 379 w 379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" h="136">
                  <a:moveTo>
                    <a:pt x="0" y="0"/>
                  </a:moveTo>
                  <a:cubicBezTo>
                    <a:pt x="128" y="11"/>
                    <a:pt x="257" y="23"/>
                    <a:pt x="318" y="46"/>
                  </a:cubicBezTo>
                  <a:cubicBezTo>
                    <a:pt x="379" y="69"/>
                    <a:pt x="371" y="102"/>
                    <a:pt x="363" y="136"/>
                  </a:cubicBezTo>
                </a:path>
              </a:pathLst>
            </a:custGeom>
            <a:noFill/>
            <a:ln w="9525">
              <a:solidFill>
                <a:srgbClr val="99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1331913" y="40767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5148263" y="1698625"/>
          <a:ext cx="259238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" name="Document" r:id="rId4" imgW="5630040" imgH="1828800" progId="Word.Document.8">
                  <p:embed/>
                </p:oleObj>
              </mc:Choice>
              <mc:Fallback>
                <p:oleObj name="Document" r:id="rId4" imgW="5630040" imgH="182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939"/>
                      <a:stretch>
                        <a:fillRect/>
                      </a:stretch>
                    </p:blipFill>
                    <p:spPr bwMode="auto">
                      <a:xfrm>
                        <a:off x="5148263" y="1698625"/>
                        <a:ext cx="2592387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771775" y="4611688"/>
          <a:ext cx="28082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5" name="Document" r:id="rId6" imgW="5642640" imgH="1202040" progId="Word.Document.8">
                  <p:embed/>
                </p:oleObj>
              </mc:Choice>
              <mc:Fallback>
                <p:oleObj name="Document" r:id="rId6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2771775" y="4611688"/>
                        <a:ext cx="28082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iweb.tntech.edu/oelkeelany/2110F07/lectures/ASCII-Tabl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9506"/>
            <a:ext cx="7704856" cy="56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47564"/>
            <a:ext cx="8568952" cy="865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319711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de carateres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71436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A50021"/>
                </a:solidFill>
              </a:rPr>
              <a:t>ASCII – </a:t>
            </a:r>
            <a:r>
              <a:rPr lang="pt-PT" i="1" dirty="0" smtClean="0">
                <a:solidFill>
                  <a:srgbClr val="A50021"/>
                </a:solidFill>
              </a:rPr>
              <a:t>American Standard Code for Information Interchange</a:t>
            </a:r>
            <a:endParaRPr lang="en-GB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9577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Distância de 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Hamming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00338" y="5054600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1573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Dadas duas palavras de um código de comprimento </a:t>
            </a:r>
            <a:r>
              <a:rPr lang="pt-PT" i="1" u="none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 bits, a distância de </a:t>
            </a:r>
            <a:r>
              <a:rPr lang="pt-PT" i="1" u="none" dirty="0" err="1" smtClean="0">
                <a:solidFill>
                  <a:srgbClr val="003366"/>
                </a:solidFill>
              </a:rPr>
              <a:t>Hamming</a:t>
            </a:r>
            <a:r>
              <a:rPr lang="pt-PT" u="none" dirty="0" smtClean="0">
                <a:solidFill>
                  <a:srgbClr val="003366"/>
                </a:solidFill>
              </a:rPr>
              <a:t> entre essas palavras é igual ao número de bits do mesmo índice que mudam de valor entre essas duas palavras.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71600" y="2276872"/>
            <a:ext cx="11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1619672" y="2852936"/>
            <a:ext cx="2304256" cy="792088"/>
            <a:chOff x="1619672" y="2852936"/>
            <a:chExt cx="2304256" cy="792088"/>
          </a:xfrm>
        </p:grpSpPr>
        <p:sp>
          <p:nvSpPr>
            <p:cNvPr id="9" name="Rectangle 8"/>
            <p:cNvSpPr/>
            <p:nvPr/>
          </p:nvSpPr>
          <p:spPr>
            <a:xfrm>
              <a:off x="1619672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7704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5736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3768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71800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9832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47864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5896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19672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7704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95736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3768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59832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47864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35896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2022842" y="3717032"/>
            <a:ext cx="1197847" cy="360040"/>
            <a:chOff x="2022842" y="3717032"/>
            <a:chExt cx="1197847" cy="360040"/>
          </a:xfrm>
        </p:grpSpPr>
        <p:sp>
          <p:nvSpPr>
            <p:cNvPr id="25" name="Up Arrow 24"/>
            <p:cNvSpPr/>
            <p:nvPr/>
          </p:nvSpPr>
          <p:spPr>
            <a:xfrm>
              <a:off x="2022842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  <p:sp>
          <p:nvSpPr>
            <p:cNvPr id="26" name="Up Arrow 25"/>
            <p:cNvSpPr/>
            <p:nvPr/>
          </p:nvSpPr>
          <p:spPr>
            <a:xfrm>
              <a:off x="2339752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  <p:sp>
          <p:nvSpPr>
            <p:cNvPr id="27" name="Up Arrow 26"/>
            <p:cNvSpPr/>
            <p:nvPr/>
          </p:nvSpPr>
          <p:spPr>
            <a:xfrm>
              <a:off x="2598906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3174970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</p:grp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263689" y="4355812"/>
            <a:ext cx="2935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Distância de </a:t>
            </a:r>
            <a:r>
              <a:rPr lang="pt-PT" u="none" dirty="0" err="1" smtClean="0">
                <a:solidFill>
                  <a:srgbClr val="003366"/>
                </a:solidFill>
                <a:latin typeface="Comic Sans MS" pitchFamily="66" charset="0"/>
              </a:rPr>
              <a:t>Hamming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 = 4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7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5687863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Erros em sistemas digitais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Um </a:t>
            </a:r>
            <a:r>
              <a:rPr lang="pt-PT" u="none" dirty="0" smtClean="0">
                <a:solidFill>
                  <a:srgbClr val="A50021"/>
                </a:solidFill>
              </a:rPr>
              <a:t>erro</a:t>
            </a:r>
            <a:r>
              <a:rPr lang="pt-PT" u="none" dirty="0" smtClean="0">
                <a:solidFill>
                  <a:srgbClr val="003366"/>
                </a:solidFill>
              </a:rPr>
              <a:t> em sistemas digitais é a corrupção de dados do valor correto para um valor diferente. Erros podem ocorrer tanto em sistemas de </a:t>
            </a:r>
            <a:r>
              <a:rPr lang="pt-PT" u="none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transmissão</a:t>
            </a:r>
            <a:r>
              <a:rPr lang="pt-PT" u="none" dirty="0" smtClean="0">
                <a:solidFill>
                  <a:srgbClr val="003366"/>
                </a:solidFill>
              </a:rPr>
              <a:t> de informação digital (ruído) como em sistemas de </a:t>
            </a:r>
            <a:r>
              <a:rPr lang="pt-PT" u="none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</a:t>
            </a:r>
            <a:r>
              <a:rPr lang="pt-PT" u="none" dirty="0" smtClean="0">
                <a:solidFill>
                  <a:srgbClr val="003366"/>
                </a:solidFill>
              </a:rPr>
              <a:t> (memória, discos rígidos).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988" y="2339530"/>
            <a:ext cx="84455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A50021"/>
                </a:solidFill>
              </a:rPr>
              <a:t>Erro singular </a:t>
            </a:r>
            <a:r>
              <a:rPr lang="pt-PT" u="none" dirty="0" smtClean="0">
                <a:solidFill>
                  <a:srgbClr val="003366"/>
                </a:solidFill>
              </a:rPr>
              <a:t>– só um bit de dados é corrompido</a:t>
            </a:r>
          </a:p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A50021"/>
                </a:solidFill>
              </a:rPr>
              <a:t>Erros múltiplos </a:t>
            </a:r>
            <a:r>
              <a:rPr lang="pt-PT" u="none" dirty="0" smtClean="0">
                <a:solidFill>
                  <a:srgbClr val="003366"/>
                </a:solidFill>
              </a:rPr>
              <a:t>– 2 ou mais bits de dados são corrompidos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552" y="3308791"/>
            <a:ext cx="844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Erros múltiplos são normalmente menos prováveis que erros singulares.</a:t>
            </a:r>
            <a:endParaRPr lang="pt-PT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3311599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Deteção de erros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Um código permite </a:t>
            </a:r>
            <a:r>
              <a:rPr lang="pt-PT" u="none" dirty="0" smtClean="0">
                <a:solidFill>
                  <a:srgbClr val="A50021"/>
                </a:solidFill>
              </a:rPr>
              <a:t>deteção de erros </a:t>
            </a:r>
            <a:r>
              <a:rPr lang="pt-PT" u="none" dirty="0" smtClean="0">
                <a:solidFill>
                  <a:srgbClr val="003366"/>
                </a:solidFill>
              </a:rPr>
              <a:t>se a corrupção de uma palavra resulta numa nova palavra que não faz parte do código.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988" y="1990581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Um sistema que permite deteção de erros só gera, transmite e guarda palavras de código válidas.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8988" y="2937718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Se uma sequência de bits é uma palavra válida de código, é assumido que está correta.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18988" y="3718773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Se uma sequência de bits é uma palavra não válida de código, é assumido que está errada.</a:t>
            </a:r>
          </a:p>
        </p:txBody>
      </p:sp>
    </p:spTree>
    <p:extLst>
      <p:ext uri="{BB962C8B-B14F-4D97-AF65-F5344CB8AC3E}">
        <p14:creationId xmlns:p14="http://schemas.microsoft.com/office/powerpoint/2010/main" val="3803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4607743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Deteção de erros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8330" y="4910584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É possível detetar todos os </a:t>
            </a:r>
            <a:r>
              <a:rPr lang="pt-PT" u="none" dirty="0" smtClean="0">
                <a:solidFill>
                  <a:srgbClr val="A50021"/>
                </a:solidFill>
              </a:rPr>
              <a:t>erros</a:t>
            </a:r>
            <a:r>
              <a:rPr lang="pt-PT" u="none" dirty="0" smtClean="0">
                <a:solidFill>
                  <a:srgbClr val="FF0000"/>
                </a:solidFill>
              </a:rPr>
              <a:t> </a:t>
            </a:r>
            <a:r>
              <a:rPr lang="pt-PT" u="none" dirty="0" smtClean="0">
                <a:solidFill>
                  <a:srgbClr val="A50021"/>
                </a:solidFill>
              </a:rPr>
              <a:t>singulares</a:t>
            </a:r>
            <a:r>
              <a:rPr lang="pt-PT" u="none" dirty="0" smtClean="0">
                <a:solidFill>
                  <a:srgbClr val="FF0000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se a distância mínima entre todos os possíveis pares de palavras de código ≥ 2. Tal código chama-se </a:t>
            </a:r>
            <a:r>
              <a:rPr lang="pt-PT" u="none" dirty="0" smtClean="0">
                <a:solidFill>
                  <a:srgbClr val="A50021"/>
                </a:solidFill>
              </a:rPr>
              <a:t>código de distância 2</a:t>
            </a:r>
            <a:r>
              <a:rPr lang="pt-PT" u="none" dirty="0" smtClean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1979042" y="3208684"/>
          <a:ext cx="278130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Document" r:id="rId4" imgW="6001560" imgH="5083200" progId="Word.Document.8">
                  <p:embed/>
                </p:oleObj>
              </mc:Choice>
              <mc:Fallback>
                <p:oleObj name="Document" r:id="rId4" imgW="6001560" imgH="508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99" r="51466" b="47450"/>
                      <a:stretch>
                        <a:fillRect/>
                      </a:stretch>
                    </p:blipFill>
                    <p:spPr bwMode="auto">
                      <a:xfrm>
                        <a:off x="1979042" y="3208684"/>
                        <a:ext cx="278130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552" y="2204864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: </a:t>
            </a:r>
            <a:r>
              <a:rPr lang="pt-PT" u="none" dirty="0" smtClean="0">
                <a:solidFill>
                  <a:srgbClr val="003366"/>
                </a:solidFill>
              </a:rPr>
              <a:t>para construir um código de 2</a:t>
            </a:r>
            <a:r>
              <a:rPr lang="pt-PT" i="1" u="none" baseline="30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 palavras que deteta erros singulares são precisos pelo menos</a:t>
            </a:r>
            <a:r>
              <a:rPr lang="pt-PT" i="1" u="none" dirty="0" smtClean="0">
                <a:solidFill>
                  <a:srgbClr val="003366"/>
                </a:solidFill>
              </a:rPr>
              <a:t> n</a:t>
            </a:r>
            <a:r>
              <a:rPr lang="pt-PT" u="none" dirty="0" smtClean="0">
                <a:solidFill>
                  <a:srgbClr val="003366"/>
                </a:solidFill>
              </a:rPr>
              <a:t>+1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bits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148064" y="2852936"/>
            <a:ext cx="3240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Uma palavra válida contém sempre número par de 1s.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92080" y="3501008"/>
            <a:ext cx="3384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1001 -&gt; 10</a:t>
            </a:r>
            <a:r>
              <a:rPr lang="pt-PT" u="none" dirty="0" smtClean="0">
                <a:solidFill>
                  <a:srgbClr val="C00000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1  -&gt; erro detetado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48064" y="4077072"/>
            <a:ext cx="3240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Não deteta erros de 2 bits!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48064" y="4931876"/>
            <a:ext cx="3240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Deteta todos os erros em número ímpar de bits.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292080" y="4427820"/>
            <a:ext cx="3779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1001 -&gt; 10</a:t>
            </a:r>
            <a:r>
              <a:rPr lang="pt-PT" u="none" dirty="0" smtClean="0">
                <a:solidFill>
                  <a:srgbClr val="C00000"/>
                </a:solidFill>
              </a:rPr>
              <a:t>10</a:t>
            </a:r>
            <a:r>
              <a:rPr lang="pt-PT" u="none" dirty="0" smtClean="0">
                <a:solidFill>
                  <a:srgbClr val="003366"/>
                </a:solidFill>
              </a:rPr>
              <a:t>  -&gt; erro não detetado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292080" y="5579948"/>
            <a:ext cx="3779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1001 -&gt; 1</a:t>
            </a:r>
            <a:r>
              <a:rPr lang="pt-PT" u="none" dirty="0" smtClean="0">
                <a:solidFill>
                  <a:srgbClr val="C00000"/>
                </a:solidFill>
              </a:rPr>
              <a:t>110</a:t>
            </a:r>
            <a:r>
              <a:rPr lang="pt-PT" u="none" dirty="0" smtClean="0">
                <a:solidFill>
                  <a:srgbClr val="003366"/>
                </a:solidFill>
              </a:rPr>
              <a:t>  -&gt; erro detetado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4607743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Deteção de erros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Para detetar erros múltiplos são necessários códigos de distância maior que 2.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552" y="2123564"/>
            <a:ext cx="8208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: </a:t>
            </a:r>
            <a:r>
              <a:rPr lang="pt-PT" u="none" dirty="0" smtClean="0">
                <a:solidFill>
                  <a:srgbClr val="003366"/>
                </a:solidFill>
              </a:rPr>
              <a:t>código de distância 3 permite deteção de 2 erros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988" y="1331476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Para criar um código de distância maior que 2 é necessário utilizar mais que um bit de paridade. </a:t>
            </a:r>
            <a:endParaRPr lang="en-US" u="none" dirty="0">
              <a:solidFill>
                <a:srgbClr val="003366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51720" y="2821782"/>
            <a:ext cx="4680520" cy="1331690"/>
            <a:chOff x="2051720" y="2821782"/>
            <a:chExt cx="4680520" cy="133169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051720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267744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83768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99792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915816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31840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347864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220072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436096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52120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868144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84168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300192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16216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15816" y="289379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u="none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pt-PT" u="none" dirty="0" smtClean="0">
                  <a:solidFill>
                    <a:schemeClr val="bg2">
                      <a:lumMod val="50000"/>
                    </a:schemeClr>
                  </a:solidFill>
                </a:rPr>
                <a:t>001011</a:t>
              </a:r>
              <a:endParaRPr lang="en-US" u="non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1780" y="2893790"/>
              <a:ext cx="106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>
                  <a:solidFill>
                    <a:schemeClr val="bg2">
                      <a:lumMod val="50000"/>
                    </a:schemeClr>
                  </a:solidFill>
                </a:rPr>
                <a:t>10</a:t>
              </a:r>
              <a:r>
                <a:rPr lang="pt-PT" b="1" u="none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pt-PT" u="none" dirty="0" smtClean="0">
                  <a:solidFill>
                    <a:schemeClr val="bg2">
                      <a:lumMod val="50000"/>
                    </a:schemeClr>
                  </a:solidFill>
                </a:rPr>
                <a:t>1011</a:t>
              </a:r>
              <a:endParaRPr lang="en-US" u="non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843808" y="2821782"/>
              <a:ext cx="1224136" cy="5040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572000" y="2821782"/>
              <a:ext cx="1224136" cy="5040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Straight Connector 43"/>
            <p:cNvCxnSpPr>
              <a:stCxn id="20" idx="0"/>
              <a:endCxn id="41" idx="4"/>
            </p:cNvCxnSpPr>
            <p:nvPr/>
          </p:nvCxnSpPr>
          <p:spPr bwMode="auto">
            <a:xfrm flipV="1">
              <a:off x="2807804" y="3325838"/>
              <a:ext cx="648072" cy="4632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42" idx="4"/>
              <a:endCxn id="28" idx="0"/>
            </p:cNvCxnSpPr>
            <p:nvPr/>
          </p:nvCxnSpPr>
          <p:spPr bwMode="auto">
            <a:xfrm>
              <a:off x="5184068" y="3325838"/>
              <a:ext cx="792088" cy="4632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Connector 47"/>
            <p:cNvCxnSpPr>
              <a:stCxn id="41" idx="6"/>
              <a:endCxn id="42" idx="2"/>
            </p:cNvCxnSpPr>
            <p:nvPr/>
          </p:nvCxnSpPr>
          <p:spPr bwMode="auto">
            <a:xfrm>
              <a:off x="4067944" y="3073810"/>
              <a:ext cx="5040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736782" y="3814918"/>
              <a:ext cx="1342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i="1" u="none" dirty="0" smtClean="0"/>
                <a:t>distância = 3</a:t>
              </a:r>
              <a:endParaRPr lang="en-US" sz="1600" i="1" u="none" dirty="0"/>
            </a:p>
          </p:txBody>
        </p:sp>
      </p:grp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539552" y="4581128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A palavra inválida 1001011 (com um erro) está mais próxima da palavra 0001011 do que da qualquer outra palavra de código.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539552" y="5457998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Torna-se possível </a:t>
            </a:r>
            <a:r>
              <a:rPr lang="pt-PT" u="none" dirty="0" smtClean="0">
                <a:solidFill>
                  <a:srgbClr val="A50021"/>
                </a:solidFill>
              </a:rPr>
              <a:t>corrigir</a:t>
            </a:r>
            <a:r>
              <a:rPr lang="pt-PT" u="none" dirty="0" smtClean="0">
                <a:solidFill>
                  <a:srgbClr val="003366"/>
                </a:solidFill>
              </a:rPr>
              <a:t> o erro modificando a palavra recebida para a palavra mais próxima no código.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8" grpId="0"/>
      <p:bldP spid="16" grpId="0"/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848600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Quantificação de informação</a:t>
            </a:r>
            <a:endParaRPr lang="pt-PT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04938" y="4504084"/>
            <a:ext cx="66960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</a:t>
            </a:r>
            <a:r>
              <a:rPr lang="en-US" i="1"/>
              <a:t>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10</a:t>
            </a:r>
            <a:r>
              <a:rPr lang="en-US"/>
              <a:t> = 1 024	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kibi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20</a:t>
            </a:r>
            <a:r>
              <a:rPr lang="en-US"/>
              <a:t> = 1 048 576 	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mebi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</a:t>
            </a:r>
            <a:r>
              <a:rPr 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30</a:t>
            </a:r>
            <a:r>
              <a:rPr lang="en-US"/>
              <a:t> = 1 073 741 824 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gibi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40</a:t>
            </a:r>
            <a:r>
              <a:rPr lang="en-US"/>
              <a:t> = 1 099 511 627 776 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tebi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50</a:t>
            </a:r>
            <a:r>
              <a:rPr lang="en-US"/>
              <a:t> = 1 125 899 906 842 624 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pebi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Ei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60</a:t>
            </a:r>
            <a:r>
              <a:rPr lang="en-US"/>
              <a:t> = 1 152 921 504 606 846 976 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exbi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03350" y="2486619"/>
            <a:ext cx="6624638" cy="1446213"/>
            <a:chOff x="839" y="890"/>
            <a:chExt cx="4173" cy="911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839" y="890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K/k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	 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pt-PT">
                  <a:solidFill>
                    <a:srgbClr val="000066"/>
                  </a:solidFill>
                </a:rPr>
                <a:t>(</a:t>
              </a:r>
              <a:r>
                <a:rPr lang="en-US" i="1">
                  <a:solidFill>
                    <a:srgbClr val="000066"/>
                  </a:solidFill>
                </a:rPr>
                <a:t>kilo</a:t>
              </a:r>
              <a:r>
                <a:rPr lang="pt-PT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839" y="1117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M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	 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/>
                <a:t> 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pt-PT">
                  <a:solidFill>
                    <a:srgbClr val="000066"/>
                  </a:solidFill>
                </a:rPr>
                <a:t>(</a:t>
              </a:r>
              <a:r>
                <a:rPr lang="en-US" i="1">
                  <a:solidFill>
                    <a:srgbClr val="000066"/>
                  </a:solidFill>
                </a:rPr>
                <a:t>mega</a:t>
              </a:r>
              <a:r>
                <a:rPr lang="pt-PT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839" y="1343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G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	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pt-PT" dirty="0">
                  <a:solidFill>
                    <a:srgbClr val="000066"/>
                  </a:solidFill>
                </a:rPr>
                <a:t>(</a:t>
              </a:r>
              <a:r>
                <a:rPr lang="en-US" i="1" dirty="0" err="1">
                  <a:solidFill>
                    <a:srgbClr val="000066"/>
                  </a:solidFill>
                </a:rPr>
                <a:t>giga</a:t>
              </a:r>
              <a:r>
                <a:rPr lang="pt-PT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839" y="1570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T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40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pt-PT" dirty="0">
                  <a:solidFill>
                    <a:srgbClr val="000066"/>
                  </a:solidFill>
                </a:rPr>
                <a:t>(</a:t>
              </a:r>
              <a:r>
                <a:rPr lang="en-US" i="1" dirty="0" err="1">
                  <a:solidFill>
                    <a:srgbClr val="000066"/>
                  </a:solidFill>
                </a:rPr>
                <a:t>tera</a:t>
              </a:r>
              <a:r>
                <a:rPr lang="pt-PT" dirty="0">
                  <a:solidFill>
                    <a:srgbClr val="000066"/>
                  </a:solidFill>
                </a:rPr>
                <a:t>)</a:t>
              </a:r>
            </a:p>
          </p:txBody>
        </p:sp>
      </p:grpSp>
      <p:sp>
        <p:nvSpPr>
          <p:cNvPr id="22536" name="Text Box 18"/>
          <p:cNvSpPr txBox="1">
            <a:spLocks noChangeArrowheads="1"/>
          </p:cNvSpPr>
          <p:nvPr/>
        </p:nvSpPr>
        <p:spPr bwMode="auto">
          <a:xfrm>
            <a:off x="5878513" y="3581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31913" y="4149080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IEEE 1541-2002: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8170" y="1076543"/>
            <a:ext cx="6558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A50021"/>
                </a:solidFill>
              </a:rPr>
              <a:t>Bit 	– </a:t>
            </a:r>
            <a:r>
              <a:rPr lang="pt-PT" i="1" dirty="0" smtClean="0">
                <a:solidFill>
                  <a:srgbClr val="A50021"/>
                </a:solidFill>
              </a:rPr>
              <a:t>b 	– </a:t>
            </a:r>
            <a:r>
              <a:rPr lang="pt-PT" dirty="0">
                <a:solidFill>
                  <a:srgbClr val="003366"/>
                </a:solidFill>
              </a:rPr>
              <a:t>0 ou </a:t>
            </a:r>
            <a:r>
              <a:rPr lang="pt-PT" dirty="0" smtClean="0">
                <a:solidFill>
                  <a:srgbClr val="003366"/>
                </a:solidFill>
              </a:rPr>
              <a:t>1</a:t>
            </a:r>
          </a:p>
          <a:p>
            <a:r>
              <a:rPr lang="pt-PT" dirty="0" smtClean="0">
                <a:solidFill>
                  <a:srgbClr val="A50021"/>
                </a:solidFill>
              </a:rPr>
              <a:t>Byte 	– </a:t>
            </a:r>
            <a:r>
              <a:rPr lang="pt-PT" i="1" dirty="0" smtClean="0">
                <a:solidFill>
                  <a:srgbClr val="A50021"/>
                </a:solidFill>
              </a:rPr>
              <a:t>B 	– </a:t>
            </a:r>
            <a:r>
              <a:rPr lang="pt-PT" dirty="0" smtClean="0">
                <a:solidFill>
                  <a:srgbClr val="003366"/>
                </a:solidFill>
              </a:rPr>
              <a:t>8 bits</a:t>
            </a:r>
          </a:p>
          <a:p>
            <a:r>
              <a:rPr lang="pt-PT" dirty="0" smtClean="0">
                <a:solidFill>
                  <a:srgbClr val="A50021"/>
                </a:solidFill>
              </a:rPr>
              <a:t>Nibble </a:t>
            </a:r>
            <a:r>
              <a:rPr lang="pt-PT" dirty="0">
                <a:solidFill>
                  <a:srgbClr val="A50021"/>
                </a:solidFill>
              </a:rPr>
              <a:t>	</a:t>
            </a:r>
            <a:r>
              <a:rPr lang="pt-PT" dirty="0" smtClean="0">
                <a:solidFill>
                  <a:srgbClr val="A50021"/>
                </a:solidFill>
              </a:rPr>
              <a:t>	</a:t>
            </a:r>
            <a:r>
              <a:rPr lang="pt-PT" i="1" dirty="0" smtClean="0">
                <a:solidFill>
                  <a:srgbClr val="A50021"/>
                </a:solidFill>
              </a:rPr>
              <a:t>– </a:t>
            </a:r>
            <a:r>
              <a:rPr lang="pt-PT" dirty="0" smtClean="0">
                <a:solidFill>
                  <a:srgbClr val="003366"/>
                </a:solidFill>
              </a:rPr>
              <a:t>4 bits</a:t>
            </a:r>
          </a:p>
          <a:p>
            <a:r>
              <a:rPr lang="pt-PT" dirty="0" smtClean="0">
                <a:solidFill>
                  <a:srgbClr val="A50021"/>
                </a:solidFill>
              </a:rPr>
              <a:t>Word </a:t>
            </a:r>
            <a:r>
              <a:rPr lang="pt-PT" dirty="0">
                <a:solidFill>
                  <a:srgbClr val="A50021"/>
                </a:solidFill>
              </a:rPr>
              <a:t>		</a:t>
            </a:r>
            <a:r>
              <a:rPr lang="pt-PT" i="1" dirty="0">
                <a:solidFill>
                  <a:srgbClr val="A50021"/>
                </a:solidFill>
              </a:rPr>
              <a:t>– </a:t>
            </a:r>
            <a:r>
              <a:rPr lang="pt-PT" dirty="0" smtClean="0">
                <a:solidFill>
                  <a:srgbClr val="003366"/>
                </a:solidFill>
              </a:rPr>
              <a:t>8, 16, 32, 64 ... bits (depende do contexto)</a:t>
            </a:r>
            <a:endParaRPr lang="pt-P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95155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47675" y="1844824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3366"/>
                </a:solidFill>
              </a:rPr>
              <a:t>Calcule </a:t>
            </a:r>
            <a:r>
              <a:rPr lang="pt-BR" dirty="0">
                <a:solidFill>
                  <a:srgbClr val="003366"/>
                </a:solidFill>
              </a:rPr>
              <a:t>o resultado das operações seguintes em complemento para 2 com 8 bits </a:t>
            </a:r>
            <a:r>
              <a:rPr lang="pt-BR" dirty="0" smtClean="0">
                <a:solidFill>
                  <a:srgbClr val="003366"/>
                </a:solidFill>
              </a:rPr>
              <a:t>de representação</a:t>
            </a:r>
            <a:r>
              <a:rPr lang="pt-BR" dirty="0">
                <a:solidFill>
                  <a:srgbClr val="003366"/>
                </a:solidFill>
              </a:rPr>
              <a:t>. Identifique os casos em que ocorre </a:t>
            </a:r>
            <a:r>
              <a:rPr lang="pt-BR" i="1" dirty="0">
                <a:solidFill>
                  <a:srgbClr val="003366"/>
                </a:solidFill>
              </a:rPr>
              <a:t>overflow</a:t>
            </a:r>
            <a:r>
              <a:rPr lang="pt-BR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844395"/>
              </p:ext>
            </p:extLst>
          </p:nvPr>
        </p:nvGraphicFramePr>
        <p:xfrm>
          <a:off x="900113" y="2531431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6" name="Document" r:id="rId4" imgW="5630549" imgH="1202260" progId="Word.Document.8">
                  <p:embed/>
                </p:oleObj>
              </mc:Choice>
              <mc:Fallback>
                <p:oleObj name="Document" r:id="rId4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900113" y="2531431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25992"/>
              </p:ext>
            </p:extLst>
          </p:nvPr>
        </p:nvGraphicFramePr>
        <p:xfrm>
          <a:off x="4427538" y="2531431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7" name="Document" r:id="rId6" imgW="5642640" imgH="1202040" progId="Word.Document.8">
                  <p:embed/>
                </p:oleObj>
              </mc:Choice>
              <mc:Fallback>
                <p:oleObj name="Document" r:id="rId6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4427538" y="2531431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36883"/>
              </p:ext>
            </p:extLst>
          </p:nvPr>
        </p:nvGraphicFramePr>
        <p:xfrm>
          <a:off x="900113" y="3843470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8" name="Document" r:id="rId8" imgW="5642640" imgH="1202040" progId="Word.Document.8">
                  <p:embed/>
                </p:oleObj>
              </mc:Choice>
              <mc:Fallback>
                <p:oleObj name="Document" r:id="rId8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900113" y="3843470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89934"/>
              </p:ext>
            </p:extLst>
          </p:nvPr>
        </p:nvGraphicFramePr>
        <p:xfrm>
          <a:off x="4427538" y="3843470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9" name="Document" r:id="rId10" imgW="5642640" imgH="1202040" progId="Word.Document.8">
                  <p:embed/>
                </p:oleObj>
              </mc:Choice>
              <mc:Fallback>
                <p:oleObj name="Document" r:id="rId10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4427538" y="3843470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900113" y="5157192"/>
          <a:ext cx="28082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0" name="Document" r:id="rId12" imgW="5642640" imgH="1202040" progId="Word.Document.8">
                  <p:embed/>
                </p:oleObj>
              </mc:Choice>
              <mc:Fallback>
                <p:oleObj name="Document" r:id="rId12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900113" y="5157192"/>
                        <a:ext cx="28082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4427538" y="5157192"/>
          <a:ext cx="28082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1" name="Document" r:id="rId14" imgW="5642640" imgH="1202040" progId="Word.Document.8">
                  <p:embed/>
                </p:oleObj>
              </mc:Choice>
              <mc:Fallback>
                <p:oleObj name="Document" r:id="rId14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4427538" y="5157192"/>
                        <a:ext cx="28082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68313" y="899899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números seguintes em </a:t>
            </a:r>
            <a:r>
              <a:rPr lang="pt-PT" u="none" dirty="0">
                <a:solidFill>
                  <a:srgbClr val="A50021"/>
                </a:solidFill>
              </a:rPr>
              <a:t>sinal e módulo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>
                <a:solidFill>
                  <a:srgbClr val="A50021"/>
                </a:solidFill>
              </a:rPr>
              <a:t>complemento para 1</a:t>
            </a:r>
            <a:r>
              <a:rPr lang="pt-PT" u="none" dirty="0">
                <a:solidFill>
                  <a:srgbClr val="003366"/>
                </a:solidFill>
              </a:rPr>
              <a:t> e </a:t>
            </a:r>
            <a:r>
              <a:rPr lang="pt-PT" u="none" dirty="0">
                <a:solidFill>
                  <a:srgbClr val="A50021"/>
                </a:solidFill>
              </a:rPr>
              <a:t>complemento para 2</a:t>
            </a:r>
            <a:r>
              <a:rPr lang="pt-PT" u="none" dirty="0">
                <a:solidFill>
                  <a:srgbClr val="003366"/>
                </a:solidFill>
              </a:rPr>
              <a:t> com 8 bits: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3276600" y="1484784"/>
            <a:ext cx="2534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39</a:t>
            </a:r>
            <a:r>
              <a:rPr lang="pt-PT" u="none" baseline="-25000" dirty="0" smtClean="0"/>
              <a:t>10</a:t>
            </a:r>
            <a:r>
              <a:rPr lang="pt-PT" u="none" dirty="0"/>
              <a:t>		-</a:t>
            </a:r>
            <a:r>
              <a:rPr lang="pt-PT" u="none" dirty="0" smtClean="0"/>
              <a:t>22</a:t>
            </a:r>
            <a:r>
              <a:rPr lang="pt-PT" u="none" baseline="-25000" dirty="0" smtClean="0"/>
              <a:t>10</a:t>
            </a:r>
            <a:endParaRPr lang="en-US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41797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743648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47997" y="2348880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Os números seguintes são escritos em complemento para 2. Represente-os em complemento para 1 com 8 bits.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96269" y="2985919"/>
            <a:ext cx="2749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001011</a:t>
            </a:r>
            <a:r>
              <a:rPr lang="pt-PT" u="none" dirty="0"/>
              <a:t>		</a:t>
            </a:r>
            <a:r>
              <a:rPr lang="pt-PT" u="none" dirty="0" smtClean="0"/>
              <a:t>110111</a:t>
            </a:r>
            <a:endParaRPr lang="en-US" u="none" baseline="-25000" dirty="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47997" y="3717032"/>
            <a:ext cx="837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Exprima nos sistemas decimal, binário e hexadecimal o valor da maior quantidade inteira não negativa que pode representar num registo com capacidade de armazenamento de 2 algarismos octais.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836712"/>
            <a:ext cx="8300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Quantos bits de informação se pode armazenar numa </a:t>
            </a:r>
            <a:r>
              <a:rPr lang="pt-PT" i="1" dirty="0">
                <a:solidFill>
                  <a:srgbClr val="003366"/>
                </a:solidFill>
              </a:rPr>
              <a:t>pen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16 </a:t>
            </a:r>
            <a:r>
              <a:rPr lang="pt-PT" dirty="0">
                <a:solidFill>
                  <a:srgbClr val="003366"/>
                </a:solidFill>
              </a:rPr>
              <a:t>GB?</a:t>
            </a:r>
          </a:p>
          <a:p>
            <a:endParaRPr lang="pt-PT" dirty="0" smtClean="0">
              <a:solidFill>
                <a:srgbClr val="003366"/>
              </a:solidFill>
            </a:endParaRPr>
          </a:p>
          <a:p>
            <a:r>
              <a:rPr lang="pt-PT" dirty="0" smtClean="0">
                <a:solidFill>
                  <a:srgbClr val="003366"/>
                </a:solidFill>
              </a:rPr>
              <a:t>Quantas </a:t>
            </a:r>
            <a:r>
              <a:rPr lang="pt-PT" dirty="0">
                <a:solidFill>
                  <a:srgbClr val="003366"/>
                </a:solidFill>
              </a:rPr>
              <a:t>fotos digitais seria possível quardar </a:t>
            </a:r>
            <a:r>
              <a:rPr lang="pt-PT">
                <a:solidFill>
                  <a:srgbClr val="003366"/>
                </a:solidFill>
              </a:rPr>
              <a:t>numa </a:t>
            </a:r>
            <a:r>
              <a:rPr lang="pt-PT" i="1" smtClean="0">
                <a:solidFill>
                  <a:srgbClr val="003366"/>
                </a:solidFill>
              </a:rPr>
              <a:t>pen </a:t>
            </a:r>
            <a:r>
              <a:rPr lang="pt-PT" dirty="0" smtClean="0">
                <a:solidFill>
                  <a:srgbClr val="003366"/>
                </a:solidFill>
              </a:rPr>
              <a:t>de 8 </a:t>
            </a:r>
            <a:r>
              <a:rPr lang="pt-PT" dirty="0">
                <a:solidFill>
                  <a:srgbClr val="003366"/>
                </a:solidFill>
              </a:rPr>
              <a:t>GB se cada foto ocupasse 4000 x 3000 </a:t>
            </a:r>
            <a:r>
              <a:rPr lang="pt-PT" i="1" dirty="0">
                <a:solidFill>
                  <a:srgbClr val="003366"/>
                </a:solidFill>
              </a:rPr>
              <a:t>píxeis </a:t>
            </a:r>
            <a:r>
              <a:rPr lang="pt-PT" dirty="0">
                <a:solidFill>
                  <a:srgbClr val="003366"/>
                </a:solidFill>
              </a:rPr>
              <a:t>e cada </a:t>
            </a:r>
            <a:r>
              <a:rPr lang="pt-PT" i="1" dirty="0">
                <a:solidFill>
                  <a:srgbClr val="003366"/>
                </a:solidFill>
              </a:rPr>
              <a:t>píxel</a:t>
            </a:r>
            <a:r>
              <a:rPr lang="pt-PT" dirty="0">
                <a:solidFill>
                  <a:srgbClr val="003366"/>
                </a:solidFill>
              </a:rPr>
              <a:t> fosse representado por 24 bits? </a:t>
            </a:r>
          </a:p>
          <a:p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7544" y="5014917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3366"/>
                </a:solidFill>
              </a:rPr>
              <a:t>Assumindo que a quantidade seguinte está codificada em complemento para 2 indique o seu equivalente decimal: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699792" y="5725705"/>
            <a:ext cx="3031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1111111111111111111111001</a:t>
            </a:r>
            <a:endParaRPr lang="en-US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19992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47675" y="1772816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Represente os seguintes números nos códigos BCD natural, AIKEN, BCD de excesso 3 e no código de Gray.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611188" y="2493541"/>
            <a:ext cx="79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800000"/>
                </a:solidFill>
              </a:rPr>
              <a:t> 108</a:t>
            </a:r>
            <a:r>
              <a:rPr lang="pt-PT" baseline="-25000">
                <a:solidFill>
                  <a:srgbClr val="800000"/>
                </a:solidFill>
              </a:rPr>
              <a:t>10</a:t>
            </a:r>
            <a:endParaRPr lang="en-US" baseline="-25000">
              <a:solidFill>
                <a:srgbClr val="800000"/>
              </a:solidFill>
            </a:endParaRP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1692275" y="2493541"/>
            <a:ext cx="24257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3300"/>
                </a:solidFill>
              </a:rPr>
              <a:t>= 000100001000</a:t>
            </a:r>
            <a:r>
              <a:rPr lang="pt-PT" baseline="-25000" dirty="0">
                <a:solidFill>
                  <a:srgbClr val="003300"/>
                </a:solidFill>
              </a:rPr>
              <a:t>BCD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000100001110</a:t>
            </a:r>
            <a:r>
              <a:rPr lang="pt-PT" baseline="-25000" dirty="0">
                <a:solidFill>
                  <a:srgbClr val="003300"/>
                </a:solidFill>
              </a:rPr>
              <a:t>AIKEN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010000111011</a:t>
            </a:r>
            <a:r>
              <a:rPr lang="pt-PT" baseline="-25000" dirty="0">
                <a:solidFill>
                  <a:srgbClr val="003300"/>
                </a:solidFill>
              </a:rPr>
              <a:t>XS3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1101100</a:t>
            </a:r>
            <a:r>
              <a:rPr lang="pt-PT" baseline="-25000" dirty="0">
                <a:solidFill>
                  <a:srgbClr val="003300"/>
                </a:solidFill>
              </a:rPr>
              <a:t>2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1011010</a:t>
            </a:r>
            <a:r>
              <a:rPr lang="pt-PT" baseline="-25000" dirty="0">
                <a:solidFill>
                  <a:srgbClr val="003300"/>
                </a:solidFill>
              </a:rPr>
              <a:t>GRAY</a:t>
            </a:r>
            <a:endParaRPr lang="en-US" baseline="-25000" dirty="0">
              <a:solidFill>
                <a:srgbClr val="003300"/>
              </a:solidFill>
            </a:endParaRP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940300" y="2507829"/>
            <a:ext cx="52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800000"/>
                </a:solidFill>
              </a:rPr>
              <a:t>33</a:t>
            </a:r>
            <a:r>
              <a:rPr lang="pt-PT" baseline="-25000">
                <a:solidFill>
                  <a:srgbClr val="800000"/>
                </a:solidFill>
              </a:rPr>
              <a:t>8</a:t>
            </a:r>
            <a:endParaRPr lang="en-US" baseline="-25000">
              <a:solidFill>
                <a:srgbClr val="800000"/>
              </a:solidFill>
            </a:endParaRP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5940425" y="2507829"/>
            <a:ext cx="1917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=27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</a:p>
          <a:p>
            <a:r>
              <a:rPr lang="pt-PT">
                <a:solidFill>
                  <a:srgbClr val="003300"/>
                </a:solidFill>
              </a:rPr>
              <a:t>= 00100111</a:t>
            </a:r>
            <a:r>
              <a:rPr lang="pt-PT" baseline="-25000">
                <a:solidFill>
                  <a:srgbClr val="003300"/>
                </a:solidFill>
              </a:rPr>
              <a:t>BCD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00101101</a:t>
            </a:r>
            <a:r>
              <a:rPr lang="pt-PT" baseline="-25000">
                <a:solidFill>
                  <a:srgbClr val="003300"/>
                </a:solidFill>
              </a:rPr>
              <a:t>AIKEN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01011010</a:t>
            </a:r>
            <a:r>
              <a:rPr lang="pt-PT" baseline="-25000">
                <a:solidFill>
                  <a:srgbClr val="003300"/>
                </a:solidFill>
              </a:rPr>
              <a:t>XS3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011011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010110</a:t>
            </a:r>
            <a:r>
              <a:rPr lang="pt-PT" baseline="-25000">
                <a:solidFill>
                  <a:srgbClr val="003300"/>
                </a:solidFill>
              </a:rPr>
              <a:t>GRAY</a:t>
            </a:r>
            <a:endParaRPr lang="en-US" baseline="-25000">
              <a:solidFill>
                <a:srgbClr val="003300"/>
              </a:solidFill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592138" y="5248300"/>
            <a:ext cx="636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Determine a distância de </a:t>
            </a:r>
            <a:r>
              <a:rPr lang="pt-PT" dirty="0" err="1">
                <a:solidFill>
                  <a:srgbClr val="003366"/>
                </a:solidFill>
              </a:rPr>
              <a:t>Hamming</a:t>
            </a:r>
            <a:r>
              <a:rPr lang="pt-PT" dirty="0">
                <a:solidFill>
                  <a:srgbClr val="003366"/>
                </a:solidFill>
              </a:rPr>
              <a:t> entre palavras seguintes: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1743075" y="5608662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A50021"/>
                </a:solidFill>
              </a:rPr>
              <a:t>011010101011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763713" y="5870600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000010101011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4211638" y="5732487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/>
              <a:t>= </a:t>
            </a:r>
            <a:r>
              <a:rPr lang="pt-PT" dirty="0" smtClean="0"/>
              <a:t>2</a:t>
            </a:r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68313" y="980728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Quantos bits são necessários para codificar em BCD</a:t>
            </a:r>
            <a:r>
              <a:rPr lang="pt-PT" u="none" baseline="-25000" dirty="0" smtClean="0">
                <a:solidFill>
                  <a:srgbClr val="003366"/>
                </a:solidFill>
              </a:rPr>
              <a:t>8421</a:t>
            </a:r>
            <a:r>
              <a:rPr lang="pt-PT" u="none" dirty="0" smtClean="0">
                <a:solidFill>
                  <a:srgbClr val="003366"/>
                </a:solidFill>
              </a:rPr>
              <a:t> o valor 123456</a:t>
            </a:r>
            <a:r>
              <a:rPr lang="pt-PT" u="none" baseline="-25000" dirty="0" smtClean="0">
                <a:solidFill>
                  <a:srgbClr val="003366"/>
                </a:solidFill>
              </a:rPr>
              <a:t>10</a:t>
            </a:r>
            <a:r>
              <a:rPr lang="pt-PT" u="none" dirty="0" smtClean="0">
                <a:solidFill>
                  <a:srgbClr val="003366"/>
                </a:solidFill>
              </a:rPr>
              <a:t>? Este código é ponderado? É autocomplementar?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4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743648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579214" y="4437112"/>
            <a:ext cx="8240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que um número em complemento para 2 pode ser representado com </a:t>
            </a:r>
            <a:r>
              <a:rPr lang="pt-PT" u="sng" dirty="0" smtClean="0">
                <a:solidFill>
                  <a:srgbClr val="003366"/>
                </a:solidFill>
              </a:rPr>
              <a:t>mais bits</a:t>
            </a:r>
            <a:r>
              <a:rPr lang="pt-PT" dirty="0" smtClean="0">
                <a:solidFill>
                  <a:srgbClr val="003366"/>
                </a:solidFill>
              </a:rPr>
              <a:t> através de extensão do bit de sinal.</a:t>
            </a:r>
            <a:endParaRPr lang="en-US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9" grpId="0"/>
      <p:bldP spid="31780" grpId="0"/>
      <p:bldP spid="31781" grpId="0"/>
      <p:bldP spid="31782" grpId="0"/>
      <p:bldP spid="31783" grpId="0"/>
      <p:bldP spid="31784" grpId="0"/>
      <p:bldP spid="31785" grpId="0"/>
      <p:bldP spid="31786" grpId="0"/>
      <p:bldP spid="3178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136136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bases 8 e 16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99592" y="1259468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052638" y="1917254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8" name="Document" r:id="rId4" imgW="5630549" imgH="1202260" progId="Word.Document.8">
                  <p:embed/>
                </p:oleObj>
              </mc:Choice>
              <mc:Fallback>
                <p:oleObj name="Document" r:id="rId4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2638" y="1917254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205288" y="1917254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9" name="Document" r:id="rId6" imgW="5630549" imgH="1202260" progId="Word.Document.8">
                  <p:embed/>
                </p:oleObj>
              </mc:Choice>
              <mc:Fallback>
                <p:oleObj name="Document" r:id="rId6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5288" y="1917254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55576" y="2204864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8</a:t>
            </a:r>
            <a:endParaRPr lang="en-US" u="none" dirty="0">
              <a:solidFill>
                <a:srgbClr val="006600"/>
              </a:solidFill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52638" y="3995837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0" name="Document" r:id="rId8" imgW="5630549" imgH="1202260" progId="Word.Document.8">
                  <p:embed/>
                </p:oleObj>
              </mc:Choice>
              <mc:Fallback>
                <p:oleObj name="Document" r:id="rId8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2638" y="3995837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4205288" y="3995837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1" name="Document" r:id="rId10" imgW="5630549" imgH="1202260" progId="Word.Document.8">
                  <p:embed/>
                </p:oleObj>
              </mc:Choice>
              <mc:Fallback>
                <p:oleObj name="Document" r:id="rId10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5288" y="3995837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4283447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16</a:t>
            </a:r>
            <a:endParaRPr lang="en-US" u="none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8405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de números binários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449388"/>
            <a:ext cx="2355850" cy="1766887"/>
            <a:chOff x="385" y="913"/>
            <a:chExt cx="1484" cy="1113"/>
          </a:xfrm>
        </p:grpSpPr>
        <p:sp>
          <p:nvSpPr>
            <p:cNvPr id="2057" name="Text Box 4"/>
            <p:cNvSpPr txBox="1">
              <a:spLocks noChangeArrowheads="1"/>
            </p:cNvSpPr>
            <p:nvPr/>
          </p:nvSpPr>
          <p:spPr bwMode="auto">
            <a:xfrm>
              <a:off x="385" y="1276"/>
              <a:ext cx="80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3366"/>
                  </a:solidFill>
                </a:rPr>
                <a:t>0 - 0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0 - 1 =  </a:t>
              </a:r>
              <a:r>
                <a:rPr lang="pt-PT" u="none">
                  <a:solidFill>
                    <a:srgbClr val="996600"/>
                  </a:solidFill>
                </a:rPr>
                <a:t>1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1 - 0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1 - 1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  <a:endParaRPr lang="en-US" u="none">
                <a:solidFill>
                  <a:srgbClr val="006600"/>
                </a:solidFill>
              </a:endParaRPr>
            </a:p>
          </p:txBody>
        </p:sp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464" y="913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996600"/>
                  </a:solidFill>
                </a:rPr>
                <a:t>b</a:t>
              </a:r>
              <a:r>
                <a:rPr lang="pt-PT" u="none" baseline="-25000">
                  <a:solidFill>
                    <a:srgbClr val="996600"/>
                  </a:solidFill>
                </a:rPr>
                <a:t>out</a:t>
              </a:r>
              <a:endParaRPr lang="en-US" u="none" baseline="-25000">
                <a:solidFill>
                  <a:srgbClr val="996600"/>
                </a:solidFill>
              </a:endParaRPr>
            </a:p>
          </p:txBody>
        </p:sp>
        <p:sp>
          <p:nvSpPr>
            <p:cNvPr id="2059" name="Text Box 6"/>
            <p:cNvSpPr txBox="1">
              <a:spLocks noChangeArrowheads="1"/>
            </p:cNvSpPr>
            <p:nvPr/>
          </p:nvSpPr>
          <p:spPr bwMode="auto">
            <a:xfrm>
              <a:off x="1161" y="913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6600"/>
                  </a:solidFill>
                </a:rPr>
                <a:t>diferença</a:t>
              </a:r>
              <a:endParaRPr lang="en-US" u="none">
                <a:solidFill>
                  <a:srgbClr val="006600"/>
                </a:solidFill>
              </a:endParaRPr>
            </a:p>
          </p:txBody>
        </p:sp>
        <p:sp>
          <p:nvSpPr>
            <p:cNvPr id="2060" name="Freeform 7"/>
            <p:cNvSpPr>
              <a:spLocks/>
            </p:cNvSpPr>
            <p:nvPr/>
          </p:nvSpPr>
          <p:spPr bwMode="auto">
            <a:xfrm>
              <a:off x="1157" y="1140"/>
              <a:ext cx="272" cy="136"/>
            </a:xfrm>
            <a:custGeom>
              <a:avLst/>
              <a:gdLst>
                <a:gd name="T0" fmla="*/ 272 w 272"/>
                <a:gd name="T1" fmla="*/ 0 h 136"/>
                <a:gd name="T2" fmla="*/ 45 w 272"/>
                <a:gd name="T3" fmla="*/ 45 h 136"/>
                <a:gd name="T4" fmla="*/ 0 w 272"/>
                <a:gd name="T5" fmla="*/ 136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272" y="0"/>
                  </a:moveTo>
                  <a:cubicBezTo>
                    <a:pt x="181" y="11"/>
                    <a:pt x="90" y="22"/>
                    <a:pt x="45" y="45"/>
                  </a:cubicBezTo>
                  <a:cubicBezTo>
                    <a:pt x="0" y="68"/>
                    <a:pt x="0" y="102"/>
                    <a:pt x="0" y="136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8"/>
            <p:cNvSpPr>
              <a:spLocks/>
            </p:cNvSpPr>
            <p:nvPr/>
          </p:nvSpPr>
          <p:spPr bwMode="auto">
            <a:xfrm>
              <a:off x="640" y="1164"/>
              <a:ext cx="379" cy="136"/>
            </a:xfrm>
            <a:custGeom>
              <a:avLst/>
              <a:gdLst>
                <a:gd name="T0" fmla="*/ 0 w 379"/>
                <a:gd name="T1" fmla="*/ 0 h 136"/>
                <a:gd name="T2" fmla="*/ 318 w 379"/>
                <a:gd name="T3" fmla="*/ 46 h 136"/>
                <a:gd name="T4" fmla="*/ 363 w 379"/>
                <a:gd name="T5" fmla="*/ 136 h 136"/>
                <a:gd name="T6" fmla="*/ 0 60000 65536"/>
                <a:gd name="T7" fmla="*/ 0 60000 65536"/>
                <a:gd name="T8" fmla="*/ 0 60000 65536"/>
                <a:gd name="T9" fmla="*/ 0 w 379"/>
                <a:gd name="T10" fmla="*/ 0 h 136"/>
                <a:gd name="T11" fmla="*/ 379 w 379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" h="136">
                  <a:moveTo>
                    <a:pt x="0" y="0"/>
                  </a:moveTo>
                  <a:cubicBezTo>
                    <a:pt x="128" y="11"/>
                    <a:pt x="257" y="23"/>
                    <a:pt x="318" y="46"/>
                  </a:cubicBezTo>
                  <a:cubicBezTo>
                    <a:pt x="379" y="69"/>
                    <a:pt x="371" y="102"/>
                    <a:pt x="363" y="136"/>
                  </a:cubicBezTo>
                </a:path>
              </a:pathLst>
            </a:custGeom>
            <a:noFill/>
            <a:ln w="9525">
              <a:solidFill>
                <a:srgbClr val="99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5148263" y="1341438"/>
          <a:ext cx="259238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7" name="Document" r:id="rId4" imgW="5630040" imgH="1828800" progId="Word.Document.8">
                  <p:embed/>
                </p:oleObj>
              </mc:Choice>
              <mc:Fallback>
                <p:oleObj name="Document" r:id="rId4" imgW="5630040" imgH="182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939"/>
                      <a:stretch>
                        <a:fillRect/>
                      </a:stretch>
                    </p:blipFill>
                    <p:spPr bwMode="auto">
                      <a:xfrm>
                        <a:off x="5148263" y="1341438"/>
                        <a:ext cx="2592387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971550" y="4076700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2051050" y="4611688"/>
          <a:ext cx="28082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8" name="Document" r:id="rId6" imgW="5642640" imgH="1202040" progId="Word.Document.8">
                  <p:embed/>
                </p:oleObj>
              </mc:Choice>
              <mc:Fallback>
                <p:oleObj name="Document" r:id="rId6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2051050" y="4611688"/>
                        <a:ext cx="28082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5654675" y="4618038"/>
          <a:ext cx="15811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9" name="Document" r:id="rId8" imgW="5642640" imgH="1227240" progId="Word.Document.8">
                  <p:embed/>
                </p:oleObj>
              </mc:Choice>
              <mc:Fallback>
                <p:oleObj name="Document" r:id="rId8" imgW="5642640" imgH="1227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654675" y="4618038"/>
                        <a:ext cx="158115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5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828015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de números em bases 8 e 16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99592" y="1259468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051050" y="1917700"/>
          <a:ext cx="15922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6" name="Document" r:id="rId4" imgW="5642640" imgH="1202040" progId="Word.Document.8">
                  <p:embed/>
                </p:oleObj>
              </mc:Choice>
              <mc:Fallback>
                <p:oleObj name="Document" r:id="rId4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1050" y="1917700"/>
                        <a:ext cx="1592263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205288" y="1917254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7" name="Document" r:id="rId6" imgW="5630549" imgH="1202260" progId="Word.Document.8">
                  <p:embed/>
                </p:oleObj>
              </mc:Choice>
              <mc:Fallback>
                <p:oleObj name="Document" r:id="rId6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5288" y="1917254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55576" y="2204864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8</a:t>
            </a:r>
            <a:endParaRPr lang="en-US" u="none" dirty="0">
              <a:solidFill>
                <a:srgbClr val="006600"/>
              </a:solidFill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52638" y="3995837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8" name="Document" r:id="rId8" imgW="5630549" imgH="1202260" progId="Word.Document.8">
                  <p:embed/>
                </p:oleObj>
              </mc:Choice>
              <mc:Fallback>
                <p:oleObj name="Document" r:id="rId8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2638" y="3995837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4203700" y="3995738"/>
          <a:ext cx="1592263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9" name="Document" r:id="rId10" imgW="5642640" imgH="1202040" progId="Word.Document.8">
                  <p:embed/>
                </p:oleObj>
              </mc:Choice>
              <mc:Fallback>
                <p:oleObj name="Document" r:id="rId10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3700" y="3995738"/>
                        <a:ext cx="1592263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4283447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16</a:t>
            </a:r>
            <a:endParaRPr lang="en-US" u="none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 dirty="0" smtClean="0">
                <a:solidFill>
                  <a:srgbClr val="003366"/>
                </a:solidFill>
              </a:rPr>
              <a:t>(sinal e magnitude)</a:t>
            </a:r>
          </a:p>
          <a:p>
            <a:pPr>
              <a:defRPr/>
            </a:pPr>
            <a:endParaRPr lang="pt-PT" u="none" dirty="0" smtClean="0">
              <a:solidFill>
                <a:srgbClr val="003366"/>
              </a:solidFill>
            </a:endParaRPr>
          </a:p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</a:t>
            </a:r>
          </a:p>
          <a:p>
            <a:pPr>
              <a:defRPr/>
            </a:pPr>
            <a:endParaRPr lang="pt-PT" u="none" dirty="0" smtClean="0">
              <a:solidFill>
                <a:srgbClr val="003366"/>
              </a:solidFill>
            </a:endParaRPr>
          </a:p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56" name="WordArt 8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404100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Representação de números negativos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>
                <a:solidFill>
                  <a:srgbClr val="003366"/>
                </a:solidFill>
              </a:rPr>
              <a:t>– a representação inclui o módulo e um símbolo adicional para indicar se o número é positivo ou negativo.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198688" y="1700213"/>
            <a:ext cx="336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/>
              <a:t>00101</a:t>
            </a:r>
            <a:r>
              <a:rPr lang="pt-PT" u="none" baseline="-25000"/>
              <a:t>2</a:t>
            </a:r>
            <a:r>
              <a:rPr lang="pt-PT" u="none"/>
              <a:t> = +5</a:t>
            </a:r>
            <a:r>
              <a:rPr lang="pt-PT" u="none" baseline="-25000"/>
              <a:t>10	</a:t>
            </a:r>
            <a:r>
              <a:rPr lang="pt-PT" u="none"/>
              <a:t>10101</a:t>
            </a:r>
            <a:r>
              <a:rPr lang="pt-PT" u="none" baseline="-25000"/>
              <a:t>2</a:t>
            </a:r>
            <a:r>
              <a:rPr lang="pt-PT" u="none"/>
              <a:t> = -5</a:t>
            </a:r>
            <a:r>
              <a:rPr lang="pt-PT" u="none" baseline="-25000"/>
              <a:t>10</a:t>
            </a:r>
            <a:endParaRPr lang="en-US" u="none" baseline="-25000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195513" y="2125663"/>
            <a:ext cx="336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/>
              <a:t>00000</a:t>
            </a:r>
            <a:r>
              <a:rPr lang="pt-PT" u="none" baseline="-25000"/>
              <a:t>2</a:t>
            </a:r>
            <a:r>
              <a:rPr lang="pt-PT" u="none"/>
              <a:t> = +0</a:t>
            </a:r>
            <a:r>
              <a:rPr lang="pt-PT" u="none" baseline="-25000"/>
              <a:t>10	</a:t>
            </a:r>
            <a:r>
              <a:rPr lang="pt-PT" u="none"/>
              <a:t>10000</a:t>
            </a:r>
            <a:r>
              <a:rPr lang="pt-PT" u="none" baseline="-25000"/>
              <a:t>2</a:t>
            </a:r>
            <a:r>
              <a:rPr lang="pt-PT" u="none"/>
              <a:t> = -0</a:t>
            </a:r>
            <a:r>
              <a:rPr lang="pt-PT" u="none" baseline="-25000"/>
              <a:t>10</a:t>
            </a:r>
            <a:endParaRPr lang="en-US" u="none" baseline="-25000"/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68313" y="279400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 inteiro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representado em</a:t>
            </a:r>
            <a:r>
              <a:rPr lang="pt-PT" u="none"/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>
                <a:solidFill>
                  <a:srgbClr val="003366"/>
                </a:solidFill>
              </a:rPr>
              <a:t>pode tomar valores situados na gama [–(2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-1), +(2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-1)].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468313" y="3724275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Por exemplo, com 4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pode-se representar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>
                <a:solidFill>
                  <a:srgbClr val="003366"/>
                </a:solidFill>
              </a:rPr>
              <a:t>valores [-7,7], i.e. 7 positivos, 7 negativos e 2 zeros.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5656" name="WordArt 8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311599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Sinal e módulo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0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  <p:bldP spid="155652" grpId="0"/>
      <p:bldP spid="155653" grpId="0"/>
      <p:bldP spid="155654" grpId="0"/>
      <p:bldP spid="1556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WordArt 2"/>
          <p:cNvSpPr>
            <a:spLocks noChangeArrowheads="1" noChangeShapeType="1" noTextEdit="1"/>
          </p:cNvSpPr>
          <p:nvPr/>
        </p:nvSpPr>
        <p:spPr bwMode="auto">
          <a:xfrm>
            <a:off x="468313" y="196850"/>
            <a:ext cx="755967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sinal e módulo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É bastante difícil construir um circuito digital que some dois números representados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</a:t>
            </a:r>
            <a:r>
              <a:rPr lang="pt-PT" u="none">
                <a:solidFill>
                  <a:srgbClr val="003366"/>
                </a:solidFill>
              </a:rPr>
              <a:t> dado que é necessário comparar as magnitudes dos operandos para determinar o sinal do resultado.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67544" y="2170113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757238" y="4510088"/>
          <a:ext cx="15906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4" name="Document" r:id="rId4" imgW="5630549" imgH="1225664" progId="Word.Document.8">
                  <p:embed/>
                </p:oleObj>
              </mc:Choice>
              <mc:Fallback>
                <p:oleObj name="Document" r:id="rId4" imgW="5630549" imgH="1225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757238" y="4510088"/>
                        <a:ext cx="15906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84585" y="2673350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1+3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4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611560" y="3322638"/>
            <a:ext cx="1705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0001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+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0011 = 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825750" y="4473575"/>
          <a:ext cx="15922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5" name="Document" r:id="rId6" imgW="5630549" imgH="1225664" progId="Word.Document.8">
                  <p:embed/>
                </p:oleObj>
              </mc:Choice>
              <mc:Fallback>
                <p:oleObj name="Document" r:id="rId6" imgW="5630549" imgH="1225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825750" y="4473575"/>
                        <a:ext cx="159226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754039" y="2636912"/>
            <a:ext cx="13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-1+(-3)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-4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681014" y="3286200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1001 + 1011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932363" y="4510088"/>
          <a:ext cx="13731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6" name="Document" r:id="rId8" imgW="5630549" imgH="1225664" progId="Word.Document.8">
                  <p:embed/>
                </p:oleObj>
              </mc:Choice>
              <mc:Fallback>
                <p:oleObj name="Document" r:id="rId8" imgW="5630549" imgH="1225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9750"/>
                      <a:stretch>
                        <a:fillRect/>
                      </a:stretch>
                    </p:blipFill>
                    <p:spPr bwMode="auto">
                      <a:xfrm>
                        <a:off x="4932363" y="4510088"/>
                        <a:ext cx="1373187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859611" y="2673350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1+(-3)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-2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786586" y="332263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0001 - 0011 = 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931048" y="5395913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075511" y="3897313"/>
            <a:ext cx="922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1 &lt; 3 =&gt;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7000502" y="4473650"/>
          <a:ext cx="13763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7" name="Document" r:id="rId10" imgW="5642640" imgH="1225440" progId="Word.Document.8">
                  <p:embed/>
                </p:oleObj>
              </mc:Choice>
              <mc:Fallback>
                <p:oleObj name="Document" r:id="rId10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9750"/>
                      <a:stretch>
                        <a:fillRect/>
                      </a:stretch>
                    </p:blipFill>
                    <p:spPr bwMode="auto">
                      <a:xfrm>
                        <a:off x="7000502" y="4473650"/>
                        <a:ext cx="137636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929065" y="2636912"/>
            <a:ext cx="12025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3+(-1)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2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856040" y="3286200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0011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-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0001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000502" y="5359475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 smtClean="0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7144965" y="3860875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3 &gt; 1 </a:t>
            </a:r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=&gt;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75828" y="5390468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 smtClean="0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855434" y="5355964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156676" grpId="0"/>
      <p:bldP spid="156678" grpId="0"/>
      <p:bldP spid="156679" grpId="0"/>
      <p:bldP spid="13" grpId="0"/>
      <p:bldP spid="14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2880</Words>
  <Application>Microsoft Office PowerPoint</Application>
  <PresentationFormat>On-screen Show (4:3)</PresentationFormat>
  <Paragraphs>492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Comic Sans MS</vt:lpstr>
      <vt:lpstr>Symbol</vt:lpstr>
      <vt:lpstr>Times New Roman</vt:lpstr>
      <vt:lpstr>Default Design</vt:lpstr>
      <vt:lpstr>Document</vt:lpstr>
      <vt:lpstr>Photo Editor Photo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454</cp:revision>
  <cp:lastPrinted>2016-09-23T09:36:30Z</cp:lastPrinted>
  <dcterms:created xsi:type="dcterms:W3CDTF">2007-01-21T12:26:55Z</dcterms:created>
  <dcterms:modified xsi:type="dcterms:W3CDTF">2016-09-23T09:36:56Z</dcterms:modified>
</cp:coreProperties>
</file>