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1" r:id="rId3"/>
    <p:sldId id="351" r:id="rId4"/>
    <p:sldId id="350" r:id="rId5"/>
    <p:sldId id="322" r:id="rId6"/>
    <p:sldId id="294" r:id="rId7"/>
    <p:sldId id="302" r:id="rId8"/>
    <p:sldId id="303" r:id="rId9"/>
    <p:sldId id="304" r:id="rId10"/>
    <p:sldId id="306" r:id="rId11"/>
    <p:sldId id="305" r:id="rId12"/>
    <p:sldId id="323" r:id="rId13"/>
    <p:sldId id="283" r:id="rId14"/>
    <p:sldId id="308" r:id="rId15"/>
    <p:sldId id="309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7" r:id="rId24"/>
    <p:sldId id="338" r:id="rId25"/>
    <p:sldId id="352" r:id="rId26"/>
    <p:sldId id="339" r:id="rId27"/>
    <p:sldId id="340" r:id="rId28"/>
    <p:sldId id="341" r:id="rId29"/>
    <p:sldId id="342" r:id="rId30"/>
    <p:sldId id="334" r:id="rId31"/>
    <p:sldId id="335" r:id="rId32"/>
    <p:sldId id="343" r:id="rId33"/>
    <p:sldId id="345" r:id="rId34"/>
    <p:sldId id="346" r:id="rId35"/>
    <p:sldId id="347" r:id="rId36"/>
    <p:sldId id="348" r:id="rId37"/>
    <p:sldId id="349" r:id="rId38"/>
    <p:sldId id="353" r:id="rId39"/>
    <p:sldId id="354" r:id="rId4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A50021"/>
    <a:srgbClr val="660066"/>
    <a:srgbClr val="B2B2B2"/>
    <a:srgbClr val="FFCCCC"/>
    <a:srgbClr val="FF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8" autoAdjust="0"/>
    <p:restoredTop sz="94676" autoAdjust="0"/>
  </p:normalViewPr>
  <p:slideViewPr>
    <p:cSldViewPr>
      <p:cViewPr varScale="1">
        <p:scale>
          <a:sx n="129" d="100"/>
          <a:sy n="129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BB69-7797-44E0-91E7-C6BC616E95ED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A9AD-3458-4F04-8CA4-09B35414D6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>
              <a:defRPr sz="1200" smtClean="0"/>
            </a:lvl1pPr>
          </a:lstStyle>
          <a:p>
            <a:pPr>
              <a:defRPr/>
            </a:pPr>
            <a:fld id="{FA954306-C65E-424A-B10C-CFBCFDCCD681}" type="datetimeFigureOut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297" tIns="46148" rIns="92297" bIns="4614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6"/>
            <a:ext cx="2971800" cy="464820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9C3FD6F-C600-4E38-9668-B8960C60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5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003F97-1E76-4D42-919B-398FE0DCCD9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013DD5-B7E4-488B-8524-4C754200DD4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6F48C0-AC79-4D7B-BEA4-DCF84DD09BE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5DBBEF-7B99-4A92-9AF6-C4583E76708F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B28C5C-6FF4-49E5-B412-ABF1176BA54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2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9D589B-36BB-4D53-AFEC-285B1941089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56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EF8821-332C-42D5-A5E8-12EEDFC4066B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4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2C822E-D6EC-4846-AE69-5473E104DBF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89580-F7C6-424F-9080-31F96B49A025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598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2C822E-D6EC-4846-AE69-5473E104DBF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6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579260-8A5F-4436-9BC3-CF1D66FEAA22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7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7913CB-CD8B-4B1D-A13D-28E4920424E4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0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52AA90-C2F8-49E6-8F49-215929A3019D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16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5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26423A-D614-460C-B0F1-0110DA9F379B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6D98E0-872B-4382-84CD-A73A04CD190E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89580-F7C6-424F-9080-31F96B49A025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5066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8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9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1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6BC2AA-C93C-4976-A393-E8BE4FA6385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62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6BC2AA-C93C-4976-A393-E8BE4FA63859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1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773ADC-2979-4A3C-8A44-9D083C60120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0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773ADC-2979-4A3C-8A44-9D083C601200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5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7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16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FA1107-B54C-4405-BC43-CFEF8B4723BD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789580-F7C6-424F-9080-31F96B49A025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252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BACACF-DEB2-4CED-AE3A-8163AFCB2F2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0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23C15F-6A84-4E3E-8186-265CB43DF78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2EAD1B-A8FD-447C-82A3-AEFFDE121BC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49CC14-E360-4BC4-AA5D-F43301CEC36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6A6627-B8BB-4ECF-BBBB-2F6A6FC36D1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0D706-B972-4D61-AF15-67625DD6B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50AB-3E2D-4B9B-A138-0ED830B51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C042-09BD-43FA-B5D7-7EDAC4534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12320-79DA-47E6-A17F-EBC10B071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ED44-EC97-46E9-891C-914954BF7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0B8A6-5AC9-493C-B40E-0664CA6C0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D7BDB-6FD0-49E8-8665-D481DAA1B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87853-F9B2-44FA-98D6-8F6027E3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u="none"/>
            </a:lvl1pPr>
          </a:lstStyle>
          <a:p>
            <a:pPr>
              <a:defRPr/>
            </a:pPr>
            <a:fld id="{508575BA-5DA0-4125-9823-22F0C6E9A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413" y="6165850"/>
            <a:ext cx="56356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699792" y="6453188"/>
            <a:ext cx="25193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1200" u="none" noProof="0" dirty="0" smtClean="0"/>
              <a:t>Introdução</a:t>
            </a:r>
            <a:r>
              <a:rPr lang="pt-PT" sz="1200" u="none" baseline="0" noProof="0" dirty="0" smtClean="0"/>
              <a:t> aos </a:t>
            </a:r>
            <a:r>
              <a:rPr lang="pt-PT" sz="1200" u="none" noProof="0" dirty="0" smtClean="0"/>
              <a:t>Sistemas Digitais</a:t>
            </a:r>
            <a:endParaRPr lang="pt-PT" sz="1200" u="non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02C4-9929-427B-9B42-CB5A8C61A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35150" y="6462713"/>
            <a:ext cx="4608513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Sistemas Digitais (Bolonha), 2007,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EB9C-6DD1-4444-A1F0-07673E7F6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 smtClean="0"/>
            </a:lvl1pPr>
          </a:lstStyle>
          <a:p>
            <a:pPr>
              <a:defRPr/>
            </a:pPr>
            <a:fld id="{D6963505-3A2A-420A-BB12-24870AEC3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9" name="Picture 8" descr="IEET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840288" y="4313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58750" y="48895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u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PowerPoint_97-2003_Presentation9.ppt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Document11.doc"/><Relationship Id="rId11" Type="http://schemas.openxmlformats.org/officeDocument/2006/relationships/image" Target="../media/image38.w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Microsoft_PowerPoint_97-2003_Presentation10.ppt"/><Relationship Id="rId9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Document13.doc"/><Relationship Id="rId11" Type="http://schemas.openxmlformats.org/officeDocument/2006/relationships/image" Target="../media/image43.w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Microsoft_PowerPoint_97-2003_Presentation12.ppt"/><Relationship Id="rId9" Type="http://schemas.openxmlformats.org/officeDocument/2006/relationships/image" Target="../media/image42.wmf"/><Relationship Id="rId1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6.wmf"/><Relationship Id="rId4" Type="http://schemas.openxmlformats.org/officeDocument/2006/relationships/oleObject" Target="../embeddings/Microsoft_Word_97_-_2003_Document1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oleObject" Target="../embeddings/Microsoft_PowerPoint_97-2003_Presentation15.ppt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Microsoft_Word_97_-_2003_Document18.doc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1.wmf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Document17.doc"/><Relationship Id="rId11" Type="http://schemas.openxmlformats.org/officeDocument/2006/relationships/image" Target="../media/image53.wmf"/><Relationship Id="rId5" Type="http://schemas.openxmlformats.org/officeDocument/2006/relationships/image" Target="../media/image50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Microsoft_PowerPoint_97-2003_Presentation16.ppt"/><Relationship Id="rId9" Type="http://schemas.openxmlformats.org/officeDocument/2006/relationships/image" Target="../media/image52.wmf"/><Relationship Id="rId1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0.doc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0.wmf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image" Target="../media/image58.wmf"/><Relationship Id="rId5" Type="http://schemas.openxmlformats.org/officeDocument/2006/relationships/oleObject" Target="../embeddings/Microsoft_Word_97_-_2003_Document19.doc"/><Relationship Id="rId10" Type="http://schemas.openxmlformats.org/officeDocument/2006/relationships/oleObject" Target="../embeddings/Microsoft_Word_97_-_2003_Document21.doc"/><Relationship Id="rId4" Type="http://schemas.openxmlformats.org/officeDocument/2006/relationships/image" Target="../media/image59.wmf"/><Relationship Id="rId9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image" Target="../media/image62.emf"/><Relationship Id="rId4" Type="http://schemas.openxmlformats.org/officeDocument/2006/relationships/oleObject" Target="../embeddings/Microsoft_PowerPoint_97-2003_Presentation22.ppt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4.doc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7.wmf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Word_97_-_2003_Document23.doc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Microsoft_Word_97_-_2003_Document25.doc"/><Relationship Id="rId4" Type="http://schemas.openxmlformats.org/officeDocument/2006/relationships/oleObject" Target="../embeddings/oleObject22.bin"/><Relationship Id="rId9" Type="http://schemas.openxmlformats.org/officeDocument/2006/relationships/image" Target="../media/image68.wmf"/><Relationship Id="rId14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Document27.doc"/><Relationship Id="rId5" Type="http://schemas.openxmlformats.org/officeDocument/2006/relationships/image" Target="../media/image77.wmf"/><Relationship Id="rId10" Type="http://schemas.openxmlformats.org/officeDocument/2006/relationships/image" Target="../media/image79.png"/><Relationship Id="rId4" Type="http://schemas.openxmlformats.org/officeDocument/2006/relationships/oleObject" Target="../embeddings/Microsoft_Word_97_-_2003_Document26.doc"/><Relationship Id="rId9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86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2.emf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Document29.doc"/><Relationship Id="rId11" Type="http://schemas.openxmlformats.org/officeDocument/2006/relationships/oleObject" Target="../embeddings/Microsoft_Word_97_-_2003_Document31.doc"/><Relationship Id="rId5" Type="http://schemas.openxmlformats.org/officeDocument/2006/relationships/image" Target="../media/image81.emf"/><Relationship Id="rId10" Type="http://schemas.openxmlformats.org/officeDocument/2006/relationships/image" Target="../media/image83.emf"/><Relationship Id="rId4" Type="http://schemas.openxmlformats.org/officeDocument/2006/relationships/oleObject" Target="../embeddings/Microsoft_PowerPoint_97-2003_Presentation28.ppt"/><Relationship Id="rId9" Type="http://schemas.openxmlformats.org/officeDocument/2006/relationships/oleObject" Target="../embeddings/Microsoft_PowerPoint_97-2003_Presentation30.ppt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Document33.doc"/><Relationship Id="rId5" Type="http://schemas.openxmlformats.org/officeDocument/2006/relationships/image" Target="../media/image87.emf"/><Relationship Id="rId4" Type="http://schemas.openxmlformats.org/officeDocument/2006/relationships/oleObject" Target="../embeddings/Microsoft_Word_97_-_2003_Document32.doc"/><Relationship Id="rId9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PowerPoint_97-2003_Presentation2.ppt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PowerPoint_97-2003_Presentation1.ppt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.doc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4.doc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oleObject" Target="../embeddings/Microsoft_PowerPoint_97-2003_Presentation3.ppt"/><Relationship Id="rId9" Type="http://schemas.openxmlformats.org/officeDocument/2006/relationships/image" Target="../media/image12.wmf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7.doc"/><Relationship Id="rId5" Type="http://schemas.openxmlformats.org/officeDocument/2006/relationships/image" Target="../media/image18.wmf"/><Relationship Id="rId4" Type="http://schemas.openxmlformats.org/officeDocument/2006/relationships/oleObject" Target="../embeddings/Microsoft_Word_97_-_2003_Document6.doc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PowerPoint_97-2003_Presentation8.pp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755577" y="2564904"/>
            <a:ext cx="7488832" cy="36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Blocos combinatórios</a:t>
            </a:r>
          </a:p>
          <a:p>
            <a:pPr algn="ctr">
              <a:defRPr/>
            </a:pP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 </a:t>
            </a: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baixa e média </a:t>
            </a:r>
            <a:r>
              <a:rPr lang="pt-PT" sz="3600" i="1" u="none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complexidade: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AOI, OAI, descodificadores, 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codificadores, multiplexers,</a:t>
            </a:r>
          </a:p>
          <a:p>
            <a:pPr algn="ctr">
              <a:defRPr/>
            </a:pPr>
            <a:r>
              <a:rPr lang="pt-PT" sz="3600" i="1" u="none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desmultiplexers</a:t>
            </a:r>
            <a:endParaRPr lang="pt-PT" sz="3600" i="1" u="none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 aos</a:t>
            </a:r>
          </a:p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 Digitais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835150" y="6462713"/>
            <a:ext cx="4608513" cy="2794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200" u="none" dirty="0" err="1" smtClean="0"/>
              <a:t>Introdução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aos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Sistemas</a:t>
            </a:r>
            <a:r>
              <a:rPr lang="en-US" sz="1200" u="none" dirty="0" smtClean="0"/>
              <a:t> </a:t>
            </a:r>
            <a:r>
              <a:rPr lang="en-US" sz="1200" u="none" dirty="0" err="1" smtClean="0"/>
              <a:t>Digitais</a:t>
            </a:r>
            <a:r>
              <a:rPr lang="en-US" sz="1200" u="none" dirty="0" smtClean="0"/>
              <a:t>, Iouliia Skliarova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2804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em cascata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90538" y="7651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539750" y="1119188"/>
            <a:ext cx="8081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Construir um descodificador binário 4-to-16 com descodificadores 2-to-4: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2186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438" y="2205038"/>
          <a:ext cx="15621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10498"/>
                      <a:stretch>
                        <a:fillRect/>
                      </a:stretch>
                    </p:blipFill>
                    <p:spPr bwMode="auto">
                      <a:xfrm>
                        <a:off x="706438" y="2205038"/>
                        <a:ext cx="156210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700213"/>
            <a:ext cx="370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027987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e funções lógicas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Com um descodificador binário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n-to-2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e uma porta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pode-se implementar qualquer função lógica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variáveis.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90538" y="24860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1835150" y="2486025"/>
          <a:ext cx="1819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86025"/>
                        <a:ext cx="18192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4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500438"/>
            <a:ext cx="3960813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4932363" y="2492375"/>
          <a:ext cx="24780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7" imgW="1574640" imgH="253800" progId="Equation.3">
                  <p:embed/>
                </p:oleObj>
              </mc:Choice>
              <mc:Fallback>
                <p:oleObj name="Equation" r:id="rId7" imgW="157464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92375"/>
                        <a:ext cx="247808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468313" y="1622425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tal, deve-se expressar a função na 1ª forma canónica.</a:t>
            </a:r>
            <a:endParaRPr lang="en-US" u="none">
              <a:solidFill>
                <a:srgbClr val="000066"/>
              </a:solidFill>
            </a:endParaRPr>
          </a:p>
        </p:txBody>
      </p:sp>
      <p:pic>
        <p:nvPicPr>
          <p:cNvPr id="12084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338" y="3336925"/>
            <a:ext cx="3743325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20841" grpId="0"/>
      <p:bldP spid="1208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 BCD –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1124744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484784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95335" y="3501008"/>
            <a:ext cx="2796545" cy="1990725"/>
            <a:chOff x="695335" y="3501008"/>
            <a:chExt cx="2796545" cy="1990725"/>
          </a:xfrm>
        </p:grpSpPr>
        <p:pic>
          <p:nvPicPr>
            <p:cNvPr id="90121" name="Picture 9" descr="BCD to 7-segment Decoder"/>
            <p:cNvPicPr>
              <a:picLocks noChangeAspect="1" noChangeArrowheads="1"/>
            </p:cNvPicPr>
            <p:nvPr/>
          </p:nvPicPr>
          <p:blipFill>
            <a:blip r:embed="rId5" cstate="print"/>
            <a:srcRect l="24068" r="25851"/>
            <a:stretch>
              <a:fillRect/>
            </a:stretch>
          </p:blipFill>
          <p:spPr bwMode="auto">
            <a:xfrm>
              <a:off x="1469300" y="3501008"/>
              <a:ext cx="2022580" cy="199072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95335" y="356372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335" y="385175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335" y="4119536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335" y="4407568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BCD(0)</a:t>
              </a:r>
              <a:endParaRPr lang="en-US" u="non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323528" y="980728"/>
            <a:ext cx="7920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Implemente a função seguinte usando um bloco AOI e um bloco OAI. Explicite as dimensões mínimas destes blocos.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356172" y="1902743"/>
          <a:ext cx="3730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name="Equação" r:id="rId4" imgW="2197080" imgH="228600" progId="Equation.3">
                  <p:embed/>
                </p:oleObj>
              </mc:Choice>
              <mc:Fallback>
                <p:oleObj name="Equação" r:id="rId4" imgW="2197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172" y="1902743"/>
                        <a:ext cx="37306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323528" y="2852936"/>
            <a:ext cx="8802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Implemente a função                               </a:t>
            </a:r>
            <a:r>
              <a:rPr lang="pt-PT" u="none" dirty="0" smtClean="0">
                <a:solidFill>
                  <a:srgbClr val="003366"/>
                </a:solidFill>
              </a:rPr>
              <a:t>com um descodificador 3-to-8 e portas OR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6" name="Object 53"/>
          <p:cNvGraphicFramePr>
            <a:graphicFrameLocks noChangeAspect="1"/>
          </p:cNvGraphicFramePr>
          <p:nvPr/>
        </p:nvGraphicFramePr>
        <p:xfrm>
          <a:off x="2555776" y="2852936"/>
          <a:ext cx="1919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name="Equation" r:id="rId6" imgW="1218960" imgH="228600" progId="Equation.3">
                  <p:embed/>
                </p:oleObj>
              </mc:Choice>
              <mc:Fallback>
                <p:oleObj name="Equation" r:id="rId6" imgW="121896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852936"/>
                        <a:ext cx="19192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906" y="3716536"/>
            <a:ext cx="266382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959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</a:t>
            </a:r>
            <a:r>
              <a:rPr lang="pt-PT" u="none">
                <a:solidFill>
                  <a:srgbClr val="000066"/>
                </a:solidFill>
              </a:rPr>
              <a:t> é um circuito lógico que tem múltiplas entradas e múltiplas saídas e converte entradas codificadas em saídas codificadas.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95288" y="1654175"/>
            <a:ext cx="8445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Os códigos de entrada têm normalmente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mais</a:t>
            </a:r>
            <a:r>
              <a:rPr lang="pt-PT" u="none">
                <a:solidFill>
                  <a:srgbClr val="000066"/>
                </a:solidFill>
              </a:rPr>
              <a:t> bits que os códigos de saída.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95288" y="2098675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>
                <a:solidFill>
                  <a:srgbClr val="000066"/>
                </a:solidFill>
              </a:rPr>
              <a:t>O mapeamento entre códigos é 1-1, i.e. cada código de entrada produz um diferente código de saída.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82613" y="3068638"/>
            <a:ext cx="7734300" cy="2808287"/>
            <a:chOff x="367" y="1933"/>
            <a:chExt cx="4872" cy="1769"/>
          </a:xfrm>
        </p:grpSpPr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028" y="1933"/>
              <a:ext cx="1588" cy="1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Codificador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616" y="261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3616" y="297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3752" y="279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AutoShape 12"/>
            <p:cNvSpPr>
              <a:spLocks/>
            </p:cNvSpPr>
            <p:nvPr/>
          </p:nvSpPr>
          <p:spPr bwMode="auto">
            <a:xfrm>
              <a:off x="4160" y="2478"/>
              <a:ext cx="227" cy="589"/>
            </a:xfrm>
            <a:prstGeom prst="rightBrace">
              <a:avLst>
                <a:gd name="adj1" fmla="val 216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4377" y="2642"/>
              <a:ext cx="86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saída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1519" name="AutoShape 17"/>
            <p:cNvSpPr>
              <a:spLocks/>
            </p:cNvSpPr>
            <p:nvPr/>
          </p:nvSpPr>
          <p:spPr bwMode="auto">
            <a:xfrm flipH="1">
              <a:off x="1257" y="2024"/>
              <a:ext cx="227" cy="726"/>
            </a:xfrm>
            <a:prstGeom prst="rightBrace">
              <a:avLst>
                <a:gd name="adj1" fmla="val 266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8"/>
            <p:cNvSpPr txBox="1">
              <a:spLocks noChangeArrowheads="1"/>
            </p:cNvSpPr>
            <p:nvPr/>
          </p:nvSpPr>
          <p:spPr bwMode="auto">
            <a:xfrm>
              <a:off x="419" y="2220"/>
              <a:ext cx="9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entrada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1521" name="Line 19"/>
            <p:cNvSpPr>
              <a:spLocks noChangeShapeType="1"/>
            </p:cNvSpPr>
            <p:nvPr/>
          </p:nvSpPr>
          <p:spPr bwMode="auto">
            <a:xfrm>
              <a:off x="1484" y="315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>
              <a:off x="1484" y="352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21"/>
            <p:cNvSpPr>
              <a:spLocks noChangeShapeType="1"/>
            </p:cNvSpPr>
            <p:nvPr/>
          </p:nvSpPr>
          <p:spPr bwMode="auto">
            <a:xfrm>
              <a:off x="1620" y="333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Text Box 22"/>
            <p:cNvSpPr txBox="1">
              <a:spLocks noChangeArrowheads="1"/>
            </p:cNvSpPr>
            <p:nvPr/>
          </p:nvSpPr>
          <p:spPr bwMode="auto">
            <a:xfrm>
              <a:off x="367" y="3067"/>
              <a:ext cx="95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entradas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1525" name="AutoShape 23"/>
            <p:cNvSpPr>
              <a:spLocks/>
            </p:cNvSpPr>
            <p:nvPr/>
          </p:nvSpPr>
          <p:spPr bwMode="auto">
            <a:xfrm flipH="1">
              <a:off x="1247" y="3022"/>
              <a:ext cx="227" cy="635"/>
            </a:xfrm>
            <a:prstGeom prst="rightBrace">
              <a:avLst>
                <a:gd name="adj1" fmla="val 23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43"/>
            <p:cNvSpPr>
              <a:spLocks noChangeShapeType="1"/>
            </p:cNvSpPr>
            <p:nvPr/>
          </p:nvSpPr>
          <p:spPr bwMode="auto">
            <a:xfrm>
              <a:off x="1474" y="216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44"/>
            <p:cNvSpPr>
              <a:spLocks noChangeShapeType="1"/>
            </p:cNvSpPr>
            <p:nvPr/>
          </p:nvSpPr>
          <p:spPr bwMode="auto">
            <a:xfrm>
              <a:off x="1474" y="229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45"/>
            <p:cNvSpPr>
              <a:spLocks noChangeShapeType="1"/>
            </p:cNvSpPr>
            <p:nvPr/>
          </p:nvSpPr>
          <p:spPr bwMode="auto">
            <a:xfrm>
              <a:off x="1474" y="265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46"/>
            <p:cNvSpPr>
              <a:spLocks noChangeShapeType="1"/>
            </p:cNvSpPr>
            <p:nvPr/>
          </p:nvSpPr>
          <p:spPr bwMode="auto">
            <a:xfrm>
              <a:off x="1610" y="247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52" name="AutoShape 24"/>
          <p:cNvSpPr>
            <a:spLocks noChangeArrowheads="1"/>
          </p:cNvSpPr>
          <p:nvPr/>
        </p:nvSpPr>
        <p:spPr bwMode="auto">
          <a:xfrm rot="1234217">
            <a:off x="3275013" y="3860800"/>
            <a:ext cx="2365375" cy="503238"/>
          </a:xfrm>
          <a:custGeom>
            <a:avLst/>
            <a:gdLst>
              <a:gd name="T0" fmla="*/ 1774031 w 21600"/>
              <a:gd name="T1" fmla="*/ 0 h 21600"/>
              <a:gd name="T2" fmla="*/ 0 w 21600"/>
              <a:gd name="T3" fmla="*/ 251619 h 21600"/>
              <a:gd name="T4" fmla="*/ 1774031 w 21600"/>
              <a:gd name="T5" fmla="*/ 503238 h 21600"/>
              <a:gd name="T6" fmla="*/ 2365375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2" grpId="0"/>
      <p:bldP spid="124933" grpId="0"/>
      <p:bldP spid="1249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039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binários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 binário 2</a:t>
            </a:r>
            <a:r>
              <a:rPr lang="pt-PT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-to-n</a:t>
            </a:r>
            <a:r>
              <a:rPr lang="pt-PT" u="none" dirty="0">
                <a:solidFill>
                  <a:srgbClr val="000066"/>
                </a:solidFill>
              </a:rPr>
              <a:t> tem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i="1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entradas (das quais apenas uma pode estar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) e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saídas, que indicam o código binário natural da entrada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90538" y="25654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714500" y="2565400"/>
            <a:ext cx="3052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Codificador binário 4-to-2: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25958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913" y="3141663"/>
          <a:ext cx="13938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34645"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139382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755650" y="4868863"/>
          <a:ext cx="27924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46368" b="66383"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2792413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ChangeAspect="1"/>
          </p:cNvGraphicFramePr>
          <p:nvPr/>
        </p:nvGraphicFramePr>
        <p:xfrm>
          <a:off x="6686550" y="4365625"/>
          <a:ext cx="1125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8" imgW="774360" imgH="177480" progId="Equation.3">
                  <p:embed/>
                </p:oleObj>
              </mc:Choice>
              <mc:Fallback>
                <p:oleObj name="Equation" r:id="rId8" imgW="77436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4365625"/>
                        <a:ext cx="1125538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6732588" y="4899025"/>
          <a:ext cx="1127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10" imgW="774360" imgH="177480" progId="Equation.3">
                  <p:embed/>
                </p:oleObj>
              </mc:Choice>
              <mc:Fallback>
                <p:oleObj name="Equation" r:id="rId10" imgW="77436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899025"/>
                        <a:ext cx="1127125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966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7175" y="3213100"/>
            <a:ext cx="2214563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95288" y="1654175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 binário 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-to-n</a:t>
            </a:r>
            <a:r>
              <a:rPr lang="pt-PT" u="none">
                <a:solidFill>
                  <a:srgbClr val="000066"/>
                </a:solidFill>
              </a:rPr>
              <a:t> pode ser construído com </a:t>
            </a:r>
            <a:r>
              <a:rPr lang="pt-PT" i="1" u="none">
                <a:solidFill>
                  <a:srgbClr val="A50021"/>
                </a:solidFill>
              </a:rPr>
              <a:t>n</a:t>
            </a:r>
            <a:r>
              <a:rPr lang="pt-PT" i="1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portas </a:t>
            </a:r>
            <a:r>
              <a:rPr lang="pt-PT" u="none">
                <a:solidFill>
                  <a:srgbClr val="A50021"/>
                </a:solidFill>
              </a:rPr>
              <a:t>OR</a:t>
            </a:r>
            <a:r>
              <a:rPr lang="pt-PT" u="none">
                <a:solidFill>
                  <a:srgbClr val="000066"/>
                </a:solidFill>
              </a:rPr>
              <a:t> com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i="1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pt-PT" i="1" u="none">
                <a:solidFill>
                  <a:srgbClr val="000066"/>
                </a:solidFill>
              </a:rPr>
              <a:t> </a:t>
            </a:r>
            <a:r>
              <a:rPr lang="pt-PT" u="none">
                <a:solidFill>
                  <a:srgbClr val="000066"/>
                </a:solidFill>
              </a:rPr>
              <a:t>entradas cada.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de prioridade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 binário 2</a:t>
            </a:r>
            <a:r>
              <a:rPr lang="pt-PT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-to-n</a:t>
            </a:r>
            <a:r>
              <a:rPr lang="pt-PT" u="none" dirty="0">
                <a:solidFill>
                  <a:srgbClr val="000066"/>
                </a:solidFill>
              </a:rPr>
              <a:t> só funciona </a:t>
            </a:r>
            <a:r>
              <a:rPr lang="pt-PT" u="none" dirty="0" smtClean="0">
                <a:solidFill>
                  <a:srgbClr val="000066"/>
                </a:solidFill>
              </a:rPr>
              <a:t>corretamente </a:t>
            </a:r>
            <a:r>
              <a:rPr lang="pt-PT" u="none" dirty="0">
                <a:solidFill>
                  <a:srgbClr val="000066"/>
                </a:solidFill>
              </a:rPr>
              <a:t>se no máximo 1 entrada está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.   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68313" y="5157788"/>
            <a:ext cx="835183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A solução é atribuir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prioridade</a:t>
            </a:r>
            <a:r>
              <a:rPr lang="pt-PT" u="none">
                <a:solidFill>
                  <a:srgbClr val="000066"/>
                </a:solidFill>
              </a:rPr>
              <a:t> às entradas tal que se aparecerem múltiplos pedidos de serviço será processado apenas aquele que tem a maior prioridade.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041400" y="1773238"/>
            <a:ext cx="6410325" cy="2022475"/>
            <a:chOff x="385" y="1253"/>
            <a:chExt cx="4038" cy="1274"/>
          </a:xfrm>
        </p:grpSpPr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1536" y="1257"/>
              <a:ext cx="1072" cy="12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Codificador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(árbitro)</a:t>
              </a: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2608" y="166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5"/>
            <p:cNvSpPr>
              <a:spLocks noChangeShapeType="1"/>
            </p:cNvSpPr>
            <p:nvPr/>
          </p:nvSpPr>
          <p:spPr bwMode="auto">
            <a:xfrm>
              <a:off x="2608" y="202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6"/>
            <p:cNvSpPr>
              <a:spLocks noChangeShapeType="1"/>
            </p:cNvSpPr>
            <p:nvPr/>
          </p:nvSpPr>
          <p:spPr bwMode="auto">
            <a:xfrm>
              <a:off x="2744" y="184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26"/>
            <p:cNvSpPr>
              <a:spLocks noChangeShapeType="1"/>
            </p:cNvSpPr>
            <p:nvPr/>
          </p:nvSpPr>
          <p:spPr bwMode="auto">
            <a:xfrm>
              <a:off x="982" y="1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27"/>
            <p:cNvSpPr>
              <a:spLocks noChangeShapeType="1"/>
            </p:cNvSpPr>
            <p:nvPr/>
          </p:nvSpPr>
          <p:spPr bwMode="auto">
            <a:xfrm>
              <a:off x="982" y="166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28"/>
            <p:cNvSpPr>
              <a:spLocks noChangeShapeType="1"/>
            </p:cNvSpPr>
            <p:nvPr/>
          </p:nvSpPr>
          <p:spPr bwMode="auto">
            <a:xfrm>
              <a:off x="982" y="188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9"/>
            <p:cNvSpPr>
              <a:spLocks noChangeShapeType="1"/>
            </p:cNvSpPr>
            <p:nvPr/>
          </p:nvSpPr>
          <p:spPr bwMode="auto">
            <a:xfrm>
              <a:off x="1118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Text Box 31"/>
            <p:cNvSpPr txBox="1">
              <a:spLocks noChangeArrowheads="1"/>
            </p:cNvSpPr>
            <p:nvPr/>
          </p:nvSpPr>
          <p:spPr bwMode="auto">
            <a:xfrm>
              <a:off x="385" y="1253"/>
              <a:ext cx="571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1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2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...</a:t>
              </a:r>
            </a:p>
            <a:p>
              <a:pPr algn="r">
                <a:lnSpc>
                  <a:spcPct val="130000"/>
                </a:lnSpc>
              </a:pPr>
              <a:r>
                <a:rPr lang="pt-PT" u="none"/>
                <a:t>disp</a:t>
              </a:r>
              <a:r>
                <a:rPr lang="pt-PT" u="none" baseline="-25000"/>
                <a:t>2</a:t>
              </a:r>
              <a:r>
                <a:rPr lang="pt-PT" u="none" baseline="-10000"/>
                <a:t>n</a:t>
              </a:r>
              <a:r>
                <a:rPr lang="pt-PT" u="none" baseline="-25000"/>
                <a:t>-1</a:t>
              </a:r>
              <a:endParaRPr lang="en-US" u="none" baseline="-25000"/>
            </a:p>
          </p:txBody>
        </p:sp>
        <p:sp>
          <p:nvSpPr>
            <p:cNvPr id="7187" name="Line 33"/>
            <p:cNvSpPr>
              <a:spLocks noChangeShapeType="1"/>
            </p:cNvSpPr>
            <p:nvPr/>
          </p:nvSpPr>
          <p:spPr bwMode="auto">
            <a:xfrm>
              <a:off x="982" y="234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Text Box 34"/>
            <p:cNvSpPr txBox="1">
              <a:spLocks noChangeArrowheads="1"/>
            </p:cNvSpPr>
            <p:nvPr/>
          </p:nvSpPr>
          <p:spPr bwMode="auto">
            <a:xfrm>
              <a:off x="3185" y="1525"/>
              <a:ext cx="123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PT" u="none"/>
                <a:t>número do dispositivo que requer serviço</a:t>
              </a:r>
              <a:endParaRPr lang="en-US" u="none"/>
            </a:p>
          </p:txBody>
        </p:sp>
      </p:grpSp>
      <p:graphicFrame>
        <p:nvGraphicFramePr>
          <p:cNvPr id="129060" name="Object 36"/>
          <p:cNvGraphicFramePr>
            <a:graphicFrameLocks noChangeAspect="1"/>
          </p:cNvGraphicFramePr>
          <p:nvPr/>
        </p:nvGraphicFramePr>
        <p:xfrm>
          <a:off x="6877050" y="4178300"/>
          <a:ext cx="1125538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Equation" r:id="rId4" imgW="774360" imgH="177480" progId="Equation.3">
                  <p:embed/>
                </p:oleObj>
              </mc:Choice>
              <mc:Fallback>
                <p:oleObj name="Equation" r:id="rId4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178300"/>
                        <a:ext cx="1125538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1" name="Object 37"/>
          <p:cNvGraphicFramePr>
            <a:graphicFrameLocks noChangeAspect="1"/>
          </p:cNvGraphicFramePr>
          <p:nvPr/>
        </p:nvGraphicFramePr>
        <p:xfrm>
          <a:off x="6877050" y="4610100"/>
          <a:ext cx="1127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Equation" r:id="rId6" imgW="774360" imgH="177480" progId="Equation.3">
                  <p:embed/>
                </p:oleObj>
              </mc:Choice>
              <mc:Fallback>
                <p:oleObj name="Equation" r:id="rId6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610100"/>
                        <a:ext cx="1127125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64" name="Text Box 40"/>
          <p:cNvSpPr txBox="1">
            <a:spLocks noChangeArrowheads="1"/>
          </p:cNvSpPr>
          <p:nvPr/>
        </p:nvSpPr>
        <p:spPr bwMode="auto">
          <a:xfrm>
            <a:off x="447675" y="4149725"/>
            <a:ext cx="56372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/>
              <a:t>No caso do codificador </a:t>
            </a:r>
            <a:r>
              <a:rPr lang="pt-PT" u="none" dirty="0" smtClean="0"/>
              <a:t>4-to-2, </a:t>
            </a:r>
            <a:r>
              <a:rPr lang="pt-PT" u="none" dirty="0"/>
              <a:t>se </a:t>
            </a:r>
            <a:r>
              <a:rPr lang="pt-PT" u="none" dirty="0" smtClean="0"/>
              <a:t>ativarmos </a:t>
            </a:r>
            <a:r>
              <a:rPr lang="pt-PT" u="none" dirty="0"/>
              <a:t>I2 e I1 na saída será gerado código “11” identificando </a:t>
            </a:r>
            <a:r>
              <a:rPr lang="pt-PT" u="none" dirty="0" smtClean="0"/>
              <a:t>incorretamente </a:t>
            </a:r>
            <a:r>
              <a:rPr lang="pt-PT" u="none" dirty="0"/>
              <a:t>a entrada I3.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28499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35" grpId="0"/>
      <p:bldP spid="1290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5596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de prioridade (cont.)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490538" y="9810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1714500" y="981075"/>
            <a:ext cx="4706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Codificador binário 4-to-2 com prioridade: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0070" name="Object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7450" y="1751013"/>
          <a:ext cx="1538288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9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34645"/>
                      <a:stretch>
                        <a:fillRect/>
                      </a:stretch>
                    </p:blipFill>
                    <p:spPr bwMode="auto">
                      <a:xfrm>
                        <a:off x="1187450" y="1751013"/>
                        <a:ext cx="1538288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1" name="Object 23"/>
          <p:cNvGraphicFramePr>
            <a:graphicFrameLocks noChangeAspect="1"/>
          </p:cNvGraphicFramePr>
          <p:nvPr/>
        </p:nvGraphicFramePr>
        <p:xfrm>
          <a:off x="757238" y="3862388"/>
          <a:ext cx="30734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0" name="Document" r:id="rId6" imgW="6202129" imgH="4070138" progId="Word.Document.8">
                  <p:embed/>
                </p:oleObj>
              </mc:Choice>
              <mc:Fallback>
                <p:oleObj name="Document" r:id="rId6" imgW="6202129" imgH="40701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707" r="41792" b="66425"/>
                      <a:stretch>
                        <a:fillRect/>
                      </a:stretch>
                    </p:blipFill>
                    <p:spPr bwMode="auto">
                      <a:xfrm>
                        <a:off x="757238" y="3862388"/>
                        <a:ext cx="3073400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Object 24"/>
          <p:cNvGraphicFramePr>
            <a:graphicFrameLocks noChangeAspect="1"/>
          </p:cNvGraphicFramePr>
          <p:nvPr/>
        </p:nvGraphicFramePr>
        <p:xfrm>
          <a:off x="5019675" y="1700213"/>
          <a:ext cx="1500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1" name="Equation" r:id="rId8" imgW="1002960" imgH="215640" progId="Equation.3">
                  <p:embed/>
                </p:oleObj>
              </mc:Choice>
              <mc:Fallback>
                <p:oleObj name="Equation" r:id="rId8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700213"/>
                        <a:ext cx="150018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Object 25"/>
          <p:cNvGraphicFramePr>
            <a:graphicFrameLocks noChangeAspect="1"/>
          </p:cNvGraphicFramePr>
          <p:nvPr/>
        </p:nvGraphicFramePr>
        <p:xfrm>
          <a:off x="5032375" y="2303463"/>
          <a:ext cx="11271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2" name="Equation" r:id="rId10" imgW="774360" imgH="177480" progId="Equation.3">
                  <p:embed/>
                </p:oleObj>
              </mc:Choice>
              <mc:Fallback>
                <p:oleObj name="Equation" r:id="rId10" imgW="774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303463"/>
                        <a:ext cx="1127125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5" name="Object 27"/>
          <p:cNvGraphicFramePr>
            <a:graphicFrameLocks noChangeAspect="1"/>
          </p:cNvGraphicFramePr>
          <p:nvPr/>
        </p:nvGraphicFramePr>
        <p:xfrm>
          <a:off x="5003800" y="2736850"/>
          <a:ext cx="2019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" name="Equation" r:id="rId12" imgW="1346040" imgH="215640" progId="Equation.3">
                  <p:embed/>
                </p:oleObj>
              </mc:Choice>
              <mc:Fallback>
                <p:oleObj name="Equation" r:id="rId12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36850"/>
                        <a:ext cx="2019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76" name="Picture 2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56100" y="3482975"/>
            <a:ext cx="31115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43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8" grpId="0"/>
      <p:bldP spid="1300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68313" y="908050"/>
            <a:ext cx="447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74x148</a:t>
            </a:r>
            <a:r>
              <a:rPr lang="pt-PT" u="none">
                <a:solidFill>
                  <a:srgbClr val="000066"/>
                </a:solidFill>
              </a:rPr>
              <a:t> - codificador 8-to-3 com prioridade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1692275" y="1700213"/>
          <a:ext cx="726122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Document" r:id="rId4" imgW="8373240" imgH="4060800" progId="Word.Document.8">
                  <p:embed/>
                </p:oleObj>
              </mc:Choice>
              <mc:Fallback>
                <p:oleObj name="Document" r:id="rId4" imgW="8373240" imgH="406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8" r="15048" b="48759"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7261225" cy="23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592138" y="4219575"/>
            <a:ext cx="80835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35000"/>
              </a:spcAf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GS_L</a:t>
            </a:r>
            <a:r>
              <a:rPr lang="pt-PT" u="none" dirty="0"/>
              <a:t> – indica que o dispositivo está </a:t>
            </a:r>
            <a:r>
              <a:rPr lang="pt-PT" u="none" dirty="0" smtClean="0"/>
              <a:t>ativo </a:t>
            </a:r>
            <a:r>
              <a:rPr lang="pt-PT" u="none" dirty="0"/>
              <a:t>(EI_L=‘0’) e uma das entradas está </a:t>
            </a:r>
            <a:r>
              <a:rPr lang="pt-PT" u="none" dirty="0" smtClean="0"/>
              <a:t>ativa </a:t>
            </a:r>
            <a:r>
              <a:rPr lang="pt-PT" u="none" dirty="0"/>
              <a:t>(a ‘0’)</a:t>
            </a:r>
          </a:p>
          <a:p>
            <a:pPr>
              <a:spcAft>
                <a:spcPct val="35000"/>
              </a:spcAft>
              <a:defRPr/>
            </a:pP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EO_L </a:t>
            </a:r>
            <a:r>
              <a:rPr lang="pt-PT" u="none" dirty="0">
                <a:solidFill>
                  <a:srgbClr val="A50021"/>
                </a:solidFill>
              </a:rPr>
              <a:t>(</a:t>
            </a:r>
            <a:r>
              <a:rPr lang="pt-PT" i="1" u="none" dirty="0" err="1">
                <a:solidFill>
                  <a:srgbClr val="A50021"/>
                </a:solidFill>
              </a:rPr>
              <a:t>enable</a:t>
            </a:r>
            <a:r>
              <a:rPr lang="pt-PT" i="1" u="none" dirty="0">
                <a:solidFill>
                  <a:srgbClr val="A50021"/>
                </a:solidFill>
              </a:rPr>
              <a:t> output</a:t>
            </a:r>
            <a:r>
              <a:rPr lang="pt-PT" u="none" dirty="0">
                <a:solidFill>
                  <a:srgbClr val="A50021"/>
                </a:solidFill>
              </a:rPr>
              <a:t>)</a:t>
            </a:r>
            <a:r>
              <a:rPr lang="pt-PT" u="none" dirty="0"/>
              <a:t> – indica que o dispositivo está </a:t>
            </a:r>
            <a:r>
              <a:rPr lang="pt-PT" u="none" dirty="0" smtClean="0"/>
              <a:t>ativo </a:t>
            </a:r>
            <a:r>
              <a:rPr lang="pt-PT" u="none" dirty="0"/>
              <a:t>(EI_L=‘0’) mas nenhuma das entradas está </a:t>
            </a:r>
            <a:r>
              <a:rPr lang="pt-PT" u="none" dirty="0" smtClean="0"/>
              <a:t>ativa </a:t>
            </a:r>
            <a:r>
              <a:rPr lang="pt-PT" u="none" dirty="0"/>
              <a:t>(a ‘0’) – serve para construir codificadores em cascata</a:t>
            </a:r>
            <a:endParaRPr lang="en-US" u="none" dirty="0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250825" y="1843088"/>
          <a:ext cx="1285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Bitmap Image" r:id="rId6" imgW="1876190" imgH="2523810" progId="PBrush">
                  <p:embed/>
                </p:oleObj>
              </mc:Choice>
              <mc:Fallback>
                <p:oleObj name="Bitmap Image" r:id="rId6" imgW="1876190" imgH="25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3088"/>
                        <a:ext cx="128587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0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Codificadores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567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codificar palavras de código maiores pode-se usar vários codificadores interligados.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90538" y="162877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539750" y="1982788"/>
            <a:ext cx="78486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Construir um codificador binário 16-to-4 com codificadores </a:t>
            </a:r>
            <a:r>
              <a:rPr lang="pt-PT" u="none" dirty="0" smtClean="0">
                <a:latin typeface="Comic Sans MS" pitchFamily="66" charset="0"/>
              </a:rPr>
              <a:t>8-to-3 e portas lógicas adicionais:</a:t>
            </a:r>
            <a:endParaRPr lang="en-US" u="none" dirty="0">
              <a:latin typeface="Comic Sans MS" pitchFamily="66" charset="0"/>
            </a:endParaRPr>
          </a:p>
        </p:txBody>
      </p:sp>
      <p:graphicFrame>
        <p:nvGraphicFramePr>
          <p:cNvPr id="128006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637308"/>
          <a:ext cx="15621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7349"/>
                      <a:stretch>
                        <a:fillRect/>
                      </a:stretch>
                    </p:blipFill>
                    <p:spPr bwMode="auto">
                      <a:xfrm>
                        <a:off x="539750" y="2637308"/>
                        <a:ext cx="1562100" cy="325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8015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3100" y="2513483"/>
            <a:ext cx="3303588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4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4" grpId="0"/>
      <p:bldP spid="1280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2" y="188912"/>
            <a:ext cx="4967784" cy="50378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Blocos combinatórios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23850" y="915988"/>
            <a:ext cx="83010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Com o aumento do número de entradas e saídas em circuitos combinatórios, torna-se impossível descrevê-los com tabelas de verdade e sintetizar a partir deste tipo de especificação.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3850" y="1936750"/>
            <a:ext cx="830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Um circuito complicado é concebido como uma coleção de sub-circuitos mais simples, cada um dos quais pode ser projetado individualmente.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23528" y="2708920"/>
            <a:ext cx="830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Na qualidade de sub-circuitos podem ser usados blocos de uso frequente tais como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descodificadores</a:t>
            </a:r>
            <a:r>
              <a:rPr lang="pt-PT" u="none" dirty="0" smtClean="0">
                <a:solidFill>
                  <a:srgbClr val="003366"/>
                </a:solidFill>
              </a:rPr>
              <a:t>,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codificadores </a:t>
            </a:r>
            <a:r>
              <a:rPr lang="pt-PT" u="none" dirty="0" smtClean="0">
                <a:solidFill>
                  <a:srgbClr val="003366"/>
                </a:solidFill>
              </a:rPr>
              <a:t>e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multiplexers</a:t>
            </a:r>
            <a:r>
              <a:rPr lang="pt-PT" u="none" dirty="0" smtClean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Codificador de números primos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39552" y="1268760"/>
            <a:ext cx="3342582" cy="461665"/>
            <a:chOff x="539552" y="1772816"/>
            <a:chExt cx="3342582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772816"/>
              <a:ext cx="3342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1,2,…,31         é primo?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14055"/>
              </p:ext>
            </p:extLst>
          </p:nvPr>
        </p:nvGraphicFramePr>
        <p:xfrm>
          <a:off x="2555776" y="2923376"/>
          <a:ext cx="2232248" cy="31699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26759"/>
                <a:gridCol w="992110"/>
                <a:gridCol w="4133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Bin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Sim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…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…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…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242272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3" name="Group 32"/>
          <p:cNvGrpSpPr/>
          <p:nvPr/>
        </p:nvGrpSpPr>
        <p:grpSpPr>
          <a:xfrm>
            <a:off x="4707885" y="980728"/>
            <a:ext cx="4173999" cy="1512168"/>
            <a:chOff x="4707885" y="980728"/>
            <a:chExt cx="4173999" cy="1512168"/>
          </a:xfrm>
        </p:grpSpPr>
        <p:sp>
          <p:nvSpPr>
            <p:cNvPr id="17" name="TextBox 16"/>
            <p:cNvSpPr txBox="1"/>
            <p:nvPr/>
          </p:nvSpPr>
          <p:spPr>
            <a:xfrm>
              <a:off x="4707885" y="125946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Bin(3)</a:t>
              </a:r>
              <a:endParaRPr lang="en-US" u="none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7885" y="15475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Bin(2)</a:t>
              </a:r>
              <a:endParaRPr lang="en-US" u="non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7885" y="181528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Bin(1)</a:t>
              </a:r>
              <a:endParaRPr lang="en-US" u="non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7885" y="210331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Bin(0)</a:t>
              </a:r>
              <a:endParaRPr lang="en-US" u="none" dirty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940152" y="980728"/>
              <a:ext cx="1512168" cy="15121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u="none" dirty="0" smtClean="0"/>
                <a:t>Codificador de números primos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5537874" y="1737384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5537874" y="2034560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37874" y="2313448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707885" y="98072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Bin(4)</a:t>
              </a:r>
              <a:endParaRPr lang="en-US" u="none" dirty="0"/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7452320" y="1737384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7812360" y="154750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Sim/Não</a:t>
              </a:r>
              <a:endParaRPr lang="en-US" u="none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5537874" y="1160176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37874" y="1457352"/>
              <a:ext cx="402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32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11188" y="1987550"/>
            <a:ext cx="7489825" cy="3889375"/>
            <a:chOff x="385" y="1252"/>
            <a:chExt cx="4718" cy="2450"/>
          </a:xfrm>
        </p:grpSpPr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2137" y="1297"/>
              <a:ext cx="1588" cy="24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Multiplexer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36" name="Line 12"/>
            <p:cNvSpPr>
              <a:spLocks noChangeShapeType="1"/>
            </p:cNvSpPr>
            <p:nvPr/>
          </p:nvSpPr>
          <p:spPr bwMode="auto">
            <a:xfrm>
              <a:off x="3725" y="2499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4241" y="2320"/>
              <a:ext cx="86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saída de dados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2538" name="Line 17"/>
            <p:cNvSpPr>
              <a:spLocks noChangeShapeType="1"/>
            </p:cNvSpPr>
            <p:nvPr/>
          </p:nvSpPr>
          <p:spPr bwMode="auto">
            <a:xfrm>
              <a:off x="1593" y="238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8"/>
            <p:cNvSpPr>
              <a:spLocks noChangeShapeType="1"/>
            </p:cNvSpPr>
            <p:nvPr/>
          </p:nvSpPr>
          <p:spPr bwMode="auto">
            <a:xfrm>
              <a:off x="1593" y="285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9"/>
            <p:cNvSpPr>
              <a:spLocks noChangeShapeType="1"/>
            </p:cNvSpPr>
            <p:nvPr/>
          </p:nvSpPr>
          <p:spPr bwMode="auto">
            <a:xfrm>
              <a:off x="1729" y="26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AutoShape 20"/>
            <p:cNvSpPr>
              <a:spLocks/>
            </p:cNvSpPr>
            <p:nvPr/>
          </p:nvSpPr>
          <p:spPr bwMode="auto">
            <a:xfrm flipH="1">
              <a:off x="1366" y="1978"/>
              <a:ext cx="227" cy="1043"/>
            </a:xfrm>
            <a:prstGeom prst="rightBrace">
              <a:avLst>
                <a:gd name="adj1" fmla="val 38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21"/>
            <p:cNvSpPr txBox="1">
              <a:spLocks noChangeArrowheads="1"/>
            </p:cNvSpPr>
            <p:nvPr/>
          </p:nvSpPr>
          <p:spPr bwMode="auto">
            <a:xfrm>
              <a:off x="385" y="2249"/>
              <a:ext cx="996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i="1" u="none">
                  <a:solidFill>
                    <a:srgbClr val="A50021"/>
                  </a:solidFill>
                </a:rPr>
                <a:t>n</a:t>
              </a:r>
              <a:r>
                <a:rPr lang="pt-PT" u="none">
                  <a:solidFill>
                    <a:srgbClr val="000066"/>
                  </a:solidFill>
                </a:rPr>
                <a:t> entradas de dados de </a:t>
              </a:r>
              <a:r>
                <a:rPr lang="pt-PT" i="1" u="none">
                  <a:solidFill>
                    <a:srgbClr val="A50021"/>
                  </a:solidFill>
                </a:rPr>
                <a:t>b</a:t>
              </a:r>
              <a:r>
                <a:rPr lang="pt-PT" i="1" u="none">
                  <a:solidFill>
                    <a:srgbClr val="000066"/>
                  </a:solidFill>
                </a:rPr>
                <a:t> bits cada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2543" name="Line 22"/>
            <p:cNvSpPr>
              <a:spLocks noChangeShapeType="1"/>
            </p:cNvSpPr>
            <p:nvPr/>
          </p:nvSpPr>
          <p:spPr bwMode="auto">
            <a:xfrm>
              <a:off x="1593" y="347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Text Box 25"/>
            <p:cNvSpPr txBox="1">
              <a:spLocks noChangeArrowheads="1"/>
            </p:cNvSpPr>
            <p:nvPr/>
          </p:nvSpPr>
          <p:spPr bwMode="auto">
            <a:xfrm>
              <a:off x="476" y="3276"/>
              <a:ext cx="9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i="1" u="none">
                  <a:solidFill>
                    <a:srgbClr val="A50021"/>
                  </a:solidFill>
                </a:rPr>
                <a:t>s</a:t>
              </a:r>
              <a:r>
                <a:rPr lang="pt-PT" i="1" u="none">
                  <a:solidFill>
                    <a:srgbClr val="000066"/>
                  </a:solidFill>
                </a:rPr>
                <a:t> </a:t>
              </a:r>
              <a:r>
                <a:rPr lang="pt-PT" u="none">
                  <a:solidFill>
                    <a:srgbClr val="000066"/>
                  </a:solidFill>
                </a:rPr>
                <a:t>entradas de controlo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2545" name="Line 28"/>
            <p:cNvSpPr>
              <a:spLocks noChangeShapeType="1"/>
            </p:cNvSpPr>
            <p:nvPr/>
          </p:nvSpPr>
          <p:spPr bwMode="auto">
            <a:xfrm>
              <a:off x="1593" y="147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31"/>
            <p:cNvSpPr txBox="1">
              <a:spLocks noChangeArrowheads="1"/>
            </p:cNvSpPr>
            <p:nvPr/>
          </p:nvSpPr>
          <p:spPr bwMode="auto">
            <a:xfrm>
              <a:off x="433" y="1252"/>
              <a:ext cx="95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2547" name="Line 33"/>
            <p:cNvSpPr>
              <a:spLocks noChangeShapeType="1"/>
            </p:cNvSpPr>
            <p:nvPr/>
          </p:nvSpPr>
          <p:spPr bwMode="auto">
            <a:xfrm flipH="1">
              <a:off x="1746" y="230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34"/>
            <p:cNvSpPr txBox="1">
              <a:spLocks noChangeArrowheads="1"/>
            </p:cNvSpPr>
            <p:nvPr/>
          </p:nvSpPr>
          <p:spPr bwMode="auto">
            <a:xfrm>
              <a:off x="1688" y="217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49" name="Line 35"/>
            <p:cNvSpPr>
              <a:spLocks noChangeShapeType="1"/>
            </p:cNvSpPr>
            <p:nvPr/>
          </p:nvSpPr>
          <p:spPr bwMode="auto">
            <a:xfrm flipH="1">
              <a:off x="1759" y="2794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Text Box 36"/>
            <p:cNvSpPr txBox="1">
              <a:spLocks noChangeArrowheads="1"/>
            </p:cNvSpPr>
            <p:nvPr/>
          </p:nvSpPr>
          <p:spPr bwMode="auto">
            <a:xfrm>
              <a:off x="1701" y="26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51" name="Line 37"/>
            <p:cNvSpPr>
              <a:spLocks noChangeShapeType="1"/>
            </p:cNvSpPr>
            <p:nvPr/>
          </p:nvSpPr>
          <p:spPr bwMode="auto">
            <a:xfrm>
              <a:off x="1596" y="210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8"/>
            <p:cNvSpPr>
              <a:spLocks noChangeShapeType="1"/>
            </p:cNvSpPr>
            <p:nvPr/>
          </p:nvSpPr>
          <p:spPr bwMode="auto">
            <a:xfrm flipH="1">
              <a:off x="1763" y="202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39"/>
            <p:cNvSpPr txBox="1">
              <a:spLocks noChangeArrowheads="1"/>
            </p:cNvSpPr>
            <p:nvPr/>
          </p:nvSpPr>
          <p:spPr bwMode="auto">
            <a:xfrm>
              <a:off x="1705" y="1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54" name="Line 41"/>
            <p:cNvSpPr>
              <a:spLocks noChangeShapeType="1"/>
            </p:cNvSpPr>
            <p:nvPr/>
          </p:nvSpPr>
          <p:spPr bwMode="auto">
            <a:xfrm flipH="1">
              <a:off x="3953" y="243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42"/>
            <p:cNvSpPr txBox="1">
              <a:spLocks noChangeArrowheads="1"/>
            </p:cNvSpPr>
            <p:nvPr/>
          </p:nvSpPr>
          <p:spPr bwMode="auto">
            <a:xfrm>
              <a:off x="3895" y="2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22556" name="Text Box 44"/>
            <p:cNvSpPr txBox="1">
              <a:spLocks noChangeArrowheads="1"/>
            </p:cNvSpPr>
            <p:nvPr/>
          </p:nvSpPr>
          <p:spPr bwMode="auto">
            <a:xfrm>
              <a:off x="2116" y="137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EN</a:t>
              </a:r>
            </a:p>
          </p:txBody>
        </p:sp>
        <p:sp>
          <p:nvSpPr>
            <p:cNvPr id="22557" name="Line 46"/>
            <p:cNvSpPr>
              <a:spLocks noChangeShapeType="1"/>
            </p:cNvSpPr>
            <p:nvPr/>
          </p:nvSpPr>
          <p:spPr bwMode="auto">
            <a:xfrm flipH="1">
              <a:off x="1759" y="339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47"/>
            <p:cNvSpPr txBox="1">
              <a:spLocks noChangeArrowheads="1"/>
            </p:cNvSpPr>
            <p:nvPr/>
          </p:nvSpPr>
          <p:spPr bwMode="auto">
            <a:xfrm>
              <a:off x="1701" y="32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s</a:t>
              </a:r>
              <a:endParaRPr lang="en-US" i="1" u="none"/>
            </a:p>
          </p:txBody>
        </p:sp>
        <p:sp>
          <p:nvSpPr>
            <p:cNvPr id="22559" name="Text Box 48"/>
            <p:cNvSpPr txBox="1">
              <a:spLocks noChangeArrowheads="1"/>
            </p:cNvSpPr>
            <p:nvPr/>
          </p:nvSpPr>
          <p:spPr bwMode="auto">
            <a:xfrm>
              <a:off x="2117" y="1974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D</a:t>
              </a:r>
              <a:r>
                <a:rPr lang="pt-PT" u="none" baseline="-250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22560" name="Text Box 49"/>
            <p:cNvSpPr txBox="1">
              <a:spLocks noChangeArrowheads="1"/>
            </p:cNvSpPr>
            <p:nvPr/>
          </p:nvSpPr>
          <p:spPr bwMode="auto">
            <a:xfrm>
              <a:off x="2131" y="225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D</a:t>
              </a:r>
              <a:r>
                <a:rPr lang="pt-PT" u="none" baseline="-2500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22561" name="Text Box 50"/>
            <p:cNvSpPr txBox="1">
              <a:spLocks noChangeArrowheads="1"/>
            </p:cNvSpPr>
            <p:nvPr/>
          </p:nvSpPr>
          <p:spPr bwMode="auto">
            <a:xfrm>
              <a:off x="2144" y="2449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...</a:t>
              </a:r>
            </a:p>
          </p:txBody>
        </p:sp>
        <p:sp>
          <p:nvSpPr>
            <p:cNvPr id="22562" name="Text Box 51"/>
            <p:cNvSpPr txBox="1">
              <a:spLocks noChangeArrowheads="1"/>
            </p:cNvSpPr>
            <p:nvPr/>
          </p:nvSpPr>
          <p:spPr bwMode="auto">
            <a:xfrm>
              <a:off x="2123" y="2725"/>
              <a:ext cx="3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D</a:t>
              </a:r>
              <a:r>
                <a:rPr lang="pt-PT" u="none" baseline="-25000">
                  <a:solidFill>
                    <a:srgbClr val="663300"/>
                  </a:solidFill>
                </a:rPr>
                <a:t>n-1</a:t>
              </a:r>
            </a:p>
          </p:txBody>
        </p:sp>
        <p:sp>
          <p:nvSpPr>
            <p:cNvPr id="22563" name="Text Box 52"/>
            <p:cNvSpPr txBox="1">
              <a:spLocks noChangeArrowheads="1"/>
            </p:cNvSpPr>
            <p:nvPr/>
          </p:nvSpPr>
          <p:spPr bwMode="auto">
            <a:xfrm>
              <a:off x="2130" y="3346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SEL</a:t>
              </a:r>
            </a:p>
          </p:txBody>
        </p:sp>
        <p:sp>
          <p:nvSpPr>
            <p:cNvPr id="22564" name="Text Box 53"/>
            <p:cNvSpPr txBox="1">
              <a:spLocks noChangeArrowheads="1"/>
            </p:cNvSpPr>
            <p:nvPr/>
          </p:nvSpPr>
          <p:spPr bwMode="auto">
            <a:xfrm>
              <a:off x="3530" y="2383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Y</a:t>
              </a:r>
            </a:p>
          </p:txBody>
        </p:sp>
      </p:grpSp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67188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multiplexer</a:t>
            </a:r>
            <a:r>
              <a:rPr lang="pt-PT" u="none" dirty="0">
                <a:solidFill>
                  <a:srgbClr val="000066"/>
                </a:solidFill>
              </a:rPr>
              <a:t> encaminha dados de uma das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fontes para a única saída. A fonte é </a:t>
            </a:r>
            <a:r>
              <a:rPr lang="pt-PT" u="none" dirty="0" smtClean="0">
                <a:solidFill>
                  <a:srgbClr val="000066"/>
                </a:solidFill>
              </a:rPr>
              <a:t>selecionada </a:t>
            </a:r>
            <a:r>
              <a:rPr lang="pt-PT" u="none" dirty="0">
                <a:solidFill>
                  <a:srgbClr val="000066"/>
                </a:solidFill>
              </a:rPr>
              <a:t>com base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s=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log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(n)</a:t>
            </a:r>
            <a:r>
              <a:rPr lang="pt-PT" u="none" dirty="0">
                <a:solidFill>
                  <a:srgbClr val="000066"/>
                </a:solidFill>
              </a:rPr>
              <a:t>  entradas de controlo. </a:t>
            </a:r>
          </a:p>
        </p:txBody>
      </p:sp>
      <p:sp>
        <p:nvSpPr>
          <p:cNvPr id="131099" name="AutoShape 27"/>
          <p:cNvSpPr>
            <a:spLocks noChangeArrowheads="1"/>
          </p:cNvSpPr>
          <p:nvPr/>
        </p:nvSpPr>
        <p:spPr bwMode="auto">
          <a:xfrm rot="496291">
            <a:off x="3922713" y="3641725"/>
            <a:ext cx="1544637" cy="503238"/>
          </a:xfrm>
          <a:custGeom>
            <a:avLst/>
            <a:gdLst>
              <a:gd name="T0" fmla="*/ 1158478 w 21600"/>
              <a:gd name="T1" fmla="*/ 0 h 21600"/>
              <a:gd name="T2" fmla="*/ 0 w 21600"/>
              <a:gd name="T3" fmla="*/ 251619 h 21600"/>
              <a:gd name="T4" fmla="*/ 1158478 w 21600"/>
              <a:gd name="T5" fmla="*/ 503238 h 21600"/>
              <a:gd name="T6" fmla="*/ 1544637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0" grpId="0"/>
      <p:bldP spid="1310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96728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(cont.)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pt-PT" u="none">
                <a:solidFill>
                  <a:srgbClr val="000066"/>
                </a:solidFill>
              </a:rPr>
              <a:t>Equação de saída de um multiplexer n:1:</a:t>
            </a:r>
          </a:p>
          <a:p>
            <a:pPr>
              <a:lnSpc>
                <a:spcPct val="110000"/>
              </a:lnSpc>
            </a:pPr>
            <a:r>
              <a:rPr lang="pt-PT" sz="1600" u="none">
                <a:solidFill>
                  <a:srgbClr val="000066"/>
                </a:solidFill>
              </a:rPr>
              <a:t>(</a:t>
            </a:r>
            <a:r>
              <a:rPr lang="pt-PT" sz="1600" u="none">
                <a:solidFill>
                  <a:srgbClr val="A50021"/>
                </a:solidFill>
              </a:rPr>
              <a:t>m</a:t>
            </a:r>
            <a:r>
              <a:rPr lang="pt-PT" sz="1600" u="none" baseline="-25000">
                <a:solidFill>
                  <a:srgbClr val="A50021"/>
                </a:solidFill>
              </a:rPr>
              <a:t>j</a:t>
            </a:r>
            <a:r>
              <a:rPr lang="pt-PT" sz="1600" u="none">
                <a:solidFill>
                  <a:srgbClr val="000066"/>
                </a:solidFill>
              </a:rPr>
              <a:t> – termo mínimo j das entradas de controlo)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90538" y="190976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714500" y="1909763"/>
            <a:ext cx="186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Multiplexer 2:1: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2102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34163" y="2133600"/>
          <a:ext cx="13938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1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28345"/>
                      <a:stretch>
                        <a:fillRect/>
                      </a:stretch>
                    </p:blipFill>
                    <p:spPr bwMode="auto">
                      <a:xfrm>
                        <a:off x="6634163" y="2133600"/>
                        <a:ext cx="139382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611188" y="2492375"/>
          <a:ext cx="243205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2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52165" b="39830"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2432050" cy="244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3995738" y="5445125"/>
          <a:ext cx="3095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3" name="Equation" r:id="rId8" imgW="2044440" imgH="215640" progId="Equation.3">
                  <p:embed/>
                </p:oleObj>
              </mc:Choice>
              <mc:Fallback>
                <p:oleObj name="Equation" r:id="rId8" imgW="2044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45125"/>
                        <a:ext cx="30956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5184775" y="836613"/>
          <a:ext cx="21955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4" name="Equation" r:id="rId10" imgW="1307880" imgH="444240" progId="Equation.3">
                  <p:embed/>
                </p:oleObj>
              </mc:Choice>
              <mc:Fallback>
                <p:oleObj name="Equation" r:id="rId10" imgW="1307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836613"/>
                        <a:ext cx="2195513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12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95738" y="2492375"/>
            <a:ext cx="304006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2113" name="Object 17"/>
          <p:cNvGraphicFramePr>
            <a:graphicFrameLocks noChangeAspect="1"/>
          </p:cNvGraphicFramePr>
          <p:nvPr/>
        </p:nvGraphicFramePr>
        <p:xfrm>
          <a:off x="971550" y="5013325"/>
          <a:ext cx="1531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5" name="Document" r:id="rId13" imgW="6211080" imgH="4067280" progId="Word.Document.8">
                  <p:embed/>
                </p:oleObj>
              </mc:Choice>
              <mc:Fallback>
                <p:oleObj name="Document" r:id="rId13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66655" b="75235"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1531938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2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0" grpId="0"/>
      <p:bldP spid="132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912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comerciais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09588" y="9017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74x153</a:t>
            </a:r>
            <a:r>
              <a:rPr lang="pt-PT" u="none">
                <a:solidFill>
                  <a:srgbClr val="000066"/>
                </a:solidFill>
              </a:rPr>
              <a:t> - multiplexer 4:1 dual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4572000" y="3744913"/>
            <a:ext cx="354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74x157</a:t>
            </a:r>
            <a:r>
              <a:rPr lang="pt-PT" u="none">
                <a:solidFill>
                  <a:srgbClr val="000066"/>
                </a:solidFill>
              </a:rPr>
              <a:t> - multiplexer 2:1 de 4 bits</a:t>
            </a:r>
            <a:endParaRPr lang="en-US" u="none">
              <a:solidFill>
                <a:srgbClr val="000066"/>
              </a:solidFill>
            </a:endParaRPr>
          </a:p>
        </p:txBody>
      </p:sp>
      <p:pic>
        <p:nvPicPr>
          <p:cNvPr id="1331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196975"/>
            <a:ext cx="1222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684213" y="3502025"/>
          <a:ext cx="30448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4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40573" b="34520"/>
                      <a:stretch>
                        <a:fillRect/>
                      </a:stretch>
                    </p:blipFill>
                    <p:spPr bwMode="auto">
                      <a:xfrm>
                        <a:off x="684213" y="3502025"/>
                        <a:ext cx="3044825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3" y="4105275"/>
            <a:ext cx="1119187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5724525" y="4546600"/>
          <a:ext cx="30432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5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40573" b="79660"/>
                      <a:stretch>
                        <a:fillRect/>
                      </a:stretch>
                    </p:blipFill>
                    <p:spPr bwMode="auto">
                      <a:xfrm>
                        <a:off x="5724525" y="4546600"/>
                        <a:ext cx="3043238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5729288" y="1412875"/>
          <a:ext cx="3403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6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34776" b="50452"/>
                      <a:stretch>
                        <a:fillRect/>
                      </a:stretch>
                    </p:blipFill>
                    <p:spPr bwMode="auto">
                      <a:xfrm>
                        <a:off x="5729288" y="1412875"/>
                        <a:ext cx="340360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4546600" y="908050"/>
            <a:ext cx="343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74x151</a:t>
            </a:r>
            <a:r>
              <a:rPr lang="pt-PT" u="none">
                <a:solidFill>
                  <a:srgbClr val="000066"/>
                </a:solidFill>
              </a:rPr>
              <a:t> - multiplexer 8:1 de 1 bit</a:t>
            </a:r>
            <a:endParaRPr lang="en-US" u="none">
              <a:solidFill>
                <a:srgbClr val="000066"/>
              </a:solidFill>
            </a:endParaRPr>
          </a:p>
        </p:txBody>
      </p:sp>
      <p:pic>
        <p:nvPicPr>
          <p:cNvPr id="133137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0563" y="1384300"/>
            <a:ext cx="1176337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7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29" grpId="0"/>
      <p:bldP spid="1331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567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Multiplexers maiores podem ser implementados colocando multiplexers mais pequenos em cascata.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90538" y="17002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39750" y="2054225"/>
            <a:ext cx="327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Construir um multiplexer 8:1:</a:t>
            </a:r>
            <a:endParaRPr lang="en-US" u="none" dirty="0">
              <a:latin typeface="Comic Sans MS" pitchFamily="66" charset="0"/>
            </a:endParaRPr>
          </a:p>
        </p:txBody>
      </p:sp>
      <p:graphicFrame>
        <p:nvGraphicFramePr>
          <p:cNvPr id="134152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657475"/>
          <a:ext cx="156210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15747"/>
                      <a:stretch>
                        <a:fillRect/>
                      </a:stretch>
                    </p:blipFill>
                    <p:spPr bwMode="auto">
                      <a:xfrm>
                        <a:off x="539750" y="2657475"/>
                        <a:ext cx="1562100" cy="293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5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975" y="2997200"/>
            <a:ext cx="2776538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5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063" y="2978150"/>
            <a:ext cx="3255962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355694" y="2555612"/>
            <a:ext cx="2576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com mux 4:1 e mux 2:1</a:t>
            </a:r>
            <a:endParaRPr lang="en-US" u="none" dirty="0">
              <a:latin typeface="Comic Sans MS" pitchFamily="66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68062" y="2555612"/>
            <a:ext cx="3358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latin typeface="Comic Sans MS" pitchFamily="66" charset="0"/>
              </a:rPr>
              <a:t>com mux 4:1 e lógica adicional</a:t>
            </a:r>
            <a:endParaRPr lang="en-US" u="none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49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1981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em cascata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90538" y="692696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39750" y="1046708"/>
            <a:ext cx="829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Construir um multiplexer </a:t>
            </a:r>
            <a:r>
              <a:rPr lang="pt-PT" u="none" dirty="0" smtClean="0">
                <a:latin typeface="Comic Sans MS" pitchFamily="66" charset="0"/>
              </a:rPr>
              <a:t>16:1</a:t>
            </a:r>
            <a:r>
              <a:rPr lang="pt-PT" u="none" dirty="0">
                <a:latin typeface="Comic Sans MS" pitchFamily="66" charset="0"/>
              </a:rPr>
              <a:t> </a:t>
            </a:r>
            <a:r>
              <a:rPr lang="pt-PT" u="none" dirty="0" smtClean="0">
                <a:latin typeface="Comic Sans MS" pitchFamily="66" charset="0"/>
              </a:rPr>
              <a:t>com multiplexers 4:1. </a:t>
            </a:r>
            <a:endParaRPr lang="en-US" u="none" dirty="0">
              <a:latin typeface="Comic Sans MS" pitchFamily="66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9" y="1700807"/>
            <a:ext cx="8701736" cy="42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5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527623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Desmultiplexers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87388" y="1987550"/>
            <a:ext cx="8061076" cy="3889376"/>
            <a:chOff x="687388" y="1987550"/>
            <a:chExt cx="8061076" cy="3889376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92488" y="2058988"/>
              <a:ext cx="2520950" cy="3817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 dirty="0" err="1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Desmultiplexer</a:t>
              </a: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528888" y="55165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755651" y="5200650"/>
              <a:ext cx="1508125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i="1" u="none">
                  <a:solidFill>
                    <a:srgbClr val="A50021"/>
                  </a:solidFill>
                </a:rPr>
                <a:t>s</a:t>
              </a:r>
              <a:r>
                <a:rPr lang="pt-PT" i="1" u="none">
                  <a:solidFill>
                    <a:srgbClr val="000066"/>
                  </a:solidFill>
                </a:rPr>
                <a:t> </a:t>
              </a:r>
              <a:r>
                <a:rPr lang="pt-PT" u="none">
                  <a:solidFill>
                    <a:srgbClr val="000066"/>
                  </a:solidFill>
                </a:rPr>
                <a:t>entradas de controlo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2528888" y="23463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687388" y="1987550"/>
              <a:ext cx="1508125" cy="757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3359151" y="217487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EN</a:t>
              </a: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H="1">
              <a:off x="2792413" y="5392738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2700338" y="517525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s</a:t>
              </a:r>
              <a:endParaRPr lang="en-US" i="1" u="none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421064" y="2994025"/>
              <a:ext cx="3327400" cy="1801813"/>
              <a:chOff x="611188" y="2994025"/>
              <a:chExt cx="3327400" cy="1801813"/>
            </a:xfrm>
          </p:grpSpPr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528888" y="3786188"/>
                <a:ext cx="86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528888" y="4527550"/>
                <a:ext cx="86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2744788" y="4165600"/>
                <a:ext cx="287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AutoShape 20"/>
              <p:cNvSpPr>
                <a:spLocks/>
              </p:cNvSpPr>
              <p:nvPr/>
            </p:nvSpPr>
            <p:spPr bwMode="auto">
              <a:xfrm flipH="1">
                <a:off x="2168526" y="3140075"/>
                <a:ext cx="360363" cy="1655763"/>
              </a:xfrm>
              <a:prstGeom prst="rightBrace">
                <a:avLst>
                  <a:gd name="adj1" fmla="val 3828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611188" y="3570288"/>
                <a:ext cx="1581150" cy="757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pt-PT" i="1" u="none" dirty="0">
                    <a:solidFill>
                      <a:srgbClr val="A50021"/>
                    </a:solidFill>
                  </a:rPr>
                  <a:t>n</a:t>
                </a:r>
                <a:r>
                  <a:rPr lang="pt-PT" u="none" dirty="0">
                    <a:solidFill>
                      <a:srgbClr val="000066"/>
                    </a:solidFill>
                  </a:rPr>
                  <a:t> </a:t>
                </a:r>
                <a:r>
                  <a:rPr lang="pt-PT" u="none" dirty="0" smtClean="0">
                    <a:solidFill>
                      <a:srgbClr val="000066"/>
                    </a:solidFill>
                  </a:rPr>
                  <a:t>saídas </a:t>
                </a:r>
                <a:r>
                  <a:rPr lang="pt-PT" u="none" dirty="0">
                    <a:solidFill>
                      <a:srgbClr val="000066"/>
                    </a:solidFill>
                  </a:rPr>
                  <a:t>de dados de </a:t>
                </a:r>
                <a:r>
                  <a:rPr lang="pt-PT" i="1" u="none" dirty="0">
                    <a:solidFill>
                      <a:srgbClr val="A50021"/>
                    </a:solidFill>
                  </a:rPr>
                  <a:t>b</a:t>
                </a:r>
                <a:r>
                  <a:rPr lang="pt-PT" i="1" u="none" dirty="0">
                    <a:solidFill>
                      <a:srgbClr val="000066"/>
                    </a:solidFill>
                  </a:rPr>
                  <a:t> bits cada</a:t>
                </a:r>
                <a:endParaRPr lang="en-US" u="none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 flipH="1">
                <a:off x="2771776" y="3663950"/>
                <a:ext cx="21590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2679701" y="3446463"/>
                <a:ext cx="3111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i="1" u="none"/>
                  <a:t>b</a:t>
                </a:r>
                <a:endParaRPr lang="en-US" i="1" u="none"/>
              </a:p>
            </p:txBody>
          </p:sp>
          <p:sp>
            <p:nvSpPr>
              <p:cNvPr id="24" name="Line 35"/>
              <p:cNvSpPr>
                <a:spLocks noChangeShapeType="1"/>
              </p:cNvSpPr>
              <p:nvPr/>
            </p:nvSpPr>
            <p:spPr bwMode="auto">
              <a:xfrm flipH="1">
                <a:off x="2792413" y="4435475"/>
                <a:ext cx="21590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 Box 36"/>
              <p:cNvSpPr txBox="1">
                <a:spLocks noChangeArrowheads="1"/>
              </p:cNvSpPr>
              <p:nvPr/>
            </p:nvSpPr>
            <p:spPr bwMode="auto">
              <a:xfrm>
                <a:off x="2700338" y="4217988"/>
                <a:ext cx="3111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i="1" u="none"/>
                  <a:t>b</a:t>
                </a:r>
                <a:endParaRPr lang="en-US" i="1" u="none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2533651" y="3333750"/>
                <a:ext cx="86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2798763" y="3211513"/>
                <a:ext cx="21590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9"/>
              <p:cNvSpPr txBox="1">
                <a:spLocks noChangeArrowheads="1"/>
              </p:cNvSpPr>
              <p:nvPr/>
            </p:nvSpPr>
            <p:spPr bwMode="auto">
              <a:xfrm>
                <a:off x="2706688" y="2994025"/>
                <a:ext cx="3111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i="1" u="none"/>
                  <a:t>b</a:t>
                </a:r>
                <a:endParaRPr lang="en-US" i="1" u="none"/>
              </a:p>
            </p:txBody>
          </p:sp>
          <p:sp>
            <p:nvSpPr>
              <p:cNvPr id="34" name="Text Box 48"/>
              <p:cNvSpPr txBox="1">
                <a:spLocks noChangeArrowheads="1"/>
              </p:cNvSpPr>
              <p:nvPr/>
            </p:nvSpPr>
            <p:spPr bwMode="auto">
              <a:xfrm>
                <a:off x="3360738" y="3133725"/>
                <a:ext cx="4333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 dirty="0" smtClean="0">
                    <a:solidFill>
                      <a:srgbClr val="663300"/>
                    </a:solidFill>
                  </a:rPr>
                  <a:t>Y</a:t>
                </a:r>
                <a:r>
                  <a:rPr lang="pt-PT" u="none" baseline="-25000" dirty="0" smtClean="0">
                    <a:solidFill>
                      <a:srgbClr val="663300"/>
                    </a:solidFill>
                  </a:rPr>
                  <a:t>0</a:t>
                </a:r>
                <a:endParaRPr lang="pt-PT" u="none" baseline="-25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3382963" y="3584575"/>
                <a:ext cx="4333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 dirty="0" smtClean="0">
                    <a:solidFill>
                      <a:srgbClr val="663300"/>
                    </a:solidFill>
                  </a:rPr>
                  <a:t>Y</a:t>
                </a:r>
                <a:r>
                  <a:rPr lang="pt-PT" u="none" baseline="-25000" dirty="0" smtClean="0">
                    <a:solidFill>
                      <a:srgbClr val="663300"/>
                    </a:solidFill>
                  </a:rPr>
                  <a:t>1</a:t>
                </a:r>
                <a:endParaRPr lang="pt-PT" u="none" baseline="-25000" dirty="0">
                  <a:solidFill>
                    <a:srgbClr val="663300"/>
                  </a:solidFill>
                </a:endParaRP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3403601" y="3887788"/>
                <a:ext cx="374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>
                    <a:solidFill>
                      <a:srgbClr val="663300"/>
                    </a:solidFill>
                  </a:rPr>
                  <a:t>...</a:t>
                </a: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3370263" y="4325938"/>
                <a:ext cx="56832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PT" u="none" dirty="0" smtClean="0">
                    <a:solidFill>
                      <a:srgbClr val="663300"/>
                    </a:solidFill>
                  </a:rPr>
                  <a:t>Y</a:t>
                </a:r>
                <a:r>
                  <a:rPr lang="pt-PT" u="none" baseline="-25000" dirty="0" smtClean="0">
                    <a:solidFill>
                      <a:srgbClr val="663300"/>
                    </a:solidFill>
                  </a:rPr>
                  <a:t>n-1</a:t>
                </a:r>
                <a:endParaRPr lang="pt-PT" u="none" baseline="-25000" dirty="0">
                  <a:solidFill>
                    <a:srgbClr val="663300"/>
                  </a:solidFill>
                </a:endParaRPr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3381376" y="5311775"/>
              <a:ext cx="615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663300"/>
                  </a:solidFill>
                </a:rPr>
                <a:t>SEL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528441" y="396716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899592" y="3645024"/>
              <a:ext cx="1368425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 smtClean="0">
                  <a:solidFill>
                    <a:srgbClr val="000066"/>
                  </a:solidFill>
                </a:rPr>
                <a:t>entrada de </a:t>
              </a:r>
              <a:r>
                <a:rPr lang="pt-PT" u="none" dirty="0">
                  <a:solidFill>
                    <a:srgbClr val="000066"/>
                  </a:solidFill>
                </a:rPr>
                <a:t>dados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2890391" y="3862388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2798316" y="36449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/>
                <a:t>b</a:t>
              </a:r>
              <a:endParaRPr lang="en-US" i="1" u="none"/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2218879" y="378301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 dirty="0" smtClean="0">
                  <a:solidFill>
                    <a:srgbClr val="663300"/>
                  </a:solidFill>
                </a:rPr>
                <a:t>D</a:t>
              </a:r>
              <a:endParaRPr lang="pt-PT" u="none" dirty="0">
                <a:solidFill>
                  <a:srgbClr val="663300"/>
                </a:solidFill>
              </a:endParaRPr>
            </a:p>
          </p:txBody>
        </p:sp>
      </p:grp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 err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desmultiplexer</a:t>
            </a:r>
            <a:r>
              <a:rPr lang="pt-PT" u="none" dirty="0" smtClean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encaminha </a:t>
            </a:r>
            <a:r>
              <a:rPr lang="pt-PT" u="none" dirty="0" smtClean="0">
                <a:solidFill>
                  <a:srgbClr val="000066"/>
                </a:solidFill>
              </a:rPr>
              <a:t>uma única entrada de dados para uma </a:t>
            </a:r>
            <a:r>
              <a:rPr lang="pt-PT" u="none" dirty="0">
                <a:solidFill>
                  <a:srgbClr val="000066"/>
                </a:solidFill>
              </a:rPr>
              <a:t>das </a:t>
            </a:r>
            <a:r>
              <a:rPr lang="pt-PT" i="1" u="none" dirty="0">
                <a:solidFill>
                  <a:srgbClr val="A50021"/>
                </a:solidFill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 smtClean="0">
                <a:solidFill>
                  <a:srgbClr val="000066"/>
                </a:solidFill>
              </a:rPr>
              <a:t>saídas. </a:t>
            </a:r>
            <a:r>
              <a:rPr lang="pt-PT" u="none" dirty="0">
                <a:solidFill>
                  <a:srgbClr val="000066"/>
                </a:solidFill>
              </a:rPr>
              <a:t>A </a:t>
            </a:r>
            <a:r>
              <a:rPr lang="pt-PT" u="none" dirty="0" smtClean="0">
                <a:solidFill>
                  <a:srgbClr val="000066"/>
                </a:solidFill>
              </a:rPr>
              <a:t>saída é selecionada </a:t>
            </a:r>
            <a:r>
              <a:rPr lang="pt-PT" u="none" dirty="0">
                <a:solidFill>
                  <a:srgbClr val="000066"/>
                </a:solidFill>
              </a:rPr>
              <a:t>com base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s=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log</a:t>
            </a:r>
            <a:r>
              <a:rPr lang="pt-PT" u="none" baseline="-25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(n)</a:t>
            </a:r>
            <a:r>
              <a:rPr lang="pt-PT" u="none" dirty="0">
                <a:solidFill>
                  <a:srgbClr val="000066"/>
                </a:solidFill>
              </a:rPr>
              <a:t>  entradas de controlo. </a:t>
            </a:r>
          </a:p>
        </p:txBody>
      </p:sp>
      <p:sp>
        <p:nvSpPr>
          <p:cNvPr id="41" name="AutoShape 27"/>
          <p:cNvSpPr>
            <a:spLocks noChangeArrowheads="1"/>
          </p:cNvSpPr>
          <p:nvPr/>
        </p:nvSpPr>
        <p:spPr bwMode="auto">
          <a:xfrm rot="496291">
            <a:off x="3922713" y="3641725"/>
            <a:ext cx="1544637" cy="503238"/>
          </a:xfrm>
          <a:custGeom>
            <a:avLst/>
            <a:gdLst>
              <a:gd name="T0" fmla="*/ 1158478 w 21600"/>
              <a:gd name="T1" fmla="*/ 0 h 21600"/>
              <a:gd name="T2" fmla="*/ 0 w 21600"/>
              <a:gd name="T3" fmla="*/ 251619 h 21600"/>
              <a:gd name="T4" fmla="*/ 1158478 w 21600"/>
              <a:gd name="T5" fmla="*/ 503238 h 21600"/>
              <a:gd name="T6" fmla="*/ 1544637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391719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Desmultiplexers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 smtClean="0">
                <a:solidFill>
                  <a:srgbClr val="000066"/>
                </a:solidFill>
              </a:rPr>
              <a:t>Um descodificador binário com entradas de habilitação </a:t>
            </a:r>
            <a:r>
              <a:rPr lang="pt-PT" i="1" u="none" dirty="0" smtClean="0">
                <a:solidFill>
                  <a:srgbClr val="000066"/>
                </a:solidFill>
              </a:rPr>
              <a:t>(</a:t>
            </a:r>
            <a:r>
              <a:rPr lang="pt-PT" i="1" u="none" dirty="0" err="1" smtClean="0">
                <a:solidFill>
                  <a:srgbClr val="000066"/>
                </a:solidFill>
              </a:rPr>
              <a:t>enable</a:t>
            </a:r>
            <a:r>
              <a:rPr lang="pt-PT" i="1" u="none" dirty="0" smtClean="0">
                <a:solidFill>
                  <a:srgbClr val="000066"/>
                </a:solidFill>
              </a:rPr>
              <a:t>)</a:t>
            </a:r>
            <a:r>
              <a:rPr lang="pt-PT" u="none" dirty="0" smtClean="0">
                <a:solidFill>
                  <a:srgbClr val="000066"/>
                </a:solidFill>
              </a:rPr>
              <a:t> pode ser usado como circuito de </a:t>
            </a:r>
            <a:r>
              <a:rPr lang="pt-PT" u="none" dirty="0" err="1" smtClean="0">
                <a:solidFill>
                  <a:srgbClr val="000066"/>
                </a:solidFill>
              </a:rPr>
              <a:t>desmultiplexagem</a:t>
            </a:r>
            <a:r>
              <a:rPr lang="pt-PT" u="none" dirty="0" smtClean="0">
                <a:solidFill>
                  <a:srgbClr val="000066"/>
                </a:solidFill>
              </a:rPr>
              <a:t>. </a:t>
            </a:r>
            <a:endParaRPr lang="pt-PT" u="none" dirty="0">
              <a:solidFill>
                <a:srgbClr val="000066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287603" y="2210332"/>
            <a:ext cx="668773" cy="2298788"/>
            <a:chOff x="7287603" y="2210332"/>
            <a:chExt cx="668773" cy="2298788"/>
          </a:xfrm>
        </p:grpSpPr>
        <p:sp>
          <p:nvSpPr>
            <p:cNvPr id="74" name="TextBox 73"/>
            <p:cNvSpPr txBox="1"/>
            <p:nvPr/>
          </p:nvSpPr>
          <p:spPr>
            <a:xfrm>
              <a:off x="7287603" y="221033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0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87603" y="248111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1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87603" y="2769144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2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87603" y="307442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3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87603" y="334520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4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87603" y="363324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5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87603" y="389978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6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7603" y="417056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7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701635" y="3140968"/>
            <a:ext cx="615874" cy="1490682"/>
            <a:chOff x="4701635" y="3140968"/>
            <a:chExt cx="615874" cy="1490682"/>
          </a:xfrm>
        </p:grpSpPr>
        <p:sp>
          <p:nvSpPr>
            <p:cNvPr id="73" name="TextBox 72"/>
            <p:cNvSpPr txBox="1"/>
            <p:nvPr/>
          </p:nvSpPr>
          <p:spPr>
            <a:xfrm>
              <a:off x="4701635" y="3140968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SRC</a:t>
              </a:r>
              <a:endParaRPr lang="en-US" sz="1600" u="none" dirty="0">
                <a:solidFill>
                  <a:srgbClr val="000066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82775" y="373851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2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82775" y="4005064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1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82775" y="429309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0</a:t>
              </a:r>
              <a:endParaRPr lang="en-US" sz="1600" u="none" baseline="-25000" dirty="0" smtClean="0">
                <a:solidFill>
                  <a:srgbClr val="000066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43758" y="1916832"/>
            <a:ext cx="3254741" cy="2861729"/>
            <a:chOff x="643758" y="1916832"/>
            <a:chExt cx="3254741" cy="2861729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619672" y="1916832"/>
              <a:ext cx="1296144" cy="28083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u="none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demux</a:t>
              </a:r>
              <a:r>
                <a:rPr kumimoji="0" lang="pt-PT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lang="pt-PT" u="none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1:8</a:t>
              </a:r>
              <a:endParaRPr lang="en-US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 flipH="1" flipV="1">
              <a:off x="1259632" y="331386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 flipV="1">
              <a:off x="2915816" y="238761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43758" y="3140968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SRC</a:t>
              </a:r>
              <a:endParaRPr lang="en-US" sz="1600" u="none" dirty="0">
                <a:solidFill>
                  <a:srgbClr val="000066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29726" y="221033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0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flipH="1" flipV="1">
              <a:off x="2915816" y="265839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3229726" y="2481112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1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H="1" flipV="1">
              <a:off x="2915816" y="294643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3229726" y="2769144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2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H="1" flipV="1">
              <a:off x="2915816" y="325171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29726" y="307442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3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flipH="1" flipV="1">
              <a:off x="2915816" y="352249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3229726" y="3345208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4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 bwMode="auto">
            <a:xfrm flipH="1" flipV="1">
              <a:off x="2915816" y="3810526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229726" y="3633240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5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 flipV="1">
              <a:off x="2915816" y="407707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3229726" y="389978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6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 flipV="1">
              <a:off x="2915816" y="434785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3229726" y="4170566"/>
              <a:ext cx="6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333399"/>
                  </a:solidFill>
                </a:rPr>
                <a:t>DST</a:t>
              </a:r>
              <a:r>
                <a:rPr lang="pt-PT" sz="1600" u="none" baseline="-25000" dirty="0" smtClean="0">
                  <a:solidFill>
                    <a:srgbClr val="333399"/>
                  </a:solidFill>
                </a:rPr>
                <a:t>7</a:t>
              </a:r>
              <a:endParaRPr lang="en-US" sz="1600" u="none" baseline="-25000" dirty="0">
                <a:solidFill>
                  <a:srgbClr val="333399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 flipH="1" flipV="1">
              <a:off x="1259632" y="391141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24898" y="373851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2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 flipH="1" flipV="1">
              <a:off x="1259632" y="417795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824898" y="4005064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1</a:t>
              </a:r>
              <a:endParaRPr lang="en-US" sz="1600" u="none" baseline="-25000" dirty="0">
                <a:solidFill>
                  <a:srgbClr val="000066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 flipH="1" flipV="1">
              <a:off x="1259632" y="446599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824898" y="4293096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rgbClr val="000066"/>
                  </a:solidFill>
                </a:rPr>
                <a:t>S</a:t>
              </a:r>
              <a:r>
                <a:rPr lang="pt-PT" sz="1600" u="none" baseline="-25000" dirty="0" smtClean="0">
                  <a:solidFill>
                    <a:srgbClr val="000066"/>
                  </a:solidFill>
                </a:rPr>
                <a:t>0</a:t>
              </a:r>
              <a:endParaRPr lang="en-US" sz="1600" u="none" baseline="-25000" dirty="0" smtClean="0">
                <a:solidFill>
                  <a:srgbClr val="000066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55776" y="2193238"/>
              <a:ext cx="42351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0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3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4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5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6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7</a:t>
              </a:r>
            </a:p>
            <a:p>
              <a:endParaRPr lang="en-US" u="non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562102" y="3734284"/>
              <a:ext cx="705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SEL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SEL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SEL</a:t>
              </a:r>
              <a:r>
                <a:rPr lang="pt-PT" u="none" baseline="-25000" dirty="0" smtClean="0"/>
                <a:t>0</a:t>
              </a:r>
              <a:endParaRPr lang="en-US" u="none" baseline="-25000" dirty="0" smtClean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64916" y="313234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</a:t>
              </a:r>
              <a:endParaRPr lang="en-US" u="none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17509" y="1916832"/>
            <a:ext cx="2016224" cy="2873355"/>
            <a:chOff x="5317509" y="1916832"/>
            <a:chExt cx="2016224" cy="287335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77549" y="1916832"/>
              <a:ext cx="1296144" cy="28083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decoder</a:t>
              </a: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lang="pt-PT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3:8</a:t>
              </a:r>
              <a:endParaRPr lang="en-US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 flipH="1" flipV="1">
              <a:off x="5317509" y="331386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 flipV="1">
              <a:off x="6973693" y="238761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H="1" flipV="1">
              <a:off x="6973693" y="265839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 flipV="1">
              <a:off x="6973693" y="294643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 flipV="1">
              <a:off x="6973693" y="325171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flipH="1" flipV="1">
              <a:off x="6973693" y="3522494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H="1" flipV="1">
              <a:off x="6973693" y="3810526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H="1" flipV="1">
              <a:off x="6973693" y="407707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6973693" y="434785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 flipV="1">
              <a:off x="5317509" y="3911412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 flipV="1">
              <a:off x="5317509" y="4177958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 flipH="1" flipV="1">
              <a:off x="5317509" y="4465990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634868" y="310346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EN</a:t>
              </a:r>
              <a:endParaRPr lang="en-US" u="none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32054" y="3720032"/>
              <a:ext cx="3337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I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I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I</a:t>
              </a:r>
              <a:r>
                <a:rPr lang="pt-PT" u="none" baseline="-25000" dirty="0" smtClean="0"/>
                <a:t>0</a:t>
              </a:r>
              <a:endParaRPr lang="en-US" u="none" baseline="-25000" dirty="0" smtClean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596758" y="2204864"/>
              <a:ext cx="42351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0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1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2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3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4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5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6</a:t>
              </a:r>
            </a:p>
            <a:p>
              <a:r>
                <a:rPr lang="pt-PT" u="none" dirty="0" smtClean="0"/>
                <a:t>Y</a:t>
              </a:r>
              <a:r>
                <a:rPr lang="pt-PT" u="none" baseline="-25000" dirty="0" smtClean="0"/>
                <a:t>7</a:t>
              </a:r>
            </a:p>
            <a:p>
              <a:endParaRPr lang="en-US" u="none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59832" y="4725144"/>
            <a:ext cx="5389185" cy="1584176"/>
            <a:chOff x="3059832" y="4725144"/>
            <a:chExt cx="5389185" cy="1584176"/>
          </a:xfrm>
        </p:grpSpPr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4211960" y="5373216"/>
              <a:ext cx="42370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u="none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74x138</a:t>
              </a:r>
              <a:r>
                <a:rPr lang="pt-PT" u="none" dirty="0">
                  <a:solidFill>
                    <a:srgbClr val="000066"/>
                  </a:solidFill>
                </a:rPr>
                <a:t> </a:t>
              </a:r>
              <a:r>
                <a:rPr lang="pt-PT" u="none" dirty="0" smtClean="0">
                  <a:solidFill>
                    <a:srgbClr val="000066"/>
                  </a:solidFill>
                </a:rPr>
                <a:t>– descodificador/</a:t>
              </a:r>
              <a:r>
                <a:rPr lang="pt-PT" u="none" dirty="0" err="1" smtClean="0">
                  <a:solidFill>
                    <a:srgbClr val="000066"/>
                  </a:solidFill>
                </a:rPr>
                <a:t>desmultiplexer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pic>
          <p:nvPicPr>
            <p:cNvPr id="107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832" y="4725144"/>
              <a:ext cx="1047855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4781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2119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Uso comum de multiplexers e desmultiplexers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84455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Multiplexers</a:t>
            </a:r>
            <a:r>
              <a:rPr lang="pt-PT" u="none" smtClean="0">
                <a:solidFill>
                  <a:srgbClr val="000066"/>
                </a:solidFill>
              </a:rPr>
              <a:t> e </a:t>
            </a:r>
            <a:r>
              <a:rPr lang="pt-PT" u="none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desmultiplexers</a:t>
            </a:r>
            <a:r>
              <a:rPr lang="pt-PT" u="none" smtClean="0">
                <a:solidFill>
                  <a:srgbClr val="000066"/>
                </a:solidFill>
              </a:rPr>
              <a:t> desempenham funções importantes em circuitos de comutação. </a:t>
            </a:r>
            <a:endParaRPr lang="pt-PT" u="none">
              <a:solidFill>
                <a:srgbClr val="000066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899592" y="2564904"/>
            <a:ext cx="1368152" cy="2016224"/>
            <a:chOff x="899592" y="2564904"/>
            <a:chExt cx="1368152" cy="2016224"/>
          </a:xfrm>
        </p:grpSpPr>
        <p:cxnSp>
          <p:nvCxnSpPr>
            <p:cNvPr id="44" name="Straight Connector 43"/>
            <p:cNvCxnSpPr/>
            <p:nvPr/>
          </p:nvCxnSpPr>
          <p:spPr bwMode="auto">
            <a:xfrm flipH="1">
              <a:off x="1619672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99592" y="256490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</a:t>
              </a:r>
              <a:r>
                <a:rPr lang="pt-PT" u="none" baseline="-25000" dirty="0" smtClean="0"/>
                <a:t>1</a:t>
              </a:r>
              <a:endParaRPr lang="en-US" u="none" baseline="-25000" dirty="0" smtClean="0"/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H="1">
              <a:off x="1619672" y="3131676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899592" y="29156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</a:t>
              </a:r>
              <a:r>
                <a:rPr lang="pt-PT" u="none" baseline="-25000" dirty="0" smtClean="0"/>
                <a:t>2</a:t>
              </a:r>
              <a:endParaRPr lang="en-US" u="none" baseline="-25000" dirty="0" smtClean="0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flipH="1">
              <a:off x="1619672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99592" y="328498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</a:t>
              </a:r>
              <a:r>
                <a:rPr lang="pt-PT" u="none" baseline="-25000" dirty="0" smtClean="0"/>
                <a:t>3</a:t>
              </a:r>
              <a:endParaRPr lang="en-US" u="none" baseline="-25000" dirty="0"/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1619672" y="4427820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592" y="421179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err="1" smtClean="0"/>
                <a:t>SRC</a:t>
              </a:r>
              <a:r>
                <a:rPr lang="pt-PT" u="none" baseline="-25000" dirty="0" err="1" smtClean="0"/>
                <a:t>n</a:t>
              </a:r>
              <a:endParaRPr lang="en-US" u="none" baseline="-25000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1835696" y="3717032"/>
              <a:ext cx="0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5436096" y="2564904"/>
            <a:ext cx="1385785" cy="2016224"/>
            <a:chOff x="5436096" y="2564904"/>
            <a:chExt cx="1385785" cy="2016224"/>
          </a:xfrm>
        </p:grpSpPr>
        <p:cxnSp>
          <p:nvCxnSpPr>
            <p:cNvPr id="56" name="Straight Connector 55"/>
            <p:cNvCxnSpPr/>
            <p:nvPr/>
          </p:nvCxnSpPr>
          <p:spPr bwMode="auto">
            <a:xfrm flipH="1">
              <a:off x="5436096" y="278092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6047310" y="256490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</a:t>
              </a:r>
              <a:r>
                <a:rPr lang="pt-PT" u="none" baseline="-25000" dirty="0" smtClean="0"/>
                <a:t>1</a:t>
              </a:r>
              <a:endParaRPr lang="en-US" u="none" baseline="-25000" dirty="0" smtClean="0"/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 flipH="1">
              <a:off x="5436096" y="3131676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6047310" y="2915652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</a:t>
              </a:r>
              <a:r>
                <a:rPr lang="pt-PT" u="none" baseline="-25000" dirty="0" smtClean="0"/>
                <a:t>2</a:t>
              </a:r>
              <a:endParaRPr lang="en-US" u="none" baseline="-25000" dirty="0" smtClean="0"/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flipH="1">
              <a:off x="543609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047310" y="328498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</a:t>
              </a:r>
              <a:r>
                <a:rPr lang="pt-PT" u="none" baseline="-25000" dirty="0" smtClean="0"/>
                <a:t>3</a:t>
              </a:r>
              <a:endParaRPr lang="en-US" u="none" baseline="-25000" dirty="0"/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flipH="1">
              <a:off x="5436096" y="4427820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6047310" y="421179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err="1" smtClean="0"/>
                <a:t>DST</a:t>
              </a:r>
              <a:r>
                <a:rPr lang="pt-PT" u="none" baseline="-25000" dirty="0" err="1" smtClean="0"/>
                <a:t>m</a:t>
              </a:r>
              <a:endParaRPr lang="en-US" u="none" baseline="-25000" dirty="0"/>
            </a:p>
          </p:txBody>
        </p:sp>
        <p:cxnSp>
          <p:nvCxnSpPr>
            <p:cNvPr id="64" name="Straight Connector 63"/>
            <p:cNvCxnSpPr/>
            <p:nvPr/>
          </p:nvCxnSpPr>
          <p:spPr bwMode="auto">
            <a:xfrm>
              <a:off x="5652120" y="3717032"/>
              <a:ext cx="0" cy="5040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2186592" y="2492896"/>
            <a:ext cx="1107996" cy="3321660"/>
            <a:chOff x="2186592" y="2492896"/>
            <a:chExt cx="1107996" cy="332166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2267744" y="2492896"/>
              <a:ext cx="936104" cy="2448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MUX</a:t>
              </a:r>
              <a:endParaRPr lang="en-US" sz="1600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5" name="Down Arrow 64"/>
            <p:cNvSpPr/>
            <p:nvPr/>
          </p:nvSpPr>
          <p:spPr bwMode="auto">
            <a:xfrm flipV="1">
              <a:off x="2663216" y="4941168"/>
              <a:ext cx="144016" cy="43204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86592" y="54452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SRCSEL</a:t>
              </a:r>
              <a:endParaRPr lang="en-US" u="none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27984" y="2492896"/>
            <a:ext cx="1082348" cy="3321660"/>
            <a:chOff x="4427984" y="2492896"/>
            <a:chExt cx="1082348" cy="33216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4499992" y="2492896"/>
              <a:ext cx="936104" cy="2448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pt-PT" u="none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u="none" dirty="0" smtClean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DEMUX</a:t>
              </a:r>
              <a:endParaRPr lang="en-US" sz="1600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" name="Down Arrow 65"/>
            <p:cNvSpPr/>
            <p:nvPr/>
          </p:nvSpPr>
          <p:spPr bwMode="auto">
            <a:xfrm flipV="1">
              <a:off x="4904608" y="4941168"/>
              <a:ext cx="144016" cy="43204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7984" y="544522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DSTSEL</a:t>
              </a:r>
              <a:endParaRPr lang="en-US" u="none" baseline="-25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03848" y="3411856"/>
            <a:ext cx="1298641" cy="338554"/>
            <a:chOff x="3203848" y="3411856"/>
            <a:chExt cx="1298641" cy="338554"/>
          </a:xfrm>
        </p:grpSpPr>
        <p:cxnSp>
          <p:nvCxnSpPr>
            <p:cNvPr id="70" name="Straight Connector 69"/>
            <p:cNvCxnSpPr>
              <a:stCxn id="42" idx="3"/>
              <a:endCxn id="55" idx="1"/>
            </p:cNvCxnSpPr>
            <p:nvPr/>
          </p:nvCxnSpPr>
          <p:spPr bwMode="auto">
            <a:xfrm>
              <a:off x="3203848" y="3717032"/>
              <a:ext cx="12961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3267856" y="3411856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barramento</a:t>
              </a:r>
              <a:endParaRPr lang="en-US" sz="1600" u="non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4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Com um multiplexer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:1</a:t>
            </a:r>
            <a:r>
              <a:rPr lang="pt-PT" u="none">
                <a:solidFill>
                  <a:srgbClr val="000066"/>
                </a:solidFill>
              </a:rPr>
              <a:t> e constantes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u="none">
                <a:solidFill>
                  <a:srgbClr val="000066"/>
                </a:solidFill>
              </a:rPr>
              <a:t> pode-se implementar qualquer função lógica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variáveis.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90538" y="2560638"/>
            <a:ext cx="1249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835150" y="2560638"/>
          <a:ext cx="2679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0" name="Equation" r:id="rId4" imgW="1701720" imgH="228600" progId="Equation.3">
                  <p:embed/>
                </p:oleObj>
              </mc:Choice>
              <mc:Fallback>
                <p:oleObj name="Equation" r:id="rId4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0638"/>
                        <a:ext cx="26797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WordArt 10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343775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Multiplexers e funções lógicas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52413" y="3397250"/>
          <a:ext cx="17113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1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48682"/>
                      <a:stretch>
                        <a:fillRect/>
                      </a:stretch>
                    </p:blipFill>
                    <p:spPr bwMode="auto">
                      <a:xfrm>
                        <a:off x="252413" y="3397250"/>
                        <a:ext cx="1711325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433388" y="17081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Com um multiplexer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:1</a:t>
            </a:r>
            <a:r>
              <a:rPr lang="pt-PT" u="none">
                <a:solidFill>
                  <a:srgbClr val="000066"/>
                </a:solidFill>
              </a:rPr>
              <a:t>, constantes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PT" u="none">
                <a:solidFill>
                  <a:srgbClr val="000066"/>
                </a:solidFill>
              </a:rPr>
              <a:t> 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 u="none">
                <a:solidFill>
                  <a:srgbClr val="000066"/>
                </a:solidFill>
              </a:rPr>
              <a:t> e portas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</a:t>
            </a:r>
            <a:r>
              <a:rPr lang="pt-PT" u="none">
                <a:solidFill>
                  <a:srgbClr val="000066"/>
                </a:solidFill>
              </a:rPr>
              <a:t> pode-se implementar qualquer função lógica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variáveis. 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35184" name="Object 16"/>
          <p:cNvGraphicFramePr>
            <a:graphicFrameLocks noChangeAspect="1"/>
          </p:cNvGraphicFramePr>
          <p:nvPr/>
        </p:nvGraphicFramePr>
        <p:xfrm>
          <a:off x="250825" y="3397250"/>
          <a:ext cx="189071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2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2165" b="48682"/>
                      <a:stretch>
                        <a:fillRect/>
                      </a:stretch>
                    </p:blipFill>
                    <p:spPr bwMode="auto">
                      <a:xfrm>
                        <a:off x="250825" y="3397250"/>
                        <a:ext cx="1890713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/>
          <p:cNvGraphicFramePr>
            <a:graphicFrameLocks noChangeAspect="1"/>
          </p:cNvGraphicFramePr>
          <p:nvPr/>
        </p:nvGraphicFramePr>
        <p:xfrm>
          <a:off x="250825" y="3397250"/>
          <a:ext cx="24304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3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3471" b="48682"/>
                      <a:stretch>
                        <a:fillRect/>
                      </a:stretch>
                    </p:blipFill>
                    <p:spPr bwMode="auto">
                      <a:xfrm>
                        <a:off x="250825" y="3397250"/>
                        <a:ext cx="2430463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89" name="Picture 2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87900" y="3481388"/>
            <a:ext cx="2024063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90" name="Picture 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27313" y="2852738"/>
            <a:ext cx="2024062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93" name="Picture 2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4025" y="3429000"/>
            <a:ext cx="2239963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5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/>
      <p:bldP spid="135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2" y="188912"/>
            <a:ext cx="4175695" cy="50378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Diagramas de blocos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23850" y="915988"/>
            <a:ext cx="830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diagrama</a:t>
            </a:r>
            <a:r>
              <a:rPr lang="pt-PT" u="none" dirty="0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</a:t>
            </a:r>
            <a:r>
              <a:rPr lang="pt-PT" u="none" dirty="0" smtClean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blocos</a:t>
            </a:r>
            <a:r>
              <a:rPr lang="pt-PT" u="none" dirty="0" smtClean="0">
                <a:solidFill>
                  <a:srgbClr val="003366"/>
                </a:solidFill>
              </a:rPr>
              <a:t> contém informação sobre entradas, saídas, sub-circuitos (blocos) e ligações internas entre estes num sistema.</a:t>
            </a:r>
            <a:endParaRPr lang="en-US" u="none" dirty="0">
              <a:solidFill>
                <a:srgbClr val="003366"/>
              </a:solidFill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49378"/>
            <a:ext cx="4957728" cy="47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88224" y="2852936"/>
            <a:ext cx="23762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Um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barramento </a:t>
            </a:r>
            <a:r>
              <a:rPr lang="pt-PT" u="none" dirty="0">
                <a:solidFill>
                  <a:srgbClr val="003366"/>
                </a:solidFill>
              </a:rPr>
              <a:t>é a coleção de 2 ou mais sinais relacionados.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5579918" y="3027237"/>
            <a:ext cx="1007918" cy="266681"/>
          </a:xfrm>
          <a:custGeom>
            <a:avLst/>
            <a:gdLst>
              <a:gd name="connsiteX0" fmla="*/ 1007918 w 1007918"/>
              <a:gd name="connsiteY0" fmla="*/ 266681 h 266681"/>
              <a:gd name="connsiteX1" fmla="*/ 353291 w 1007918"/>
              <a:gd name="connsiteY1" fmla="*/ 6908 h 266681"/>
              <a:gd name="connsiteX2" fmla="*/ 0 w 1007918"/>
              <a:gd name="connsiteY2" fmla="*/ 100427 h 26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918" h="266681">
                <a:moveTo>
                  <a:pt x="1007918" y="266681"/>
                </a:moveTo>
                <a:cubicBezTo>
                  <a:pt x="764597" y="150649"/>
                  <a:pt x="521277" y="34617"/>
                  <a:pt x="353291" y="6908"/>
                </a:cubicBezTo>
                <a:cubicBezTo>
                  <a:pt x="185305" y="-20801"/>
                  <a:pt x="92652" y="39813"/>
                  <a:pt x="0" y="100427"/>
                </a:cubicBezTo>
              </a:path>
            </a:pathLst>
          </a:cu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9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2735536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395536" y="980728"/>
            <a:ext cx="84969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Analise os circuitos seguintes e determine a expressão mais simples para as funções em termos do operador NAND.</a:t>
            </a:r>
            <a:endParaRPr lang="en-US" u="none" dirty="0" smtClean="0">
              <a:solidFill>
                <a:srgbClr val="003366"/>
              </a:solidFill>
            </a:endParaRP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192263"/>
            <a:ext cx="2352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760215"/>
            <a:ext cx="27908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133029"/>
            <a:ext cx="24765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7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980728"/>
            <a:ext cx="837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codificador 10:4 em cujas entradas podem aparecer palavras de código </a:t>
            </a:r>
            <a:r>
              <a:rPr lang="pt-PT" i="1" u="none" dirty="0" smtClean="0">
                <a:solidFill>
                  <a:srgbClr val="003366"/>
                </a:solidFill>
              </a:rPr>
              <a:t>1-out-of-10</a:t>
            </a:r>
            <a:r>
              <a:rPr lang="pt-PT" u="none" dirty="0" smtClean="0">
                <a:solidFill>
                  <a:srgbClr val="003366"/>
                </a:solidFill>
              </a:rPr>
              <a:t> e cujas saídas representam o código BCD da entrada ativada.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395536" y="2146324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Projete um circuito que converte palavras de código de Gray de 3 bits em código binário natural.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8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395289" y="836613"/>
            <a:ext cx="8748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Um </a:t>
            </a:r>
            <a:r>
              <a:rPr lang="pt-PT" i="1" u="none" dirty="0" err="1" smtClean="0">
                <a:solidFill>
                  <a:srgbClr val="003366"/>
                </a:solidFill>
              </a:rPr>
              <a:t>barrel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i="1" u="none" dirty="0" err="1" smtClean="0">
                <a:solidFill>
                  <a:srgbClr val="003366"/>
                </a:solidFill>
              </a:rPr>
              <a:t>shifter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de 4 bits é um circuito lógico combinatório que tem 4 entradas de dados, 4 saídas de dados e 2 entradas de controlo. A palavra de saída é igual à palavra de entrada “rodada” tantas posições quantas especificadas pelas entradas de controlo. Por exemplo se a palavra de entrada for ABCD e as entradas de controlo forem 10</a:t>
            </a:r>
            <a:r>
              <a:rPr lang="pt-PT" u="none" baseline="-25000" dirty="0" smtClean="0">
                <a:solidFill>
                  <a:srgbClr val="003366"/>
                </a:solidFill>
              </a:rPr>
              <a:t>2</a:t>
            </a:r>
            <a:r>
              <a:rPr lang="pt-PT" u="none" dirty="0" smtClean="0">
                <a:solidFill>
                  <a:srgbClr val="003366"/>
                </a:solidFill>
              </a:rPr>
              <a:t>, a palavra de saída será CDAB. Projete um </a:t>
            </a:r>
            <a:r>
              <a:rPr lang="pt-PT" i="1" u="none" dirty="0" err="1" smtClean="0">
                <a:solidFill>
                  <a:srgbClr val="003366"/>
                </a:solidFill>
              </a:rPr>
              <a:t>barrel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i="1" u="none" dirty="0" err="1" smtClean="0">
                <a:solidFill>
                  <a:srgbClr val="003366"/>
                </a:solidFill>
              </a:rPr>
              <a:t>shifter</a:t>
            </a:r>
            <a:r>
              <a:rPr lang="pt-PT" u="none" dirty="0" smtClean="0">
                <a:solidFill>
                  <a:srgbClr val="003366"/>
                </a:solidFill>
              </a:rPr>
              <a:t> de 4 bits usando blocos lógicos que conhece.</a:t>
            </a:r>
            <a:endParaRPr lang="en-US" u="none" dirty="0" smtClean="0">
              <a:solidFill>
                <a:srgbClr val="003366"/>
              </a:solidFill>
            </a:endParaRP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395288" y="2996952"/>
            <a:ext cx="52758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Implemente a função                               </a:t>
            </a:r>
            <a:r>
              <a:rPr lang="pt-PT" u="none" dirty="0" smtClean="0">
                <a:solidFill>
                  <a:srgbClr val="003366"/>
                </a:solidFill>
              </a:rPr>
              <a:t>com: </a:t>
            </a:r>
          </a:p>
          <a:p>
            <a:r>
              <a:rPr lang="pt-PT" u="none" dirty="0" smtClean="0">
                <a:solidFill>
                  <a:srgbClr val="003366"/>
                </a:solidFill>
              </a:rPr>
              <a:t>	a) um multiplexer 4:1 e constantes 0 e 1;</a:t>
            </a:r>
          </a:p>
          <a:p>
            <a:r>
              <a:rPr lang="pt-PT" u="none" smtClean="0">
                <a:solidFill>
                  <a:srgbClr val="003366"/>
                </a:solidFill>
              </a:rPr>
              <a:t>	b</a:t>
            </a:r>
            <a:r>
              <a:rPr lang="pt-PT" u="none" dirty="0" smtClean="0">
                <a:solidFill>
                  <a:srgbClr val="003366"/>
                </a:solidFill>
              </a:rPr>
              <a:t>) um multiplexer 2:1 e lógica adicional.</a:t>
            </a:r>
            <a:endParaRPr lang="en-US" u="none" dirty="0" smtClean="0">
              <a:solidFill>
                <a:srgbClr val="003366"/>
              </a:solidFill>
            </a:endParaRP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10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090065"/>
              </p:ext>
            </p:extLst>
          </p:nvPr>
        </p:nvGraphicFramePr>
        <p:xfrm>
          <a:off x="2627313" y="2996952"/>
          <a:ext cx="19192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96952"/>
                        <a:ext cx="19192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3985667"/>
            <a:ext cx="175895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41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8675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0066"/>
                </a:solidFill>
              </a:rPr>
              <a:t>Para além de estados </a:t>
            </a:r>
            <a:r>
              <a:rPr lang="pt-PT" u="none" dirty="0" smtClean="0">
                <a:solidFill>
                  <a:srgbClr val="000066"/>
                </a:solidFill>
              </a:rPr>
              <a:t>elétricos </a:t>
            </a:r>
            <a:r>
              <a:rPr lang="pt-PT" u="none" dirty="0">
                <a:solidFill>
                  <a:srgbClr val="A50021"/>
                </a:solidFill>
              </a:rPr>
              <a:t>LOW</a:t>
            </a:r>
            <a:r>
              <a:rPr lang="pt-PT" u="none" dirty="0">
                <a:solidFill>
                  <a:srgbClr val="000066"/>
                </a:solidFill>
              </a:rPr>
              <a:t> e </a:t>
            </a:r>
            <a:r>
              <a:rPr lang="pt-PT" u="none" dirty="0">
                <a:solidFill>
                  <a:srgbClr val="A50021"/>
                </a:solidFill>
              </a:rPr>
              <a:t>HIGH</a:t>
            </a:r>
            <a:r>
              <a:rPr lang="pt-PT" u="none" dirty="0">
                <a:solidFill>
                  <a:srgbClr val="000066"/>
                </a:solidFill>
              </a:rPr>
              <a:t> existe um terceiro estado -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alta impedância (Z)</a:t>
            </a:r>
            <a:r>
              <a:rPr lang="pt-PT" u="none" dirty="0">
                <a:solidFill>
                  <a:srgbClr val="000066"/>
                </a:solidFill>
              </a:rPr>
              <a:t> que representa uma resistência infinita. 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43" name="WordArt 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42481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Buffers 3-state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433388" y="1708150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Uma saída com 3 estados possíveis chama-se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saída</a:t>
            </a:r>
            <a:r>
              <a:rPr lang="pt-PT" u="none">
                <a:solidFill>
                  <a:srgbClr val="000066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three-state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(ou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tri-state</a:t>
            </a:r>
            <a:r>
              <a:rPr lang="pt-PT" u="none">
                <a:solidFill>
                  <a:srgbClr val="003366"/>
                </a:solidFill>
              </a:rPr>
              <a:t>).</a:t>
            </a:r>
            <a:r>
              <a:rPr lang="pt-PT" u="none">
                <a:solidFill>
                  <a:srgbClr val="000066"/>
                </a:solidFill>
              </a:rPr>
              <a:t>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Dispositivos </a:t>
            </a:r>
            <a:r>
              <a:rPr lang="pt-PT" i="1" u="none" dirty="0">
                <a:solidFill>
                  <a:srgbClr val="000066"/>
                </a:solidFill>
              </a:rPr>
              <a:t>3-state </a:t>
            </a:r>
            <a:r>
              <a:rPr lang="pt-PT" u="none" dirty="0">
                <a:solidFill>
                  <a:srgbClr val="000066"/>
                </a:solidFill>
              </a:rPr>
              <a:t>têm uma entrada adicional de </a:t>
            </a:r>
            <a:r>
              <a:rPr lang="pt-PT" u="none" dirty="0" smtClean="0">
                <a:solidFill>
                  <a:srgbClr val="000066"/>
                </a:solidFill>
              </a:rPr>
              <a:t>ativação </a:t>
            </a:r>
            <a:r>
              <a:rPr lang="pt-PT" i="1" u="none" dirty="0">
                <a:solidFill>
                  <a:srgbClr val="000066"/>
                </a:solidFill>
              </a:rPr>
              <a:t>(</a:t>
            </a:r>
            <a:r>
              <a:rPr lang="pt-PT" i="1" u="none" dirty="0" err="1">
                <a:solidFill>
                  <a:srgbClr val="000066"/>
                </a:solidFill>
              </a:rPr>
              <a:t>enable</a:t>
            </a:r>
            <a:r>
              <a:rPr lang="pt-PT" i="1" u="none" dirty="0">
                <a:solidFill>
                  <a:srgbClr val="000066"/>
                </a:solidFill>
              </a:rPr>
              <a:t>)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2139950" y="4292600"/>
          <a:ext cx="17113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4" name="Document" r:id="rId4" imgW="6211080" imgH="4067280" progId="Word.Document.8">
                  <p:embed/>
                </p:oleObj>
              </mc:Choice>
              <mc:Fallback>
                <p:oleObj name="Document" r:id="rId4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5063" b="79660"/>
                      <a:stretch>
                        <a:fillRect/>
                      </a:stretch>
                    </p:blipFill>
                    <p:spPr bwMode="auto">
                      <a:xfrm>
                        <a:off x="2139950" y="4292600"/>
                        <a:ext cx="17113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2124075" y="3000375"/>
          <a:ext cx="19986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5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50426" b="75235"/>
                      <a:stretch>
                        <a:fillRect/>
                      </a:stretch>
                    </p:blipFill>
                    <p:spPr bwMode="auto">
                      <a:xfrm>
                        <a:off x="2124075" y="3000375"/>
                        <a:ext cx="1998663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539750" y="30686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Buffer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3-state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82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188" y="3573463"/>
            <a:ext cx="126047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755650" y="5157788"/>
          <a:ext cx="3600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6" name="Bitmap Image" r:id="rId9" imgW="3600000" imgH="914286" progId="PBrush">
                  <p:embed/>
                </p:oleObj>
              </mc:Choice>
              <mc:Fallback>
                <p:oleObj name="Bitmap Image" r:id="rId9" imgW="3600000" imgH="91428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3600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4679950" y="2852738"/>
            <a:ext cx="435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O estado Z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permite ligar mais que um dispositivo </a:t>
            </a:r>
            <a:r>
              <a:rPr lang="pt-PT" i="1" u="none" dirty="0">
                <a:solidFill>
                  <a:srgbClr val="000066"/>
                </a:solidFill>
              </a:rPr>
              <a:t>3-state</a:t>
            </a:r>
            <a:r>
              <a:rPr lang="pt-PT" u="none" dirty="0">
                <a:solidFill>
                  <a:srgbClr val="000066"/>
                </a:solidFill>
              </a:rPr>
              <a:t> ao mesmo ponto, desde que apenas um tenha a sua saída </a:t>
            </a:r>
            <a:r>
              <a:rPr lang="pt-PT" u="none" dirty="0" smtClean="0">
                <a:solidFill>
                  <a:srgbClr val="000066"/>
                </a:solidFill>
              </a:rPr>
              <a:t>ativa </a:t>
            </a:r>
            <a:r>
              <a:rPr lang="pt-PT" u="none" dirty="0">
                <a:solidFill>
                  <a:srgbClr val="000066"/>
                </a:solidFill>
              </a:rPr>
              <a:t>em cada instante</a:t>
            </a:r>
            <a:r>
              <a:rPr lang="pt-PT" u="none" dirty="0">
                <a:solidFill>
                  <a:srgbClr val="003366"/>
                </a:solidFill>
              </a:rPr>
              <a:t>.</a:t>
            </a:r>
            <a:r>
              <a:rPr lang="pt-PT" u="none" dirty="0">
                <a:solidFill>
                  <a:srgbClr val="000066"/>
                </a:solidFill>
              </a:rPr>
              <a:t> 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4679950" y="4149725"/>
            <a:ext cx="435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0066"/>
                </a:solidFill>
              </a:rPr>
              <a:t>Para tal dispositivos </a:t>
            </a:r>
            <a:r>
              <a:rPr lang="pt-PT" i="1" u="none" dirty="0">
                <a:solidFill>
                  <a:srgbClr val="000066"/>
                </a:solidFill>
              </a:rPr>
              <a:t>3-state </a:t>
            </a:r>
            <a:r>
              <a:rPr lang="pt-PT" u="none" dirty="0">
                <a:solidFill>
                  <a:srgbClr val="000066"/>
                </a:solidFill>
              </a:rPr>
              <a:t>são </a:t>
            </a:r>
            <a:r>
              <a:rPr lang="pt-PT" u="none" dirty="0" smtClean="0">
                <a:solidFill>
                  <a:srgbClr val="000066"/>
                </a:solidFill>
              </a:rPr>
              <a:t>projetados </a:t>
            </a:r>
            <a:r>
              <a:rPr lang="pt-PT" u="none" dirty="0">
                <a:solidFill>
                  <a:srgbClr val="000066"/>
                </a:solidFill>
              </a:rPr>
              <a:t>a maneira de entrarem no estado Z mais rapidamente do que saírem do mesmo: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4840288" y="5373688"/>
            <a:ext cx="1074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pLZ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pZL</a:t>
            </a:r>
            <a:endParaRPr lang="en-US" u="none" baseline="-25000">
              <a:solidFill>
                <a:srgbClr val="660066"/>
              </a:solidFill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4859338" y="5726113"/>
            <a:ext cx="122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pHZ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pZH</a:t>
            </a:r>
            <a:endParaRPr lang="en-US" u="none" baseline="-25000">
              <a:solidFill>
                <a:srgbClr val="660066"/>
              </a:solidFill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6357938" y="53736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pLZ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pZH</a:t>
            </a:r>
            <a:endParaRPr lang="en-US" u="none" baseline="-25000">
              <a:solidFill>
                <a:srgbClr val="660066"/>
              </a:solidFill>
            </a:endParaRP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6376988" y="5726113"/>
            <a:ext cx="1290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660066"/>
                </a:solidFill>
              </a:rPr>
              <a:t>t</a:t>
            </a:r>
            <a:r>
              <a:rPr lang="pt-PT" u="none" baseline="-25000">
                <a:solidFill>
                  <a:srgbClr val="660066"/>
                </a:solidFill>
              </a:rPr>
              <a:t>pHZ </a:t>
            </a:r>
            <a:r>
              <a:rPr lang="pt-PT" u="none">
                <a:solidFill>
                  <a:srgbClr val="660066"/>
                </a:solidFill>
              </a:rPr>
              <a:t>&lt; t</a:t>
            </a:r>
            <a:r>
              <a:rPr lang="pt-PT" u="none" baseline="-25000">
                <a:solidFill>
                  <a:srgbClr val="660066"/>
                </a:solidFill>
              </a:rPr>
              <a:t>pZL</a:t>
            </a:r>
            <a:endParaRPr lang="en-US" u="none" baseline="-2500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4" grpId="0"/>
      <p:bldP spid="138245" grpId="0"/>
      <p:bldP spid="138248" grpId="0"/>
      <p:bldP spid="138251" grpId="0"/>
      <p:bldP spid="138252" grpId="0"/>
      <p:bldP spid="138253" grpId="0"/>
      <p:bldP spid="138254" grpId="0"/>
      <p:bldP spid="138255" grpId="0"/>
      <p:bldP spid="1382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8675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PT" u="none" dirty="0" smtClean="0">
                <a:solidFill>
                  <a:srgbClr val="000066"/>
                </a:solidFill>
              </a:rPr>
              <a:t>   Linhas bidirecionais: </a:t>
            </a:r>
            <a:endParaRPr lang="en-US" u="none" dirty="0">
              <a:solidFill>
                <a:srgbClr val="000066"/>
              </a:solidFill>
            </a:endParaRPr>
          </a:p>
        </p:txBody>
      </p:sp>
      <p:sp>
        <p:nvSpPr>
          <p:cNvPr id="138243" name="WordArt 3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5399831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Aplicação dos buffers 3-state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467544" y="3779748"/>
            <a:ext cx="8675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pt-PT" u="none" dirty="0" smtClean="0">
                <a:solidFill>
                  <a:srgbClr val="000066"/>
                </a:solidFill>
              </a:rPr>
              <a:t>   Ligação de vários sinais a uma linha: </a:t>
            </a:r>
            <a:endParaRPr lang="en-US" u="none" dirty="0">
              <a:solidFill>
                <a:srgbClr val="000066"/>
              </a:solidFill>
            </a:endParaRPr>
          </a:p>
        </p:txBody>
      </p:sp>
      <p:grpSp>
        <p:nvGrpSpPr>
          <p:cNvPr id="2" name="Group 62"/>
          <p:cNvGrpSpPr/>
          <p:nvPr/>
        </p:nvGrpSpPr>
        <p:grpSpPr>
          <a:xfrm>
            <a:off x="1331640" y="1628800"/>
            <a:ext cx="5328592" cy="1872208"/>
            <a:chOff x="1331640" y="1628800"/>
            <a:chExt cx="5328592" cy="187220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31640" y="1628800"/>
              <a:ext cx="1296144" cy="18722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64088" y="1628800"/>
              <a:ext cx="1296144" cy="18722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2627784" y="2123564"/>
            <a:ext cx="2736304" cy="369332"/>
            <a:chOff x="2627784" y="2267580"/>
            <a:chExt cx="2736304" cy="369332"/>
          </a:xfrm>
        </p:grpSpPr>
        <p:cxnSp>
          <p:nvCxnSpPr>
            <p:cNvPr id="21" name="Straight Arrow Connector 20"/>
            <p:cNvCxnSpPr>
              <a:stCxn id="18" idx="3"/>
              <a:endCxn id="19" idx="1"/>
            </p:cNvCxnSpPr>
            <p:nvPr/>
          </p:nvCxnSpPr>
          <p:spPr bwMode="auto">
            <a:xfrm>
              <a:off x="2627784" y="2564904"/>
              <a:ext cx="27363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779912" y="22675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/>
                <a:t>?</a:t>
              </a:r>
              <a:endParaRPr lang="en-US" u="none" dirty="0"/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2573028" y="1611548"/>
            <a:ext cx="2846670" cy="1745444"/>
            <a:chOff x="2573028" y="1611548"/>
            <a:chExt cx="2846670" cy="1745444"/>
          </a:xfrm>
        </p:grpSpPr>
        <p:sp>
          <p:nvSpPr>
            <p:cNvPr id="23" name="Flowchart: Extract 22"/>
            <p:cNvSpPr/>
            <p:nvPr/>
          </p:nvSpPr>
          <p:spPr bwMode="auto">
            <a:xfrm rot="16200000">
              <a:off x="4572000" y="2204865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Flowchart: Extract 24"/>
            <p:cNvSpPr/>
            <p:nvPr/>
          </p:nvSpPr>
          <p:spPr bwMode="auto">
            <a:xfrm rot="5400000" flipH="1">
              <a:off x="2987824" y="2204865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>
              <a:endCxn id="25" idx="2"/>
            </p:cNvCxnSpPr>
            <p:nvPr/>
          </p:nvCxnSpPr>
          <p:spPr bwMode="auto">
            <a:xfrm>
              <a:off x="2627784" y="2420889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endCxn id="23" idx="2"/>
            </p:cNvCxnSpPr>
            <p:nvPr/>
          </p:nvCxnSpPr>
          <p:spPr bwMode="auto">
            <a:xfrm flipH="1">
              <a:off x="5004048" y="2420889"/>
              <a:ext cx="3600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Flowchart: Extract 29"/>
            <p:cNvSpPr/>
            <p:nvPr/>
          </p:nvSpPr>
          <p:spPr bwMode="auto">
            <a:xfrm rot="5400000" flipH="1">
              <a:off x="3340750" y="2924944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743920" y="3089212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hape 32"/>
            <p:cNvCxnSpPr>
              <a:stCxn id="25" idx="1"/>
              <a:endCxn id="30" idx="2"/>
            </p:cNvCxnSpPr>
            <p:nvPr/>
          </p:nvCxnSpPr>
          <p:spPr bwMode="auto">
            <a:xfrm rot="16200000" flipH="1">
              <a:off x="2966266" y="2766483"/>
              <a:ext cx="612067" cy="1369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hape 34"/>
            <p:cNvCxnSpPr>
              <a:stCxn id="31" idx="6"/>
              <a:endCxn id="23" idx="1"/>
            </p:cNvCxnSpPr>
            <p:nvPr/>
          </p:nvCxnSpPr>
          <p:spPr bwMode="auto">
            <a:xfrm flipV="1">
              <a:off x="3851920" y="2528901"/>
              <a:ext cx="936104" cy="61431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2627784" y="3140968"/>
              <a:ext cx="57606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3174970" y="311209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/>
            <p:cNvCxnSpPr>
              <a:stCxn id="25" idx="0"/>
              <a:endCxn id="23" idx="0"/>
            </p:cNvCxnSpPr>
            <p:nvPr/>
          </p:nvCxnSpPr>
          <p:spPr bwMode="auto">
            <a:xfrm>
              <a:off x="3419872" y="2420889"/>
              <a:ext cx="11521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3707904" y="2420888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3685026" y="2106978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dados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50" name="Elbow Connector 49"/>
            <p:cNvCxnSpPr/>
            <p:nvPr/>
          </p:nvCxnSpPr>
          <p:spPr bwMode="auto">
            <a:xfrm flipV="1">
              <a:off x="4427984" y="1916832"/>
              <a:ext cx="936104" cy="504056"/>
            </a:xfrm>
            <a:prstGeom prst="bentConnector3">
              <a:avLst>
                <a:gd name="adj1" fmla="val 208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Elbow Connector 52"/>
            <p:cNvCxnSpPr/>
            <p:nvPr/>
          </p:nvCxnSpPr>
          <p:spPr bwMode="auto">
            <a:xfrm rot="10800000">
              <a:off x="2627784" y="1916832"/>
              <a:ext cx="936104" cy="504056"/>
            </a:xfrm>
            <a:prstGeom prst="bentConnector3">
              <a:avLst>
                <a:gd name="adj1" fmla="val 2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2624784" y="2849936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DIR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47660" y="1611548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Ie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9868" y="162880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Id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60918" y="2138482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Od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3028" y="2141482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Oe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73860" y="4509120"/>
            <a:ext cx="4298340" cy="1584176"/>
            <a:chOff x="2073860" y="4509120"/>
            <a:chExt cx="4298340" cy="1584176"/>
          </a:xfrm>
        </p:grpSpPr>
        <p:sp>
          <p:nvSpPr>
            <p:cNvPr id="64" name="Flowchart: Extract 63"/>
            <p:cNvSpPr/>
            <p:nvPr/>
          </p:nvSpPr>
          <p:spPr bwMode="auto">
            <a:xfrm rot="5400000" flipH="1">
              <a:off x="4666148" y="4509120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Flowchart: Extract 64"/>
            <p:cNvSpPr/>
            <p:nvPr/>
          </p:nvSpPr>
          <p:spPr bwMode="auto">
            <a:xfrm rot="5400000" flipH="1">
              <a:off x="3370004" y="4941168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773174" y="5105436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Flowchart: Extract 66"/>
            <p:cNvSpPr/>
            <p:nvPr/>
          </p:nvSpPr>
          <p:spPr bwMode="auto">
            <a:xfrm rot="5400000" flipH="1">
              <a:off x="4666148" y="5661248"/>
              <a:ext cx="432048" cy="432048"/>
            </a:xfrm>
            <a:prstGeom prst="flowChartExtra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hape 68"/>
            <p:cNvCxnSpPr>
              <a:stCxn id="66" idx="6"/>
              <a:endCxn id="64" idx="1"/>
            </p:cNvCxnSpPr>
            <p:nvPr/>
          </p:nvCxnSpPr>
          <p:spPr bwMode="auto">
            <a:xfrm flipV="1">
              <a:off x="3881174" y="4833156"/>
              <a:ext cx="1000998" cy="32628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5098196" y="4725144"/>
              <a:ext cx="93610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hape 72"/>
            <p:cNvCxnSpPr>
              <a:stCxn id="67" idx="0"/>
            </p:cNvCxnSpPr>
            <p:nvPr/>
          </p:nvCxnSpPr>
          <p:spPr bwMode="auto">
            <a:xfrm flipV="1">
              <a:off x="5098196" y="4725144"/>
              <a:ext cx="504056" cy="1152128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6016012" y="455484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O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>
              <a:stCxn id="64" idx="2"/>
            </p:cNvCxnSpPr>
            <p:nvPr/>
          </p:nvCxnSpPr>
          <p:spPr bwMode="auto">
            <a:xfrm flipH="1">
              <a:off x="2433900" y="4725144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2433900" y="5877272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073860" y="450912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I0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860" y="5661248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smtClean="0">
                  <a:solidFill>
                    <a:schemeClr val="bg2">
                      <a:lumMod val="75000"/>
                    </a:schemeClr>
                  </a:solidFill>
                </a:rPr>
                <a:t>I1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7712" y="4962654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u="none" dirty="0" err="1" smtClean="0">
                  <a:solidFill>
                    <a:schemeClr val="bg2">
                      <a:lumMod val="75000"/>
                    </a:schemeClr>
                  </a:solidFill>
                </a:rPr>
                <a:t>Sel</a:t>
              </a:r>
              <a:endParaRPr lang="en-US" sz="160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82" name="Straight Connector 81"/>
            <p:cNvCxnSpPr>
              <a:stCxn id="65" idx="2"/>
            </p:cNvCxnSpPr>
            <p:nvPr/>
          </p:nvCxnSpPr>
          <p:spPr bwMode="auto">
            <a:xfrm flipH="1">
              <a:off x="2505908" y="5157192"/>
              <a:ext cx="86409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hape 86"/>
            <p:cNvCxnSpPr>
              <a:stCxn id="67" idx="3"/>
            </p:cNvCxnSpPr>
            <p:nvPr/>
          </p:nvCxnSpPr>
          <p:spPr bwMode="auto">
            <a:xfrm rot="16200000" flipV="1">
              <a:off x="3748046" y="4635134"/>
              <a:ext cx="252028" cy="20162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87"/>
            <p:cNvSpPr/>
            <p:nvPr/>
          </p:nvSpPr>
          <p:spPr bwMode="auto">
            <a:xfrm>
              <a:off x="2847660" y="51389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flipV="1">
              <a:off x="2865948" y="5163887"/>
              <a:ext cx="6695" cy="3533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5584099" y="4701727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68313" y="908050"/>
            <a:ext cx="8675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Com portas 3-state pode-se construir multiplexers “baratos”. 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39267" name="WordArt 3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9914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Multiplexagem</a:t>
            </a: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com buffers 3-state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90538" y="1412875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714500" y="1412875"/>
            <a:ext cx="186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Multiplexer 2:1: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9270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188" y="2024063"/>
          <a:ext cx="13938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28345"/>
                      <a:stretch>
                        <a:fillRect/>
                      </a:stretch>
                    </p:blipFill>
                    <p:spPr bwMode="auto">
                      <a:xfrm>
                        <a:off x="611188" y="2024063"/>
                        <a:ext cx="139382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707611"/>
              </p:ext>
            </p:extLst>
          </p:nvPr>
        </p:nvGraphicFramePr>
        <p:xfrm>
          <a:off x="2897188" y="2135188"/>
          <a:ext cx="15287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name="Document" r:id="rId6" imgW="6202546" imgH="4063479" progId="Word.Document.8">
                  <p:embed/>
                </p:oleObj>
              </mc:Choice>
              <mc:Fallback>
                <p:oleObj name="Document" r:id="rId6" imgW="6202546" imgH="4063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8694" r="66655" b="75235"/>
                      <a:stretch>
                        <a:fillRect/>
                      </a:stretch>
                    </p:blipFill>
                    <p:spPr bwMode="auto">
                      <a:xfrm>
                        <a:off x="2897188" y="2135188"/>
                        <a:ext cx="1528762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1844675"/>
            <a:ext cx="1919288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714500" y="3646488"/>
            <a:ext cx="186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Multiplexer 4:1: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9274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188" y="4149725"/>
          <a:ext cx="13938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Presentation" r:id="rId9" imgW="4571851" imgH="3429131" progId="PowerPoint.Show.8">
                  <p:embed/>
                </p:oleObj>
              </mc:Choice>
              <mc:Fallback>
                <p:oleObj name="Presentation" r:id="rId9" imgW="4571851" imgH="3429131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19946"/>
                      <a:stretch>
                        <a:fillRect/>
                      </a:stretch>
                    </p:blipFill>
                    <p:spPr bwMode="auto">
                      <a:xfrm>
                        <a:off x="611188" y="4149725"/>
                        <a:ext cx="1393825" cy="176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2895600" y="4368800"/>
          <a:ext cx="19637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" name="Document" r:id="rId11" imgW="6211080" imgH="4067280" progId="Word.Document.8">
                  <p:embed/>
                </p:oleObj>
              </mc:Choice>
              <mc:Fallback>
                <p:oleObj name="Document" r:id="rId11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59700" b="63728"/>
                      <a:stretch>
                        <a:fillRect/>
                      </a:stretch>
                    </p:blipFill>
                    <p:spPr bwMode="auto">
                      <a:xfrm>
                        <a:off x="2895600" y="4368800"/>
                        <a:ext cx="1963738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6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76825" y="3597275"/>
            <a:ext cx="271938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8" grpId="0"/>
      <p:bldP spid="139269" grpId="0"/>
      <p:bldP spid="1392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1912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Dispositivos 3-state comerciais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9588" y="901700"/>
            <a:ext cx="3155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74x541</a:t>
            </a:r>
            <a:r>
              <a:rPr lang="pt-PT" u="none" dirty="0" smtClean="0">
                <a:solidFill>
                  <a:srgbClr val="000066"/>
                </a:solidFill>
              </a:rPr>
              <a:t> – buffer 3-state octal</a:t>
            </a:r>
            <a:endParaRPr lang="en-US" u="none" dirty="0">
              <a:solidFill>
                <a:srgbClr val="000066"/>
              </a:solidFill>
            </a:endParaRP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115616" y="3573016"/>
          <a:ext cx="1955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Document" r:id="rId4" imgW="6202190" imgH="4054292" progId="Word.Document.8">
                  <p:embed/>
                </p:oleObj>
              </mc:Choice>
              <mc:Fallback>
                <p:oleObj name="Document" r:id="rId4" imgW="6202190" imgH="4054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48" r="58044" b="79788"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1955800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560591" y="3429000"/>
          <a:ext cx="19637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Document" r:id="rId6" imgW="6217200" imgH="4060800" progId="Word.Document.8">
                  <p:embed/>
                </p:oleObj>
              </mc:Choice>
              <mc:Fallback>
                <p:oleObj name="Document" r:id="rId6" imgW="6217200" imgH="406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7" r="57986" b="75356"/>
                      <a:stretch>
                        <a:fillRect/>
                      </a:stretch>
                    </p:blipFill>
                    <p:spPr bwMode="auto">
                      <a:xfrm>
                        <a:off x="5560591" y="3429000"/>
                        <a:ext cx="1963737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546600" y="908050"/>
            <a:ext cx="4108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74x245</a:t>
            </a:r>
            <a:r>
              <a:rPr lang="pt-PT" u="none" dirty="0" smtClean="0">
                <a:solidFill>
                  <a:srgbClr val="000066"/>
                </a:solidFill>
              </a:rPr>
              <a:t> – transmissor/recetor de 8 bits</a:t>
            </a:r>
            <a:endParaRPr lang="en-US" u="none" dirty="0">
              <a:solidFill>
                <a:srgbClr val="000066"/>
              </a:solidFill>
            </a:endParaRPr>
          </a:p>
        </p:txBody>
      </p:sp>
      <p:pic>
        <p:nvPicPr>
          <p:cNvPr id="14439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1256159"/>
            <a:ext cx="1143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9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71914" y="1268760"/>
            <a:ext cx="1276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0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980728"/>
            <a:ext cx="837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Construa um </a:t>
            </a:r>
            <a:r>
              <a:rPr lang="pt-PT" u="none" dirty="0" err="1">
                <a:solidFill>
                  <a:srgbClr val="003366"/>
                </a:solidFill>
              </a:rPr>
              <a:t>multiplexer</a:t>
            </a:r>
            <a:r>
              <a:rPr lang="pt-PT" u="none" dirty="0">
                <a:solidFill>
                  <a:srgbClr val="003366"/>
                </a:solidFill>
              </a:rPr>
              <a:t> 8:1 com um descodificador </a:t>
            </a:r>
            <a:r>
              <a:rPr lang="pt-PT" u="none" dirty="0" smtClean="0">
                <a:solidFill>
                  <a:srgbClr val="003366"/>
                </a:solidFill>
              </a:rPr>
              <a:t>e </a:t>
            </a:r>
            <a:r>
              <a:rPr lang="pt-PT" i="1" u="none" dirty="0">
                <a:solidFill>
                  <a:srgbClr val="003366"/>
                </a:solidFill>
              </a:rPr>
              <a:t>buffers</a:t>
            </a:r>
            <a:r>
              <a:rPr lang="pt-PT" u="none" dirty="0">
                <a:solidFill>
                  <a:srgbClr val="003366"/>
                </a:solidFill>
              </a:rPr>
              <a:t> 3-state.</a:t>
            </a:r>
            <a:endParaRPr lang="en-US" u="none" dirty="0">
              <a:solidFill>
                <a:srgbClr val="003366"/>
              </a:solidFill>
            </a:endParaRPr>
          </a:p>
        </p:txBody>
      </p:sp>
      <p:pic>
        <p:nvPicPr>
          <p:cNvPr id="3180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341090"/>
            <a:ext cx="3097212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519362" cy="382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77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836712"/>
            <a:ext cx="837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Que problema tem o circuito da figura?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9632" y="1455476"/>
            <a:ext cx="6260356" cy="4637820"/>
            <a:chOff x="1259632" y="1324830"/>
            <a:chExt cx="6260356" cy="4637820"/>
          </a:xfrm>
        </p:grpSpPr>
        <p:pic>
          <p:nvPicPr>
            <p:cNvPr id="716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324830"/>
              <a:ext cx="5396260" cy="463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1259632" y="4149080"/>
              <a:ext cx="1584176" cy="8640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7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376238" y="836712"/>
            <a:ext cx="8372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smtClean="0">
                <a:solidFill>
                  <a:srgbClr val="003366"/>
                </a:solidFill>
              </a:rPr>
              <a:t>Qual é a função do circuito seguinte?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455616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20" y="1251478"/>
            <a:ext cx="4515930" cy="505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7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8163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Blocos AOI e OAI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23850" y="915988"/>
            <a:ext cx="8301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Conceptualmente, um bloco</a:t>
            </a:r>
            <a:r>
              <a:rPr lang="pt-PT" u="none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AOI</a:t>
            </a:r>
            <a:r>
              <a:rPr lang="pt-PT" u="none">
                <a:solidFill>
                  <a:srgbClr val="A50021"/>
                </a:solidFill>
              </a:rPr>
              <a:t> (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And-Or-Invert</a:t>
            </a:r>
            <a:r>
              <a:rPr lang="pt-PT" u="none">
                <a:solidFill>
                  <a:srgbClr val="A50021"/>
                </a:solidFill>
              </a:rPr>
              <a:t>)</a:t>
            </a:r>
            <a:r>
              <a:rPr lang="pt-PT" u="none">
                <a:solidFill>
                  <a:srgbClr val="003366"/>
                </a:solidFill>
              </a:rPr>
              <a:t> é um circuito de 3 níveis em que portas </a:t>
            </a:r>
            <a:r>
              <a:rPr lang="pt-PT" u="none">
                <a:solidFill>
                  <a:srgbClr val="A50021"/>
                </a:solidFill>
              </a:rPr>
              <a:t>AND</a:t>
            </a:r>
            <a:r>
              <a:rPr lang="pt-PT" u="none">
                <a:solidFill>
                  <a:srgbClr val="003366"/>
                </a:solidFill>
              </a:rPr>
              <a:t> estão no 1º nível, uma porta </a:t>
            </a:r>
            <a:r>
              <a:rPr lang="pt-PT" u="none">
                <a:solidFill>
                  <a:srgbClr val="A50021"/>
                </a:solidFill>
              </a:rPr>
              <a:t>OR</a:t>
            </a:r>
            <a:r>
              <a:rPr lang="pt-PT" u="none">
                <a:solidFill>
                  <a:srgbClr val="003366"/>
                </a:solidFill>
              </a:rPr>
              <a:t> – no 2º nível e um </a:t>
            </a:r>
            <a:r>
              <a:rPr lang="pt-PT" u="none">
                <a:solidFill>
                  <a:srgbClr val="A50021"/>
                </a:solidFill>
              </a:rPr>
              <a:t>inversor</a:t>
            </a:r>
            <a:r>
              <a:rPr lang="pt-PT" u="none">
                <a:solidFill>
                  <a:srgbClr val="003366"/>
                </a:solidFill>
              </a:rPr>
              <a:t> no 3º nível.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3850" y="1936750"/>
            <a:ext cx="83010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Conceptualmente,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um bloco</a:t>
            </a:r>
            <a:r>
              <a:rPr lang="pt-PT" u="none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OAI</a:t>
            </a:r>
            <a:r>
              <a:rPr lang="pt-PT" u="none" dirty="0">
                <a:solidFill>
                  <a:srgbClr val="A50021"/>
                </a:solidFill>
              </a:rPr>
              <a:t> (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Or-And-Invert</a:t>
            </a:r>
            <a:r>
              <a:rPr lang="pt-PT" u="none" dirty="0">
                <a:solidFill>
                  <a:srgbClr val="A50021"/>
                </a:solidFill>
              </a:rPr>
              <a:t>)</a:t>
            </a:r>
            <a:r>
              <a:rPr lang="pt-PT" u="none" dirty="0">
                <a:solidFill>
                  <a:srgbClr val="003366"/>
                </a:solidFill>
              </a:rPr>
              <a:t> é um circuito de 3 níveis em que portas </a:t>
            </a:r>
            <a:r>
              <a:rPr lang="pt-PT" u="none" dirty="0">
                <a:solidFill>
                  <a:srgbClr val="A50021"/>
                </a:solidFill>
              </a:rPr>
              <a:t>OR</a:t>
            </a:r>
            <a:r>
              <a:rPr lang="pt-PT" u="none" dirty="0">
                <a:solidFill>
                  <a:srgbClr val="003366"/>
                </a:solidFill>
              </a:rPr>
              <a:t> estão no 1º nível, uma porta </a:t>
            </a:r>
            <a:r>
              <a:rPr lang="pt-PT" u="none" dirty="0">
                <a:solidFill>
                  <a:srgbClr val="A50021"/>
                </a:solidFill>
              </a:rPr>
              <a:t>AND</a:t>
            </a:r>
            <a:r>
              <a:rPr lang="pt-PT" u="none" dirty="0">
                <a:solidFill>
                  <a:srgbClr val="003366"/>
                </a:solidFill>
              </a:rPr>
              <a:t> – no 2º nível e um </a:t>
            </a:r>
            <a:r>
              <a:rPr lang="pt-PT" u="none" dirty="0">
                <a:solidFill>
                  <a:srgbClr val="A50021"/>
                </a:solidFill>
              </a:rPr>
              <a:t>inversor</a:t>
            </a:r>
            <a:r>
              <a:rPr lang="pt-PT" u="none" dirty="0">
                <a:solidFill>
                  <a:srgbClr val="003366"/>
                </a:solidFill>
              </a:rPr>
              <a:t> no 3º nível.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74650" y="2924175"/>
            <a:ext cx="83010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n-input m-stack</a:t>
            </a:r>
            <a:r>
              <a:rPr lang="pt-PT" u="none">
                <a:solidFill>
                  <a:srgbClr val="003366"/>
                </a:solidFill>
              </a:rPr>
              <a:t> </a:t>
            </a:r>
          </a:p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– número de entradas nas portas do 1º nível</a:t>
            </a:r>
          </a:p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>
                <a:solidFill>
                  <a:srgbClr val="003366"/>
                </a:solidFill>
              </a:rPr>
              <a:t> – número de portas do 1º nível</a:t>
            </a:r>
          </a:p>
          <a:p>
            <a:pPr>
              <a:defRPr/>
            </a:pPr>
            <a:endParaRPr lang="en-US" u="none">
              <a:solidFill>
                <a:srgbClr val="003366"/>
              </a:solidFill>
            </a:endParaRPr>
          </a:p>
        </p:txBody>
      </p:sp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4865688"/>
            <a:ext cx="2079625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95288" y="407828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68313" y="4468813"/>
            <a:ext cx="2443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3-input 2-stack AOI:</a:t>
            </a:r>
            <a:endParaRPr lang="en-US" u="none">
              <a:latin typeface="Comic Sans MS" pitchFamily="66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32363" y="4725988"/>
            <a:ext cx="1439862" cy="1152525"/>
            <a:chOff x="3107" y="2840"/>
            <a:chExt cx="907" cy="726"/>
          </a:xfrm>
        </p:grpSpPr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3243" y="2840"/>
              <a:ext cx="27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>
              <a:off x="3107" y="30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>
              <a:off x="3107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H="1">
              <a:off x="3107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3243" y="3203"/>
              <a:ext cx="27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H="1">
              <a:off x="3107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 flipH="1">
              <a:off x="3107" y="34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 flipH="1">
              <a:off x="3107" y="32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Rectangle 18"/>
            <p:cNvSpPr>
              <a:spLocks noChangeArrowheads="1"/>
            </p:cNvSpPr>
            <p:nvPr/>
          </p:nvSpPr>
          <p:spPr bwMode="auto">
            <a:xfrm>
              <a:off x="3515" y="2840"/>
              <a:ext cx="272" cy="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 smtClean="0"/>
                <a:t>≥1</a:t>
              </a:r>
              <a:endParaRPr lang="en-US" u="none" dirty="0"/>
            </a:p>
          </p:txBody>
        </p:sp>
        <p:sp>
          <p:nvSpPr>
            <p:cNvPr id="22548" name="Line 19"/>
            <p:cNvSpPr>
              <a:spLocks noChangeShapeType="1"/>
            </p:cNvSpPr>
            <p:nvPr/>
          </p:nvSpPr>
          <p:spPr bwMode="auto">
            <a:xfrm flipH="1">
              <a:off x="3878" y="32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Oval 20"/>
            <p:cNvSpPr>
              <a:spLocks noChangeArrowheads="1"/>
            </p:cNvSpPr>
            <p:nvPr/>
          </p:nvSpPr>
          <p:spPr bwMode="auto">
            <a:xfrm>
              <a:off x="3787" y="3158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/>
      <p:bldP spid="131077" grpId="0"/>
      <p:bldP spid="131079" grpId="0"/>
      <p:bldP spid="1310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2073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Implementação de funções com blocos AOI e </a:t>
            </a: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OAI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830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implementar uma função lógica com blocos </a:t>
            </a:r>
            <a:r>
              <a:rPr lang="pt-PT" u="none">
                <a:solidFill>
                  <a:srgbClr val="A50021"/>
                </a:solidFill>
              </a:rPr>
              <a:t>AOI</a:t>
            </a:r>
            <a:r>
              <a:rPr lang="pt-PT" u="none">
                <a:solidFill>
                  <a:srgbClr val="003366"/>
                </a:solidFill>
              </a:rPr>
              <a:t> deve-se determinar o </a:t>
            </a:r>
            <a:r>
              <a:rPr lang="pt-PT" u="none">
                <a:solidFill>
                  <a:srgbClr val="A50021"/>
                </a:solidFill>
              </a:rPr>
              <a:t>complemento da função na forma de soma de produtos mínima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395288" y="1622425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68313" y="1947863"/>
            <a:ext cx="5018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Implementar função f(x,y,z) com blocos AOI: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5508625" y="1955800"/>
          <a:ext cx="349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4" imgW="2057400" imgH="203040" progId="Equation.3">
                  <p:embed/>
                </p:oleObj>
              </mc:Choice>
              <mc:Fallback>
                <p:oleObj name="Equation" r:id="rId4" imgW="2057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55800"/>
                        <a:ext cx="3492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2492375"/>
          <a:ext cx="18002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Presentation" r:id="rId6" imgW="4571851" imgH="3429131" progId="PowerPoint.Show.8">
                  <p:embed/>
                </p:oleObj>
              </mc:Choice>
              <mc:Fallback>
                <p:oleObj name="Presentation" r:id="rId6" imgW="4571851" imgH="3429131" progId="PowerPoint.Show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18002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2500" y="2492375"/>
          <a:ext cx="18002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Presentation" r:id="rId8" imgW="4571851" imgH="3429131" progId="PowerPoint.Show.8">
                  <p:embed/>
                </p:oleObj>
              </mc:Choice>
              <mc:Fallback>
                <p:oleObj name="Presentation" r:id="rId8" imgW="4571851" imgH="3429131" progId="PowerPoint.Show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37" t="12598" r="55907" b="47243"/>
                      <a:stretch>
                        <a:fillRect/>
                      </a:stretch>
                    </p:blipFill>
                    <p:spPr bwMode="auto">
                      <a:xfrm>
                        <a:off x="3492500" y="2492375"/>
                        <a:ext cx="18002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3251200" y="3814763"/>
          <a:ext cx="2328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5" name="Equation" r:id="rId10" imgW="1371600" imgH="241200" progId="Equation.3">
                  <p:embed/>
                </p:oleObj>
              </mc:Choice>
              <mc:Fallback>
                <p:oleObj name="Equation" r:id="rId10" imgW="13716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814763"/>
                        <a:ext cx="23288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270625" y="3813175"/>
            <a:ext cx="2128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latin typeface="Comic Sans MS" pitchFamily="66" charset="0"/>
              </a:rPr>
              <a:t>2-input 2-stack AOI</a:t>
            </a:r>
            <a:endParaRPr lang="en-US" sz="1600" u="none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72225" y="2584450"/>
            <a:ext cx="1749425" cy="1085850"/>
            <a:chOff x="4014" y="1628"/>
            <a:chExt cx="1102" cy="684"/>
          </a:xfrm>
        </p:grpSpPr>
        <p:sp>
          <p:nvSpPr>
            <p:cNvPr id="6177" name="Line 12"/>
            <p:cNvSpPr>
              <a:spLocks noChangeShapeType="1"/>
            </p:cNvSpPr>
            <p:nvPr/>
          </p:nvSpPr>
          <p:spPr bwMode="auto">
            <a:xfrm flipH="1">
              <a:off x="4263" y="176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3"/>
            <p:cNvSpPr>
              <a:spLocks noChangeShapeType="1"/>
            </p:cNvSpPr>
            <p:nvPr/>
          </p:nvSpPr>
          <p:spPr bwMode="auto">
            <a:xfrm flipH="1">
              <a:off x="4831" y="199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Oval 14"/>
            <p:cNvSpPr>
              <a:spLocks noChangeArrowheads="1"/>
            </p:cNvSpPr>
            <p:nvPr/>
          </p:nvSpPr>
          <p:spPr bwMode="auto">
            <a:xfrm>
              <a:off x="4762" y="1956"/>
              <a:ext cx="68" cy="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Rectangle 15"/>
            <p:cNvSpPr>
              <a:spLocks noChangeArrowheads="1"/>
            </p:cNvSpPr>
            <p:nvPr/>
          </p:nvSpPr>
          <p:spPr bwMode="auto">
            <a:xfrm>
              <a:off x="4399" y="1706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6181" name="Line 16"/>
            <p:cNvSpPr>
              <a:spLocks noChangeShapeType="1"/>
            </p:cNvSpPr>
            <p:nvPr/>
          </p:nvSpPr>
          <p:spPr bwMode="auto">
            <a:xfrm flipH="1">
              <a:off x="4263" y="18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7"/>
            <p:cNvSpPr>
              <a:spLocks noChangeShapeType="1"/>
            </p:cNvSpPr>
            <p:nvPr/>
          </p:nvSpPr>
          <p:spPr bwMode="auto">
            <a:xfrm flipH="1">
              <a:off x="4263" y="203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Rectangle 18"/>
            <p:cNvSpPr>
              <a:spLocks noChangeArrowheads="1"/>
            </p:cNvSpPr>
            <p:nvPr/>
          </p:nvSpPr>
          <p:spPr bwMode="auto">
            <a:xfrm>
              <a:off x="4399" y="1978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6184" name="Line 19"/>
            <p:cNvSpPr>
              <a:spLocks noChangeShapeType="1"/>
            </p:cNvSpPr>
            <p:nvPr/>
          </p:nvSpPr>
          <p:spPr bwMode="auto">
            <a:xfrm flipH="1">
              <a:off x="4263" y="216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Rectangle 20"/>
            <p:cNvSpPr>
              <a:spLocks noChangeArrowheads="1"/>
            </p:cNvSpPr>
            <p:nvPr/>
          </p:nvSpPr>
          <p:spPr bwMode="auto">
            <a:xfrm>
              <a:off x="4580" y="1706"/>
              <a:ext cx="182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/>
                <a:t>≥</a:t>
              </a:r>
              <a:r>
                <a:rPr lang="pt-PT" u="none" dirty="0" smtClean="0"/>
                <a:t>1</a:t>
              </a:r>
              <a:endParaRPr lang="en-US" u="none" dirty="0"/>
            </a:p>
          </p:txBody>
        </p:sp>
        <p:sp>
          <p:nvSpPr>
            <p:cNvPr id="6186" name="Text Box 21"/>
            <p:cNvSpPr txBox="1">
              <a:spLocks noChangeArrowheads="1"/>
            </p:cNvSpPr>
            <p:nvPr/>
          </p:nvSpPr>
          <p:spPr bwMode="auto">
            <a:xfrm>
              <a:off x="4092" y="162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87" name="Text Box 22"/>
            <p:cNvSpPr txBox="1">
              <a:spLocks noChangeArrowheads="1"/>
            </p:cNvSpPr>
            <p:nvPr/>
          </p:nvSpPr>
          <p:spPr bwMode="auto">
            <a:xfrm>
              <a:off x="4098" y="175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88" name="Text Box 23"/>
            <p:cNvSpPr txBox="1">
              <a:spLocks noChangeArrowheads="1"/>
            </p:cNvSpPr>
            <p:nvPr/>
          </p:nvSpPr>
          <p:spPr bwMode="auto">
            <a:xfrm>
              <a:off x="4014" y="191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89" name="Text Box 24"/>
            <p:cNvSpPr txBox="1">
              <a:spLocks noChangeArrowheads="1"/>
            </p:cNvSpPr>
            <p:nvPr/>
          </p:nvSpPr>
          <p:spPr bwMode="auto">
            <a:xfrm>
              <a:off x="4021" y="208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90" name="Text Box 25"/>
            <p:cNvSpPr txBox="1">
              <a:spLocks noChangeArrowheads="1"/>
            </p:cNvSpPr>
            <p:nvPr/>
          </p:nvSpPr>
          <p:spPr bwMode="auto">
            <a:xfrm>
              <a:off x="4960" y="187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f</a:t>
              </a:r>
              <a:endParaRPr lang="en-US" u="none"/>
            </a:p>
          </p:txBody>
        </p:sp>
      </p:grp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323850" y="4364038"/>
            <a:ext cx="8301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Para implementar uma função lógica com blocos </a:t>
            </a:r>
            <a:r>
              <a:rPr lang="pt-PT" u="none">
                <a:solidFill>
                  <a:srgbClr val="A50021"/>
                </a:solidFill>
              </a:rPr>
              <a:t>OAI</a:t>
            </a:r>
            <a:r>
              <a:rPr lang="pt-PT" u="none">
                <a:solidFill>
                  <a:srgbClr val="003366"/>
                </a:solidFill>
              </a:rPr>
              <a:t> deve-se determinar o </a:t>
            </a:r>
            <a:r>
              <a:rPr lang="pt-PT" u="none">
                <a:solidFill>
                  <a:srgbClr val="A50021"/>
                </a:solidFill>
              </a:rPr>
              <a:t>complemento da função na forma de produto de somas mínimo</a:t>
            </a:r>
            <a:r>
              <a:rPr lang="pt-PT" u="none">
                <a:solidFill>
                  <a:srgbClr val="003366"/>
                </a:solidFill>
              </a:rPr>
              <a:t>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395288" y="50784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468313" y="5403850"/>
            <a:ext cx="501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Implementar função f(x,y,z) com blocos OAI: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32125" name="Object 29"/>
          <p:cNvGraphicFramePr>
            <a:graphicFrameLocks noChangeAspect="1"/>
          </p:cNvGraphicFramePr>
          <p:nvPr/>
        </p:nvGraphicFramePr>
        <p:xfrm>
          <a:off x="927100" y="5830888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6" name="Equation" r:id="rId12" imgW="1638000" imgH="241200" progId="Equation.3">
                  <p:embed/>
                </p:oleObj>
              </mc:Choice>
              <mc:Fallback>
                <p:oleObj name="Equation" r:id="rId12" imgW="163800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830888"/>
                        <a:ext cx="2781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183063" y="5876925"/>
            <a:ext cx="2189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u="none">
                <a:latin typeface="Comic Sans MS" pitchFamily="66" charset="0"/>
              </a:rPr>
              <a:t>2-input 2-stack OAI:</a:t>
            </a:r>
            <a:endParaRPr lang="en-US" sz="1600" u="none">
              <a:latin typeface="Comic Sans MS" pitchFamily="66" charset="0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516688" y="5157788"/>
            <a:ext cx="1727200" cy="1041400"/>
            <a:chOff x="4105" y="3249"/>
            <a:chExt cx="1088" cy="656"/>
          </a:xfrm>
        </p:grpSpPr>
        <p:sp>
          <p:nvSpPr>
            <p:cNvPr id="6163" name="Line 32"/>
            <p:cNvSpPr>
              <a:spLocks noChangeShapeType="1"/>
            </p:cNvSpPr>
            <p:nvPr/>
          </p:nvSpPr>
          <p:spPr bwMode="auto">
            <a:xfrm flipH="1">
              <a:off x="4340" y="3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33"/>
            <p:cNvSpPr>
              <a:spLocks noChangeShapeType="1"/>
            </p:cNvSpPr>
            <p:nvPr/>
          </p:nvSpPr>
          <p:spPr bwMode="auto">
            <a:xfrm flipH="1">
              <a:off x="4908" y="3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Oval 34"/>
            <p:cNvSpPr>
              <a:spLocks noChangeArrowheads="1"/>
            </p:cNvSpPr>
            <p:nvPr/>
          </p:nvSpPr>
          <p:spPr bwMode="auto">
            <a:xfrm>
              <a:off x="4839" y="3577"/>
              <a:ext cx="68" cy="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35"/>
            <p:cNvSpPr>
              <a:spLocks noChangeArrowheads="1"/>
            </p:cNvSpPr>
            <p:nvPr/>
          </p:nvSpPr>
          <p:spPr bwMode="auto">
            <a:xfrm>
              <a:off x="4476" y="3327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 smtClean="0"/>
                <a:t>≥1</a:t>
              </a:r>
              <a:endParaRPr lang="en-US" u="none" dirty="0"/>
            </a:p>
          </p:txBody>
        </p:sp>
        <p:sp>
          <p:nvSpPr>
            <p:cNvPr id="6167" name="Line 36"/>
            <p:cNvSpPr>
              <a:spLocks noChangeShapeType="1"/>
            </p:cNvSpPr>
            <p:nvPr/>
          </p:nvSpPr>
          <p:spPr bwMode="auto">
            <a:xfrm flipH="1">
              <a:off x="4340" y="350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37"/>
            <p:cNvSpPr>
              <a:spLocks noChangeShapeType="1"/>
            </p:cNvSpPr>
            <p:nvPr/>
          </p:nvSpPr>
          <p:spPr bwMode="auto">
            <a:xfrm flipH="1">
              <a:off x="4340" y="365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Rectangle 38"/>
            <p:cNvSpPr>
              <a:spLocks noChangeArrowheads="1"/>
            </p:cNvSpPr>
            <p:nvPr/>
          </p:nvSpPr>
          <p:spPr bwMode="auto">
            <a:xfrm>
              <a:off x="4476" y="3599"/>
              <a:ext cx="181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 dirty="0" smtClean="0"/>
                <a:t>≥1</a:t>
              </a:r>
              <a:endParaRPr lang="en-US" u="none" dirty="0"/>
            </a:p>
          </p:txBody>
        </p:sp>
        <p:sp>
          <p:nvSpPr>
            <p:cNvPr id="6170" name="Line 39"/>
            <p:cNvSpPr>
              <a:spLocks noChangeShapeType="1"/>
            </p:cNvSpPr>
            <p:nvPr/>
          </p:nvSpPr>
          <p:spPr bwMode="auto">
            <a:xfrm flipH="1">
              <a:off x="4340" y="378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40"/>
            <p:cNvSpPr>
              <a:spLocks noChangeArrowheads="1"/>
            </p:cNvSpPr>
            <p:nvPr/>
          </p:nvSpPr>
          <p:spPr bwMode="auto">
            <a:xfrm>
              <a:off x="4657" y="3327"/>
              <a:ext cx="182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u="none"/>
                <a:t>&amp;</a:t>
              </a:r>
              <a:endParaRPr lang="en-US" u="none"/>
            </a:p>
          </p:txBody>
        </p:sp>
        <p:sp>
          <p:nvSpPr>
            <p:cNvPr id="6172" name="Text Box 41"/>
            <p:cNvSpPr txBox="1">
              <a:spLocks noChangeArrowheads="1"/>
            </p:cNvSpPr>
            <p:nvPr/>
          </p:nvSpPr>
          <p:spPr bwMode="auto">
            <a:xfrm>
              <a:off x="4105" y="324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73" name="Text Box 42"/>
            <p:cNvSpPr txBox="1">
              <a:spLocks noChangeArrowheads="1"/>
            </p:cNvSpPr>
            <p:nvPr/>
          </p:nvSpPr>
          <p:spPr bwMode="auto">
            <a:xfrm>
              <a:off x="4175" y="33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74" name="Text Box 43"/>
            <p:cNvSpPr txBox="1">
              <a:spLocks noChangeArrowheads="1"/>
            </p:cNvSpPr>
            <p:nvPr/>
          </p:nvSpPr>
          <p:spPr bwMode="auto">
            <a:xfrm>
              <a:off x="4175" y="350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x</a:t>
              </a:r>
              <a:endParaRPr lang="en-US" u="none"/>
            </a:p>
          </p:txBody>
        </p:sp>
        <p:sp>
          <p:nvSpPr>
            <p:cNvPr id="6175" name="Text Box 44"/>
            <p:cNvSpPr txBox="1">
              <a:spLocks noChangeArrowheads="1"/>
            </p:cNvSpPr>
            <p:nvPr/>
          </p:nvSpPr>
          <p:spPr bwMode="auto">
            <a:xfrm>
              <a:off x="4105" y="367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ym typeface="Symbol" pitchFamily="18" charset="2"/>
                </a:rPr>
                <a:t></a:t>
              </a:r>
              <a:r>
                <a:rPr lang="pt-PT" u="none"/>
                <a:t>z</a:t>
              </a:r>
              <a:endParaRPr lang="en-US" u="none"/>
            </a:p>
          </p:txBody>
        </p:sp>
        <p:sp>
          <p:nvSpPr>
            <p:cNvPr id="6176" name="Text Box 45"/>
            <p:cNvSpPr txBox="1">
              <a:spLocks noChangeArrowheads="1"/>
            </p:cNvSpPr>
            <p:nvPr/>
          </p:nvSpPr>
          <p:spPr bwMode="auto">
            <a:xfrm>
              <a:off x="5037" y="349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/>
                <a:t>f</a:t>
              </a:r>
              <a:endParaRPr lang="en-US" u="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0" grpId="0"/>
      <p:bldP spid="132101" grpId="0"/>
      <p:bldP spid="132106" grpId="0"/>
      <p:bldP spid="132122" grpId="0"/>
      <p:bldP spid="132123" grpId="0"/>
      <p:bldP spid="132124" grpId="0"/>
      <p:bldP spid="132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39592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descodificador</a:t>
            </a:r>
            <a:r>
              <a:rPr lang="pt-PT" u="none">
                <a:solidFill>
                  <a:srgbClr val="000066"/>
                </a:solidFill>
              </a:rPr>
              <a:t> é um circuito lógico que tem múltiplas entradas e múltiplas saídas e converte entradas codificadas em saídas codificadas.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95288" y="1654175"/>
            <a:ext cx="8445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>
                <a:solidFill>
                  <a:srgbClr val="000066"/>
                </a:solidFill>
              </a:rPr>
              <a:t>Os códigos de entrada têm normalmente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menos</a:t>
            </a:r>
            <a:r>
              <a:rPr lang="pt-PT" u="none">
                <a:solidFill>
                  <a:srgbClr val="000066"/>
                </a:solidFill>
              </a:rPr>
              <a:t> bits que os códigos de saída.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95288" y="2098675"/>
            <a:ext cx="8445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pt-PT" u="none">
                <a:solidFill>
                  <a:srgbClr val="000066"/>
                </a:solidFill>
              </a:rPr>
              <a:t>O mapeamento entre códigos é 1-1, i.e. cada código de entrada produz um diferente código de saída.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82613" y="3068638"/>
            <a:ext cx="7661275" cy="2808287"/>
            <a:chOff x="367" y="1933"/>
            <a:chExt cx="4826" cy="1769"/>
          </a:xfrm>
        </p:grpSpPr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2028" y="1933"/>
              <a:ext cx="1588" cy="1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pt-PT" u="none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Descodificador</a:t>
              </a: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defRPr/>
              </a:pPr>
              <a:endParaRPr lang="en-US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>
              <a:off x="3616" y="256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3616" y="27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>
              <a:off x="3616" y="306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3752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AutoShape 15"/>
            <p:cNvSpPr>
              <a:spLocks/>
            </p:cNvSpPr>
            <p:nvPr/>
          </p:nvSpPr>
          <p:spPr bwMode="auto">
            <a:xfrm>
              <a:off x="4160" y="2432"/>
              <a:ext cx="227" cy="726"/>
            </a:xfrm>
            <a:prstGeom prst="rightBrace">
              <a:avLst>
                <a:gd name="adj1" fmla="val 266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4331" y="2614"/>
              <a:ext cx="862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saída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1484" y="216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9"/>
            <p:cNvSpPr>
              <a:spLocks noChangeShapeType="1"/>
            </p:cNvSpPr>
            <p:nvPr/>
          </p:nvSpPr>
          <p:spPr bwMode="auto">
            <a:xfrm>
              <a:off x="1484" y="252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20"/>
            <p:cNvSpPr>
              <a:spLocks noChangeShapeType="1"/>
            </p:cNvSpPr>
            <p:nvPr/>
          </p:nvSpPr>
          <p:spPr bwMode="auto">
            <a:xfrm>
              <a:off x="1620" y="234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AutoShape 21"/>
            <p:cNvSpPr>
              <a:spLocks/>
            </p:cNvSpPr>
            <p:nvPr/>
          </p:nvSpPr>
          <p:spPr bwMode="auto">
            <a:xfrm flipH="1">
              <a:off x="1257" y="2024"/>
              <a:ext cx="227" cy="635"/>
            </a:xfrm>
            <a:prstGeom prst="rightBrace">
              <a:avLst>
                <a:gd name="adj1" fmla="val 23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9" y="2161"/>
              <a:ext cx="950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>
                  <a:solidFill>
                    <a:srgbClr val="000066"/>
                  </a:solidFill>
                </a:rPr>
                <a:t>código de entrada</a:t>
              </a:r>
              <a:endParaRPr lang="en-US" u="none">
                <a:solidFill>
                  <a:srgbClr val="000066"/>
                </a:solidFill>
              </a:endParaRPr>
            </a:p>
          </p:txBody>
        </p:sp>
        <p:sp>
          <p:nvSpPr>
            <p:cNvPr id="20501" name="Line 24"/>
            <p:cNvSpPr>
              <a:spLocks noChangeShapeType="1"/>
            </p:cNvSpPr>
            <p:nvPr/>
          </p:nvSpPr>
          <p:spPr bwMode="auto">
            <a:xfrm>
              <a:off x="1484" y="315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5"/>
            <p:cNvSpPr>
              <a:spLocks noChangeShapeType="1"/>
            </p:cNvSpPr>
            <p:nvPr/>
          </p:nvSpPr>
          <p:spPr bwMode="auto">
            <a:xfrm>
              <a:off x="1484" y="3520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>
              <a:off x="1620" y="333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Text Box 28"/>
            <p:cNvSpPr txBox="1">
              <a:spLocks noChangeArrowheads="1"/>
            </p:cNvSpPr>
            <p:nvPr/>
          </p:nvSpPr>
          <p:spPr bwMode="auto">
            <a:xfrm>
              <a:off x="367" y="3067"/>
              <a:ext cx="95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pt-PT" u="none" dirty="0">
                  <a:solidFill>
                    <a:srgbClr val="000066"/>
                  </a:solidFill>
                </a:rPr>
                <a:t>entradas de </a:t>
              </a:r>
              <a:r>
                <a:rPr lang="pt-PT" u="none" dirty="0" smtClean="0">
                  <a:solidFill>
                    <a:srgbClr val="000066"/>
                  </a:solidFill>
                </a:rPr>
                <a:t>ativação </a:t>
              </a:r>
              <a:r>
                <a:rPr lang="pt-PT" u="none" dirty="0">
                  <a:solidFill>
                    <a:srgbClr val="000066"/>
                  </a:solidFill>
                </a:rPr>
                <a:t>(</a:t>
              </a:r>
              <a:r>
                <a:rPr lang="pt-PT" i="1" u="none" dirty="0" err="1">
                  <a:solidFill>
                    <a:srgbClr val="000066"/>
                  </a:solidFill>
                </a:rPr>
                <a:t>enable</a:t>
              </a:r>
              <a:r>
                <a:rPr lang="pt-PT" u="none" dirty="0">
                  <a:solidFill>
                    <a:srgbClr val="000066"/>
                  </a:solidFill>
                </a:rPr>
                <a:t>)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  <p:sp>
          <p:nvSpPr>
            <p:cNvPr id="20505" name="AutoShape 30"/>
            <p:cNvSpPr>
              <a:spLocks/>
            </p:cNvSpPr>
            <p:nvPr/>
          </p:nvSpPr>
          <p:spPr bwMode="auto">
            <a:xfrm flipH="1">
              <a:off x="1247" y="3022"/>
              <a:ext cx="227" cy="635"/>
            </a:xfrm>
            <a:prstGeom prst="rightBrace">
              <a:avLst>
                <a:gd name="adj1" fmla="val 23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64" name="AutoShape 32"/>
          <p:cNvSpPr>
            <a:spLocks noChangeArrowheads="1"/>
          </p:cNvSpPr>
          <p:nvPr/>
        </p:nvSpPr>
        <p:spPr bwMode="auto">
          <a:xfrm rot="1234217">
            <a:off x="3275013" y="3860800"/>
            <a:ext cx="2365375" cy="503238"/>
          </a:xfrm>
          <a:custGeom>
            <a:avLst/>
            <a:gdLst>
              <a:gd name="T0" fmla="*/ 1774031 w 21600"/>
              <a:gd name="T1" fmla="*/ 0 h 21600"/>
              <a:gd name="T2" fmla="*/ 0 w 21600"/>
              <a:gd name="T3" fmla="*/ 251619 h 21600"/>
              <a:gd name="T4" fmla="*/ 1774031 w 21600"/>
              <a:gd name="T5" fmla="*/ 503238 h 21600"/>
              <a:gd name="T6" fmla="*/ 2365375 w 21600"/>
              <a:gd name="T7" fmla="*/ 2516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0" grpId="0"/>
      <p:bldP spid="95241" grpId="0"/>
      <p:bldP spid="952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03912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binários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4455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pt-PT" u="none" dirty="0">
                <a:solidFill>
                  <a:srgbClr val="000066"/>
                </a:solidFill>
              </a:rPr>
              <a:t>Um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descodificador binário n-to-2</a:t>
            </a:r>
            <a:r>
              <a:rPr lang="pt-PT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tem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 dirty="0">
                <a:solidFill>
                  <a:srgbClr val="000066"/>
                </a:solidFill>
              </a:rPr>
              <a:t> </a:t>
            </a:r>
            <a:r>
              <a:rPr lang="pt-PT" u="none" dirty="0">
                <a:solidFill>
                  <a:srgbClr val="000066"/>
                </a:solidFill>
              </a:rPr>
              <a:t>entradas (com as quais pode-se representar uma das 2</a:t>
            </a:r>
            <a:r>
              <a:rPr lang="pt-PT" u="none" baseline="30000" dirty="0">
                <a:solidFill>
                  <a:srgbClr val="000066"/>
                </a:solidFill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combinações) e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 i="1" u="none" baseline="300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0066"/>
                </a:solidFill>
              </a:rPr>
              <a:t> saídas, das quais apenas uma pode estar </a:t>
            </a:r>
            <a:r>
              <a:rPr lang="pt-PT" u="none" dirty="0" smtClean="0">
                <a:solidFill>
                  <a:srgbClr val="000066"/>
                </a:solidFill>
              </a:rPr>
              <a:t>ativa</a:t>
            </a:r>
            <a:r>
              <a:rPr lang="pt-PT" u="none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90538" y="1989138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714500" y="1989138"/>
            <a:ext cx="3433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Descodificador binário 2-to-4: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17790" name="Object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34163" y="2133600"/>
          <a:ext cx="13938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28345" r="51183" b="34645"/>
                      <a:stretch>
                        <a:fillRect/>
                      </a:stretch>
                    </p:blipFill>
                    <p:spPr bwMode="auto">
                      <a:xfrm>
                        <a:off x="6634163" y="2133600"/>
                        <a:ext cx="139382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1" name="Object 31"/>
          <p:cNvGraphicFramePr>
            <a:graphicFrameLocks noChangeAspect="1"/>
          </p:cNvGraphicFramePr>
          <p:nvPr/>
        </p:nvGraphicFramePr>
        <p:xfrm>
          <a:off x="755650" y="4797425"/>
          <a:ext cx="30797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Document" r:id="rId6" imgW="6211080" imgH="4067280" progId="Word.Document.8">
                  <p:embed/>
                </p:oleObj>
              </mc:Choice>
              <mc:Fallback>
                <p:oleObj name="Document" r:id="rId6" imgW="6211080" imgH="4067280" progId="Word.Documen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41731" b="61958"/>
                      <a:stretch>
                        <a:fillRect/>
                      </a:stretch>
                    </p:blipFill>
                    <p:spPr bwMode="auto">
                      <a:xfrm>
                        <a:off x="755650" y="4797425"/>
                        <a:ext cx="3079750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2" name="Object 32"/>
          <p:cNvGraphicFramePr>
            <a:graphicFrameLocks noChangeAspect="1"/>
          </p:cNvGraphicFramePr>
          <p:nvPr/>
        </p:nvGraphicFramePr>
        <p:xfrm>
          <a:off x="771525" y="2492375"/>
          <a:ext cx="30797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94" r="41731" b="48682"/>
                      <a:stretch>
                        <a:fillRect/>
                      </a:stretch>
                    </p:blipFill>
                    <p:spPr bwMode="auto">
                      <a:xfrm>
                        <a:off x="771525" y="2492375"/>
                        <a:ext cx="3079750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94" name="Picture 3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11638" y="2565400"/>
            <a:ext cx="26162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95" name="Object 35"/>
          <p:cNvGraphicFramePr>
            <a:graphicFrameLocks noChangeAspect="1"/>
          </p:cNvGraphicFramePr>
          <p:nvPr/>
        </p:nvGraphicFramePr>
        <p:xfrm>
          <a:off x="7092950" y="4024313"/>
          <a:ext cx="12525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11" imgW="1002960" imgH="215640" progId="Equation.3">
                  <p:embed/>
                </p:oleObj>
              </mc:Choice>
              <mc:Fallback>
                <p:oleObj name="Equation" r:id="rId11" imgW="100296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024313"/>
                        <a:ext cx="1252538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6" name="Object 36"/>
          <p:cNvGraphicFramePr>
            <a:graphicFrameLocks noChangeAspect="1"/>
          </p:cNvGraphicFramePr>
          <p:nvPr/>
        </p:nvGraphicFramePr>
        <p:xfrm>
          <a:off x="7110413" y="4456113"/>
          <a:ext cx="12207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13" imgW="977760" imgH="215640" progId="Equation.3">
                  <p:embed/>
                </p:oleObj>
              </mc:Choice>
              <mc:Fallback>
                <p:oleObj name="Equation" r:id="rId13" imgW="97776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4456113"/>
                        <a:ext cx="1220787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7" name="Object 37"/>
          <p:cNvGraphicFramePr>
            <a:graphicFrameLocks noChangeAspect="1"/>
          </p:cNvGraphicFramePr>
          <p:nvPr/>
        </p:nvGraphicFramePr>
        <p:xfrm>
          <a:off x="7083425" y="4910138"/>
          <a:ext cx="126841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15" imgW="1015920" imgH="215640" progId="Equation.3">
                  <p:embed/>
                </p:oleObj>
              </mc:Choice>
              <mc:Fallback>
                <p:oleObj name="Equation" r:id="rId15" imgW="1015920" imgH="215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4910138"/>
                        <a:ext cx="1268413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8" name="Object 38"/>
          <p:cNvGraphicFramePr>
            <a:graphicFrameLocks noChangeAspect="1"/>
          </p:cNvGraphicFramePr>
          <p:nvPr/>
        </p:nvGraphicFramePr>
        <p:xfrm>
          <a:off x="7092950" y="5446713"/>
          <a:ext cx="13779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17" imgW="1002960" imgH="177480" progId="Equation.3">
                  <p:embed/>
                </p:oleObj>
              </mc:Choice>
              <mc:Fallback>
                <p:oleObj name="Equation" r:id="rId17" imgW="1002960" imgH="177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446713"/>
                        <a:ext cx="137795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  <p:bldP spid="117785" grpId="0"/>
      <p:bldP spid="1177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comerciais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118800" name="Object 16"/>
          <p:cNvGraphicFramePr>
            <a:graphicFrameLocks noChangeAspect="1"/>
          </p:cNvGraphicFramePr>
          <p:nvPr/>
        </p:nvGraphicFramePr>
        <p:xfrm>
          <a:off x="3563938" y="1484313"/>
          <a:ext cx="340360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Document" r:id="rId4" imgW="6211080" imgH="4067280" progId="Word.Document.8">
                  <p:embed/>
                </p:oleObj>
              </mc:Choice>
              <mc:Fallback>
                <p:oleObj name="Document" r:id="rId4" imgW="6211080" imgH="4067280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432" r="34776" b="61958"/>
                      <a:stretch>
                        <a:fillRect/>
                      </a:stretch>
                    </p:blipFill>
                    <p:spPr bwMode="auto">
                      <a:xfrm>
                        <a:off x="3563938" y="1484313"/>
                        <a:ext cx="3403600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468313" y="908050"/>
            <a:ext cx="376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74x139</a:t>
            </a:r>
            <a:r>
              <a:rPr lang="pt-PT" u="none">
                <a:solidFill>
                  <a:srgbClr val="000066"/>
                </a:solidFill>
              </a:rPr>
              <a:t> - descodificador 2-to-4 dual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509588" y="3130550"/>
            <a:ext cx="327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74x138</a:t>
            </a:r>
            <a:r>
              <a:rPr lang="pt-PT" u="none">
                <a:solidFill>
                  <a:srgbClr val="000066"/>
                </a:solidFill>
              </a:rPr>
              <a:t> - descodificador 3-to-8</a:t>
            </a:r>
            <a:endParaRPr lang="en-US" u="none">
              <a:solidFill>
                <a:srgbClr val="000066"/>
              </a:solidFill>
            </a:endParaRPr>
          </a:p>
        </p:txBody>
      </p:sp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2035175" y="3633788"/>
          <a:ext cx="694055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Document" r:id="rId6" imgW="8373240" imgH="4067280" progId="Word.Document.8">
                  <p:embed/>
                </p:oleObj>
              </mc:Choice>
              <mc:Fallback>
                <p:oleObj name="Document" r:id="rId6" imgW="8373240" imgH="4067280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48" r="10748" b="42485"/>
                      <a:stretch>
                        <a:fillRect/>
                      </a:stretch>
                    </p:blipFill>
                    <p:spPr bwMode="auto">
                      <a:xfrm>
                        <a:off x="2035175" y="3633788"/>
                        <a:ext cx="6940550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804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75" y="3644900"/>
            <a:ext cx="14763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805" name="Picture 2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9725" y="1412875"/>
            <a:ext cx="13525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1" grpId="0"/>
      <p:bldP spid="1188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467544" y="188640"/>
            <a:ext cx="648017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Descodificadores em cascata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68313" y="908050"/>
            <a:ext cx="8567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descodificar palavras de código maiores pode-se usar vários descodificadores interligados.</a:t>
            </a:r>
            <a:endParaRPr lang="en-US" u="none">
              <a:solidFill>
                <a:srgbClr val="000066"/>
              </a:solidFill>
            </a:endParaRP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90538" y="1700213"/>
            <a:ext cx="1138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39750" y="2054225"/>
            <a:ext cx="8081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Construir um descodificador binário 4-to-16 com descodificadores 3-to-8: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19819" name="Object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671763"/>
          <a:ext cx="15621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Presentation" r:id="rId4" imgW="4571851" imgH="3429131" progId="PowerPoint.Show.8">
                  <p:embed/>
                </p:oleObj>
              </mc:Choice>
              <mc:Fallback>
                <p:oleObj name="Presentation" r:id="rId4" imgW="4571851" imgH="3429131" progId="PowerPoint.Show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111" t="7349" r="51183" b="10498"/>
                      <a:stretch>
                        <a:fillRect/>
                      </a:stretch>
                    </p:blipFill>
                    <p:spPr bwMode="auto">
                      <a:xfrm>
                        <a:off x="539750" y="2671763"/>
                        <a:ext cx="156210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925" y="2492375"/>
            <a:ext cx="3467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7" grpId="0"/>
      <p:bldP spid="11981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1872</Words>
  <Application>Microsoft Office PowerPoint</Application>
  <PresentationFormat>On-screen Show (4:3)</PresentationFormat>
  <Paragraphs>546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Arial Black</vt:lpstr>
      <vt:lpstr>Calibri</vt:lpstr>
      <vt:lpstr>Comic Sans MS</vt:lpstr>
      <vt:lpstr>Symbol</vt:lpstr>
      <vt:lpstr>Times New Roman</vt:lpstr>
      <vt:lpstr>Default Design</vt:lpstr>
      <vt:lpstr>Equation</vt:lpstr>
      <vt:lpstr>Presentation</vt:lpstr>
      <vt:lpstr>Document</vt:lpstr>
      <vt:lpstr>Bitmap Image</vt:lpstr>
      <vt:lpstr>Equação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</cp:lastModifiedBy>
  <cp:revision>1038</cp:revision>
  <dcterms:created xsi:type="dcterms:W3CDTF">2007-01-21T12:26:55Z</dcterms:created>
  <dcterms:modified xsi:type="dcterms:W3CDTF">2015-11-08T18:49:29Z</dcterms:modified>
</cp:coreProperties>
</file>