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2" r:id="rId3"/>
    <p:sldId id="354" r:id="rId4"/>
    <p:sldId id="360" r:id="rId5"/>
    <p:sldId id="361" r:id="rId6"/>
    <p:sldId id="362" r:id="rId7"/>
    <p:sldId id="363" r:id="rId8"/>
    <p:sldId id="365" r:id="rId9"/>
    <p:sldId id="366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</p:sldIdLst>
  <p:sldSz cx="9144000" cy="6858000" type="screen4x3"/>
  <p:notesSz cx="6797675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A50021"/>
    <a:srgbClr val="660066"/>
    <a:srgbClr val="B2B2B2"/>
    <a:srgbClr val="FFCCCC"/>
    <a:srgbClr val="FF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BB69-7797-44E0-91E7-C6BC616E95ED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795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2795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A9AD-3458-4F04-8CA4-09B35414D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>
              <a:defRPr sz="1200" smtClean="0"/>
            </a:lvl1pPr>
          </a:lstStyle>
          <a:p>
            <a:pPr>
              <a:defRPr/>
            </a:pPr>
            <a:fld id="{FA954306-C65E-424A-B10C-CFBCFDCCD681}" type="datetimeFigureOut">
              <a:rPr lang="en-US"/>
              <a:pPr>
                <a:defRPr/>
              </a:pPr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2297" tIns="46148" rIns="92297" bIns="461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C3FD6F-C600-4E38-9668-B8960C60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03F97-1E76-4D42-919B-398FE0DCCD9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32FCC1-AD84-43AB-BD17-B0B1D6893832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35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EE0BB9-1270-49A6-98ED-9251BFD06FF6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5890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20C689-142E-4902-8960-4E02B94AE806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081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53736F-93BD-4571-BB5D-243312E7367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343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2A8B87-1DF7-4C0C-BC8B-2B4BDF5B0382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82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4C48C8-196B-4772-BEBA-C166C4483B12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010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04788C-61BF-48D2-B053-38F44ADC9B84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2503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73F0F4-7173-4412-B243-334E3C9510B9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7032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30643D-800E-4473-88C8-B5AC57A152C5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299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115AB5-4351-4770-A3BD-7F8B6C9CAD7E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536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114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02AD3-9D06-43C5-999A-3348EC2AFD1A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2154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86035C-9408-4735-9DE2-3BF9D7B0F6E8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699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02AD3-9D06-43C5-999A-3348EC2AFD1A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761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048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63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23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DB16-CF80-42CA-AD42-D9C43E9C74A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65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8217E1-1256-401F-9FFD-613B88A51F7A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079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F7A521-A575-43C7-A0E6-891EE8EB0D3D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057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47D4B4-4930-4D7B-8819-60D2122416B6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631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BE1147-891E-4807-8C79-0F916A0068C9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666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69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D706-B972-4D61-AF15-67625DD6B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50AB-3E2D-4B9B-A138-0ED830B51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C042-09BD-43FA-B5D7-7EDAC45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12320-79DA-47E6-A17F-EBC10B071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ED44-EC97-46E9-891C-914954BF7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0B8A6-5AC9-493C-B40E-0664CA6C0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D7BDB-6FD0-49E8-8665-D481DAA1B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87853-F9B2-44FA-98D6-8F6027E3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u="none"/>
            </a:lvl1pPr>
          </a:lstStyle>
          <a:p>
            <a:pPr>
              <a:defRPr/>
            </a:pPr>
            <a:fld id="{508575BA-5DA0-4125-9823-22F0C6E9A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699792" y="6453188"/>
            <a:ext cx="25193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200" u="none" noProof="0" dirty="0" smtClean="0"/>
              <a:t>Introdução</a:t>
            </a:r>
            <a:r>
              <a:rPr lang="pt-PT" sz="1200" u="none" baseline="0" noProof="0" dirty="0" smtClean="0"/>
              <a:t> aos </a:t>
            </a:r>
            <a:r>
              <a:rPr lang="pt-PT" sz="1200" u="none" noProof="0" dirty="0" smtClean="0"/>
              <a:t>Sistemas Digitais</a:t>
            </a:r>
            <a:endParaRPr lang="pt-PT" sz="1200" u="non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02C4-9929-427B-9B42-CB5A8C61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EB9C-6DD1-4444-A1F0-07673E7F6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 smtClean="0"/>
            </a:lvl1pPr>
          </a:lstStyle>
          <a:p>
            <a:pPr>
              <a:defRPr/>
            </a:pPr>
            <a:fld id="{D6963505-3A2A-420A-BB12-24870AEC3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9" name="Picture 8" descr="IEET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840288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58750" y="4889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Microsoft_PowerPoint_97-2003_Presentation7.ppt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9.xls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Excel_97-2003_Worksheet8.xls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Document10.doc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3.doc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emf"/><Relationship Id="rId11" Type="http://schemas.openxmlformats.org/officeDocument/2006/relationships/oleObject" Target="../embeddings/Microsoft_Word_97_-_2003_Document14.doc"/><Relationship Id="rId5" Type="http://schemas.openxmlformats.org/officeDocument/2006/relationships/oleObject" Target="../embeddings/Microsoft_PowerPoint_97-2003_Presentation12.ppt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6.doc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.doc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Microsoft_Word_97_-_2003_Document3.doc"/><Relationship Id="rId5" Type="http://schemas.openxmlformats.org/officeDocument/2006/relationships/oleObject" Target="../embeddings/Microsoft_Word_97_-_2003_Document1.doc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9.wmf"/><Relationship Id="rId5" Type="http://schemas.openxmlformats.org/officeDocument/2006/relationships/oleObject" Target="../embeddings/Microsoft_Word_97_-_2003_Document4.doc"/><Relationship Id="rId10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6.doc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image" Target="../media/image12.wmf"/><Relationship Id="rId5" Type="http://schemas.openxmlformats.org/officeDocument/2006/relationships/oleObject" Target="../embeddings/Microsoft_PowerPoint_97-2003_Presentation5.ppt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899592" y="3789040"/>
            <a:ext cx="7488832" cy="1008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Circuitos aritméticos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835150" y="6462713"/>
            <a:ext cx="4608513" cy="2794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u="none" dirty="0" err="1" smtClean="0"/>
              <a:t>Introdução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aos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Sistemas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Digitais</a:t>
            </a:r>
            <a:r>
              <a:rPr lang="en-US" sz="1200" u="none" dirty="0" smtClean="0"/>
              <a:t>, Iouliia Skliarova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8324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carry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lookahead</a:t>
            </a:r>
            <a:endParaRPr lang="pt-PT" sz="3600" i="1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6178" name="Object 50"/>
          <p:cNvGraphicFramePr>
            <a:graphicFrameLocks noChangeAspect="1"/>
          </p:cNvGraphicFramePr>
          <p:nvPr/>
        </p:nvGraphicFramePr>
        <p:xfrm>
          <a:off x="611188" y="908050"/>
          <a:ext cx="2225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2225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0" name="Object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914525"/>
          <a:ext cx="38163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Presentation" r:id="rId7" imgW="4571851" imgH="3429131" progId="PowerPoint.Show.8">
                  <p:embed/>
                </p:oleObj>
              </mc:Choice>
              <mc:Fallback>
                <p:oleObj name="Presentation" r:id="rId7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812" t="13647" r="23622" b="26245"/>
                      <a:stretch>
                        <a:fillRect/>
                      </a:stretch>
                    </p:blipFill>
                    <p:spPr bwMode="auto">
                      <a:xfrm>
                        <a:off x="755650" y="1914525"/>
                        <a:ext cx="381635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1" name="Object 53"/>
          <p:cNvGraphicFramePr>
            <a:graphicFrameLocks noChangeAspect="1"/>
          </p:cNvGraphicFramePr>
          <p:nvPr/>
        </p:nvGraphicFramePr>
        <p:xfrm>
          <a:off x="3965575" y="908050"/>
          <a:ext cx="36925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9" imgW="1549080" imgH="228600" progId="Equation.3">
                  <p:embed/>
                </p:oleObj>
              </mc:Choice>
              <mc:Fallback>
                <p:oleObj name="Equation" r:id="rId9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908050"/>
                        <a:ext cx="36925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82" name="Text Box 54"/>
          <p:cNvSpPr txBox="1">
            <a:spLocks noChangeArrowheads="1"/>
          </p:cNvSpPr>
          <p:nvPr/>
        </p:nvSpPr>
        <p:spPr bwMode="auto">
          <a:xfrm>
            <a:off x="4643438" y="1557338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Na fase </a:t>
            </a:r>
            <a:r>
              <a:rPr lang="pt-PT" i="1" u="none">
                <a:solidFill>
                  <a:srgbClr val="003366"/>
                </a:solidFill>
              </a:rPr>
              <a:t>i </a:t>
            </a:r>
            <a:r>
              <a:rPr lang="pt-PT" u="none">
                <a:solidFill>
                  <a:srgbClr val="003366"/>
                </a:solidFill>
              </a:rPr>
              <a:t>é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gerado 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se para alguma combinação de a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e b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é produzido c</a:t>
            </a:r>
            <a:r>
              <a:rPr lang="pt-PT" u="none" baseline="-25000">
                <a:solidFill>
                  <a:srgbClr val="003366"/>
                </a:solidFill>
              </a:rPr>
              <a:t>i+1</a:t>
            </a:r>
            <a:r>
              <a:rPr lang="pt-PT" u="none">
                <a:solidFill>
                  <a:srgbClr val="003366"/>
                </a:solidFill>
              </a:rPr>
              <a:t>=1, independentemente das entradas a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,...,a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, b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,...,b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 e c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3" name="Text Box 55"/>
          <p:cNvSpPr txBox="1">
            <a:spLocks noChangeArrowheads="1"/>
          </p:cNvSpPr>
          <p:nvPr/>
        </p:nvSpPr>
        <p:spPr bwMode="auto">
          <a:xfrm>
            <a:off x="4643438" y="3894138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Na fase </a:t>
            </a:r>
            <a:r>
              <a:rPr lang="pt-PT" i="1" u="none">
                <a:solidFill>
                  <a:srgbClr val="003366"/>
                </a:solidFill>
              </a:rPr>
              <a:t>i </a:t>
            </a:r>
            <a:r>
              <a:rPr lang="pt-PT" u="none">
                <a:solidFill>
                  <a:srgbClr val="003366"/>
                </a:solidFill>
              </a:rPr>
              <a:t>é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propagado 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se é produzido c</a:t>
            </a:r>
            <a:r>
              <a:rPr lang="pt-PT" u="none" baseline="-25000">
                <a:solidFill>
                  <a:srgbClr val="003366"/>
                </a:solidFill>
              </a:rPr>
              <a:t>i+1</a:t>
            </a:r>
            <a:r>
              <a:rPr lang="pt-PT" u="none">
                <a:solidFill>
                  <a:srgbClr val="003366"/>
                </a:solidFill>
              </a:rPr>
              <a:t>=1 na presença de tal combinação de entradas a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,...,a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, b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,...,b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 e c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que causam c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= 1.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4643438" y="2852738"/>
            <a:ext cx="417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pt-PT" u="none">
                <a:solidFill>
                  <a:srgbClr val="003366"/>
                </a:solidFill>
              </a:rPr>
              <a:t> – sinal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geração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4643438" y="5229225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– sinal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propagação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76186" name="Object 58"/>
          <p:cNvGraphicFramePr>
            <a:graphicFrameLocks noChangeAspect="1"/>
          </p:cNvGraphicFramePr>
          <p:nvPr/>
        </p:nvGraphicFramePr>
        <p:xfrm>
          <a:off x="4716463" y="3179763"/>
          <a:ext cx="145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11" imgW="622080" imgH="228600" progId="Equation.3">
                  <p:embed/>
                </p:oleObj>
              </mc:Choice>
              <mc:Fallback>
                <p:oleObj name="Equation" r:id="rId11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79763"/>
                        <a:ext cx="145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4641850" y="5589588"/>
          <a:ext cx="1603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5589588"/>
                        <a:ext cx="1603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971550" y="5013325"/>
          <a:ext cx="2330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name="Equation" r:id="rId15" imgW="977760" imgH="228600" progId="Equation.3">
                  <p:embed/>
                </p:oleObj>
              </mc:Choice>
              <mc:Fallback>
                <p:oleObj name="Equation" r:id="rId15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23304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2" grpId="0"/>
      <p:bldP spid="176183" grpId="0"/>
      <p:bldP spid="176184" grpId="0"/>
      <p:bldP spid="1761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983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carry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lookahead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554038" y="1463675"/>
          <a:ext cx="20018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Equation" r:id="rId4" imgW="939600" imgH="228600" progId="Equation.3">
                  <p:embed/>
                </p:oleObj>
              </mc:Choice>
              <mc:Fallback>
                <p:oleObj name="Equation" r:id="rId4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463675"/>
                        <a:ext cx="20018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538163" y="1927225"/>
          <a:ext cx="813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Equation" r:id="rId6" imgW="3809880" imgH="228600" progId="Equation.3">
                  <p:embed/>
                </p:oleObj>
              </mc:Choice>
              <mc:Fallback>
                <p:oleObj name="Equation" r:id="rId6" imgW="380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927225"/>
                        <a:ext cx="813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569913" y="2546350"/>
          <a:ext cx="6810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Equation" r:id="rId8" imgW="3225600" imgH="228600" progId="Equation.3">
                  <p:embed/>
                </p:oleObj>
              </mc:Choice>
              <mc:Fallback>
                <p:oleObj name="Equation" r:id="rId8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546350"/>
                        <a:ext cx="6810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912813" y="2978150"/>
          <a:ext cx="51720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Equation" r:id="rId10" imgW="2489040" imgH="228600" progId="Equation.3">
                  <p:embed/>
                </p:oleObj>
              </mc:Choice>
              <mc:Fallback>
                <p:oleObj name="Equation" r:id="rId10" imgW="248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978150"/>
                        <a:ext cx="51720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8" name="Object 16"/>
          <p:cNvGraphicFramePr>
            <a:graphicFrameLocks noChangeAspect="1"/>
          </p:cNvGraphicFramePr>
          <p:nvPr/>
        </p:nvGraphicFramePr>
        <p:xfrm>
          <a:off x="538163" y="3554413"/>
          <a:ext cx="84978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4" name="Equation" r:id="rId12" imgW="4190760" imgH="228600" progId="Equation.3">
                  <p:embed/>
                </p:oleObj>
              </mc:Choice>
              <mc:Fallback>
                <p:oleObj name="Equation" r:id="rId12" imgW="419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554413"/>
                        <a:ext cx="849788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0" name="Object 18"/>
          <p:cNvGraphicFramePr>
            <a:graphicFrameLocks noChangeAspect="1"/>
          </p:cNvGraphicFramePr>
          <p:nvPr/>
        </p:nvGraphicFramePr>
        <p:xfrm>
          <a:off x="860425" y="4043363"/>
          <a:ext cx="7467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Equation" r:id="rId14" imgW="3682800" imgH="228600" progId="Equation.3">
                  <p:embed/>
                </p:oleObj>
              </mc:Choice>
              <mc:Fallback>
                <p:oleObj name="Equation" r:id="rId14" imgW="36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043363"/>
                        <a:ext cx="74676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95288" y="90170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um somador de 4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66725" y="4732338"/>
            <a:ext cx="7777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Todos os sinais de transporte (</a:t>
            </a:r>
            <a:r>
              <a:rPr lang="pt-PT" i="1" u="none">
                <a:solidFill>
                  <a:srgbClr val="003366"/>
                </a:solidFill>
              </a:rPr>
              <a:t>carry</a:t>
            </a:r>
            <a:r>
              <a:rPr lang="pt-PT" u="none">
                <a:solidFill>
                  <a:srgbClr val="003366"/>
                </a:solidFill>
              </a:rPr>
              <a:t>) são calculados só com 3 níveis de atraso.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1" grpId="0"/>
      <p:bldP spid="177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5435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Comparação de somadores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78187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1268413"/>
            <a:ext cx="2001838" cy="517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8188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557338"/>
            <a:ext cx="3881437" cy="3673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395288" y="90805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ripple </a:t>
            </a:r>
            <a:r>
              <a:rPr lang="pt-PT" u="none">
                <a:solidFill>
                  <a:srgbClr val="000066"/>
                </a:solidFill>
              </a:rPr>
              <a:t>de 4 bits</a:t>
            </a:r>
            <a:endParaRPr lang="en-US" i="1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19113" y="5465763"/>
            <a:ext cx="320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No máximo </a:t>
            </a:r>
            <a:r>
              <a:rPr lang="pt-PT" u="none">
                <a:solidFill>
                  <a:srgbClr val="A50021"/>
                </a:solidFill>
              </a:rPr>
              <a:t>8</a:t>
            </a:r>
            <a:r>
              <a:rPr lang="pt-PT" u="none"/>
              <a:t> níveis de atraso</a:t>
            </a:r>
            <a:endParaRPr lang="en-US" u="none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4643438" y="90805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carry-lookahead </a:t>
            </a:r>
            <a:r>
              <a:rPr lang="pt-PT" u="none">
                <a:solidFill>
                  <a:srgbClr val="000066"/>
                </a:solidFill>
              </a:rPr>
              <a:t>de 4 bits</a:t>
            </a:r>
            <a:endParaRPr lang="en-US" i="1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7667625" y="4797425"/>
            <a:ext cx="14763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No máximo </a:t>
            </a:r>
            <a:r>
              <a:rPr lang="pt-PT" u="none">
                <a:solidFill>
                  <a:srgbClr val="A50021"/>
                </a:solidFill>
              </a:rPr>
              <a:t>4</a:t>
            </a:r>
            <a:r>
              <a:rPr lang="pt-PT" u="none"/>
              <a:t> níveis de atraso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40933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/>
      <p:bldP spid="178191" grpId="0"/>
      <p:bldP spid="178192" grpId="0"/>
      <p:bldP spid="1781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19650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470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74x283</a:t>
            </a:r>
            <a:r>
              <a:rPr lang="pt-PT" u="none" dirty="0">
                <a:solidFill>
                  <a:srgbClr val="000066"/>
                </a:solidFill>
              </a:rPr>
              <a:t> – </a:t>
            </a:r>
            <a:r>
              <a:rPr lang="pt-PT" u="none" dirty="0" err="1">
                <a:solidFill>
                  <a:srgbClr val="000066"/>
                </a:solidFill>
              </a:rPr>
              <a:t>somador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r>
              <a:rPr lang="pt-PT" i="1" u="none" dirty="0" err="1">
                <a:solidFill>
                  <a:srgbClr val="000066"/>
                </a:solidFill>
              </a:rPr>
              <a:t>carry-lookahead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de 4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792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341438"/>
            <a:ext cx="1112838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9213" name="Object 13"/>
          <p:cNvGraphicFramePr>
            <a:graphicFrameLocks noChangeAspect="1"/>
          </p:cNvGraphicFramePr>
          <p:nvPr/>
        </p:nvGraphicFramePr>
        <p:xfrm>
          <a:off x="3132138" y="1412875"/>
          <a:ext cx="367347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Bitmap Image" r:id="rId5" imgW="4952381" imgH="6409524" progId="PBrush">
                  <p:embed/>
                </p:oleObj>
              </mc:Choice>
              <mc:Fallback>
                <p:oleObj name="Bitmap Image" r:id="rId5" imgW="4952381" imgH="64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12875"/>
                        <a:ext cx="367347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4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793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8315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somar 2 dígitos BCD (e </a:t>
            </a:r>
            <a:r>
              <a:rPr lang="pt-PT" i="1" u="none">
                <a:solidFill>
                  <a:srgbClr val="000066"/>
                </a:solidFill>
              </a:rPr>
              <a:t>carry</a:t>
            </a:r>
            <a:r>
              <a:rPr lang="pt-PT" u="none">
                <a:solidFill>
                  <a:srgbClr val="000066"/>
                </a:solidFill>
              </a:rPr>
              <a:t>) pode-se obter uma soma que varia de 0 a 19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785813" y="1357313"/>
          <a:ext cx="32861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Worksheet" r:id="rId5" imgW="2876580" imgH="4209960" progId="Excel.Sheet.8">
                  <p:embed/>
                </p:oleObj>
              </mc:Choice>
              <mc:Fallback>
                <p:oleObj name="Worksheet" r:id="rId5" imgW="2876580" imgH="42099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57313"/>
                        <a:ext cx="3286125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5286375" y="5214938"/>
            <a:ext cx="46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3438" y="4845050"/>
            <a:ext cx="368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/>
              <a:t>Casos que precisam de </a:t>
            </a:r>
            <a:r>
              <a:rPr lang="pt-PT" u="none" dirty="0" smtClean="0"/>
              <a:t>correção</a:t>
            </a:r>
            <a:endParaRPr lang="pt-PT" u="none" dirty="0"/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>
            <a:off x="4286250" y="3929063"/>
            <a:ext cx="285750" cy="2214562"/>
          </a:xfrm>
          <a:prstGeom prst="rightBrace">
            <a:avLst>
              <a:gd name="adj1" fmla="val 3351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785813" y="1357313"/>
          <a:ext cx="32861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Worksheet" r:id="rId8" imgW="2876580" imgH="4209960" progId="Excel.Sheet.8">
                  <p:embed/>
                </p:oleObj>
              </mc:Choice>
              <mc:Fallback>
                <p:oleObj name="Worksheet" r:id="rId8" imgW="2876580" imgH="42099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57313"/>
                        <a:ext cx="3286125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86438" y="5357813"/>
            <a:ext cx="105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FF0000"/>
                </a:solidFill>
              </a:rPr>
              <a:t>Somar 6</a:t>
            </a:r>
            <a:endParaRPr lang="en-US" u="non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53231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1916113" y="1795463"/>
            <a:ext cx="2214562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390" name="Straight Arrow Connector 12"/>
          <p:cNvCxnSpPr>
            <a:cxnSpLocks noChangeShapeType="1"/>
          </p:cNvCxnSpPr>
          <p:nvPr/>
        </p:nvCxnSpPr>
        <p:spPr bwMode="auto">
          <a:xfrm rot="5400000">
            <a:off x="2236788" y="1617663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344738" y="1509713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2" name="TextBox 15"/>
          <p:cNvSpPr txBox="1">
            <a:spLocks noChangeArrowheads="1"/>
          </p:cNvSpPr>
          <p:nvPr/>
        </p:nvSpPr>
        <p:spPr bwMode="auto">
          <a:xfrm>
            <a:off x="2130425" y="14382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17" name="TextBox 16"/>
          <p:cNvSpPr txBox="1"/>
          <p:nvPr/>
        </p:nvSpPr>
        <p:spPr>
          <a:xfrm>
            <a:off x="2251075" y="1143000"/>
            <a:ext cx="338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394" name="Straight Arrow Connector 17"/>
          <p:cNvCxnSpPr>
            <a:cxnSpLocks noChangeShapeType="1"/>
          </p:cNvCxnSpPr>
          <p:nvPr/>
        </p:nvCxnSpPr>
        <p:spPr bwMode="auto">
          <a:xfrm rot="5400000">
            <a:off x="3349625" y="1627188"/>
            <a:ext cx="3571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5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3455988" y="1519238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6" name="TextBox 19"/>
          <p:cNvSpPr txBox="1">
            <a:spLocks noChangeArrowheads="1"/>
          </p:cNvSpPr>
          <p:nvPr/>
        </p:nvSpPr>
        <p:spPr bwMode="auto">
          <a:xfrm>
            <a:off x="3241675" y="1447800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21" name="TextBox 20"/>
          <p:cNvSpPr txBox="1"/>
          <p:nvPr/>
        </p:nvSpPr>
        <p:spPr>
          <a:xfrm>
            <a:off x="3362325" y="1152525"/>
            <a:ext cx="339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98" name="TextBox 21"/>
          <p:cNvSpPr txBox="1">
            <a:spLocks noChangeArrowheads="1"/>
          </p:cNvSpPr>
          <p:nvPr/>
        </p:nvSpPr>
        <p:spPr bwMode="auto">
          <a:xfrm>
            <a:off x="1916113" y="208121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c</a:t>
            </a:r>
            <a:r>
              <a:rPr lang="pt-PT" u="none" baseline="-25000"/>
              <a:t>in</a:t>
            </a:r>
            <a:endParaRPr lang="en-US" u="none" baseline="-25000"/>
          </a:p>
        </p:txBody>
      </p:sp>
      <p:cxnSp>
        <p:nvCxnSpPr>
          <p:cNvPr id="16399" name="Straight Arrow Connector 26"/>
          <p:cNvCxnSpPr>
            <a:cxnSpLocks noChangeShapeType="1"/>
          </p:cNvCxnSpPr>
          <p:nvPr/>
        </p:nvCxnSpPr>
        <p:spPr bwMode="auto">
          <a:xfrm>
            <a:off x="1558925" y="2295525"/>
            <a:ext cx="357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2487613" y="2006600"/>
            <a:ext cx="11207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 dirty="0" err="1">
                <a:solidFill>
                  <a:schemeClr val="accent2">
                    <a:lumMod val="75000"/>
                  </a:schemeClr>
                </a:solidFill>
              </a:rPr>
              <a:t>Somador</a:t>
            </a:r>
            <a:endParaRPr lang="pt-PT" i="1" u="none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de 4 bits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01" name="Rectangle 28"/>
          <p:cNvSpPr>
            <a:spLocks noChangeArrowheads="1"/>
          </p:cNvSpPr>
          <p:nvPr/>
        </p:nvSpPr>
        <p:spPr bwMode="auto">
          <a:xfrm>
            <a:off x="2508250" y="4581525"/>
            <a:ext cx="2214563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02" name="Straight Arrow Connector 29"/>
          <p:cNvCxnSpPr>
            <a:cxnSpLocks noChangeShapeType="1"/>
            <a:stCxn id="16389" idx="2"/>
          </p:cNvCxnSpPr>
          <p:nvPr/>
        </p:nvCxnSpPr>
        <p:spPr bwMode="auto">
          <a:xfrm rot="16200000" flipH="1">
            <a:off x="2124869" y="3693319"/>
            <a:ext cx="17986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traight Connector 30"/>
          <p:cNvCxnSpPr>
            <a:cxnSpLocks noChangeShapeType="1"/>
          </p:cNvCxnSpPr>
          <p:nvPr/>
        </p:nvCxnSpPr>
        <p:spPr bwMode="auto">
          <a:xfrm rot="5400000" flipH="1" flipV="1">
            <a:off x="2946400" y="4295775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4" name="TextBox 31"/>
          <p:cNvSpPr txBox="1">
            <a:spLocks noChangeArrowheads="1"/>
          </p:cNvSpPr>
          <p:nvPr/>
        </p:nvSpPr>
        <p:spPr bwMode="auto">
          <a:xfrm>
            <a:off x="2732088" y="42243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cxnSp>
        <p:nvCxnSpPr>
          <p:cNvPr id="16405" name="Straight Arrow Connector 33"/>
          <p:cNvCxnSpPr>
            <a:cxnSpLocks noChangeShapeType="1"/>
          </p:cNvCxnSpPr>
          <p:nvPr/>
        </p:nvCxnSpPr>
        <p:spPr bwMode="auto">
          <a:xfrm rot="5400000">
            <a:off x="3867151" y="4337050"/>
            <a:ext cx="4937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6" name="Straight Connector 34"/>
          <p:cNvCxnSpPr>
            <a:cxnSpLocks noChangeShapeType="1"/>
          </p:cNvCxnSpPr>
          <p:nvPr/>
        </p:nvCxnSpPr>
        <p:spPr bwMode="auto">
          <a:xfrm rot="5400000" flipH="1" flipV="1">
            <a:off x="4048125" y="4305300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TextBox 35"/>
          <p:cNvSpPr txBox="1">
            <a:spLocks noChangeArrowheads="1"/>
          </p:cNvSpPr>
          <p:nvPr/>
        </p:nvSpPr>
        <p:spPr bwMode="auto">
          <a:xfrm>
            <a:off x="3833813" y="423386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16408" name="TextBox 37"/>
          <p:cNvSpPr txBox="1">
            <a:spLocks noChangeArrowheads="1"/>
          </p:cNvSpPr>
          <p:nvPr/>
        </p:nvSpPr>
        <p:spPr bwMode="auto">
          <a:xfrm>
            <a:off x="2508250" y="48672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smtClean="0"/>
              <a:t>c</a:t>
            </a:r>
            <a:r>
              <a:rPr lang="pt-PT" u="none" baseline="-25000" smtClean="0"/>
              <a:t>in</a:t>
            </a:r>
            <a:endParaRPr lang="en-US" u="none" baseline="-25000"/>
          </a:p>
        </p:txBody>
      </p:sp>
      <p:cxnSp>
        <p:nvCxnSpPr>
          <p:cNvPr id="16409" name="Straight Arrow Connector 38"/>
          <p:cNvCxnSpPr>
            <a:cxnSpLocks noChangeShapeType="1"/>
          </p:cNvCxnSpPr>
          <p:nvPr/>
        </p:nvCxnSpPr>
        <p:spPr bwMode="auto">
          <a:xfrm>
            <a:off x="2151063" y="5081588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3079750" y="4792663"/>
            <a:ext cx="11207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Somador</a:t>
            </a:r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de 4 bits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059363" y="2438400"/>
            <a:ext cx="1428750" cy="9286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PT" u="none" dirty="0"/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Soma &gt; 9 ?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12" name="Straight Arrow Connector 46"/>
          <p:cNvCxnSpPr>
            <a:cxnSpLocks noChangeShapeType="1"/>
          </p:cNvCxnSpPr>
          <p:nvPr/>
        </p:nvCxnSpPr>
        <p:spPr bwMode="auto">
          <a:xfrm>
            <a:off x="3059113" y="3081338"/>
            <a:ext cx="2000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3" name="Oval 47"/>
          <p:cNvSpPr>
            <a:spLocks noChangeArrowheads="1"/>
          </p:cNvSpPr>
          <p:nvPr/>
        </p:nvSpPr>
        <p:spPr bwMode="auto">
          <a:xfrm>
            <a:off x="2987675" y="3051175"/>
            <a:ext cx="71438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14" name="Elbow Connector 50"/>
          <p:cNvCxnSpPr>
            <a:cxnSpLocks noChangeShapeType="1"/>
            <a:stCxn id="16389" idx="3"/>
          </p:cNvCxnSpPr>
          <p:nvPr/>
        </p:nvCxnSpPr>
        <p:spPr bwMode="auto">
          <a:xfrm>
            <a:off x="4130675" y="2295525"/>
            <a:ext cx="928688" cy="428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5" name="TextBox 56"/>
          <p:cNvSpPr txBox="1">
            <a:spLocks noChangeArrowheads="1"/>
          </p:cNvSpPr>
          <p:nvPr/>
        </p:nvSpPr>
        <p:spPr bwMode="auto">
          <a:xfrm>
            <a:off x="3687763" y="208121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c</a:t>
            </a:r>
            <a:r>
              <a:rPr lang="pt-PT" u="none" baseline="-25000"/>
              <a:t>out</a:t>
            </a:r>
            <a:endParaRPr lang="en-US" u="none" baseline="-25000"/>
          </a:p>
        </p:txBody>
      </p:sp>
      <p:sp>
        <p:nvSpPr>
          <p:cNvPr id="59" name="Rectangle 58"/>
          <p:cNvSpPr/>
          <p:nvPr/>
        </p:nvSpPr>
        <p:spPr bwMode="auto">
          <a:xfrm>
            <a:off x="3630613" y="3652838"/>
            <a:ext cx="1000125" cy="428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pt-PT" i="1" u="none" dirty="0" err="1">
                <a:solidFill>
                  <a:schemeClr val="accent2">
                    <a:lumMod val="75000"/>
                  </a:schemeClr>
                </a:solidFill>
              </a:rPr>
              <a:t>mux</a:t>
            </a: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 2:1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17" name="Shape 60"/>
          <p:cNvCxnSpPr>
            <a:cxnSpLocks noChangeShapeType="1"/>
            <a:stCxn id="41" idx="2"/>
            <a:endCxn id="59" idx="3"/>
          </p:cNvCxnSpPr>
          <p:nvPr/>
        </p:nvCxnSpPr>
        <p:spPr bwMode="auto">
          <a:xfrm rot="5400000">
            <a:off x="4952207" y="3045619"/>
            <a:ext cx="500062" cy="1143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8" name="TextBox 62"/>
          <p:cNvSpPr txBox="1">
            <a:spLocks noChangeArrowheads="1"/>
          </p:cNvSpPr>
          <p:nvPr/>
        </p:nvSpPr>
        <p:spPr bwMode="auto">
          <a:xfrm>
            <a:off x="3630613" y="32242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19" name="TextBox 63"/>
          <p:cNvSpPr txBox="1">
            <a:spLocks noChangeArrowheads="1"/>
          </p:cNvSpPr>
          <p:nvPr/>
        </p:nvSpPr>
        <p:spPr bwMode="auto">
          <a:xfrm>
            <a:off x="4246563" y="32242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20" name="Straight Connector 65"/>
          <p:cNvCxnSpPr>
            <a:cxnSpLocks noChangeShapeType="1"/>
          </p:cNvCxnSpPr>
          <p:nvPr/>
        </p:nvCxnSpPr>
        <p:spPr bwMode="auto">
          <a:xfrm rot="5400000">
            <a:off x="3702050" y="3581401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Straight Connector 66"/>
          <p:cNvCxnSpPr>
            <a:cxnSpLocks noChangeShapeType="1"/>
          </p:cNvCxnSpPr>
          <p:nvPr/>
        </p:nvCxnSpPr>
        <p:spPr bwMode="auto">
          <a:xfrm rot="5400000">
            <a:off x="4344987" y="3581401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2" name="Oval 67"/>
          <p:cNvSpPr>
            <a:spLocks noChangeArrowheads="1"/>
          </p:cNvSpPr>
          <p:nvPr/>
        </p:nvSpPr>
        <p:spPr bwMode="auto">
          <a:xfrm>
            <a:off x="5732463" y="3816350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23" name="Straight Arrow Connector 71"/>
          <p:cNvCxnSpPr>
            <a:cxnSpLocks noChangeShapeType="1"/>
          </p:cNvCxnSpPr>
          <p:nvPr/>
        </p:nvCxnSpPr>
        <p:spPr bwMode="auto">
          <a:xfrm>
            <a:off x="5773738" y="3867150"/>
            <a:ext cx="10715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6845300" y="3652838"/>
            <a:ext cx="5127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PT" u="none" baseline="-25000" dirty="0" err="1">
                <a:solidFill>
                  <a:schemeClr val="accent2">
                    <a:lumMod val="75000"/>
                  </a:schemeClr>
                </a:solidFill>
              </a:rPr>
              <a:t>out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25" name="Straight Arrow Connector 75"/>
          <p:cNvCxnSpPr>
            <a:cxnSpLocks noChangeShapeType="1"/>
          </p:cNvCxnSpPr>
          <p:nvPr/>
        </p:nvCxnSpPr>
        <p:spPr bwMode="auto">
          <a:xfrm rot="5400000">
            <a:off x="3473450" y="5759450"/>
            <a:ext cx="357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26" name="Straight Connector 76"/>
          <p:cNvCxnSpPr>
            <a:cxnSpLocks noChangeShapeType="1"/>
          </p:cNvCxnSpPr>
          <p:nvPr/>
        </p:nvCxnSpPr>
        <p:spPr bwMode="auto">
          <a:xfrm rot="5400000" flipH="1" flipV="1">
            <a:off x="3581400" y="5653088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7" name="TextBox 77"/>
          <p:cNvSpPr txBox="1">
            <a:spLocks noChangeArrowheads="1"/>
          </p:cNvSpPr>
          <p:nvPr/>
        </p:nvSpPr>
        <p:spPr bwMode="auto">
          <a:xfrm>
            <a:off x="3367088" y="5581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79" name="TextBox 78"/>
          <p:cNvSpPr txBox="1"/>
          <p:nvPr/>
        </p:nvSpPr>
        <p:spPr>
          <a:xfrm>
            <a:off x="3648075" y="5724525"/>
            <a:ext cx="339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52525" y="2071688"/>
            <a:ext cx="4191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PT" u="none" baseline="-25000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1" name="Object 4"/>
          <p:cNvGraphicFramePr>
            <a:graphicFrameLocks noChangeAspect="1"/>
          </p:cNvGraphicFramePr>
          <p:nvPr/>
        </p:nvGraphicFramePr>
        <p:xfrm>
          <a:off x="5786438" y="3357563"/>
          <a:ext cx="23860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ção" r:id="rId4" imgW="1231560" imgH="228600" progId="Equation.3">
                  <p:embed/>
                </p:oleObj>
              </mc:Choice>
              <mc:Fallback>
                <p:oleObj name="Equação" r:id="rId4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357563"/>
                        <a:ext cx="23860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643188" y="2928938"/>
            <a:ext cx="3381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57713" y="23447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2138" y="4883150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53231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1000125"/>
            <a:ext cx="6056313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1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24669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088" y="1071563"/>
            <a:ext cx="62357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2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389571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595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74x583</a:t>
            </a:r>
            <a:r>
              <a:rPr lang="pt-PT" u="none" dirty="0">
                <a:solidFill>
                  <a:srgbClr val="000066"/>
                </a:solidFill>
              </a:rPr>
              <a:t> – </a:t>
            </a:r>
            <a:r>
              <a:rPr lang="pt-PT" u="none" dirty="0" err="1">
                <a:solidFill>
                  <a:srgbClr val="000066"/>
                </a:solidFill>
              </a:rPr>
              <a:t>somador</a:t>
            </a:r>
            <a:r>
              <a:rPr lang="pt-PT" u="none" dirty="0">
                <a:solidFill>
                  <a:srgbClr val="000066"/>
                </a:solidFill>
              </a:rPr>
              <a:t> BCD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(com </a:t>
            </a:r>
            <a:r>
              <a:rPr lang="pt-PT" i="1" u="none" dirty="0" err="1">
                <a:solidFill>
                  <a:srgbClr val="000066"/>
                </a:solidFill>
              </a:rPr>
              <a:t>carry-lookahead</a:t>
            </a:r>
            <a:r>
              <a:rPr lang="pt-PT" u="none" dirty="0">
                <a:solidFill>
                  <a:srgbClr val="000066"/>
                </a:solidFill>
              </a:rPr>
              <a:t>) de 4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357313"/>
            <a:ext cx="524827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1500188"/>
            <a:ext cx="18764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3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1993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Unidades aritméticas e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1359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Uma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unidade aritmética e lógica</a:t>
            </a:r>
            <a:r>
              <a:rPr lang="pt-PT" u="none">
                <a:solidFill>
                  <a:srgbClr val="000066"/>
                </a:solidFill>
              </a:rPr>
              <a:t> (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r>
              <a:rPr lang="pt-PT" u="none">
                <a:solidFill>
                  <a:srgbClr val="A50021"/>
                </a:solidFill>
              </a:rPr>
              <a:t> –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Arithmetic and Logic Unit</a:t>
            </a:r>
            <a:r>
              <a:rPr lang="pt-PT" u="none">
                <a:solidFill>
                  <a:srgbClr val="000066"/>
                </a:solidFill>
              </a:rPr>
              <a:t>) é um dispositivo combinatório que executa qualquer operação aritmética ou lógica (de um conjunto predefinido) sobre um par de operandos de </a:t>
            </a:r>
            <a:r>
              <a:rPr lang="pt-PT" u="none">
                <a:solidFill>
                  <a:srgbClr val="A50021"/>
                </a:solidFill>
              </a:rPr>
              <a:t>b </a:t>
            </a:r>
            <a:r>
              <a:rPr lang="pt-PT" u="none">
                <a:solidFill>
                  <a:srgbClr val="000066"/>
                </a:solidFill>
              </a:rPr>
              <a:t>bits.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68313" y="1989138"/>
            <a:ext cx="8351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A operação a executar é especificada com entradas </a:t>
            </a:r>
            <a:r>
              <a:rPr lang="pt-PT" u="none">
                <a:solidFill>
                  <a:srgbClr val="000066"/>
                </a:solidFill>
              </a:rPr>
              <a:t>de </a:t>
            </a:r>
            <a:r>
              <a:rPr lang="pt-PT" u="none" smtClean="0">
                <a:solidFill>
                  <a:srgbClr val="000066"/>
                </a:solidFill>
              </a:rPr>
              <a:t>seleção </a:t>
            </a:r>
            <a:r>
              <a:rPr lang="pt-PT" u="none" dirty="0">
                <a:solidFill>
                  <a:srgbClr val="000066"/>
                </a:solidFill>
              </a:rPr>
              <a:t>de função.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802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852738"/>
            <a:ext cx="16462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2611438" y="2565400"/>
          <a:ext cx="5273675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Document" r:id="rId6" imgW="6211080" imgH="4258440" progId="Word.Document.8">
                  <p:embed/>
                </p:oleObj>
              </mc:Choice>
              <mc:Fallback>
                <p:oleObj name="Document" r:id="rId6" imgW="6211080" imgH="4258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97" b="3297"/>
                      <a:stretch>
                        <a:fillRect/>
                      </a:stretch>
                    </p:blipFill>
                    <p:spPr bwMode="auto">
                      <a:xfrm>
                        <a:off x="2611438" y="2565400"/>
                        <a:ext cx="5273675" cy="371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9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683999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8313" y="899899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</a:t>
            </a:r>
            <a:r>
              <a:rPr lang="pt-PT" u="none" dirty="0" smtClean="0">
                <a:solidFill>
                  <a:srgbClr val="003366"/>
                </a:solidFill>
              </a:rPr>
              <a:t>o número -17</a:t>
            </a:r>
            <a:r>
              <a:rPr lang="pt-PT" u="none" baseline="-25000" dirty="0" smtClean="0">
                <a:solidFill>
                  <a:srgbClr val="003366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 em </a:t>
            </a:r>
            <a:r>
              <a:rPr lang="pt-PT" u="none" dirty="0">
                <a:solidFill>
                  <a:srgbClr val="A50021"/>
                </a:solidFill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>
                <a:solidFill>
                  <a:srgbClr val="A50021"/>
                </a:solidFill>
              </a:rPr>
              <a:t>complemento para 1</a:t>
            </a:r>
            <a:r>
              <a:rPr lang="pt-PT" u="none" dirty="0">
                <a:solidFill>
                  <a:srgbClr val="0033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complemento para 2</a:t>
            </a:r>
            <a:r>
              <a:rPr lang="pt-PT" u="none" dirty="0">
                <a:solidFill>
                  <a:srgbClr val="003366"/>
                </a:solidFill>
              </a:rPr>
              <a:t> com 8 </a:t>
            </a:r>
            <a:r>
              <a:rPr lang="pt-PT" u="none" dirty="0" smtClean="0">
                <a:solidFill>
                  <a:srgbClr val="003366"/>
                </a:solidFill>
              </a:rPr>
              <a:t>bits.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Multiplicação de números sem sinal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Os processos de multiplicação no sistema binário obedecem às mesmas regras básicas existentes no sistema decimal.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700338" y="2876550"/>
          <a:ext cx="291465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Document" r:id="rId5" imgW="5642640" imgH="1951560" progId="Word.Document.8">
                  <p:embed/>
                </p:oleObj>
              </mc:Choice>
              <mc:Fallback>
                <p:oleObj name="Document" r:id="rId5" imgW="5642640" imgH="195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2700338" y="2876550"/>
                        <a:ext cx="291465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140200" y="2125663"/>
            <a:ext cx="156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12 </a:t>
            </a:r>
            <a:r>
              <a:rPr lang="pt-PT" u="none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>
                <a:latin typeface="Comic Sans MS" pitchFamily="66" charset="0"/>
              </a:rPr>
              <a:t>13 = 156</a:t>
            </a:r>
            <a:endParaRPr lang="en-US" u="none">
              <a:latin typeface="Comic Sans MS" pitchFamily="66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95963" y="3646488"/>
            <a:ext cx="1585912" cy="1223962"/>
            <a:chOff x="3197" y="2115"/>
            <a:chExt cx="999" cy="771"/>
          </a:xfrm>
        </p:grpSpPr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3379" y="2300"/>
              <a:ext cx="8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produtos parciais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8" name="AutoShape 18"/>
            <p:cNvSpPr>
              <a:spLocks/>
            </p:cNvSpPr>
            <p:nvPr/>
          </p:nvSpPr>
          <p:spPr bwMode="auto">
            <a:xfrm>
              <a:off x="3197" y="2115"/>
              <a:ext cx="91" cy="771"/>
            </a:xfrm>
            <a:prstGeom prst="rightBrace">
              <a:avLst>
                <a:gd name="adj1" fmla="val 70604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508625" y="2852738"/>
            <a:ext cx="2093913" cy="366712"/>
            <a:chOff x="3016" y="1615"/>
            <a:chExt cx="1319" cy="231"/>
          </a:xfrm>
        </p:grpSpPr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3379" y="1615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multiplicando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6" name="Line 19"/>
            <p:cNvSpPr>
              <a:spLocks noChangeShapeType="1"/>
            </p:cNvSpPr>
            <p:nvPr/>
          </p:nvSpPr>
          <p:spPr bwMode="auto">
            <a:xfrm flipH="1">
              <a:off x="3016" y="1738"/>
              <a:ext cx="363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08625" y="3184525"/>
            <a:ext cx="2043113" cy="366713"/>
            <a:chOff x="3016" y="1824"/>
            <a:chExt cx="1287" cy="231"/>
          </a:xfrm>
        </p:grpSpPr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3379" y="1824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multiplicador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4" name="Line 20"/>
            <p:cNvSpPr>
              <a:spLocks noChangeShapeType="1"/>
            </p:cNvSpPr>
            <p:nvPr/>
          </p:nvSpPr>
          <p:spPr bwMode="auto">
            <a:xfrm flipH="1">
              <a:off x="3016" y="1944"/>
              <a:ext cx="363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  <p:bldP spid="181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13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3213" y="1260475"/>
          <a:ext cx="6300787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60475"/>
                        <a:ext cx="6300787" cy="472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2" name="Object 16"/>
          <p:cNvGraphicFramePr>
            <a:graphicFrameLocks noChangeAspect="1"/>
          </p:cNvGraphicFramePr>
          <p:nvPr/>
        </p:nvGraphicFramePr>
        <p:xfrm>
          <a:off x="322263" y="1000125"/>
          <a:ext cx="540226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Document" r:id="rId8" imgW="5642640" imgH="1951200" progId="Word.Document.8">
                  <p:embed/>
                </p:oleObj>
              </mc:Choice>
              <mc:Fallback>
                <p:oleObj name="Document" r:id="rId8" imgW="5642640" imgH="195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759"/>
                      <a:stretch>
                        <a:fillRect/>
                      </a:stretch>
                    </p:blipFill>
                    <p:spPr bwMode="auto">
                      <a:xfrm>
                        <a:off x="322263" y="1000125"/>
                        <a:ext cx="5402262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827088" y="3068638"/>
          <a:ext cx="23050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Document" r:id="rId11" imgW="5642640" imgH="1951560" progId="Word.Document.8">
                  <p:embed/>
                </p:oleObj>
              </mc:Choice>
              <mc:Fallback>
                <p:oleObj name="Document" r:id="rId11" imgW="5642640" imgH="195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827088" y="3068638"/>
                        <a:ext cx="23050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735013" y="5389563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16 </a:t>
            </a:r>
            <a:r>
              <a:rPr lang="pt-PT" u="none">
                <a:solidFill>
                  <a:srgbClr val="000066"/>
                </a:solidFill>
                <a:sym typeface="Symbol" pitchFamily="18" charset="2"/>
              </a:rPr>
              <a:t> AND-2</a:t>
            </a:r>
          </a:p>
          <a:p>
            <a:r>
              <a:rPr lang="pt-PT" u="none">
                <a:solidFill>
                  <a:srgbClr val="000066"/>
                </a:solidFill>
                <a:sym typeface="Symbol" pitchFamily="18" charset="2"/>
              </a:rPr>
              <a:t>12 somadores</a:t>
            </a:r>
          </a:p>
        </p:txBody>
      </p:sp>
      <p:sp>
        <p:nvSpPr>
          <p:cNvPr id="183316" name="WordArt 20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9834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Multiplicadores combinatórios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0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Multiplicação de números com sinal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47675" y="928688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Na multiplicação com sinal deve-se a cada passo fazer a extensão do sinal.</a:t>
            </a:r>
          </a:p>
          <a:p>
            <a:r>
              <a:rPr lang="pt-PT" u="none" dirty="0" smtClean="0">
                <a:solidFill>
                  <a:srgbClr val="003366"/>
                </a:solidFill>
              </a:rPr>
              <a:t>Se o multiplicador for negativo, a última cópia do multiplicando deve ser negada.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1652051" y="2583935"/>
          <a:ext cx="2415893" cy="350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Document" r:id="rId5" imgW="5642640" imgH="2961720" progId="Word.Document.8">
                  <p:embed/>
                </p:oleObj>
              </mc:Choice>
              <mc:Fallback>
                <p:oleObj name="Document" r:id="rId5" imgW="5642640" imgH="296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1652051" y="2583935"/>
                        <a:ext cx="2415893" cy="3509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2604527" y="2142595"/>
            <a:ext cx="1423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-5 </a:t>
            </a:r>
            <a:r>
              <a:rPr lang="pt-PT" u="none" dirty="0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 dirty="0" smtClean="0">
                <a:latin typeface="Comic Sans MS" pitchFamily="66" charset="0"/>
              </a:rPr>
              <a:t>3 </a:t>
            </a:r>
            <a:r>
              <a:rPr lang="pt-PT" u="none" dirty="0">
                <a:latin typeface="Comic Sans MS" pitchFamily="66" charset="0"/>
              </a:rPr>
              <a:t>= </a:t>
            </a:r>
            <a:r>
              <a:rPr lang="pt-PT" u="none" dirty="0" smtClean="0">
                <a:latin typeface="Comic Sans MS" pitchFamily="66" charset="0"/>
              </a:rPr>
              <a:t>-15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5037138" y="2584450"/>
          <a:ext cx="2414587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name="Document" r:id="rId8" imgW="5642640" imgH="2962440" progId="Word.Document.8">
                  <p:embed/>
                </p:oleObj>
              </mc:Choice>
              <mc:Fallback>
                <p:oleObj name="Document" r:id="rId8" imgW="5642640" imgH="296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5037138" y="2584450"/>
                        <a:ext cx="2414587" cy="350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988903" y="2142595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-5 </a:t>
            </a:r>
            <a:r>
              <a:rPr lang="pt-PT" u="none" dirty="0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 dirty="0" smtClean="0">
                <a:latin typeface="Comic Sans MS" pitchFamily="66" charset="0"/>
                <a:sym typeface="Symbol" pitchFamily="18" charset="2"/>
              </a:rPr>
              <a:t>-</a:t>
            </a:r>
            <a:r>
              <a:rPr lang="pt-PT" u="none" dirty="0" smtClean="0">
                <a:latin typeface="Comic Sans MS" pitchFamily="66" charset="0"/>
              </a:rPr>
              <a:t>3 </a:t>
            </a:r>
            <a:r>
              <a:rPr lang="pt-PT" u="none" dirty="0">
                <a:latin typeface="Comic Sans MS" pitchFamily="66" charset="0"/>
              </a:rPr>
              <a:t>= </a:t>
            </a:r>
            <a:r>
              <a:rPr lang="pt-PT" u="none" dirty="0" smtClean="0">
                <a:latin typeface="Comic Sans MS" pitchFamily="66" charset="0"/>
              </a:rPr>
              <a:t>+15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  <p:bldP spid="18125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988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909092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Calcule o resultado das operações seguintes em complemento para 2 com 4 bits de representação: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76600" y="1691516"/>
            <a:ext cx="2858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/>
              <a:t>5 × (-6)</a:t>
            </a:r>
            <a:r>
              <a:rPr lang="pt-PT" u="none" dirty="0"/>
              <a:t>		</a:t>
            </a:r>
            <a:r>
              <a:rPr lang="pt-PT" u="none" dirty="0" smtClean="0"/>
              <a:t>-7 </a:t>
            </a:r>
            <a:r>
              <a:rPr lang="pt-PT" u="none" smtClean="0"/>
              <a:t>× (-8)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4068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7544" y="260350"/>
            <a:ext cx="4464496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(cont.)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909092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calcule 2</a:t>
            </a:r>
            <a:r>
              <a:rPr lang="pt-PT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, onde n=0,1,...,7, usando apenas um dos blocos combinatórios que conhece.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7544" y="2621811"/>
            <a:ext cx="83724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calcule números de Mersenne (M</a:t>
            </a:r>
            <a:r>
              <a:rPr lang="pt-PT" u="none" baseline="-25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=2</a:t>
            </a:r>
            <a:r>
              <a:rPr lang="pt-PT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-1), onde n=0,1,...,7, usando o circuito da alínea anterior e somadores </a:t>
            </a:r>
            <a:r>
              <a:rPr lang="pt-PT" i="1" u="none" dirty="0" smtClean="0">
                <a:solidFill>
                  <a:srgbClr val="003366"/>
                </a:solidFill>
              </a:rPr>
              <a:t>ripple-carry </a:t>
            </a:r>
            <a:r>
              <a:rPr lang="pt-PT" u="none" dirty="0" smtClean="0">
                <a:solidFill>
                  <a:srgbClr val="003366"/>
                </a:solidFill>
              </a:rPr>
              <a:t>de 4 bits.</a:t>
            </a:r>
          </a:p>
          <a:p>
            <a:endParaRPr lang="pt-PT" u="none" dirty="0">
              <a:solidFill>
                <a:srgbClr val="003366"/>
              </a:solidFill>
            </a:endParaRPr>
          </a:p>
          <a:p>
            <a:r>
              <a:rPr lang="pt-BR" u="none" dirty="0">
                <a:solidFill>
                  <a:srgbClr val="003366"/>
                </a:solidFill>
              </a:rPr>
              <a:t>Seja 20 ns o tempo de atraso do bloco da alínea anterior. Se a geração de cada bit de soma implicar um atraso de 5 ns apresente uma estimativa para o tempo</a:t>
            </a:r>
          </a:p>
          <a:p>
            <a:r>
              <a:rPr lang="pt-BR" u="none" dirty="0">
                <a:solidFill>
                  <a:srgbClr val="003366"/>
                </a:solidFill>
              </a:rPr>
              <a:t>total para produzir o resultado M</a:t>
            </a:r>
            <a:r>
              <a:rPr lang="pt-BR" u="none" baseline="-25000" dirty="0">
                <a:solidFill>
                  <a:srgbClr val="003366"/>
                </a:solidFill>
              </a:rPr>
              <a:t>n</a:t>
            </a:r>
            <a:r>
              <a:rPr lang="pt-BR" u="none" dirty="0">
                <a:solidFill>
                  <a:srgbClr val="003366"/>
                </a:solidFill>
              </a:rPr>
              <a:t>.</a:t>
            </a:r>
            <a:endParaRPr lang="pt-PT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446273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números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É bastante difícil construir um circuito digital que some dois números representados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 dado que é necessário comparar as magnitudes dos operandos para determinar o sinal do resultado.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7920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Números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 dirty="0">
                <a:solidFill>
                  <a:srgbClr val="003366"/>
                </a:solidFill>
              </a:rPr>
              <a:t>podem ser adicionados aplicando regras habituais de adição binária. Transportes para além do bit mais significativo devem ser somados ao resultado (para evitar que o zero seja contado duas vezes).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68387" y="4365104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 dirty="0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19236" y="5445224"/>
            <a:ext cx="8445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smtClean="0">
                <a:solidFill>
                  <a:srgbClr val="003366"/>
                </a:solidFill>
              </a:rPr>
              <a:t>Em complemento para 2 </a:t>
            </a:r>
            <a:r>
              <a:rPr lang="pt-PT" i="1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ocorre se no bit mais significativo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 c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out</a:t>
            </a:r>
            <a:r>
              <a:rPr lang="pt-PT" u="none" dirty="0">
                <a:solidFill>
                  <a:srgbClr val="003366"/>
                </a:solidFill>
              </a:rPr>
              <a:t>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8313" y="3212976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Números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 dirty="0">
                <a:solidFill>
                  <a:srgbClr val="003366"/>
                </a:solidFill>
              </a:rPr>
              <a:t>podem ser adicionados aplicando regras habituais de adição binária ignorando transportes para além do bit mais significativo.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28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subtraídos complementando o segundo operando e realizando a operação de soma: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1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2-3 = 2+(-3) = -1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156325" y="2349500"/>
          <a:ext cx="1581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2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52" b="14688"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5811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867400" y="1916113"/>
            <a:ext cx="235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-5 – 6 = -5+(-6) = -11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Document" r:id="rId11" imgW="6211080" imgH="4067280" progId="Word.Document.8">
                  <p:embed/>
                </p:oleObj>
              </mc:Choice>
              <mc:Fallback>
                <p:oleObj name="Document" r:id="rId11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3327400" y="14319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– B = A + (-B)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46900" y="3609975"/>
            <a:ext cx="1728788" cy="401638"/>
            <a:chOff x="4376" y="2274"/>
            <a:chExt cx="1089" cy="253"/>
          </a:xfrm>
        </p:grpSpPr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4813" y="2296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>
                  <a:solidFill>
                    <a:srgbClr val="000066"/>
                  </a:solidFill>
                </a:rPr>
                <a:t>overflow</a:t>
              </a:r>
              <a:endParaRPr lang="en-US" i="1" u="none">
                <a:solidFill>
                  <a:srgbClr val="000066"/>
                </a:solidFill>
              </a:endParaRPr>
            </a:p>
          </p:txBody>
        </p:sp>
        <p:cxnSp>
          <p:nvCxnSpPr>
            <p:cNvPr id="8207" name="AutoShape 16"/>
            <p:cNvCxnSpPr>
              <a:cxnSpLocks noChangeShapeType="1"/>
              <a:stCxn id="8206" idx="1"/>
            </p:cNvCxnSpPr>
            <p:nvPr/>
          </p:nvCxnSpPr>
          <p:spPr bwMode="auto">
            <a:xfrm rot="10800000">
              <a:off x="4376" y="2274"/>
              <a:ext cx="437" cy="138"/>
            </a:xfrm>
            <a:prstGeom prst="curvedConnector2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773363" y="4371975"/>
            <a:ext cx="590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e subtrair números em complemento para 2 precisamos de apenas 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somador</a:t>
            </a:r>
            <a:r>
              <a:rPr lang="pt-PT" u="none">
                <a:solidFill>
                  <a:srgbClr val="0033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6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/>
      <p:bldP spid="168966" grpId="0"/>
      <p:bldP spid="168972" grpId="0"/>
      <p:bldP spid="168974" grpId="0"/>
      <p:bldP spid="1689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319587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 somadores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68313" y="941388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half adder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 smtClean="0">
                <a:solidFill>
                  <a:srgbClr val="003366"/>
                </a:solidFill>
              </a:rPr>
              <a:t>(</a:t>
            </a: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semi-somador</a:t>
            </a:r>
            <a:r>
              <a:rPr lang="pt-PT" u="none" smtClean="0">
                <a:solidFill>
                  <a:srgbClr val="003366"/>
                </a:solidFill>
              </a:rPr>
              <a:t>) soma </a:t>
            </a:r>
            <a:r>
              <a:rPr lang="pt-PT" u="none">
                <a:solidFill>
                  <a:srgbClr val="003366"/>
                </a:solidFill>
              </a:rPr>
              <a:t>dois operandos de </a:t>
            </a:r>
            <a:r>
              <a:rPr lang="pt-PT" u="none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003366"/>
                </a:solidFill>
              </a:rPr>
              <a:t> bit cada e produz um resultado de 2 bits que varia entre 0 e 2</a:t>
            </a:r>
            <a:r>
              <a:rPr lang="pt-PT" u="none" smtClean="0">
                <a:solidFill>
                  <a:srgbClr val="003366"/>
                </a:solidFill>
              </a:rPr>
              <a:t>.</a:t>
            </a:r>
            <a:endParaRPr lang="pt-PT" u="none">
              <a:solidFill>
                <a:srgbClr val="003366"/>
              </a:solidFill>
            </a:endParaRPr>
          </a:p>
        </p:txBody>
      </p:sp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973138" y="2027238"/>
          <a:ext cx="28606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Document" r:id="rId5" imgW="6201360" imgH="4070520" progId="Word.Document.8">
                  <p:embed/>
                </p:oleObj>
              </mc:Choice>
              <mc:Fallback>
                <p:oleObj name="Document" r:id="rId5" imgW="620136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415" r="47021" b="75262"/>
                      <a:stretch>
                        <a:fillRect/>
                      </a:stretch>
                    </p:blipFill>
                    <p:spPr bwMode="auto">
                      <a:xfrm>
                        <a:off x="973138" y="2027238"/>
                        <a:ext cx="28606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4572000" y="2027238"/>
          <a:ext cx="15128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7" imgW="634680" imgH="228600" progId="Equation.3">
                  <p:embed/>
                </p:oleObj>
              </mc:Choice>
              <mc:Fallback>
                <p:oleObj name="Equation" r:id="rId7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27238"/>
                        <a:ext cx="15128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0" name="Object 16"/>
          <p:cNvGraphicFramePr>
            <a:graphicFrameLocks noChangeAspect="1"/>
          </p:cNvGraphicFramePr>
          <p:nvPr/>
        </p:nvGraphicFramePr>
        <p:xfrm>
          <a:off x="4611688" y="2735263"/>
          <a:ext cx="15446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9" imgW="660240" imgH="177480" progId="Equation.3">
                  <p:embed/>
                </p:oleObj>
              </mc:Choice>
              <mc:Fallback>
                <p:oleObj name="Equation" r:id="rId9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2735263"/>
                        <a:ext cx="154463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63938" y="3789363"/>
            <a:ext cx="1347787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0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825" y="4076700"/>
          <a:ext cx="6049963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6245" b="23096"/>
                      <a:stretch>
                        <a:fillRect/>
                      </a:stretch>
                    </p:blipFill>
                    <p:spPr bwMode="auto">
                      <a:xfrm>
                        <a:off x="250825" y="4076700"/>
                        <a:ext cx="6049963" cy="230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46405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 completo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39750" y="1822450"/>
          <a:ext cx="338455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Document" r:id="rId8" imgW="6192000" imgH="4070520" progId="Word.Document.8">
                  <p:embed/>
                </p:oleObj>
              </mc:Choice>
              <mc:Fallback>
                <p:oleObj name="Document" r:id="rId8" imgW="619200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442" r="37791" b="53064"/>
                      <a:stretch>
                        <a:fillRect/>
                      </a:stretch>
                    </p:blipFill>
                    <p:spPr bwMode="auto">
                      <a:xfrm>
                        <a:off x="539750" y="1822450"/>
                        <a:ext cx="3384550" cy="232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4746625" y="1989138"/>
          <a:ext cx="35702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10" imgW="1498320" imgH="228600" progId="Equation.3">
                  <p:embed/>
                </p:oleObj>
              </mc:Choice>
              <mc:Fallback>
                <p:oleObj name="Equation" r:id="rId10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989138"/>
                        <a:ext cx="35702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4799013" y="2638425"/>
          <a:ext cx="2078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12" imgW="888840" imgH="228600" progId="Equation.3">
                  <p:embed/>
                </p:oleObj>
              </mc:Choice>
              <mc:Fallback>
                <p:oleObj name="Equation" r:id="rId12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638425"/>
                        <a:ext cx="2078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68313" y="784225"/>
            <a:ext cx="83518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operandos com mais que </a:t>
            </a:r>
            <a:r>
              <a:rPr lang="pt-PT" u="none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003366"/>
                </a:solidFill>
              </a:rPr>
              <a:t> bit temos que assegurar a transferência de transportes (</a:t>
            </a:r>
            <a:r>
              <a:rPr lang="en-US" i="1" u="none">
                <a:solidFill>
                  <a:srgbClr val="003366"/>
                </a:solidFill>
              </a:rPr>
              <a:t>carries</a:t>
            </a:r>
            <a:r>
              <a:rPr lang="pt-PT" u="none">
                <a:solidFill>
                  <a:srgbClr val="003366"/>
                </a:solidFill>
              </a:rPr>
              <a:t>) entre vários bits. Tal somador multi-bit pode ser construído à custa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somadores completos</a:t>
            </a:r>
            <a:r>
              <a:rPr lang="pt-PT" u="none">
                <a:solidFill>
                  <a:srgbClr val="003366"/>
                </a:solidFill>
              </a:rPr>
              <a:t> –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full adders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pic>
        <p:nvPicPr>
          <p:cNvPr id="172042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27763" y="3429000"/>
            <a:ext cx="21605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2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343775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em cascata (</a:t>
            </a:r>
            <a:r>
              <a:rPr lang="pt-PT" sz="3600" i="1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ripple</a:t>
            </a:r>
            <a:r>
              <a:rPr lang="pt-PT" sz="3600" i="1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adders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68313" y="836613"/>
            <a:ext cx="835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Dois operandos binários de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podem ser somados com uma cascata </a:t>
            </a:r>
            <a:r>
              <a:rPr lang="pt-PT" u="none">
                <a:solidFill>
                  <a:srgbClr val="000066"/>
                </a:solidFill>
              </a:rPr>
              <a:t>de</a:t>
            </a:r>
            <a:r>
              <a:rPr lang="pt-PT" u="none"/>
              <a:t>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somadores completos cada um dos quais calcula um bit do resultado.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6718300" y="2360613"/>
            <a:ext cx="10810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769100" y="1639888"/>
            <a:ext cx="725488" cy="720725"/>
            <a:chOff x="3819" y="1071"/>
            <a:chExt cx="457" cy="454"/>
          </a:xfrm>
        </p:grpSpPr>
        <p:sp>
          <p:nvSpPr>
            <p:cNvPr id="27704" name="Line 12"/>
            <p:cNvSpPr>
              <a:spLocks noChangeShapeType="1"/>
            </p:cNvSpPr>
            <p:nvPr/>
          </p:nvSpPr>
          <p:spPr bwMode="auto">
            <a:xfrm>
              <a:off x="4126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13"/>
            <p:cNvSpPr>
              <a:spLocks noChangeShapeType="1"/>
            </p:cNvSpPr>
            <p:nvPr/>
          </p:nvSpPr>
          <p:spPr bwMode="auto">
            <a:xfrm>
              <a:off x="3923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Text Box 14"/>
            <p:cNvSpPr txBox="1">
              <a:spLocks noChangeArrowheads="1"/>
            </p:cNvSpPr>
            <p:nvPr/>
          </p:nvSpPr>
          <p:spPr bwMode="auto">
            <a:xfrm>
              <a:off x="3819" y="107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707" name="Text Box 15"/>
            <p:cNvSpPr txBox="1">
              <a:spLocks noChangeArrowheads="1"/>
            </p:cNvSpPr>
            <p:nvPr/>
          </p:nvSpPr>
          <p:spPr bwMode="auto">
            <a:xfrm>
              <a:off x="4027" y="107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b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062538" y="2360613"/>
            <a:ext cx="108108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sp>
        <p:nvSpPr>
          <p:cNvPr id="27656" name="Rectangle 21"/>
          <p:cNvSpPr>
            <a:spLocks noChangeArrowheads="1"/>
          </p:cNvSpPr>
          <p:nvPr/>
        </p:nvSpPr>
        <p:spPr bwMode="auto">
          <a:xfrm>
            <a:off x="6934200" y="3152775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22"/>
          <p:cNvSpPr>
            <a:spLocks noChangeArrowheads="1"/>
          </p:cNvSpPr>
          <p:nvPr/>
        </p:nvSpPr>
        <p:spPr bwMode="auto">
          <a:xfrm>
            <a:off x="5926138" y="2360613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133975" y="1628775"/>
            <a:ext cx="1174750" cy="731838"/>
            <a:chOff x="2789" y="1064"/>
            <a:chExt cx="740" cy="461"/>
          </a:xfrm>
        </p:grpSpPr>
        <p:grpSp>
          <p:nvGrpSpPr>
            <p:cNvPr id="27698" name="Group 23"/>
            <p:cNvGrpSpPr>
              <a:grpSpLocks/>
            </p:cNvGrpSpPr>
            <p:nvPr/>
          </p:nvGrpSpPr>
          <p:grpSpPr bwMode="auto">
            <a:xfrm>
              <a:off x="2789" y="1071"/>
              <a:ext cx="457" cy="454"/>
              <a:chOff x="3819" y="1071"/>
              <a:chExt cx="457" cy="454"/>
            </a:xfrm>
          </p:grpSpPr>
          <p:sp>
            <p:nvSpPr>
              <p:cNvPr id="27700" name="Line 24"/>
              <p:cNvSpPr>
                <a:spLocks noChangeShapeType="1"/>
              </p:cNvSpPr>
              <p:nvPr/>
            </p:nvSpPr>
            <p:spPr bwMode="auto">
              <a:xfrm>
                <a:off x="4126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25"/>
              <p:cNvSpPr>
                <a:spLocks noChangeShapeType="1"/>
              </p:cNvSpPr>
              <p:nvPr/>
            </p:nvSpPr>
            <p:spPr bwMode="auto">
              <a:xfrm>
                <a:off x="3923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Text Box 26"/>
              <p:cNvSpPr txBox="1">
                <a:spLocks noChangeArrowheads="1"/>
              </p:cNvSpPr>
              <p:nvPr/>
            </p:nvSpPr>
            <p:spPr bwMode="auto">
              <a:xfrm>
                <a:off x="3819" y="1071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a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3" name="Text Box 27"/>
              <p:cNvSpPr txBox="1">
                <a:spLocks noChangeArrowheads="1"/>
              </p:cNvSpPr>
              <p:nvPr/>
            </p:nvSpPr>
            <p:spPr bwMode="auto">
              <a:xfrm>
                <a:off x="4027" y="1071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99" name="Text Box 29"/>
            <p:cNvSpPr txBox="1">
              <a:spLocks noChangeArrowheads="1"/>
            </p:cNvSpPr>
            <p:nvPr/>
          </p:nvSpPr>
          <p:spPr bwMode="auto">
            <a:xfrm>
              <a:off x="3214" y="1064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in1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962650" y="2360613"/>
            <a:ext cx="1763713" cy="1590675"/>
            <a:chOff x="3311" y="1525"/>
            <a:chExt cx="1111" cy="1002"/>
          </a:xfrm>
        </p:grpSpPr>
        <p:sp>
          <p:nvSpPr>
            <p:cNvPr id="27694" name="Line 16"/>
            <p:cNvSpPr>
              <a:spLocks noChangeShapeType="1"/>
            </p:cNvSpPr>
            <p:nvPr/>
          </p:nvSpPr>
          <p:spPr bwMode="auto">
            <a:xfrm>
              <a:off x="4262" y="21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Text Box 18"/>
            <p:cNvSpPr txBox="1">
              <a:spLocks noChangeArrowheads="1"/>
            </p:cNvSpPr>
            <p:nvPr/>
          </p:nvSpPr>
          <p:spPr bwMode="auto">
            <a:xfrm>
              <a:off x="4181" y="229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96" name="AutoShape 28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 rot="16200000" flipV="1">
              <a:off x="3334" y="1502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697" name="Text Box 30"/>
            <p:cNvSpPr txBox="1">
              <a:spLocks noChangeArrowheads="1"/>
            </p:cNvSpPr>
            <p:nvPr/>
          </p:nvSpPr>
          <p:spPr bwMode="auto">
            <a:xfrm>
              <a:off x="3742" y="225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341813" y="2360613"/>
            <a:ext cx="1763712" cy="1590675"/>
            <a:chOff x="3311" y="1525"/>
            <a:chExt cx="1111" cy="1002"/>
          </a:xfrm>
        </p:grpSpPr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>
              <a:off x="4262" y="21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35"/>
            <p:cNvSpPr txBox="1">
              <a:spLocks noChangeArrowheads="1"/>
            </p:cNvSpPr>
            <p:nvPr/>
          </p:nvSpPr>
          <p:spPr bwMode="auto">
            <a:xfrm>
              <a:off x="4181" y="229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92" name="AutoShape 36"/>
            <p:cNvCxnSpPr>
              <a:cxnSpLocks noChangeShapeType="1"/>
            </p:cNvCxnSpPr>
            <p:nvPr/>
          </p:nvCxnSpPr>
          <p:spPr bwMode="auto">
            <a:xfrm rot="16200000" flipV="1">
              <a:off x="3334" y="1502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693" name="Text Box 37"/>
            <p:cNvSpPr txBox="1">
              <a:spLocks noChangeArrowheads="1"/>
            </p:cNvSpPr>
            <p:nvPr/>
          </p:nvSpPr>
          <p:spPr bwMode="auto">
            <a:xfrm>
              <a:off x="3742" y="225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71047" name="Text Box 39"/>
          <p:cNvSpPr txBox="1">
            <a:spLocks noChangeArrowheads="1"/>
          </p:cNvSpPr>
          <p:nvPr/>
        </p:nvSpPr>
        <p:spPr bwMode="auto">
          <a:xfrm>
            <a:off x="3968750" y="25828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...</a:t>
            </a:r>
            <a:endParaRPr lang="en-US" u="none"/>
          </a:p>
        </p:txBody>
      </p:sp>
      <p:sp>
        <p:nvSpPr>
          <p:cNvPr id="171048" name="Rectangle 40"/>
          <p:cNvSpPr>
            <a:spLocks noChangeArrowheads="1"/>
          </p:cNvSpPr>
          <p:nvPr/>
        </p:nvSpPr>
        <p:spPr bwMode="auto">
          <a:xfrm>
            <a:off x="1692275" y="2378075"/>
            <a:ext cx="10810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sp>
        <p:nvSpPr>
          <p:cNvPr id="27663" name="Rectangle 41"/>
          <p:cNvSpPr>
            <a:spLocks noChangeArrowheads="1"/>
          </p:cNvSpPr>
          <p:nvPr/>
        </p:nvSpPr>
        <p:spPr bwMode="auto">
          <a:xfrm>
            <a:off x="3563938" y="3170238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42"/>
          <p:cNvSpPr>
            <a:spLocks noChangeArrowheads="1"/>
          </p:cNvSpPr>
          <p:nvPr/>
        </p:nvSpPr>
        <p:spPr bwMode="auto">
          <a:xfrm>
            <a:off x="2555875" y="2378075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763713" y="1646238"/>
            <a:ext cx="1309687" cy="731837"/>
            <a:chOff x="2789" y="1064"/>
            <a:chExt cx="825" cy="461"/>
          </a:xfrm>
        </p:grpSpPr>
        <p:grpSp>
          <p:nvGrpSpPr>
            <p:cNvPr id="27684" name="Group 44"/>
            <p:cNvGrpSpPr>
              <a:grpSpLocks/>
            </p:cNvGrpSpPr>
            <p:nvPr/>
          </p:nvGrpSpPr>
          <p:grpSpPr bwMode="auto">
            <a:xfrm>
              <a:off x="2789" y="1071"/>
              <a:ext cx="542" cy="454"/>
              <a:chOff x="3819" y="1071"/>
              <a:chExt cx="542" cy="454"/>
            </a:xfrm>
          </p:grpSpPr>
          <p:sp>
            <p:nvSpPr>
              <p:cNvPr id="27686" name="Line 45"/>
              <p:cNvSpPr>
                <a:spLocks noChangeShapeType="1"/>
              </p:cNvSpPr>
              <p:nvPr/>
            </p:nvSpPr>
            <p:spPr bwMode="auto">
              <a:xfrm>
                <a:off x="4126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6"/>
              <p:cNvSpPr>
                <a:spLocks noChangeShapeType="1"/>
              </p:cNvSpPr>
              <p:nvPr/>
            </p:nvSpPr>
            <p:spPr bwMode="auto">
              <a:xfrm>
                <a:off x="3923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Text Box 47"/>
              <p:cNvSpPr txBox="1">
                <a:spLocks noChangeArrowheads="1"/>
              </p:cNvSpPr>
              <p:nvPr/>
            </p:nvSpPr>
            <p:spPr bwMode="auto">
              <a:xfrm>
                <a:off x="3819" y="1071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a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9" name="Text Box 48"/>
              <p:cNvSpPr txBox="1">
                <a:spLocks noChangeArrowheads="1"/>
              </p:cNvSpPr>
              <p:nvPr/>
            </p:nvSpPr>
            <p:spPr bwMode="auto">
              <a:xfrm>
                <a:off x="4027" y="1071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85" name="Text Box 49"/>
            <p:cNvSpPr txBox="1">
              <a:spLocks noChangeArrowheads="1"/>
            </p:cNvSpPr>
            <p:nvPr/>
          </p:nvSpPr>
          <p:spPr bwMode="auto">
            <a:xfrm>
              <a:off x="3214" y="1064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inn-1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cxnSp>
        <p:nvCxnSpPr>
          <p:cNvPr id="171061" name="AutoShape 53"/>
          <p:cNvCxnSpPr>
            <a:cxnSpLocks noChangeShapeType="1"/>
            <a:endCxn id="27664" idx="0"/>
          </p:cNvCxnSpPr>
          <p:nvPr/>
        </p:nvCxnSpPr>
        <p:spPr bwMode="auto">
          <a:xfrm rot="5400000" flipH="1">
            <a:off x="2393156" y="2577307"/>
            <a:ext cx="925513" cy="527050"/>
          </a:xfrm>
          <a:prstGeom prst="bentConnector3">
            <a:avLst>
              <a:gd name="adj1" fmla="val 135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7439025" y="1628775"/>
            <a:ext cx="642938" cy="720725"/>
            <a:chOff x="4694" y="1298"/>
            <a:chExt cx="405" cy="454"/>
          </a:xfrm>
        </p:grpSpPr>
        <p:sp>
          <p:nvSpPr>
            <p:cNvPr id="27682" name="Line 62"/>
            <p:cNvSpPr>
              <a:spLocks noChangeShapeType="1"/>
            </p:cNvSpPr>
            <p:nvPr/>
          </p:nvSpPr>
          <p:spPr bwMode="auto">
            <a:xfrm>
              <a:off x="4785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Text Box 63"/>
            <p:cNvSpPr txBox="1">
              <a:spLocks noChangeArrowheads="1"/>
            </p:cNvSpPr>
            <p:nvPr/>
          </p:nvSpPr>
          <p:spPr bwMode="auto">
            <a:xfrm>
              <a:off x="4694" y="1298"/>
              <a:ext cx="4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r>
                <a:rPr lang="pt-PT" u="none">
                  <a:solidFill>
                    <a:srgbClr val="000066"/>
                  </a:solidFill>
                </a:rPr>
                <a:t>=0</a:t>
              </a:r>
              <a:endParaRPr lang="en-US" u="none">
                <a:solidFill>
                  <a:srgbClr val="000066"/>
                </a:solidFill>
              </a:endParaRPr>
            </a:p>
          </p:txBody>
        </p:sp>
      </p:grpSp>
      <p:sp>
        <p:nvSpPr>
          <p:cNvPr id="171074" name="Text Box 66"/>
          <p:cNvSpPr txBox="1">
            <a:spLocks noChangeArrowheads="1"/>
          </p:cNvSpPr>
          <p:nvPr/>
        </p:nvSpPr>
        <p:spPr bwMode="auto">
          <a:xfrm>
            <a:off x="611188" y="5176838"/>
            <a:ext cx="83169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iterativo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– para calcular um resultado de</a:t>
            </a:r>
            <a:r>
              <a:rPr lang="pt-PT" u="none">
                <a:solidFill>
                  <a:srgbClr val="A50021"/>
                </a:solidFill>
              </a:rPr>
              <a:t> n </a:t>
            </a:r>
            <a:r>
              <a:rPr lang="pt-PT" u="none">
                <a:solidFill>
                  <a:srgbClr val="000066"/>
                </a:solidFill>
              </a:rPr>
              <a:t>bits existem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módulos idênticos interligados em cascata em que cada um dos módulos “seguintes” faz cálculos com base nos resultados produzidos pelo módulo “anterior”.</a:t>
            </a:r>
            <a:endParaRPr lang="en-US" u="none">
              <a:solidFill>
                <a:srgbClr val="000066"/>
              </a:solidFill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258888" y="3313113"/>
            <a:ext cx="1743075" cy="735012"/>
            <a:chOff x="793" y="2087"/>
            <a:chExt cx="1098" cy="463"/>
          </a:xfrm>
        </p:grpSpPr>
        <p:sp>
          <p:nvSpPr>
            <p:cNvPr id="27678" name="Line 56"/>
            <p:cNvSpPr>
              <a:spLocks noChangeShapeType="1"/>
            </p:cNvSpPr>
            <p:nvPr/>
          </p:nvSpPr>
          <p:spPr bwMode="auto">
            <a:xfrm>
              <a:off x="1563" y="20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Text Box 57"/>
            <p:cNvSpPr txBox="1">
              <a:spLocks noChangeArrowheads="1"/>
            </p:cNvSpPr>
            <p:nvPr/>
          </p:nvSpPr>
          <p:spPr bwMode="auto">
            <a:xfrm>
              <a:off x="1565" y="2160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680" name="Text Box 59"/>
            <p:cNvSpPr txBox="1">
              <a:spLocks noChangeArrowheads="1"/>
            </p:cNvSpPr>
            <p:nvPr/>
          </p:nvSpPr>
          <p:spPr bwMode="auto">
            <a:xfrm>
              <a:off x="793" y="2247"/>
              <a:ext cx="4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681" name="Line 68"/>
            <p:cNvSpPr>
              <a:spLocks noChangeShapeType="1"/>
            </p:cNvSpPr>
            <p:nvPr/>
          </p:nvSpPr>
          <p:spPr bwMode="auto">
            <a:xfrm>
              <a:off x="1247" y="209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0" name="Rectangle 70"/>
          <p:cNvSpPr>
            <a:spLocks noChangeArrowheads="1"/>
          </p:cNvSpPr>
          <p:nvPr/>
        </p:nvSpPr>
        <p:spPr bwMode="auto">
          <a:xfrm>
            <a:off x="2124075" y="4049713"/>
            <a:ext cx="71438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71"/>
          <p:cNvSpPr>
            <a:spLocks noChangeArrowheads="1"/>
          </p:cNvSpPr>
          <p:nvPr/>
        </p:nvSpPr>
        <p:spPr bwMode="auto">
          <a:xfrm>
            <a:off x="3081338" y="3141663"/>
            <a:ext cx="71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708150" y="3286125"/>
            <a:ext cx="1409700" cy="1673225"/>
            <a:chOff x="1076" y="2070"/>
            <a:chExt cx="888" cy="1054"/>
          </a:xfrm>
        </p:grpSpPr>
        <p:pic>
          <p:nvPicPr>
            <p:cNvPr id="27675" name="Picture 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056" y="2491"/>
              <a:ext cx="539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6" name="Text Box 69"/>
            <p:cNvSpPr txBox="1">
              <a:spLocks noChangeArrowheads="1"/>
            </p:cNvSpPr>
            <p:nvPr/>
          </p:nvSpPr>
          <p:spPr bwMode="auto">
            <a:xfrm>
              <a:off x="1156" y="2893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ovf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77" name="AutoShape 72"/>
            <p:cNvCxnSpPr>
              <a:cxnSpLocks noChangeShapeType="1"/>
              <a:stCxn id="27671" idx="2"/>
              <a:endCxn id="27670" idx="0"/>
            </p:cNvCxnSpPr>
            <p:nvPr/>
          </p:nvCxnSpPr>
          <p:spPr bwMode="auto">
            <a:xfrm rot="5400000">
              <a:off x="1422" y="2009"/>
              <a:ext cx="481" cy="603"/>
            </a:xfrm>
            <a:prstGeom prst="bentConnector3">
              <a:avLst>
                <a:gd name="adj1" fmla="val 81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71083" name="Text Box 75"/>
          <p:cNvSpPr txBox="1">
            <a:spLocks noChangeArrowheads="1"/>
          </p:cNvSpPr>
          <p:nvPr/>
        </p:nvSpPr>
        <p:spPr bwMode="auto">
          <a:xfrm>
            <a:off x="3471863" y="431323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u="none">
                <a:solidFill>
                  <a:srgbClr val="A50021"/>
                </a:solidFill>
              </a:rPr>
              <a:t>+</a:t>
            </a:r>
            <a:r>
              <a:rPr lang="pt-PT" b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são fáceis de construir</a:t>
            </a:r>
          </a:p>
        </p:txBody>
      </p:sp>
      <p:sp>
        <p:nvSpPr>
          <p:cNvPr id="171084" name="Text Box 76"/>
          <p:cNvSpPr txBox="1">
            <a:spLocks noChangeArrowheads="1"/>
          </p:cNvSpPr>
          <p:nvPr/>
        </p:nvSpPr>
        <p:spPr bwMode="auto">
          <a:xfrm>
            <a:off x="3492500" y="46593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u="none">
                <a:solidFill>
                  <a:srgbClr val="A50021"/>
                </a:solidFill>
              </a:rPr>
              <a:t>-</a:t>
            </a:r>
            <a:r>
              <a:rPr lang="pt-PT" u="none">
                <a:solidFill>
                  <a:srgbClr val="000066"/>
                </a:solidFill>
              </a:rPr>
              <a:t> muito lentos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1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9" grpId="0" animBg="1"/>
      <p:bldP spid="171028" grpId="0" animBg="1"/>
      <p:bldP spid="171047" grpId="0"/>
      <p:bldP spid="171048" grpId="0" animBg="1" autoUpdateAnimBg="0"/>
      <p:bldP spid="171074" grpId="0"/>
      <p:bldP spid="171083" grpId="0"/>
      <p:bldP spid="1710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7564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Somador/subtrator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6" name="Rectangle 60"/>
          <p:cNvSpPr>
            <a:spLocks noChangeArrowheads="1"/>
          </p:cNvSpPr>
          <p:nvPr/>
        </p:nvSpPr>
        <p:spPr bwMode="auto">
          <a:xfrm>
            <a:off x="5276850" y="3709988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78"/>
          <p:cNvSpPr txBox="1">
            <a:spLocks noChangeArrowheads="1"/>
          </p:cNvSpPr>
          <p:nvPr/>
        </p:nvSpPr>
        <p:spPr bwMode="auto">
          <a:xfrm>
            <a:off x="3319463" y="39322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...</a:t>
            </a:r>
            <a:endParaRPr lang="en-US" u="none"/>
          </a:p>
        </p:txBody>
      </p:sp>
      <p:sp>
        <p:nvSpPr>
          <p:cNvPr id="28678" name="Rectangle 81"/>
          <p:cNvSpPr>
            <a:spLocks noChangeArrowheads="1"/>
          </p:cNvSpPr>
          <p:nvPr/>
        </p:nvSpPr>
        <p:spPr bwMode="auto">
          <a:xfrm>
            <a:off x="1906588" y="3727450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1943100" y="3709988"/>
            <a:ext cx="4429125" cy="942975"/>
            <a:chOff x="1224" y="1838"/>
            <a:chExt cx="2790" cy="594"/>
          </a:xfrm>
        </p:grpSpPr>
        <p:cxnSp>
          <p:nvCxnSpPr>
            <p:cNvPr id="28776" name="AutoShape 71"/>
            <p:cNvCxnSpPr>
              <a:cxnSpLocks noChangeShapeType="1"/>
            </p:cNvCxnSpPr>
            <p:nvPr/>
          </p:nvCxnSpPr>
          <p:spPr bwMode="auto">
            <a:xfrm rot="16200000" flipV="1">
              <a:off x="3402" y="1815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777" name="AutoShape 76"/>
            <p:cNvCxnSpPr>
              <a:cxnSpLocks noChangeShapeType="1"/>
            </p:cNvCxnSpPr>
            <p:nvPr/>
          </p:nvCxnSpPr>
          <p:spPr bwMode="auto">
            <a:xfrm rot="16200000" flipV="1">
              <a:off x="2349" y="1815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778" name="AutoShape 89"/>
            <p:cNvCxnSpPr>
              <a:cxnSpLocks noChangeShapeType="1"/>
              <a:endCxn id="28678" idx="0"/>
            </p:cNvCxnSpPr>
            <p:nvPr/>
          </p:nvCxnSpPr>
          <p:spPr bwMode="auto">
            <a:xfrm rot="5400000" flipH="1">
              <a:off x="1098" y="1975"/>
              <a:ext cx="583" cy="332"/>
            </a:xfrm>
            <a:prstGeom prst="bentConnector3">
              <a:avLst>
                <a:gd name="adj1" fmla="val 135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75"/>
          <p:cNvGrpSpPr>
            <a:grpSpLocks/>
          </p:cNvGrpSpPr>
          <p:nvPr/>
        </p:nvGrpSpPr>
        <p:grpSpPr bwMode="auto">
          <a:xfrm>
            <a:off x="1831975" y="4491038"/>
            <a:ext cx="5245100" cy="809625"/>
            <a:chOff x="1154" y="2330"/>
            <a:chExt cx="3304" cy="510"/>
          </a:xfrm>
        </p:grpSpPr>
        <p:sp>
          <p:nvSpPr>
            <p:cNvPr id="28766" name="Text Box 70"/>
            <p:cNvSpPr txBox="1">
              <a:spLocks noChangeArrowheads="1"/>
            </p:cNvSpPr>
            <p:nvPr/>
          </p:nvSpPr>
          <p:spPr bwMode="auto">
            <a:xfrm>
              <a:off x="4217" y="260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67" name="Text Box 75"/>
            <p:cNvSpPr txBox="1">
              <a:spLocks noChangeArrowheads="1"/>
            </p:cNvSpPr>
            <p:nvPr/>
          </p:nvSpPr>
          <p:spPr bwMode="auto">
            <a:xfrm>
              <a:off x="3196" y="260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28768" name="Group 174"/>
            <p:cNvGrpSpPr>
              <a:grpSpLocks/>
            </p:cNvGrpSpPr>
            <p:nvPr/>
          </p:nvGrpSpPr>
          <p:grpSpPr bwMode="auto">
            <a:xfrm>
              <a:off x="1154" y="2330"/>
              <a:ext cx="3144" cy="412"/>
              <a:chOff x="1154" y="2330"/>
              <a:chExt cx="3144" cy="412"/>
            </a:xfrm>
          </p:grpSpPr>
          <p:sp>
            <p:nvSpPr>
              <p:cNvPr id="28769" name="Rectangle 59"/>
              <p:cNvSpPr>
                <a:spLocks noChangeArrowheads="1"/>
              </p:cNvSpPr>
              <p:nvPr/>
            </p:nvSpPr>
            <p:spPr bwMode="auto">
              <a:xfrm>
                <a:off x="3959" y="2337"/>
                <a:ext cx="46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0" name="Line 69"/>
              <p:cNvSpPr>
                <a:spLocks noChangeShapeType="1"/>
              </p:cNvSpPr>
              <p:nvPr/>
            </p:nvSpPr>
            <p:spPr bwMode="auto">
              <a:xfrm>
                <a:off x="4298" y="24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Line 74"/>
              <p:cNvSpPr>
                <a:spLocks noChangeShapeType="1"/>
              </p:cNvSpPr>
              <p:nvPr/>
            </p:nvSpPr>
            <p:spPr bwMode="auto">
              <a:xfrm>
                <a:off x="3277" y="24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Rectangle 80"/>
              <p:cNvSpPr>
                <a:spLocks noChangeArrowheads="1"/>
              </p:cNvSpPr>
              <p:nvPr/>
            </p:nvSpPr>
            <p:spPr bwMode="auto">
              <a:xfrm>
                <a:off x="1836" y="2348"/>
                <a:ext cx="46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Line 94"/>
              <p:cNvSpPr>
                <a:spLocks noChangeShapeType="1"/>
              </p:cNvSpPr>
              <p:nvPr/>
            </p:nvSpPr>
            <p:spPr bwMode="auto">
              <a:xfrm>
                <a:off x="1154" y="243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Text Box 95"/>
              <p:cNvSpPr txBox="1">
                <a:spLocks noChangeArrowheads="1"/>
              </p:cNvSpPr>
              <p:nvPr/>
            </p:nvSpPr>
            <p:spPr bwMode="auto">
              <a:xfrm>
                <a:off x="1156" y="2511"/>
                <a:ext cx="3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s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75" name="Rectangle 99"/>
              <p:cNvSpPr>
                <a:spLocks noChangeArrowheads="1"/>
              </p:cNvSpPr>
              <p:nvPr/>
            </p:nvSpPr>
            <p:spPr bwMode="auto">
              <a:xfrm>
                <a:off x="1532" y="2330"/>
                <a:ext cx="4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1"/>
          <p:cNvGrpSpPr>
            <a:grpSpLocks/>
          </p:cNvGrpSpPr>
          <p:nvPr/>
        </p:nvGrpSpPr>
        <p:grpSpPr bwMode="auto">
          <a:xfrm>
            <a:off x="1058863" y="4635500"/>
            <a:ext cx="1409700" cy="1673225"/>
            <a:chOff x="667" y="2421"/>
            <a:chExt cx="888" cy="1054"/>
          </a:xfrm>
        </p:grpSpPr>
        <p:sp>
          <p:nvSpPr>
            <p:cNvPr id="28760" name="Line 97"/>
            <p:cNvSpPr>
              <a:spLocks noChangeShapeType="1"/>
            </p:cNvSpPr>
            <p:nvPr/>
          </p:nvSpPr>
          <p:spPr bwMode="auto">
            <a:xfrm>
              <a:off x="838" y="244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Rectangle 98"/>
            <p:cNvSpPr>
              <a:spLocks noChangeArrowheads="1"/>
            </p:cNvSpPr>
            <p:nvPr/>
          </p:nvSpPr>
          <p:spPr bwMode="auto">
            <a:xfrm>
              <a:off x="929" y="2902"/>
              <a:ext cx="45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62" name="Group 100"/>
            <p:cNvGrpSpPr>
              <a:grpSpLocks/>
            </p:cNvGrpSpPr>
            <p:nvPr/>
          </p:nvGrpSpPr>
          <p:grpSpPr bwMode="auto">
            <a:xfrm>
              <a:off x="667" y="2421"/>
              <a:ext cx="888" cy="1054"/>
              <a:chOff x="1076" y="2070"/>
              <a:chExt cx="888" cy="1054"/>
            </a:xfrm>
          </p:grpSpPr>
          <p:pic>
            <p:nvPicPr>
              <p:cNvPr id="28763" name="Picture 1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1056" y="2491"/>
                <a:ext cx="539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764" name="Text Box 102"/>
              <p:cNvSpPr txBox="1">
                <a:spLocks noChangeArrowheads="1"/>
              </p:cNvSpPr>
              <p:nvPr/>
            </p:nvSpPr>
            <p:spPr bwMode="auto">
              <a:xfrm>
                <a:off x="1156" y="2893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ovf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8765" name="AutoShape 103"/>
              <p:cNvCxnSpPr>
                <a:cxnSpLocks noChangeShapeType="1"/>
                <a:stCxn id="28775" idx="2"/>
                <a:endCxn id="28761" idx="0"/>
              </p:cNvCxnSpPr>
              <p:nvPr/>
            </p:nvCxnSpPr>
            <p:spPr bwMode="auto">
              <a:xfrm rot="5400000">
                <a:off x="1422" y="2009"/>
                <a:ext cx="481" cy="603"/>
              </a:xfrm>
              <a:prstGeom prst="bentConnector3">
                <a:avLst>
                  <a:gd name="adj1" fmla="val 8128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7" name="Group 173"/>
          <p:cNvGrpSpPr>
            <a:grpSpLocks/>
          </p:cNvGrpSpPr>
          <p:nvPr/>
        </p:nvGrpSpPr>
        <p:grpSpPr bwMode="auto">
          <a:xfrm>
            <a:off x="1042988" y="3667125"/>
            <a:ext cx="6145212" cy="1004888"/>
            <a:chOff x="657" y="1811"/>
            <a:chExt cx="3871" cy="633"/>
          </a:xfrm>
        </p:grpSpPr>
        <p:sp>
          <p:nvSpPr>
            <p:cNvPr id="28751" name="Rectangle 52"/>
            <p:cNvSpPr>
              <a:spLocks noChangeArrowheads="1"/>
            </p:cNvSpPr>
            <p:nvPr/>
          </p:nvSpPr>
          <p:spPr bwMode="auto">
            <a:xfrm>
              <a:off x="3823" y="1838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2" name="Rectangle 58"/>
            <p:cNvSpPr>
              <a:spLocks noChangeArrowheads="1"/>
            </p:cNvSpPr>
            <p:nvPr/>
          </p:nvSpPr>
          <p:spPr bwMode="auto">
            <a:xfrm>
              <a:off x="2780" y="1838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3" name="Rectangle 79"/>
            <p:cNvSpPr>
              <a:spLocks noChangeArrowheads="1"/>
            </p:cNvSpPr>
            <p:nvPr/>
          </p:nvSpPr>
          <p:spPr bwMode="auto">
            <a:xfrm>
              <a:off x="657" y="1849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4" name="Text Box 117"/>
            <p:cNvSpPr txBox="1">
              <a:spLocks noChangeArrowheads="1"/>
            </p:cNvSpPr>
            <p:nvPr/>
          </p:nvSpPr>
          <p:spPr bwMode="auto">
            <a:xfrm>
              <a:off x="3866" y="1811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5" name="Text Box 118"/>
            <p:cNvSpPr txBox="1">
              <a:spLocks noChangeArrowheads="1"/>
            </p:cNvSpPr>
            <p:nvPr/>
          </p:nvSpPr>
          <p:spPr bwMode="auto">
            <a:xfrm>
              <a:off x="2823" y="1816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6" name="Text Box 119"/>
            <p:cNvSpPr txBox="1">
              <a:spLocks noChangeArrowheads="1"/>
            </p:cNvSpPr>
            <p:nvPr/>
          </p:nvSpPr>
          <p:spPr bwMode="auto">
            <a:xfrm>
              <a:off x="709" y="1816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7" name="Text Box 120"/>
            <p:cNvSpPr txBox="1">
              <a:spLocks noChangeArrowheads="1"/>
            </p:cNvSpPr>
            <p:nvPr/>
          </p:nvSpPr>
          <p:spPr bwMode="auto">
            <a:xfrm>
              <a:off x="709" y="2213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  <p:sp>
          <p:nvSpPr>
            <p:cNvPr id="28758" name="Text Box 121"/>
            <p:cNvSpPr txBox="1">
              <a:spLocks noChangeArrowheads="1"/>
            </p:cNvSpPr>
            <p:nvPr/>
          </p:nvSpPr>
          <p:spPr bwMode="auto">
            <a:xfrm>
              <a:off x="2854" y="2203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  <p:sp>
          <p:nvSpPr>
            <p:cNvPr id="28759" name="Text Box 122"/>
            <p:cNvSpPr txBox="1">
              <a:spLocks noChangeArrowheads="1"/>
            </p:cNvSpPr>
            <p:nvPr/>
          </p:nvSpPr>
          <p:spPr bwMode="auto">
            <a:xfrm>
              <a:off x="3897" y="2200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</p:grp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7040563" y="2630488"/>
            <a:ext cx="1820862" cy="1068387"/>
            <a:chOff x="4435" y="1657"/>
            <a:chExt cx="1147" cy="673"/>
          </a:xfrm>
        </p:grpSpPr>
        <p:sp>
          <p:nvSpPr>
            <p:cNvPr id="28747" name="Line 91"/>
            <p:cNvSpPr>
              <a:spLocks noChangeShapeType="1"/>
            </p:cNvSpPr>
            <p:nvPr/>
          </p:nvSpPr>
          <p:spPr bwMode="auto">
            <a:xfrm>
              <a:off x="4435" y="21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Text Box 127"/>
            <p:cNvSpPr txBox="1">
              <a:spLocks noChangeArrowheads="1"/>
            </p:cNvSpPr>
            <p:nvPr/>
          </p:nvSpPr>
          <p:spPr bwMode="auto">
            <a:xfrm>
              <a:off x="4546" y="1657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somar/subtrair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8749" name="Line 128"/>
            <p:cNvSpPr>
              <a:spLocks noChangeShapeType="1"/>
            </p:cNvSpPr>
            <p:nvPr/>
          </p:nvSpPr>
          <p:spPr bwMode="auto">
            <a:xfrm>
              <a:off x="4604" y="1702"/>
              <a:ext cx="409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130"/>
            <p:cNvSpPr>
              <a:spLocks noChangeShapeType="1"/>
            </p:cNvSpPr>
            <p:nvPr/>
          </p:nvSpPr>
          <p:spPr bwMode="auto">
            <a:xfrm flipV="1">
              <a:off x="4436" y="17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76"/>
          <p:cNvGrpSpPr>
            <a:grpSpLocks/>
          </p:cNvGrpSpPr>
          <p:nvPr/>
        </p:nvGrpSpPr>
        <p:grpSpPr bwMode="auto">
          <a:xfrm>
            <a:off x="981075" y="2989263"/>
            <a:ext cx="5407025" cy="720725"/>
            <a:chOff x="618" y="1384"/>
            <a:chExt cx="3406" cy="454"/>
          </a:xfrm>
        </p:grpSpPr>
        <p:sp>
          <p:nvSpPr>
            <p:cNvPr id="28741" name="Line 55"/>
            <p:cNvSpPr>
              <a:spLocks noChangeShapeType="1"/>
            </p:cNvSpPr>
            <p:nvPr/>
          </p:nvSpPr>
          <p:spPr bwMode="auto">
            <a:xfrm>
              <a:off x="3879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Text Box 56"/>
            <p:cNvSpPr txBox="1">
              <a:spLocks noChangeArrowheads="1"/>
            </p:cNvSpPr>
            <p:nvPr/>
          </p:nvSpPr>
          <p:spPr bwMode="auto">
            <a:xfrm>
              <a:off x="3775" y="138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43" name="Line 134"/>
            <p:cNvSpPr>
              <a:spLocks noChangeShapeType="1"/>
            </p:cNvSpPr>
            <p:nvPr/>
          </p:nvSpPr>
          <p:spPr bwMode="auto">
            <a:xfrm>
              <a:off x="2848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Text Box 135"/>
            <p:cNvSpPr txBox="1">
              <a:spLocks noChangeArrowheads="1"/>
            </p:cNvSpPr>
            <p:nvPr/>
          </p:nvSpPr>
          <p:spPr bwMode="auto">
            <a:xfrm>
              <a:off x="2744" y="138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45" name="Line 154"/>
            <p:cNvSpPr>
              <a:spLocks noChangeShapeType="1"/>
            </p:cNvSpPr>
            <p:nvPr/>
          </p:nvSpPr>
          <p:spPr bwMode="auto">
            <a:xfrm>
              <a:off x="722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Text Box 155"/>
            <p:cNvSpPr txBox="1">
              <a:spLocks noChangeArrowheads="1"/>
            </p:cNvSpPr>
            <p:nvPr/>
          </p:nvSpPr>
          <p:spPr bwMode="auto">
            <a:xfrm>
              <a:off x="618" y="1384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10" name="Group 186"/>
          <p:cNvGrpSpPr>
            <a:grpSpLocks/>
          </p:cNvGrpSpPr>
          <p:nvPr/>
        </p:nvGrpSpPr>
        <p:grpSpPr bwMode="auto">
          <a:xfrm>
            <a:off x="1149350" y="2060575"/>
            <a:ext cx="6086475" cy="1655763"/>
            <a:chOff x="724" y="1298"/>
            <a:chExt cx="3834" cy="1043"/>
          </a:xfrm>
        </p:grpSpPr>
        <p:sp>
          <p:nvSpPr>
            <p:cNvPr id="28688" name="Line 131"/>
            <p:cNvSpPr>
              <a:spLocks noChangeShapeType="1"/>
            </p:cNvSpPr>
            <p:nvPr/>
          </p:nvSpPr>
          <p:spPr bwMode="auto">
            <a:xfrm>
              <a:off x="4286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54"/>
            <p:cNvSpPr>
              <a:spLocks noChangeShapeType="1"/>
            </p:cNvSpPr>
            <p:nvPr/>
          </p:nvSpPr>
          <p:spPr bwMode="auto">
            <a:xfrm>
              <a:off x="4162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33"/>
            <p:cNvSpPr>
              <a:spLocks noChangeShapeType="1"/>
            </p:cNvSpPr>
            <p:nvPr/>
          </p:nvSpPr>
          <p:spPr bwMode="auto">
            <a:xfrm>
              <a:off x="3131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3"/>
            <p:cNvSpPr>
              <a:spLocks noChangeShapeType="1"/>
            </p:cNvSpPr>
            <p:nvPr/>
          </p:nvSpPr>
          <p:spPr bwMode="auto">
            <a:xfrm>
              <a:off x="1005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2" name="Group 185"/>
            <p:cNvGrpSpPr>
              <a:grpSpLocks/>
            </p:cNvGrpSpPr>
            <p:nvPr/>
          </p:nvGrpSpPr>
          <p:grpSpPr bwMode="auto">
            <a:xfrm>
              <a:off x="724" y="1298"/>
              <a:ext cx="3737" cy="667"/>
              <a:chOff x="724" y="1298"/>
              <a:chExt cx="3737" cy="667"/>
            </a:xfrm>
          </p:grpSpPr>
          <p:sp>
            <p:nvSpPr>
              <p:cNvPr id="28693" name="Line 149"/>
              <p:cNvSpPr>
                <a:spLocks noChangeShapeType="1"/>
              </p:cNvSpPr>
              <p:nvPr/>
            </p:nvSpPr>
            <p:spPr bwMode="auto">
              <a:xfrm flipH="1">
                <a:off x="3424" y="1933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Text Box 57"/>
              <p:cNvSpPr txBox="1">
                <a:spLocks noChangeArrowheads="1"/>
              </p:cNvSpPr>
              <p:nvPr/>
            </p:nvSpPr>
            <p:spPr bwMode="auto">
              <a:xfrm>
                <a:off x="3957" y="1298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0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695" name="Group 116"/>
              <p:cNvGrpSpPr>
                <a:grpSpLocks/>
              </p:cNvGrpSpPr>
              <p:nvPr/>
            </p:nvGrpSpPr>
            <p:grpSpPr bwMode="auto">
              <a:xfrm rot="5400000">
                <a:off x="4075" y="1661"/>
                <a:ext cx="181" cy="250"/>
                <a:chOff x="295" y="3203"/>
                <a:chExt cx="227" cy="454"/>
              </a:xfrm>
            </p:grpSpPr>
            <p:sp>
              <p:nvSpPr>
                <p:cNvPr id="28734" name="Line 107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5" name="Line 108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6" name="Line 111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8" name="Line 113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0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96" name="Line 123"/>
              <p:cNvSpPr>
                <a:spLocks noChangeShapeType="1"/>
              </p:cNvSpPr>
              <p:nvPr/>
            </p:nvSpPr>
            <p:spPr bwMode="auto">
              <a:xfrm>
                <a:off x="4076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Line 124"/>
              <p:cNvSpPr>
                <a:spLocks noChangeShapeType="1"/>
              </p:cNvSpPr>
              <p:nvPr/>
            </p:nvSpPr>
            <p:spPr bwMode="auto">
              <a:xfrm>
                <a:off x="4233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8" name="Text Box 125"/>
              <p:cNvSpPr txBox="1">
                <a:spLocks noChangeArrowheads="1"/>
              </p:cNvSpPr>
              <p:nvPr/>
            </p:nvSpPr>
            <p:spPr bwMode="auto">
              <a:xfrm>
                <a:off x="4062" y="1305"/>
                <a:ext cx="3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0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699" name="Text Box 126"/>
              <p:cNvSpPr txBox="1">
                <a:spLocks noChangeArrowheads="1"/>
              </p:cNvSpPr>
              <p:nvPr/>
            </p:nvSpPr>
            <p:spPr bwMode="auto">
              <a:xfrm>
                <a:off x="4011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00" name="Oval 132"/>
              <p:cNvSpPr>
                <a:spLocks noChangeArrowheads="1"/>
              </p:cNvSpPr>
              <p:nvPr/>
            </p:nvSpPr>
            <p:spPr bwMode="auto">
              <a:xfrm>
                <a:off x="4415" y="176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Text Box 136"/>
              <p:cNvSpPr txBox="1">
                <a:spLocks noChangeArrowheads="1"/>
              </p:cNvSpPr>
              <p:nvPr/>
            </p:nvSpPr>
            <p:spPr bwMode="auto">
              <a:xfrm>
                <a:off x="2926" y="1298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702" name="Group 137"/>
              <p:cNvGrpSpPr>
                <a:grpSpLocks/>
              </p:cNvGrpSpPr>
              <p:nvPr/>
            </p:nvGrpSpPr>
            <p:grpSpPr bwMode="auto">
              <a:xfrm rot="5400000">
                <a:off x="3044" y="1661"/>
                <a:ext cx="181" cy="250"/>
                <a:chOff x="295" y="3203"/>
                <a:chExt cx="227" cy="454"/>
              </a:xfrm>
            </p:grpSpPr>
            <p:sp>
              <p:nvSpPr>
                <p:cNvPr id="28727" name="Line 138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8" name="Line 139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9" name="Line 140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0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1" name="Line 142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3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03" name="Line 145"/>
              <p:cNvSpPr>
                <a:spLocks noChangeShapeType="1"/>
              </p:cNvSpPr>
              <p:nvPr/>
            </p:nvSpPr>
            <p:spPr bwMode="auto">
              <a:xfrm>
                <a:off x="3045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146"/>
              <p:cNvSpPr>
                <a:spLocks noChangeShapeType="1"/>
              </p:cNvSpPr>
              <p:nvPr/>
            </p:nvSpPr>
            <p:spPr bwMode="auto">
              <a:xfrm>
                <a:off x="3202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Text Box 147"/>
              <p:cNvSpPr txBox="1">
                <a:spLocks noChangeArrowheads="1"/>
              </p:cNvSpPr>
              <p:nvPr/>
            </p:nvSpPr>
            <p:spPr bwMode="auto">
              <a:xfrm>
                <a:off x="2980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06" name="Text Box 148"/>
              <p:cNvSpPr txBox="1">
                <a:spLocks noChangeArrowheads="1"/>
              </p:cNvSpPr>
              <p:nvPr/>
            </p:nvSpPr>
            <p:spPr bwMode="auto">
              <a:xfrm>
                <a:off x="3037" y="1311"/>
                <a:ext cx="3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07" name="Line 150"/>
              <p:cNvSpPr>
                <a:spLocks noChangeShapeType="1"/>
              </p:cNvSpPr>
              <p:nvPr/>
            </p:nvSpPr>
            <p:spPr bwMode="auto">
              <a:xfrm flipV="1">
                <a:off x="3424" y="179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151"/>
              <p:cNvSpPr>
                <a:spLocks noChangeShapeType="1"/>
              </p:cNvSpPr>
              <p:nvPr/>
            </p:nvSpPr>
            <p:spPr bwMode="auto">
              <a:xfrm flipH="1">
                <a:off x="3243" y="179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Oval 152"/>
              <p:cNvSpPr>
                <a:spLocks noChangeArrowheads="1"/>
              </p:cNvSpPr>
              <p:nvPr/>
            </p:nvSpPr>
            <p:spPr bwMode="auto">
              <a:xfrm>
                <a:off x="4415" y="190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Text Box 156"/>
              <p:cNvSpPr txBox="1">
                <a:spLocks noChangeArrowheads="1"/>
              </p:cNvSpPr>
              <p:nvPr/>
            </p:nvSpPr>
            <p:spPr bwMode="auto">
              <a:xfrm>
                <a:off x="724" y="1298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711" name="Group 157"/>
              <p:cNvGrpSpPr>
                <a:grpSpLocks/>
              </p:cNvGrpSpPr>
              <p:nvPr/>
            </p:nvGrpSpPr>
            <p:grpSpPr bwMode="auto">
              <a:xfrm rot="5400000">
                <a:off x="918" y="1661"/>
                <a:ext cx="181" cy="250"/>
                <a:chOff x="295" y="3203"/>
                <a:chExt cx="227" cy="454"/>
              </a:xfrm>
            </p:grpSpPr>
            <p:sp>
              <p:nvSpPr>
                <p:cNvPr id="28720" name="Line 158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1" name="Line 159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2" name="Line 160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3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4" name="Line 162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12" name="Line 165"/>
              <p:cNvSpPr>
                <a:spLocks noChangeShapeType="1"/>
              </p:cNvSpPr>
              <p:nvPr/>
            </p:nvSpPr>
            <p:spPr bwMode="auto">
              <a:xfrm>
                <a:off x="919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Line 166"/>
              <p:cNvSpPr>
                <a:spLocks noChangeShapeType="1"/>
              </p:cNvSpPr>
              <p:nvPr/>
            </p:nvSpPr>
            <p:spPr bwMode="auto">
              <a:xfrm>
                <a:off x="1076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Text Box 167"/>
              <p:cNvSpPr txBox="1">
                <a:spLocks noChangeArrowheads="1"/>
              </p:cNvSpPr>
              <p:nvPr/>
            </p:nvSpPr>
            <p:spPr bwMode="auto">
              <a:xfrm>
                <a:off x="854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15" name="Text Box 168"/>
              <p:cNvSpPr txBox="1">
                <a:spLocks noChangeArrowheads="1"/>
              </p:cNvSpPr>
              <p:nvPr/>
            </p:nvSpPr>
            <p:spPr bwMode="auto">
              <a:xfrm>
                <a:off x="916" y="1311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16" name="Line 169"/>
              <p:cNvSpPr>
                <a:spLocks noChangeShapeType="1"/>
              </p:cNvSpPr>
              <p:nvPr/>
            </p:nvSpPr>
            <p:spPr bwMode="auto">
              <a:xfrm flipH="1">
                <a:off x="1292" y="1933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Line 170"/>
              <p:cNvSpPr>
                <a:spLocks noChangeShapeType="1"/>
              </p:cNvSpPr>
              <p:nvPr/>
            </p:nvSpPr>
            <p:spPr bwMode="auto">
              <a:xfrm flipV="1">
                <a:off x="1292" y="179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Line 171"/>
              <p:cNvSpPr>
                <a:spLocks noChangeShapeType="1"/>
              </p:cNvSpPr>
              <p:nvPr/>
            </p:nvSpPr>
            <p:spPr bwMode="auto">
              <a:xfrm flipH="1">
                <a:off x="1111" y="179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Oval 172"/>
              <p:cNvSpPr>
                <a:spLocks noChangeArrowheads="1"/>
              </p:cNvSpPr>
              <p:nvPr/>
            </p:nvSpPr>
            <p:spPr bwMode="auto">
              <a:xfrm>
                <a:off x="3407" y="191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5286" name="Text Box 182"/>
          <p:cNvSpPr txBox="1">
            <a:spLocks noChangeArrowheads="1"/>
          </p:cNvSpPr>
          <p:nvPr/>
        </p:nvSpPr>
        <p:spPr bwMode="auto">
          <a:xfrm>
            <a:off x="468313" y="83026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realizar a operação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</a:t>
            </a:r>
            <a:r>
              <a:rPr lang="pt-PT" u="none">
                <a:solidFill>
                  <a:srgbClr val="003366"/>
                </a:solidFill>
              </a:rPr>
              <a:t> devemos fornecer nas entradas </a:t>
            </a:r>
            <a:r>
              <a:rPr lang="pt-PT" u="none">
                <a:solidFill>
                  <a:srgbClr val="A50021"/>
                </a:solidFill>
              </a:rPr>
              <a:t>a</a:t>
            </a:r>
            <a:r>
              <a:rPr lang="pt-PT" u="none">
                <a:solidFill>
                  <a:srgbClr val="003366"/>
                </a:solidFill>
              </a:rPr>
              <a:t>,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 b</a:t>
            </a:r>
            <a:r>
              <a:rPr lang="pt-PT" u="none">
                <a:solidFill>
                  <a:srgbClr val="003366"/>
                </a:solidFill>
                <a:sym typeface="Symbol" pitchFamily="18" charset="2"/>
              </a:rPr>
              <a:t>, e 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c</a:t>
            </a:r>
            <a:r>
              <a:rPr lang="pt-PT" u="none" baseline="-25000">
                <a:solidFill>
                  <a:srgbClr val="A50021"/>
                </a:solidFill>
                <a:sym typeface="Symbol" pitchFamily="18" charset="2"/>
              </a:rPr>
              <a:t>in0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 = 0</a:t>
            </a:r>
            <a:r>
              <a:rPr lang="pt-PT" u="none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5287" name="Text Box 183"/>
          <p:cNvSpPr txBox="1">
            <a:spLocks noChangeArrowheads="1"/>
          </p:cNvSpPr>
          <p:nvPr/>
        </p:nvSpPr>
        <p:spPr bwMode="auto">
          <a:xfrm>
            <a:off x="468313" y="1262063"/>
            <a:ext cx="849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Para realizar a operação de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subtração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devemos fornecer nas entradas </a:t>
            </a:r>
            <a:r>
              <a:rPr lang="pt-PT" u="none" dirty="0" err="1">
                <a:solidFill>
                  <a:srgbClr val="A50021"/>
                </a:solidFill>
              </a:rPr>
              <a:t>a</a:t>
            </a:r>
            <a:r>
              <a:rPr lang="pt-PT" u="none" dirty="0" err="1">
                <a:solidFill>
                  <a:srgbClr val="003366"/>
                </a:solidFill>
              </a:rPr>
              <a:t>,</a:t>
            </a:r>
            <a:r>
              <a:rPr lang="pt-PT" u="none" dirty="0" err="1">
                <a:solidFill>
                  <a:srgbClr val="A50021"/>
                </a:solidFill>
                <a:sym typeface="Symbol" pitchFamily="18" charset="2"/>
              </a:rPr>
              <a:t>b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, e </a:t>
            </a:r>
            <a:r>
              <a:rPr lang="pt-PT" u="none" dirty="0">
                <a:solidFill>
                  <a:srgbClr val="A50021"/>
                </a:solidFill>
                <a:sym typeface="Symbol" pitchFamily="18" charset="2"/>
              </a:rPr>
              <a:t>c</a:t>
            </a:r>
            <a:r>
              <a:rPr lang="pt-PT" u="none" baseline="-25000" dirty="0">
                <a:solidFill>
                  <a:srgbClr val="A50021"/>
                </a:solidFill>
                <a:sym typeface="Symbol" pitchFamily="18" charset="2"/>
              </a:rPr>
              <a:t>in0</a:t>
            </a:r>
            <a:r>
              <a:rPr lang="pt-PT" u="none" dirty="0">
                <a:solidFill>
                  <a:srgbClr val="A50021"/>
                </a:solidFill>
                <a:sym typeface="Symbol" pitchFamily="18" charset="2"/>
              </a:rPr>
              <a:t> = 1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6" grpId="0"/>
      <p:bldP spid="1752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988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47675" y="112474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construir um circuito que faça a soma de dois valores de 2 bits em complemento para 2 só com 2 níveis de atraso?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7997" y="2422629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Implemente um circuito que faça a soma de dois valores de 4 bits em </a:t>
            </a:r>
            <a:r>
              <a:rPr lang="pt-PT" dirty="0" smtClean="0">
                <a:solidFill>
                  <a:srgbClr val="003366"/>
                </a:solidFill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 (a partir de somadores completos).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1075</Words>
  <Application>Microsoft Office PowerPoint</Application>
  <PresentationFormat>On-screen Show (4:3)</PresentationFormat>
  <Paragraphs>183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Calibri</vt:lpstr>
      <vt:lpstr>Comic Sans MS</vt:lpstr>
      <vt:lpstr>Symbol</vt:lpstr>
      <vt:lpstr>Times New Roman</vt:lpstr>
      <vt:lpstr>Default Design</vt:lpstr>
      <vt:lpstr>Document</vt:lpstr>
      <vt:lpstr>Equation</vt:lpstr>
      <vt:lpstr>Presentation</vt:lpstr>
      <vt:lpstr>Bitmap Image</vt:lpstr>
      <vt:lpstr>Worksheet</vt:lpstr>
      <vt:lpstr>Equação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1028</cp:revision>
  <cp:lastPrinted>2014-11-14T19:40:00Z</cp:lastPrinted>
  <dcterms:created xsi:type="dcterms:W3CDTF">2007-01-21T12:26:55Z</dcterms:created>
  <dcterms:modified xsi:type="dcterms:W3CDTF">2016-11-05T12:45:34Z</dcterms:modified>
</cp:coreProperties>
</file>