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7" r:id="rId4"/>
    <p:sldId id="274" r:id="rId5"/>
    <p:sldId id="339" r:id="rId6"/>
    <p:sldId id="340" r:id="rId7"/>
    <p:sldId id="341" r:id="rId8"/>
    <p:sldId id="273" r:id="rId9"/>
    <p:sldId id="343" r:id="rId10"/>
    <p:sldId id="286" r:id="rId11"/>
    <p:sldId id="344" r:id="rId12"/>
    <p:sldId id="345" r:id="rId13"/>
    <p:sldId id="346" r:id="rId14"/>
    <p:sldId id="279" r:id="rId15"/>
    <p:sldId id="348" r:id="rId16"/>
    <p:sldId id="3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27" autoAdjust="0"/>
    <p:restoredTop sz="94660"/>
  </p:normalViewPr>
  <p:slideViewPr>
    <p:cSldViewPr snapToGrid="0" showGuides="1">
      <p:cViewPr>
        <p:scale>
          <a:sx n="80" d="100"/>
          <a:sy n="80" d="100"/>
        </p:scale>
        <p:origin x="-540" y="-7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Images &amp; Contents Layout">
    <p:spTree>
      <p:nvGrpSpPr>
        <p:cNvPr id="1" name=""/>
        <p:cNvGrpSpPr/>
        <p:nvPr/>
      </p:nvGrpSpPr>
      <p:grpSpPr>
        <a:xfrm>
          <a:off x="0" y="0"/>
          <a:ext cx="0" cy="0"/>
          <a:chOff x="0" y="0"/>
          <a:chExt cx="0" cy="0"/>
        </a:xfrm>
      </p:grpSpPr>
      <p:sp>
        <p:nvSpPr>
          <p:cNvPr id="7" name="Picture Placeholder 2"/>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Rectangle 3"/>
          <p:cNvSpPr/>
          <p:nvPr userDrawn="1"/>
        </p:nvSpPr>
        <p:spPr>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4838921"/>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4" name="Picture Placeholder 13">
            <a:extLst>
              <a:ext uri="{FF2B5EF4-FFF2-40B4-BE49-F238E27FC236}">
                <a16:creationId xmlns="" xmlns:a16="http://schemas.microsoft.com/office/drawing/2014/main" id="{0A96AEFE-2DB4-4800-BD04-10498C186E29}"/>
              </a:ext>
            </a:extLst>
          </p:cNvPr>
          <p:cNvSpPr>
            <a:spLocks noGrp="1"/>
          </p:cNvSpPr>
          <p:nvPr>
            <p:ph type="pic" idx="14" hasCustomPrompt="1"/>
          </p:nvPr>
        </p:nvSpPr>
        <p:spPr>
          <a:xfrm>
            <a:off x="5610225" y="0"/>
            <a:ext cx="6206149" cy="6858000"/>
          </a:xfrm>
          <a:custGeom>
            <a:avLst/>
            <a:gdLst>
              <a:gd name="connsiteX0" fmla="*/ 5280530 w 6206149"/>
              <a:gd name="connsiteY0" fmla="*/ 3429000 h 6858000"/>
              <a:gd name="connsiteX1" fmla="*/ 6206149 w 6206149"/>
              <a:gd name="connsiteY1" fmla="*/ 3429000 h 6858000"/>
              <a:gd name="connsiteX2" fmla="*/ 4207499 w 6206149"/>
              <a:gd name="connsiteY2" fmla="*/ 6858000 h 6858000"/>
              <a:gd name="connsiteX3" fmla="*/ 3281880 w 6206149"/>
              <a:gd name="connsiteY3" fmla="*/ 6858000 h 6858000"/>
              <a:gd name="connsiteX4" fmla="*/ 4173746 w 6206149"/>
              <a:gd name="connsiteY4" fmla="*/ 3429000 h 6858000"/>
              <a:gd name="connsiteX5" fmla="*/ 5099365 w 6206149"/>
              <a:gd name="connsiteY5" fmla="*/ 3429000 h 6858000"/>
              <a:gd name="connsiteX6" fmla="*/ 3100715 w 6206149"/>
              <a:gd name="connsiteY6" fmla="*/ 6858000 h 6858000"/>
              <a:gd name="connsiteX7" fmla="*/ 2175096 w 6206149"/>
              <a:gd name="connsiteY7" fmla="*/ 6858000 h 6858000"/>
              <a:gd name="connsiteX8" fmla="*/ 5075842 w 6206149"/>
              <a:gd name="connsiteY8" fmla="*/ 0 h 6858000"/>
              <a:gd name="connsiteX9" fmla="*/ 5993394 w 6206149"/>
              <a:gd name="connsiteY9" fmla="*/ 0 h 6858000"/>
              <a:gd name="connsiteX10" fmla="*/ 1976808 w 6206149"/>
              <a:gd name="connsiteY10" fmla="*/ 6858000 h 6858000"/>
              <a:gd name="connsiteX11" fmla="*/ 1059256 w 6206149"/>
              <a:gd name="connsiteY11" fmla="*/ 6858000 h 6858000"/>
              <a:gd name="connsiteX12" fmla="*/ 3931564 w 6206149"/>
              <a:gd name="connsiteY12" fmla="*/ 0 h 6858000"/>
              <a:gd name="connsiteX13" fmla="*/ 4857183 w 6206149"/>
              <a:gd name="connsiteY13" fmla="*/ 0 h 6858000"/>
              <a:gd name="connsiteX14" fmla="*/ 2858533 w 6206149"/>
              <a:gd name="connsiteY14" fmla="*/ 3429000 h 6858000"/>
              <a:gd name="connsiteX15" fmla="*/ 1932914 w 6206149"/>
              <a:gd name="connsiteY15" fmla="*/ 3429000 h 6858000"/>
              <a:gd name="connsiteX16" fmla="*/ 2008640 w 6206149"/>
              <a:gd name="connsiteY16" fmla="*/ 0 h 6858000"/>
              <a:gd name="connsiteX17" fmla="*/ 3684759 w 6206149"/>
              <a:gd name="connsiteY17" fmla="*/ 0 h 6858000"/>
              <a:gd name="connsiteX18" fmla="*/ 1676119 w 6206149"/>
              <a:gd name="connsiteY18" fmla="*/ 3429000 h 6858000"/>
              <a:gd name="connsiteX19" fmla="*/ 0 w 6206149"/>
              <a:gd name="connsiteY19"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06149" h="6858000">
                <a:moveTo>
                  <a:pt x="5280530" y="3429000"/>
                </a:moveTo>
                <a:lnTo>
                  <a:pt x="6206149" y="3429000"/>
                </a:lnTo>
                <a:lnTo>
                  <a:pt x="4207499" y="6858000"/>
                </a:lnTo>
                <a:lnTo>
                  <a:pt x="3281880" y="6858000"/>
                </a:lnTo>
                <a:close/>
                <a:moveTo>
                  <a:pt x="4173746" y="3429000"/>
                </a:moveTo>
                <a:lnTo>
                  <a:pt x="5099365" y="3429000"/>
                </a:lnTo>
                <a:lnTo>
                  <a:pt x="3100715" y="6858000"/>
                </a:lnTo>
                <a:lnTo>
                  <a:pt x="2175096" y="6858000"/>
                </a:lnTo>
                <a:close/>
                <a:moveTo>
                  <a:pt x="5075842" y="0"/>
                </a:moveTo>
                <a:lnTo>
                  <a:pt x="5993394" y="0"/>
                </a:lnTo>
                <a:lnTo>
                  <a:pt x="1976808" y="6858000"/>
                </a:lnTo>
                <a:lnTo>
                  <a:pt x="1059256" y="6858000"/>
                </a:lnTo>
                <a:close/>
                <a:moveTo>
                  <a:pt x="3931564" y="0"/>
                </a:moveTo>
                <a:lnTo>
                  <a:pt x="4857183" y="0"/>
                </a:lnTo>
                <a:lnTo>
                  <a:pt x="2858533" y="3429000"/>
                </a:lnTo>
                <a:lnTo>
                  <a:pt x="1932914" y="3429000"/>
                </a:lnTo>
                <a:close/>
                <a:moveTo>
                  <a:pt x="2008640" y="0"/>
                </a:moveTo>
                <a:lnTo>
                  <a:pt x="3684759" y="0"/>
                </a:lnTo>
                <a:lnTo>
                  <a:pt x="1676119" y="3429000"/>
                </a:lnTo>
                <a:lnTo>
                  <a:pt x="0" y="342900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8853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869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80" r:id="rId11"/>
    <p:sldLayoutId id="2147483665" r:id="rId12"/>
    <p:sldLayoutId id="2147483677" r:id="rId13"/>
    <p:sldLayoutId id="214748368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 xmlns:a16="http://schemas.microsoft.com/office/drawing/2014/main" id="{93AEA043-746F-4334-A00A-A4587B060237}"/>
              </a:ext>
            </a:extLst>
          </p:cNvPr>
          <p:cNvSpPr txBox="1"/>
          <p:nvPr/>
        </p:nvSpPr>
        <p:spPr>
          <a:xfrm>
            <a:off x="6796454" y="3659685"/>
            <a:ext cx="5395473" cy="1754326"/>
          </a:xfrm>
          <a:prstGeom prst="rect">
            <a:avLst/>
          </a:prstGeom>
          <a:noFill/>
        </p:spPr>
        <p:txBody>
          <a:bodyPr wrap="square" rtlCol="0" anchor="ctr">
            <a:spAutoFit/>
          </a:bodyPr>
          <a:lstStyle/>
          <a:p>
            <a:r>
              <a:rPr lang="en-US" sz="5400" dirty="0">
                <a:solidFill>
                  <a:schemeClr val="bg1"/>
                </a:solidFill>
              </a:rPr>
              <a:t>Exploratory Data Analysis</a:t>
            </a:r>
            <a:endParaRPr lang="en-US" sz="5400" b="1" dirty="0">
              <a:solidFill>
                <a:schemeClr val="bg1"/>
              </a:solidFill>
              <a:effectLst>
                <a:outerShdw blurRad="38100" dist="38100" dir="2700000" algn="tl">
                  <a:srgbClr val="000000">
                    <a:alpha val="43137"/>
                  </a:srgbClr>
                </a:outerShdw>
              </a:effectLst>
            </a:endParaRPr>
          </a:p>
        </p:txBody>
      </p:sp>
      <p:sp>
        <p:nvSpPr>
          <p:cNvPr id="22" name="TextBox 21">
            <a:extLst>
              <a:ext uri="{FF2B5EF4-FFF2-40B4-BE49-F238E27FC236}">
                <a16:creationId xmlns="" xmlns:a16="http://schemas.microsoft.com/office/drawing/2014/main" id="{7DC83D12-1353-440F-A5DC-1ACD4C118187}"/>
              </a:ext>
            </a:extLst>
          </p:cNvPr>
          <p:cNvSpPr txBox="1"/>
          <p:nvPr/>
        </p:nvSpPr>
        <p:spPr>
          <a:xfrm>
            <a:off x="6796519" y="5414011"/>
            <a:ext cx="5395408" cy="40011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sz="2000" dirty="0" smtClean="0">
                <a:effectLst/>
                <a:latin typeface="+mn-lt"/>
              </a:rPr>
              <a:t>Yashish Karkera</a:t>
            </a:r>
            <a:endParaRPr lang="ko-KR" altLang="en-US" sz="2000" dirty="0">
              <a:effectLst/>
              <a:latin typeface="+mn-lt"/>
            </a:endParaRPr>
          </a:p>
        </p:txBody>
      </p:sp>
    </p:spTree>
    <p:extLst>
      <p:ext uri="{BB962C8B-B14F-4D97-AF65-F5344CB8AC3E}">
        <p14:creationId xmlns:p14="http://schemas.microsoft.com/office/powerpoint/2010/main" val="1007757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3529" y="156868"/>
            <a:ext cx="11573197" cy="1089529"/>
          </a:xfrm>
          <a:prstGeom prst="rect">
            <a:avLst/>
          </a:prstGeom>
        </p:spPr>
        <p:txBody>
          <a:bodyPr/>
          <a:lstStyle/>
          <a:p>
            <a:r>
              <a:rPr lang="en-US" altLang="ko-KR" sz="3600" b="1" dirty="0"/>
              <a:t>What about </a:t>
            </a:r>
            <a:r>
              <a:rPr lang="en-US" altLang="ko-KR" sz="3600" b="1" dirty="0" smtClean="0"/>
              <a:t>Petrol </a:t>
            </a:r>
            <a:r>
              <a:rPr lang="en-US" altLang="ko-KR" sz="3600" b="1" dirty="0"/>
              <a:t>and body type? </a:t>
            </a:r>
            <a:r>
              <a:rPr lang="en-US" altLang="ko-KR" sz="3600" b="1" dirty="0"/>
              <a:t>Do they influence drivers mileage?</a:t>
            </a:r>
            <a:endParaRPr lang="en-US" sz="3600" dirty="0"/>
          </a:p>
        </p:txBody>
      </p:sp>
      <p:grpSp>
        <p:nvGrpSpPr>
          <p:cNvPr id="3" name="Group 2">
            <a:extLst>
              <a:ext uri="{FF2B5EF4-FFF2-40B4-BE49-F238E27FC236}">
                <a16:creationId xmlns="" xmlns:a16="http://schemas.microsoft.com/office/drawing/2014/main" id="{C62789F4-5014-4988-8C21-B5715F3AB7FF}"/>
              </a:ext>
            </a:extLst>
          </p:cNvPr>
          <p:cNvGrpSpPr/>
          <p:nvPr/>
        </p:nvGrpSpPr>
        <p:grpSpPr>
          <a:xfrm>
            <a:off x="1" y="3675184"/>
            <a:ext cx="7393576" cy="2528697"/>
            <a:chOff x="-2224453" y="3596782"/>
            <a:chExt cx="8641143" cy="2430270"/>
          </a:xfrm>
        </p:grpSpPr>
        <p:sp>
          <p:nvSpPr>
            <p:cNvPr id="4" name="직사각형 36">
              <a:extLst>
                <a:ext uri="{FF2B5EF4-FFF2-40B4-BE49-F238E27FC236}">
                  <a16:creationId xmlns="" xmlns:a16="http://schemas.microsoft.com/office/drawing/2014/main" id="{69E5EEB4-F69F-427B-89A0-DCB50AEBF2ED}"/>
                </a:ext>
              </a:extLst>
            </p:cNvPr>
            <p:cNvSpPr/>
            <p:nvPr/>
          </p:nvSpPr>
          <p:spPr>
            <a:xfrm>
              <a:off x="-2224453" y="3596782"/>
              <a:ext cx="7520353" cy="766800"/>
            </a:xfrm>
            <a:prstGeom prst="rect">
              <a:avLst/>
            </a:prstGeom>
            <a:gradFill flip="none" rotWithShape="1">
              <a:gsLst>
                <a:gs pos="0">
                  <a:schemeClr val="accent2">
                    <a:lumMod val="18000"/>
                  </a:schemeClr>
                </a:gs>
                <a:gs pos="26000">
                  <a:schemeClr val="accent2"/>
                </a:gs>
                <a:gs pos="100000">
                  <a:schemeClr val="accent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Down Arrow 3">
              <a:extLst>
                <a:ext uri="{FF2B5EF4-FFF2-40B4-BE49-F238E27FC236}">
                  <a16:creationId xmlns="" xmlns:a16="http://schemas.microsoft.com/office/drawing/2014/main" id="{4A92B039-6845-4D0F-AA29-19F09371AB0E}"/>
                </a:ext>
              </a:extLst>
            </p:cNvPr>
            <p:cNvSpPr/>
            <p:nvPr/>
          </p:nvSpPr>
          <p:spPr>
            <a:xfrm rot="10800000" flipH="1" flipV="1">
              <a:off x="4904522" y="3596782"/>
              <a:ext cx="1512168" cy="2430270"/>
            </a:xfrm>
            <a:custGeom>
              <a:avLst/>
              <a:gdLst/>
              <a:ahLst/>
              <a:cxnLst/>
              <a:rect l="l" t="t" r="r" b="b"/>
              <a:pathLst>
                <a:path w="1512168" h="243027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6" name="Group 15">
            <a:extLst>
              <a:ext uri="{FF2B5EF4-FFF2-40B4-BE49-F238E27FC236}">
                <a16:creationId xmlns="" xmlns:a16="http://schemas.microsoft.com/office/drawing/2014/main" id="{1261FFE1-136E-4C50-8196-E3A7391CACE1}"/>
              </a:ext>
            </a:extLst>
          </p:cNvPr>
          <p:cNvGrpSpPr/>
          <p:nvPr/>
        </p:nvGrpSpPr>
        <p:grpSpPr>
          <a:xfrm>
            <a:off x="6289490" y="2146407"/>
            <a:ext cx="5902510" cy="2583883"/>
            <a:chOff x="5775310" y="1820550"/>
            <a:chExt cx="4640644" cy="2430270"/>
          </a:xfrm>
        </p:grpSpPr>
        <p:sp>
          <p:nvSpPr>
            <p:cNvPr id="17" name="직사각형 5">
              <a:extLst>
                <a:ext uri="{FF2B5EF4-FFF2-40B4-BE49-F238E27FC236}">
                  <a16:creationId xmlns="" xmlns:a16="http://schemas.microsoft.com/office/drawing/2014/main" id="{4E7A041A-2D73-42D0-821E-659B8B222C2E}"/>
                </a:ext>
              </a:extLst>
            </p:cNvPr>
            <p:cNvSpPr/>
            <p:nvPr/>
          </p:nvSpPr>
          <p:spPr>
            <a:xfrm>
              <a:off x="6896099" y="3484019"/>
              <a:ext cx="3519855" cy="766800"/>
            </a:xfrm>
            <a:prstGeom prst="rect">
              <a:avLst/>
            </a:prstGeom>
            <a:gradFill flip="none" rotWithShape="1">
              <a:gsLst>
                <a:gs pos="0">
                  <a:schemeClr val="accent1">
                    <a:lumMod val="52000"/>
                  </a:schemeClr>
                </a:gs>
                <a:gs pos="26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Down Arrow 3">
              <a:extLst>
                <a:ext uri="{FF2B5EF4-FFF2-40B4-BE49-F238E27FC236}">
                  <a16:creationId xmlns="" xmlns:a16="http://schemas.microsoft.com/office/drawing/2014/main" id="{E790A5A8-B6CF-4E6A-B85D-996FC658C17E}"/>
                </a:ext>
              </a:extLst>
            </p:cNvPr>
            <p:cNvSpPr/>
            <p:nvPr/>
          </p:nvSpPr>
          <p:spPr>
            <a:xfrm rot="10800000">
              <a:off x="5775310" y="1820550"/>
              <a:ext cx="1512168" cy="2430270"/>
            </a:xfrm>
            <a:custGeom>
              <a:avLst/>
              <a:gdLst/>
              <a:ahLst/>
              <a:cxnLst/>
              <a:rect l="l" t="t" r="r" b="b"/>
              <a:pathLst>
                <a:path w="1512168" h="243027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9" name="TextBox 18">
            <a:extLst>
              <a:ext uri="{FF2B5EF4-FFF2-40B4-BE49-F238E27FC236}">
                <a16:creationId xmlns="" xmlns:a16="http://schemas.microsoft.com/office/drawing/2014/main" id="{7F6FF1B4-762F-4E2A-9096-6A0186615B32}"/>
              </a:ext>
            </a:extLst>
          </p:cNvPr>
          <p:cNvSpPr txBox="1"/>
          <p:nvPr/>
        </p:nvSpPr>
        <p:spPr>
          <a:xfrm>
            <a:off x="8444878" y="4074573"/>
            <a:ext cx="3096344" cy="400110"/>
          </a:xfrm>
          <a:prstGeom prst="rect">
            <a:avLst/>
          </a:prstGeom>
          <a:noFill/>
        </p:spPr>
        <p:txBody>
          <a:bodyPr wrap="square" rtlCol="0">
            <a:spAutoFit/>
          </a:bodyPr>
          <a:lstStyle/>
          <a:p>
            <a:r>
              <a:rPr lang="en-US" altLang="ko-KR" sz="2000" b="1" dirty="0" smtClean="0">
                <a:solidFill>
                  <a:schemeClr val="bg1"/>
                </a:solidFill>
                <a:cs typeface="Arial" pitchFamily="34" charset="0"/>
              </a:rPr>
              <a:t>Petrol cars</a:t>
            </a:r>
            <a:endParaRPr lang="ko-KR" altLang="en-US" sz="2000" b="1" dirty="0">
              <a:solidFill>
                <a:schemeClr val="bg1"/>
              </a:solidFill>
              <a:cs typeface="Arial" pitchFamily="34" charset="0"/>
            </a:endParaRPr>
          </a:p>
        </p:txBody>
      </p:sp>
      <p:sp>
        <p:nvSpPr>
          <p:cNvPr id="28" name="TextBox 27">
            <a:extLst>
              <a:ext uri="{FF2B5EF4-FFF2-40B4-BE49-F238E27FC236}">
                <a16:creationId xmlns="" xmlns:a16="http://schemas.microsoft.com/office/drawing/2014/main" id="{7E299720-8E6A-4E3F-979C-44FCF2CA1C34}"/>
              </a:ext>
            </a:extLst>
          </p:cNvPr>
          <p:cNvSpPr txBox="1"/>
          <p:nvPr/>
        </p:nvSpPr>
        <p:spPr>
          <a:xfrm>
            <a:off x="3003384" y="3874055"/>
            <a:ext cx="3096344" cy="400110"/>
          </a:xfrm>
          <a:prstGeom prst="rect">
            <a:avLst/>
          </a:prstGeom>
          <a:noFill/>
        </p:spPr>
        <p:txBody>
          <a:bodyPr wrap="square" rtlCol="0">
            <a:spAutoFit/>
          </a:bodyPr>
          <a:lstStyle/>
          <a:p>
            <a:r>
              <a:rPr lang="en-US" altLang="ko-KR" sz="2000" b="1" dirty="0" smtClean="0">
                <a:solidFill>
                  <a:schemeClr val="bg1"/>
                </a:solidFill>
                <a:cs typeface="Arial" pitchFamily="34" charset="0"/>
              </a:rPr>
              <a:t>Body Type</a:t>
            </a:r>
            <a:endParaRPr lang="ko-KR" altLang="en-US" sz="2000" b="1" dirty="0">
              <a:solidFill>
                <a:schemeClr val="bg1"/>
              </a:solidFill>
              <a:cs typeface="Arial" pitchFamily="34" charset="0"/>
            </a:endParaRPr>
          </a:p>
        </p:txBody>
      </p:sp>
      <p:sp>
        <p:nvSpPr>
          <p:cNvPr id="31" name="Freeform: Shape 30">
            <a:extLst>
              <a:ext uri="{FF2B5EF4-FFF2-40B4-BE49-F238E27FC236}">
                <a16:creationId xmlns="" xmlns:a16="http://schemas.microsoft.com/office/drawing/2014/main" id="{461AE355-29B0-435B-A932-921B0EF6BB51}"/>
              </a:ext>
            </a:extLst>
          </p:cNvPr>
          <p:cNvSpPr/>
          <p:nvPr/>
        </p:nvSpPr>
        <p:spPr>
          <a:xfrm>
            <a:off x="8017108" y="4032790"/>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9" name="TextBox 38">
            <a:extLst>
              <a:ext uri="{FF2B5EF4-FFF2-40B4-BE49-F238E27FC236}">
                <a16:creationId xmlns="" xmlns:a16="http://schemas.microsoft.com/office/drawing/2014/main" id="{B8B3E8A8-4A91-4BDC-9751-52B499B2B9CD}"/>
              </a:ext>
            </a:extLst>
          </p:cNvPr>
          <p:cNvSpPr txBox="1"/>
          <p:nvPr/>
        </p:nvSpPr>
        <p:spPr>
          <a:xfrm>
            <a:off x="8017108" y="4939533"/>
            <a:ext cx="4052972" cy="1015663"/>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We have excluded vans because they are mainly diesels and are often used as commercial transport. Anyway we see Diesel engines have consistently bigger annual mileage. </a:t>
            </a:r>
            <a:r>
              <a:rPr lang="en-US" sz="1200" dirty="0">
                <a:solidFill>
                  <a:schemeClr val="tx1">
                    <a:lumMod val="75000"/>
                    <a:lumOff val="25000"/>
                  </a:schemeClr>
                </a:solidFill>
                <a:cs typeface="Arial" pitchFamily="34" charset="0"/>
              </a:rPr>
              <a:t>Though they are some younger than other types. </a:t>
            </a:r>
            <a:endParaRPr lang="ko-KR" altLang="en-US" sz="1200" dirty="0">
              <a:solidFill>
                <a:schemeClr val="tx1">
                  <a:lumMod val="75000"/>
                  <a:lumOff val="25000"/>
                </a:schemeClr>
              </a:solidFill>
              <a:cs typeface="Arial" pitchFamily="34" charset="0"/>
            </a:endParaRPr>
          </a:p>
        </p:txBody>
      </p:sp>
      <p:grpSp>
        <p:nvGrpSpPr>
          <p:cNvPr id="26" name="Group 25">
            <a:extLst>
              <a:ext uri="{FF2B5EF4-FFF2-40B4-BE49-F238E27FC236}">
                <a16:creationId xmlns="" xmlns:a16="http://schemas.microsoft.com/office/drawing/2014/main" id="{E4D2CA50-259F-4BFD-80D7-6AA05B8FEC7D}"/>
              </a:ext>
            </a:extLst>
          </p:cNvPr>
          <p:cNvGrpSpPr/>
          <p:nvPr/>
        </p:nvGrpSpPr>
        <p:grpSpPr>
          <a:xfrm flipH="1">
            <a:off x="1704527" y="3843278"/>
            <a:ext cx="1199380" cy="461665"/>
            <a:chOff x="8760955" y="-377720"/>
            <a:chExt cx="5693435" cy="2191516"/>
          </a:xfrm>
        </p:grpSpPr>
        <p:sp>
          <p:nvSpPr>
            <p:cNvPr id="27" name="Freeform: Shape 61">
              <a:extLst>
                <a:ext uri="{FF2B5EF4-FFF2-40B4-BE49-F238E27FC236}">
                  <a16:creationId xmlns="" xmlns:a16="http://schemas.microsoft.com/office/drawing/2014/main" id="{0B509D6E-3A65-422B-A7CA-8F0B178C9491}"/>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29" name="Freeform: Shape 62">
              <a:extLst>
                <a:ext uri="{FF2B5EF4-FFF2-40B4-BE49-F238E27FC236}">
                  <a16:creationId xmlns="" xmlns:a16="http://schemas.microsoft.com/office/drawing/2014/main" id="{C00F29CE-0ED6-4171-8DF1-45FC5E01907F}"/>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825" y="2098524"/>
            <a:ext cx="3962255" cy="16646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85" y="1520648"/>
            <a:ext cx="4350849" cy="215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85" y="4515539"/>
            <a:ext cx="4350849" cy="2184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66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Engine Volume</a:t>
            </a:r>
            <a:endParaRPr lang="en-US" dirty="0"/>
          </a:p>
        </p:txBody>
      </p:sp>
      <p:cxnSp>
        <p:nvCxnSpPr>
          <p:cNvPr id="3" name="Elbow Connector 60">
            <a:extLst>
              <a:ext uri="{FF2B5EF4-FFF2-40B4-BE49-F238E27FC236}">
                <a16:creationId xmlns="" xmlns:a16="http://schemas.microsoft.com/office/drawing/2014/main" id="{2A9B709D-D615-4CE7-84DC-DEBEBB63A5BB}"/>
              </a:ext>
            </a:extLst>
          </p:cNvPr>
          <p:cNvCxnSpPr/>
          <p:nvPr/>
        </p:nvCxnSpPr>
        <p:spPr>
          <a:xfrm rot="5400000" flipH="1" flipV="1">
            <a:off x="7005652" y="3949756"/>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 name="Elbow Connector 60">
            <a:extLst>
              <a:ext uri="{FF2B5EF4-FFF2-40B4-BE49-F238E27FC236}">
                <a16:creationId xmlns="" xmlns:a16="http://schemas.microsoft.com/office/drawing/2014/main" id="{9DE04D4F-08E3-46FC-8795-F32FFA9307B1}"/>
              </a:ext>
            </a:extLst>
          </p:cNvPr>
          <p:cNvCxnSpPr>
            <a:cxnSpLocks/>
          </p:cNvCxnSpPr>
          <p:nvPr/>
        </p:nvCxnSpPr>
        <p:spPr>
          <a:xfrm rot="16200000" flipV="1">
            <a:off x="4198601" y="3969035"/>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CA79209E-6118-4690-AF68-ECE961084462}"/>
              </a:ext>
            </a:extLst>
          </p:cNvPr>
          <p:cNvSpPr/>
          <p:nvPr/>
        </p:nvSpPr>
        <p:spPr>
          <a:xfrm>
            <a:off x="0" y="4725144"/>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6">
            <a:extLst>
              <a:ext uri="{FF2B5EF4-FFF2-40B4-BE49-F238E27FC236}">
                <a16:creationId xmlns="" xmlns:a16="http://schemas.microsoft.com/office/drawing/2014/main" id="{67023953-869C-4063-AF0B-28F952EF41BA}"/>
              </a:ext>
            </a:extLst>
          </p:cNvPr>
          <p:cNvSpPr/>
          <p:nvPr/>
        </p:nvSpPr>
        <p:spPr>
          <a:xfrm rot="16200000">
            <a:off x="2554676" y="1628799"/>
            <a:ext cx="1280015" cy="1951335"/>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1" name="Straight Arrow Connector 10">
            <a:extLst>
              <a:ext uri="{FF2B5EF4-FFF2-40B4-BE49-F238E27FC236}">
                <a16:creationId xmlns="" xmlns:a16="http://schemas.microsoft.com/office/drawing/2014/main" id="{8EFAA25A-D8D6-420E-B8D9-6181A6D61CA3}"/>
              </a:ext>
            </a:extLst>
          </p:cNvPr>
          <p:cNvCxnSpPr>
            <a:cxnSpLocks/>
            <a:stCxn id="21" idx="3"/>
          </p:cNvCxnSpPr>
          <p:nvPr/>
        </p:nvCxnSpPr>
        <p:spPr>
          <a:xfrm flipV="1">
            <a:off x="6069688" y="3928254"/>
            <a:ext cx="4" cy="1027153"/>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684512D6-E001-4620-949F-F786F269BDF5}"/>
              </a:ext>
            </a:extLst>
          </p:cNvPr>
          <p:cNvSpPr/>
          <p:nvPr/>
        </p:nvSpPr>
        <p:spPr>
          <a:xfrm rot="16200000">
            <a:off x="5310778" y="4414886"/>
            <a:ext cx="1517822" cy="2598862"/>
          </a:xfrm>
          <a:prstGeom prst="rect">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5" name="Group 63">
            <a:extLst>
              <a:ext uri="{FF2B5EF4-FFF2-40B4-BE49-F238E27FC236}">
                <a16:creationId xmlns="" xmlns:a16="http://schemas.microsoft.com/office/drawing/2014/main" id="{BB759399-92A1-429A-8F34-00E9180E8C93}"/>
              </a:ext>
            </a:extLst>
          </p:cNvPr>
          <p:cNvGrpSpPr/>
          <p:nvPr/>
        </p:nvGrpSpPr>
        <p:grpSpPr>
          <a:xfrm>
            <a:off x="7883397" y="2200691"/>
            <a:ext cx="1986248" cy="916813"/>
            <a:chOff x="6533674" y="3357955"/>
            <a:chExt cx="1785368" cy="916813"/>
          </a:xfrm>
          <a:noFill/>
        </p:grpSpPr>
        <p:sp>
          <p:nvSpPr>
            <p:cNvPr id="36" name="TextBox 35">
              <a:extLst>
                <a:ext uri="{FF2B5EF4-FFF2-40B4-BE49-F238E27FC236}">
                  <a16:creationId xmlns="" xmlns:a16="http://schemas.microsoft.com/office/drawing/2014/main" id="{240918F5-06A5-4EB5-93A7-5D37A6874B5F}"/>
                </a:ext>
              </a:extLst>
            </p:cNvPr>
            <p:cNvSpPr txBox="1"/>
            <p:nvPr/>
          </p:nvSpPr>
          <p:spPr>
            <a:xfrm>
              <a:off x="6533674" y="3628437"/>
              <a:ext cx="1785368" cy="646331"/>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Get a modern PowerPoint  Presentation that is beautifully designed.</a:t>
              </a:r>
            </a:p>
          </p:txBody>
        </p:sp>
        <p:sp>
          <p:nvSpPr>
            <p:cNvPr id="37" name="TextBox 36">
              <a:extLst>
                <a:ext uri="{FF2B5EF4-FFF2-40B4-BE49-F238E27FC236}">
                  <a16:creationId xmlns="" xmlns:a16="http://schemas.microsoft.com/office/drawing/2014/main" id="{8E1C0E0B-C0CB-41B2-99D7-6E3041C0960A}"/>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solidFill>
                    <a:schemeClr val="tx1">
                      <a:lumMod val="65000"/>
                      <a:lumOff val="35000"/>
                    </a:schemeClr>
                  </a:solidFill>
                  <a:cs typeface="Arial" pitchFamily="34" charset="0"/>
                </a:rPr>
                <a:t>Content  Here</a:t>
              </a:r>
              <a:endParaRPr lang="ko-KR" altLang="en-US" sz="1200" b="1" dirty="0">
                <a:solidFill>
                  <a:schemeClr val="tx1">
                    <a:lumMod val="65000"/>
                    <a:lumOff val="35000"/>
                  </a:schemeClr>
                </a:solidFill>
                <a:cs typeface="Arial" pitchFamily="34" charset="0"/>
              </a:endParaRPr>
            </a:p>
          </p:txBody>
        </p:sp>
      </p:grpSp>
      <p:sp>
        <p:nvSpPr>
          <p:cNvPr id="42" name="TextBox 41">
            <a:extLst>
              <a:ext uri="{FF2B5EF4-FFF2-40B4-BE49-F238E27FC236}">
                <a16:creationId xmlns="" xmlns:a16="http://schemas.microsoft.com/office/drawing/2014/main" id="{1DE774A1-4D74-46E6-87FF-1CB9C87DFEFC}"/>
              </a:ext>
            </a:extLst>
          </p:cNvPr>
          <p:cNvSpPr txBox="1"/>
          <p:nvPr/>
        </p:nvSpPr>
        <p:spPr>
          <a:xfrm>
            <a:off x="4932330" y="1887061"/>
            <a:ext cx="2274715" cy="1384995"/>
          </a:xfrm>
          <a:prstGeom prst="rect">
            <a:avLst/>
          </a:prstGeom>
          <a:noFill/>
          <a:ln>
            <a:noFill/>
          </a:ln>
        </p:spPr>
        <p:txBody>
          <a:bodyPr wrap="square" rtlCol="0">
            <a:spAutoFit/>
          </a:bodyPr>
          <a:lstStyle/>
          <a:p>
            <a:pPr algn="ctr"/>
            <a:r>
              <a:rPr lang="en-US" altLang="ko-KR" sz="1200" b="1" dirty="0">
                <a:solidFill>
                  <a:schemeClr val="tx1">
                    <a:lumMod val="65000"/>
                    <a:lumOff val="35000"/>
                  </a:schemeClr>
                </a:solidFill>
                <a:cs typeface="Arial" pitchFamily="34" charset="0"/>
              </a:rPr>
              <a:t>Indeed main part of diesel engines has 2l volume, while petrol as usual is just 1.5l. Gas engines have the same pattern as petrol because again they are just reworked petrol ones.</a:t>
            </a:r>
            <a:endParaRPr lang="en-US" altLang="ko-KR" sz="1200" b="1" dirty="0">
              <a:solidFill>
                <a:schemeClr val="tx1">
                  <a:lumMod val="65000"/>
                  <a:lumOff val="35000"/>
                </a:schemeClr>
              </a:solidFill>
              <a:cs typeface="Arial" pitchFamily="34" charset="0"/>
            </a:endParaRPr>
          </a:p>
        </p:txBody>
      </p:sp>
      <p:sp>
        <p:nvSpPr>
          <p:cNvPr id="44" name="Freeform: Shape 43">
            <a:extLst>
              <a:ext uri="{FF2B5EF4-FFF2-40B4-BE49-F238E27FC236}">
                <a16:creationId xmlns="" xmlns:a16="http://schemas.microsoft.com/office/drawing/2014/main" id="{0B92B5BF-87DD-4F62-8F8C-68E23FBBA5B6}"/>
              </a:ext>
            </a:extLst>
          </p:cNvPr>
          <p:cNvSpPr/>
          <p:nvPr/>
        </p:nvSpPr>
        <p:spPr>
          <a:xfrm flipH="1">
            <a:off x="4950270" y="5232478"/>
            <a:ext cx="2274714" cy="87591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bg1"/>
          </a:solidFill>
          <a:ln w="9525" cap="flat">
            <a:noFill/>
            <a:prstDash val="solid"/>
            <a:miter/>
          </a:ln>
        </p:spPr>
        <p:txBody>
          <a:bodyPr rtlCol="0" anchor="ct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23" y="1538958"/>
            <a:ext cx="4028728" cy="273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120" y="1656525"/>
            <a:ext cx="4798784" cy="238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494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Body Type</a:t>
            </a:r>
            <a:endParaRPr lang="en-US" dirty="0"/>
          </a:p>
        </p:txBody>
      </p:sp>
      <p:grpSp>
        <p:nvGrpSpPr>
          <p:cNvPr id="3" name="그룹 76">
            <a:extLst>
              <a:ext uri="{FF2B5EF4-FFF2-40B4-BE49-F238E27FC236}">
                <a16:creationId xmlns="" xmlns:a16="http://schemas.microsoft.com/office/drawing/2014/main" id="{426CC169-AAD3-4D1A-AF99-B8CD1BFE7390}"/>
              </a:ext>
            </a:extLst>
          </p:cNvPr>
          <p:cNvGrpSpPr/>
          <p:nvPr/>
        </p:nvGrpSpPr>
        <p:grpSpPr>
          <a:xfrm rot="5400000" flipH="1">
            <a:off x="7883931" y="2752524"/>
            <a:ext cx="1020647" cy="1880286"/>
            <a:chOff x="7236296" y="2503826"/>
            <a:chExt cx="1020647" cy="1880286"/>
          </a:xfrm>
          <a:solidFill>
            <a:schemeClr val="accent4"/>
          </a:solidFill>
        </p:grpSpPr>
        <p:sp>
          <p:nvSpPr>
            <p:cNvPr id="4" name="Rectangle 17">
              <a:extLst>
                <a:ext uri="{FF2B5EF4-FFF2-40B4-BE49-F238E27FC236}">
                  <a16:creationId xmlns="" xmlns:a16="http://schemas.microsoft.com/office/drawing/2014/main" id="{55BE378B-91C0-49DA-9759-3FD9ADC818EA}"/>
                </a:ext>
              </a:extLst>
            </p:cNvPr>
            <p:cNvSpPr/>
            <p:nvPr/>
          </p:nvSpPr>
          <p:spPr>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18">
              <a:extLst>
                <a:ext uri="{FF2B5EF4-FFF2-40B4-BE49-F238E27FC236}">
                  <a16:creationId xmlns="" xmlns:a16="http://schemas.microsoft.com/office/drawing/2014/main" id="{3330C3AE-B1E9-4EE4-A6F9-E3D7764ED9E0}"/>
                </a:ext>
              </a:extLst>
            </p:cNvPr>
            <p:cNvSpPr/>
            <p:nvPr/>
          </p:nvSpPr>
          <p:spPr>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5">
              <a:extLst>
                <a:ext uri="{FF2B5EF4-FFF2-40B4-BE49-F238E27FC236}">
                  <a16:creationId xmlns="" xmlns:a16="http://schemas.microsoft.com/office/drawing/2014/main" id="{823B4694-0895-46A1-A8D2-A4A3BB16DBC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Rectangle 26">
              <a:extLst>
                <a:ext uri="{FF2B5EF4-FFF2-40B4-BE49-F238E27FC236}">
                  <a16:creationId xmlns="" xmlns:a16="http://schemas.microsoft.com/office/drawing/2014/main" id="{B2EA3FF2-E572-44FF-BDF5-2F3BBFA49FD7}"/>
                </a:ext>
              </a:extLst>
            </p:cNvPr>
            <p:cNvSpPr/>
            <p:nvPr/>
          </p:nvSpPr>
          <p:spPr>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8" name="그룹 86">
            <a:extLst>
              <a:ext uri="{FF2B5EF4-FFF2-40B4-BE49-F238E27FC236}">
                <a16:creationId xmlns="" xmlns:a16="http://schemas.microsoft.com/office/drawing/2014/main" id="{B089379B-734E-4CF2-B02E-C23735997E48}"/>
              </a:ext>
            </a:extLst>
          </p:cNvPr>
          <p:cNvGrpSpPr/>
          <p:nvPr/>
        </p:nvGrpSpPr>
        <p:grpSpPr>
          <a:xfrm>
            <a:off x="5328500" y="4775534"/>
            <a:ext cx="2474171" cy="965883"/>
            <a:chOff x="5782772" y="2503826"/>
            <a:chExt cx="2474171" cy="965883"/>
          </a:xfrm>
          <a:solidFill>
            <a:schemeClr val="accent4"/>
          </a:solidFill>
        </p:grpSpPr>
        <p:sp>
          <p:nvSpPr>
            <p:cNvPr id="9" name="Rectangle 17">
              <a:extLst>
                <a:ext uri="{FF2B5EF4-FFF2-40B4-BE49-F238E27FC236}">
                  <a16:creationId xmlns="" xmlns:a16="http://schemas.microsoft.com/office/drawing/2014/main" id="{E88AE065-A578-491B-BFE8-1DE6BF096F28}"/>
                </a:ext>
              </a:extLst>
            </p:cNvPr>
            <p:cNvSpPr/>
            <p:nvPr/>
          </p:nvSpPr>
          <p:spPr>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Block Arc 18">
              <a:extLst>
                <a:ext uri="{FF2B5EF4-FFF2-40B4-BE49-F238E27FC236}">
                  <a16:creationId xmlns="" xmlns:a16="http://schemas.microsoft.com/office/drawing/2014/main" id="{E36BC848-0A6D-45EE-B746-D0ACF685468F}"/>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Isosceles Triangle 25">
              <a:extLst>
                <a:ext uri="{FF2B5EF4-FFF2-40B4-BE49-F238E27FC236}">
                  <a16:creationId xmlns="" xmlns:a16="http://schemas.microsoft.com/office/drawing/2014/main" id="{481E3C4B-FA4C-47D4-93F4-7B614EDD79EE}"/>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26">
              <a:extLst>
                <a:ext uri="{FF2B5EF4-FFF2-40B4-BE49-F238E27FC236}">
                  <a16:creationId xmlns="" xmlns:a16="http://schemas.microsoft.com/office/drawing/2014/main" id="{F9FB5905-65ED-450E-B9A2-3FDE0F815173}"/>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17" name="그룹 6">
            <a:extLst>
              <a:ext uri="{FF2B5EF4-FFF2-40B4-BE49-F238E27FC236}">
                <a16:creationId xmlns="" xmlns:a16="http://schemas.microsoft.com/office/drawing/2014/main" id="{DABF881D-B306-42F3-B4F0-5C76ACB5A2C6}"/>
              </a:ext>
            </a:extLst>
          </p:cNvPr>
          <p:cNvGrpSpPr/>
          <p:nvPr/>
        </p:nvGrpSpPr>
        <p:grpSpPr>
          <a:xfrm>
            <a:off x="10623487" y="677602"/>
            <a:ext cx="498911" cy="1226090"/>
            <a:chOff x="7793200" y="677601"/>
            <a:chExt cx="498911" cy="1226090"/>
          </a:xfrm>
          <a:solidFill>
            <a:schemeClr val="accent4"/>
          </a:solidFill>
        </p:grpSpPr>
        <p:sp>
          <p:nvSpPr>
            <p:cNvPr id="18" name="Rectangle 17">
              <a:extLst>
                <a:ext uri="{FF2B5EF4-FFF2-40B4-BE49-F238E27FC236}">
                  <a16:creationId xmlns="" xmlns:a16="http://schemas.microsoft.com/office/drawing/2014/main" id="{23B1F3F1-4B5B-4A60-9617-3547C44D3F0B}"/>
                </a:ext>
              </a:extLst>
            </p:cNvPr>
            <p:cNvSpPr/>
            <p:nvPr/>
          </p:nvSpPr>
          <p:spPr>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Isosceles Triangle 18">
              <a:extLst>
                <a:ext uri="{FF2B5EF4-FFF2-40B4-BE49-F238E27FC236}">
                  <a16:creationId xmlns="" xmlns:a16="http://schemas.microsoft.com/office/drawing/2014/main" id="{407548BC-0E22-464E-87E5-87B706FC0C10}"/>
                </a:ext>
              </a:extLst>
            </p:cNvPr>
            <p:cNvSpPr/>
            <p:nvPr/>
          </p:nvSpPr>
          <p:spPr>
            <a:xfrm>
              <a:off x="7793200" y="677601"/>
              <a:ext cx="498911" cy="4300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0" name="그룹 1">
            <a:extLst>
              <a:ext uri="{FF2B5EF4-FFF2-40B4-BE49-F238E27FC236}">
                <a16:creationId xmlns="" xmlns:a16="http://schemas.microsoft.com/office/drawing/2014/main" id="{E148DBC8-552D-4959-9479-F82AC724B12F}"/>
              </a:ext>
            </a:extLst>
          </p:cNvPr>
          <p:cNvGrpSpPr/>
          <p:nvPr/>
        </p:nvGrpSpPr>
        <p:grpSpPr>
          <a:xfrm>
            <a:off x="1219664" y="5458032"/>
            <a:ext cx="3319433" cy="1412251"/>
            <a:chOff x="-625881" y="5458030"/>
            <a:chExt cx="3319433" cy="1412251"/>
          </a:xfrm>
          <a:solidFill>
            <a:schemeClr val="accent4"/>
          </a:solidFill>
        </p:grpSpPr>
        <p:sp>
          <p:nvSpPr>
            <p:cNvPr id="21" name="Block Arc 20">
              <a:extLst>
                <a:ext uri="{FF2B5EF4-FFF2-40B4-BE49-F238E27FC236}">
                  <a16:creationId xmlns="" xmlns:a16="http://schemas.microsoft.com/office/drawing/2014/main" id="{D391DFB0-02D1-4A4D-BAA5-88362CBD7263}"/>
                </a:ext>
              </a:extLst>
            </p:cNvPr>
            <p:cNvSpPr/>
            <p:nvPr/>
          </p:nvSpPr>
          <p:spPr>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 xmlns:a16="http://schemas.microsoft.com/office/drawing/2014/main" id="{FFD4AE79-F250-4904-8A3C-A70E4072355B}"/>
                </a:ext>
              </a:extLst>
            </p:cNvPr>
            <p:cNvSpPr/>
            <p:nvPr/>
          </p:nvSpPr>
          <p:spPr>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Rectangle 22">
              <a:extLst>
                <a:ext uri="{FF2B5EF4-FFF2-40B4-BE49-F238E27FC236}">
                  <a16:creationId xmlns="" xmlns:a16="http://schemas.microsoft.com/office/drawing/2014/main" id="{733BC7F5-C97E-4A08-A359-56BA23F21A17}"/>
                </a:ext>
              </a:extLst>
            </p:cNvPr>
            <p:cNvSpPr/>
            <p:nvPr/>
          </p:nvSpPr>
          <p:spPr>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Isosceles Triangle 23">
              <a:extLst>
                <a:ext uri="{FF2B5EF4-FFF2-40B4-BE49-F238E27FC236}">
                  <a16:creationId xmlns="" xmlns:a16="http://schemas.microsoft.com/office/drawing/2014/main" id="{82DCA7DD-FD5D-4E61-A097-3360563AB5F3}"/>
                </a:ext>
              </a:extLst>
            </p:cNvPr>
            <p:cNvSpPr/>
            <p:nvPr/>
          </p:nvSpPr>
          <p:spPr>
            <a:xfrm rot="5400000">
              <a:off x="2300881" y="548711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5" name="그룹 5">
            <a:extLst>
              <a:ext uri="{FF2B5EF4-FFF2-40B4-BE49-F238E27FC236}">
                <a16:creationId xmlns="" xmlns:a16="http://schemas.microsoft.com/office/drawing/2014/main" id="{8B5B2AE6-3A27-42CB-81FF-3CFE809B24F4}"/>
              </a:ext>
            </a:extLst>
          </p:cNvPr>
          <p:cNvGrpSpPr/>
          <p:nvPr/>
        </p:nvGrpSpPr>
        <p:grpSpPr>
          <a:xfrm>
            <a:off x="10066583" y="2503828"/>
            <a:ext cx="1020647" cy="965883"/>
            <a:chOff x="7236296" y="2503826"/>
            <a:chExt cx="1020647" cy="965883"/>
          </a:xfrm>
          <a:solidFill>
            <a:schemeClr val="accent4"/>
          </a:solidFill>
        </p:grpSpPr>
        <p:sp>
          <p:nvSpPr>
            <p:cNvPr id="26" name="Rectangle 25">
              <a:extLst>
                <a:ext uri="{FF2B5EF4-FFF2-40B4-BE49-F238E27FC236}">
                  <a16:creationId xmlns="" xmlns:a16="http://schemas.microsoft.com/office/drawing/2014/main" id="{8826F52D-505C-4268-B515-33055B75C644}"/>
                </a:ext>
              </a:extLst>
            </p:cNvPr>
            <p:cNvSpPr/>
            <p:nvPr/>
          </p:nvSpPr>
          <p:spPr>
            <a:xfrm rot="5400000">
              <a:off x="7373534" y="3116471"/>
              <a:ext cx="216000" cy="490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Block Arc 26">
              <a:extLst>
                <a:ext uri="{FF2B5EF4-FFF2-40B4-BE49-F238E27FC236}">
                  <a16:creationId xmlns="" xmlns:a16="http://schemas.microsoft.com/office/drawing/2014/main" id="{5C7371AB-C391-4C41-9080-0FE617436F40}"/>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Isosceles Triangle 27">
              <a:extLst>
                <a:ext uri="{FF2B5EF4-FFF2-40B4-BE49-F238E27FC236}">
                  <a16:creationId xmlns="" xmlns:a16="http://schemas.microsoft.com/office/drawing/2014/main" id="{5A735FF9-E0DF-4DBA-8613-51CE584F2407}"/>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Rectangle 28">
              <a:extLst>
                <a:ext uri="{FF2B5EF4-FFF2-40B4-BE49-F238E27FC236}">
                  <a16:creationId xmlns="" xmlns:a16="http://schemas.microsoft.com/office/drawing/2014/main" id="{1ACB3463-6F62-43BC-BAFC-FB7B34F960E2}"/>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46" name="TextBox 45">
            <a:extLst>
              <a:ext uri="{FF2B5EF4-FFF2-40B4-BE49-F238E27FC236}">
                <a16:creationId xmlns="" xmlns:a16="http://schemas.microsoft.com/office/drawing/2014/main" id="{3DD731BC-7094-42B1-8BB6-EDDD803185DA}"/>
              </a:ext>
            </a:extLst>
          </p:cNvPr>
          <p:cNvSpPr txBox="1"/>
          <p:nvPr/>
        </p:nvSpPr>
        <p:spPr>
          <a:xfrm>
            <a:off x="7978996" y="4628658"/>
            <a:ext cx="951304" cy="584775"/>
          </a:xfrm>
          <a:prstGeom prst="rect">
            <a:avLst/>
          </a:prstGeom>
          <a:noFill/>
        </p:spPr>
        <p:txBody>
          <a:bodyPr wrap="square" rtlCol="0">
            <a:spAutoFit/>
          </a:bodyPr>
          <a:lstStyle/>
          <a:p>
            <a:pPr algn="ctr"/>
            <a:r>
              <a:rPr lang="en-US" altLang="ko-KR" sz="3200" b="1" dirty="0" smtClean="0">
                <a:ln w="12700">
                  <a:solidFill>
                    <a:schemeClr val="bg1"/>
                  </a:solidFill>
                </a:ln>
                <a:solidFill>
                  <a:schemeClr val="accent2"/>
                </a:solidFill>
                <a:cs typeface="Arial" pitchFamily="34" charset="0"/>
              </a:rPr>
              <a:t>14</a:t>
            </a:r>
            <a:r>
              <a:rPr lang="en-US" altLang="ko-KR" sz="2400" b="1" dirty="0" smtClean="0">
                <a:ln w="12700">
                  <a:solidFill>
                    <a:schemeClr val="bg1"/>
                  </a:solidFill>
                </a:ln>
                <a:solidFill>
                  <a:schemeClr val="accent2"/>
                </a:solidFill>
                <a:cs typeface="Arial" pitchFamily="34" charset="0"/>
              </a:rPr>
              <a:t>%</a:t>
            </a:r>
            <a:endParaRPr lang="ko-KR" altLang="en-US" sz="2400" b="1" dirty="0">
              <a:ln w="12700">
                <a:solidFill>
                  <a:schemeClr val="bg1"/>
                </a:solidFill>
              </a:ln>
              <a:solidFill>
                <a:schemeClr val="accent2"/>
              </a:solidFill>
              <a:cs typeface="Arial" pitchFamily="34" charset="0"/>
            </a:endParaRPr>
          </a:p>
        </p:txBody>
      </p:sp>
      <p:sp>
        <p:nvSpPr>
          <p:cNvPr id="47" name="TextBox 46">
            <a:extLst>
              <a:ext uri="{FF2B5EF4-FFF2-40B4-BE49-F238E27FC236}">
                <a16:creationId xmlns="" xmlns:a16="http://schemas.microsoft.com/office/drawing/2014/main" id="{48CFBBCA-9814-4A96-A4A4-1E5F0D71FA33}"/>
              </a:ext>
            </a:extLst>
          </p:cNvPr>
          <p:cNvSpPr txBox="1"/>
          <p:nvPr/>
        </p:nvSpPr>
        <p:spPr>
          <a:xfrm>
            <a:off x="5319827" y="4971224"/>
            <a:ext cx="951304" cy="584775"/>
          </a:xfrm>
          <a:prstGeom prst="rect">
            <a:avLst/>
          </a:prstGeom>
          <a:noFill/>
        </p:spPr>
        <p:txBody>
          <a:bodyPr wrap="square" rtlCol="0">
            <a:spAutoFit/>
          </a:bodyPr>
          <a:lstStyle/>
          <a:p>
            <a:pPr algn="ctr"/>
            <a:r>
              <a:rPr lang="en-US" altLang="ko-KR" sz="3200" b="1" dirty="0" smtClean="0">
                <a:ln w="12700">
                  <a:solidFill>
                    <a:schemeClr val="bg1"/>
                  </a:solidFill>
                </a:ln>
                <a:solidFill>
                  <a:schemeClr val="accent1"/>
                </a:solidFill>
                <a:cs typeface="Arial" pitchFamily="34" charset="0"/>
              </a:rPr>
              <a:t>19</a:t>
            </a:r>
            <a:r>
              <a:rPr lang="en-US" altLang="ko-KR" sz="2400" b="1" dirty="0" smtClean="0">
                <a:ln w="12700">
                  <a:solidFill>
                    <a:schemeClr val="bg1"/>
                  </a:solidFill>
                </a:ln>
                <a:solidFill>
                  <a:schemeClr val="accent1"/>
                </a:solidFill>
                <a:cs typeface="Arial" pitchFamily="34" charset="0"/>
              </a:rPr>
              <a:t>%</a:t>
            </a:r>
            <a:endParaRPr lang="ko-KR" altLang="en-US" sz="2400" b="1" dirty="0">
              <a:ln w="12700">
                <a:solidFill>
                  <a:schemeClr val="bg1"/>
                </a:solidFill>
              </a:ln>
              <a:solidFill>
                <a:schemeClr val="accent1"/>
              </a:solidFill>
              <a:cs typeface="Arial" pitchFamily="34" charset="0"/>
            </a:endParaRPr>
          </a:p>
        </p:txBody>
      </p:sp>
      <p:sp>
        <p:nvSpPr>
          <p:cNvPr id="48" name="TextBox 47">
            <a:extLst>
              <a:ext uri="{FF2B5EF4-FFF2-40B4-BE49-F238E27FC236}">
                <a16:creationId xmlns="" xmlns:a16="http://schemas.microsoft.com/office/drawing/2014/main" id="{393FCD04-DB6B-4616-9C63-1494E184EEA0}"/>
              </a:ext>
            </a:extLst>
          </p:cNvPr>
          <p:cNvSpPr txBox="1"/>
          <p:nvPr/>
        </p:nvSpPr>
        <p:spPr>
          <a:xfrm>
            <a:off x="10052709" y="3646335"/>
            <a:ext cx="951304" cy="584775"/>
          </a:xfrm>
          <a:prstGeom prst="rect">
            <a:avLst/>
          </a:prstGeom>
          <a:noFill/>
        </p:spPr>
        <p:txBody>
          <a:bodyPr wrap="square" rtlCol="0">
            <a:spAutoFit/>
          </a:bodyPr>
          <a:lstStyle/>
          <a:p>
            <a:pPr algn="ctr"/>
            <a:r>
              <a:rPr lang="en-US" altLang="ko-KR" sz="3200" b="1" dirty="0" smtClean="0">
                <a:ln w="12700">
                  <a:solidFill>
                    <a:schemeClr val="bg1"/>
                  </a:solidFill>
                </a:ln>
                <a:solidFill>
                  <a:schemeClr val="accent3"/>
                </a:solidFill>
                <a:cs typeface="Arial" pitchFamily="34" charset="0"/>
              </a:rPr>
              <a:t>24</a:t>
            </a:r>
            <a:r>
              <a:rPr lang="en-US" altLang="ko-KR" sz="2400" b="1" dirty="0" smtClean="0">
                <a:ln w="12700">
                  <a:solidFill>
                    <a:schemeClr val="bg1"/>
                  </a:solidFill>
                </a:ln>
                <a:solidFill>
                  <a:schemeClr val="accent3"/>
                </a:solidFill>
                <a:cs typeface="Arial" pitchFamily="34" charset="0"/>
              </a:rPr>
              <a:t>%</a:t>
            </a:r>
            <a:endParaRPr lang="ko-KR" altLang="en-US" sz="2400" b="1" dirty="0">
              <a:ln w="12700">
                <a:solidFill>
                  <a:schemeClr val="bg1"/>
                </a:solidFill>
              </a:ln>
              <a:solidFill>
                <a:schemeClr val="accent3"/>
              </a:solidFill>
              <a:cs typeface="Arial" pitchFamily="34" charset="0"/>
            </a:endParaRPr>
          </a:p>
        </p:txBody>
      </p:sp>
      <p:sp>
        <p:nvSpPr>
          <p:cNvPr id="49" name="TextBox 48">
            <a:extLst>
              <a:ext uri="{FF2B5EF4-FFF2-40B4-BE49-F238E27FC236}">
                <a16:creationId xmlns="" xmlns:a16="http://schemas.microsoft.com/office/drawing/2014/main" id="{3DE2C8EC-0533-4898-BBA6-160F31160676}"/>
              </a:ext>
            </a:extLst>
          </p:cNvPr>
          <p:cNvSpPr txBox="1"/>
          <p:nvPr/>
        </p:nvSpPr>
        <p:spPr>
          <a:xfrm>
            <a:off x="9404777" y="1793828"/>
            <a:ext cx="951304" cy="584775"/>
          </a:xfrm>
          <a:prstGeom prst="rect">
            <a:avLst/>
          </a:prstGeom>
          <a:noFill/>
        </p:spPr>
        <p:txBody>
          <a:bodyPr wrap="square" rtlCol="0">
            <a:spAutoFit/>
          </a:bodyPr>
          <a:lstStyle/>
          <a:p>
            <a:pPr algn="ctr"/>
            <a:r>
              <a:rPr lang="en-US" altLang="ko-KR" sz="3200" b="1" dirty="0" smtClean="0">
                <a:ln w="12700">
                  <a:solidFill>
                    <a:schemeClr val="bg1"/>
                  </a:solidFill>
                </a:ln>
                <a:solidFill>
                  <a:schemeClr val="accent4"/>
                </a:solidFill>
                <a:cs typeface="Arial" pitchFamily="34" charset="0"/>
              </a:rPr>
              <a:t>43</a:t>
            </a:r>
            <a:r>
              <a:rPr lang="en-US" altLang="ko-KR" sz="2400" b="1" dirty="0" smtClean="0">
                <a:ln w="12700">
                  <a:solidFill>
                    <a:schemeClr val="bg1"/>
                  </a:solidFill>
                </a:ln>
                <a:solidFill>
                  <a:schemeClr val="accent4"/>
                </a:solidFill>
                <a:cs typeface="Arial" pitchFamily="34" charset="0"/>
              </a:rPr>
              <a:t>%</a:t>
            </a:r>
            <a:endParaRPr lang="ko-KR" altLang="en-US" sz="2400" b="1" dirty="0">
              <a:ln w="12700">
                <a:solidFill>
                  <a:schemeClr val="bg1"/>
                </a:solidFill>
              </a:ln>
              <a:solidFill>
                <a:schemeClr val="accent4"/>
              </a:solidFill>
              <a:cs typeface="Arial" pitchFamily="34" charset="0"/>
            </a:endParaRPr>
          </a:p>
        </p:txBody>
      </p:sp>
      <p:grpSp>
        <p:nvGrpSpPr>
          <p:cNvPr id="58" name="Group 57">
            <a:extLst>
              <a:ext uri="{FF2B5EF4-FFF2-40B4-BE49-F238E27FC236}">
                <a16:creationId xmlns="" xmlns:a16="http://schemas.microsoft.com/office/drawing/2014/main" id="{64AC3E49-1C11-4935-84CD-7526D3FD9ADE}"/>
              </a:ext>
            </a:extLst>
          </p:cNvPr>
          <p:cNvGrpSpPr/>
          <p:nvPr/>
        </p:nvGrpSpPr>
        <p:grpSpPr>
          <a:xfrm flipH="1">
            <a:off x="4506916" y="5382663"/>
            <a:ext cx="1199380" cy="461665"/>
            <a:chOff x="8760955" y="-377720"/>
            <a:chExt cx="5693435" cy="2191516"/>
          </a:xfrm>
        </p:grpSpPr>
        <p:sp>
          <p:nvSpPr>
            <p:cNvPr id="59" name="Freeform: Shape 58">
              <a:extLst>
                <a:ext uri="{FF2B5EF4-FFF2-40B4-BE49-F238E27FC236}">
                  <a16:creationId xmlns="" xmlns:a16="http://schemas.microsoft.com/office/drawing/2014/main" id="{29EDBA7D-F459-4540-951E-213CAEAA6C49}"/>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 xmlns:a16="http://schemas.microsoft.com/office/drawing/2014/main" id="{DEF4FD6F-7CB8-45E6-B962-660DF90BA7C8}"/>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1" name="Group 60">
            <a:extLst>
              <a:ext uri="{FF2B5EF4-FFF2-40B4-BE49-F238E27FC236}">
                <a16:creationId xmlns="" xmlns:a16="http://schemas.microsoft.com/office/drawing/2014/main" id="{E4D2CA50-259F-4BFD-80D7-6AA05B8FEC7D}"/>
              </a:ext>
            </a:extLst>
          </p:cNvPr>
          <p:cNvGrpSpPr/>
          <p:nvPr/>
        </p:nvGrpSpPr>
        <p:grpSpPr>
          <a:xfrm flipH="1">
            <a:off x="10356081" y="1970264"/>
            <a:ext cx="1199380" cy="461665"/>
            <a:chOff x="8760955" y="-377720"/>
            <a:chExt cx="5693435" cy="2191516"/>
          </a:xfrm>
        </p:grpSpPr>
        <p:sp>
          <p:nvSpPr>
            <p:cNvPr id="62" name="Freeform: Shape 61">
              <a:extLst>
                <a:ext uri="{FF2B5EF4-FFF2-40B4-BE49-F238E27FC236}">
                  <a16:creationId xmlns="" xmlns:a16="http://schemas.microsoft.com/office/drawing/2014/main" id="{0B509D6E-3A65-422B-A7CA-8F0B178C9491}"/>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 xmlns:a16="http://schemas.microsoft.com/office/drawing/2014/main" id="{C00F29CE-0ED6-4171-8DF1-45FC5E01907F}"/>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4" name="Group 63">
            <a:extLst>
              <a:ext uri="{FF2B5EF4-FFF2-40B4-BE49-F238E27FC236}">
                <a16:creationId xmlns="" xmlns:a16="http://schemas.microsoft.com/office/drawing/2014/main" id="{492D8219-51DB-4B9D-AC6F-8AB1A6FEEC4E}"/>
              </a:ext>
            </a:extLst>
          </p:cNvPr>
          <p:cNvGrpSpPr/>
          <p:nvPr/>
        </p:nvGrpSpPr>
        <p:grpSpPr>
          <a:xfrm flipH="1">
            <a:off x="7052907" y="4281100"/>
            <a:ext cx="1199380" cy="461665"/>
            <a:chOff x="8760955" y="-377720"/>
            <a:chExt cx="5693435" cy="2191516"/>
          </a:xfrm>
        </p:grpSpPr>
        <p:sp>
          <p:nvSpPr>
            <p:cNvPr id="65" name="Freeform: Shape 64">
              <a:extLst>
                <a:ext uri="{FF2B5EF4-FFF2-40B4-BE49-F238E27FC236}">
                  <a16:creationId xmlns="" xmlns:a16="http://schemas.microsoft.com/office/drawing/2014/main" id="{FDBD3FDA-9115-423D-BEEA-B3DED8A84AB3}"/>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66" name="Freeform: Shape 65">
              <a:extLst>
                <a:ext uri="{FF2B5EF4-FFF2-40B4-BE49-F238E27FC236}">
                  <a16:creationId xmlns="" xmlns:a16="http://schemas.microsoft.com/office/drawing/2014/main" id="{7A5F44E3-B485-472E-93D9-E51F3D17CFA6}"/>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grpSp>
        <p:nvGrpSpPr>
          <p:cNvPr id="67" name="Group 66">
            <a:extLst>
              <a:ext uri="{FF2B5EF4-FFF2-40B4-BE49-F238E27FC236}">
                <a16:creationId xmlns="" xmlns:a16="http://schemas.microsoft.com/office/drawing/2014/main" id="{89AA3FD9-DC26-48C2-8AA1-CDDB8A793831}"/>
              </a:ext>
            </a:extLst>
          </p:cNvPr>
          <p:cNvGrpSpPr/>
          <p:nvPr/>
        </p:nvGrpSpPr>
        <p:grpSpPr>
          <a:xfrm flipH="1">
            <a:off x="9280739" y="3092859"/>
            <a:ext cx="1199380" cy="461665"/>
            <a:chOff x="8760955" y="-377720"/>
            <a:chExt cx="5693435" cy="2191516"/>
          </a:xfrm>
        </p:grpSpPr>
        <p:sp>
          <p:nvSpPr>
            <p:cNvPr id="68" name="Freeform: Shape 67">
              <a:extLst>
                <a:ext uri="{FF2B5EF4-FFF2-40B4-BE49-F238E27FC236}">
                  <a16:creationId xmlns="" xmlns:a16="http://schemas.microsoft.com/office/drawing/2014/main" id="{AFFA49E2-DF93-49BD-B41C-65E2DF9B0246}"/>
                </a:ext>
              </a:extLst>
            </p:cNvPr>
            <p:cNvSpPr/>
            <p:nvPr/>
          </p:nvSpPr>
          <p:spPr>
            <a:xfrm>
              <a:off x="8760955" y="-377720"/>
              <a:ext cx="5693435"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 xmlns:a16="http://schemas.microsoft.com/office/drawing/2014/main" id="{F0DE0EBF-A448-4997-AB13-291DCA7ECA65}"/>
                </a:ext>
              </a:extLst>
            </p:cNvPr>
            <p:cNvSpPr/>
            <p:nvPr/>
          </p:nvSpPr>
          <p:spPr>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70" name="TextBox 69">
            <a:extLst>
              <a:ext uri="{FF2B5EF4-FFF2-40B4-BE49-F238E27FC236}">
                <a16:creationId xmlns="" xmlns:a16="http://schemas.microsoft.com/office/drawing/2014/main" id="{50D5D9DE-B131-42AE-8C21-7A3C6E2CB64A}"/>
              </a:ext>
            </a:extLst>
          </p:cNvPr>
          <p:cNvSpPr txBox="1"/>
          <p:nvPr/>
        </p:nvSpPr>
        <p:spPr>
          <a:xfrm>
            <a:off x="9349320" y="1497399"/>
            <a:ext cx="1137467" cy="461665"/>
          </a:xfrm>
          <a:prstGeom prst="rect">
            <a:avLst/>
          </a:prstGeom>
          <a:noFill/>
        </p:spPr>
        <p:txBody>
          <a:bodyPr wrap="square" rtlCol="0">
            <a:spAutoFit/>
          </a:bodyPr>
          <a:lstStyle/>
          <a:p>
            <a:r>
              <a:rPr lang="en-US" altLang="ko-KR" sz="2400" b="1" dirty="0">
                <a:ln w="12700">
                  <a:solidFill>
                    <a:schemeClr val="bg1"/>
                  </a:solidFill>
                </a:ln>
                <a:solidFill>
                  <a:schemeClr val="accent4"/>
                </a:solidFill>
                <a:cs typeface="Arial" pitchFamily="34" charset="0"/>
              </a:rPr>
              <a:t>Sedan</a:t>
            </a:r>
            <a:endParaRPr lang="ko-KR" altLang="en-US" sz="3200" b="1" dirty="0">
              <a:ln w="12700">
                <a:solidFill>
                  <a:schemeClr val="bg1"/>
                </a:solidFill>
              </a:ln>
              <a:solidFill>
                <a:schemeClr val="accent4"/>
              </a:solidFill>
              <a:cs typeface="Arial" pitchFamily="34" charset="0"/>
            </a:endParaRPr>
          </a:p>
        </p:txBody>
      </p:sp>
      <p:sp>
        <p:nvSpPr>
          <p:cNvPr id="71" name="TextBox 70">
            <a:extLst>
              <a:ext uri="{FF2B5EF4-FFF2-40B4-BE49-F238E27FC236}">
                <a16:creationId xmlns="" xmlns:a16="http://schemas.microsoft.com/office/drawing/2014/main" id="{50D5D9DE-B131-42AE-8C21-7A3C6E2CB64A}"/>
              </a:ext>
            </a:extLst>
          </p:cNvPr>
          <p:cNvSpPr txBox="1"/>
          <p:nvPr/>
        </p:nvSpPr>
        <p:spPr>
          <a:xfrm>
            <a:off x="9748234" y="4144746"/>
            <a:ext cx="1773204" cy="461665"/>
          </a:xfrm>
          <a:prstGeom prst="rect">
            <a:avLst/>
          </a:prstGeom>
          <a:noFill/>
        </p:spPr>
        <p:txBody>
          <a:bodyPr wrap="square" rtlCol="0">
            <a:spAutoFit/>
          </a:bodyPr>
          <a:lstStyle/>
          <a:p>
            <a:r>
              <a:rPr lang="en-US" altLang="ko-KR" sz="2400" b="1" dirty="0">
                <a:ln w="12700">
                  <a:solidFill>
                    <a:schemeClr val="bg1"/>
                  </a:solidFill>
                </a:ln>
                <a:solidFill>
                  <a:schemeClr val="accent3"/>
                </a:solidFill>
                <a:cs typeface="Arial" pitchFamily="34" charset="0"/>
              </a:rPr>
              <a:t>Crossover</a:t>
            </a:r>
            <a:endParaRPr lang="ko-KR" altLang="en-US" sz="2400" b="1" dirty="0">
              <a:ln w="12700">
                <a:solidFill>
                  <a:schemeClr val="bg1"/>
                </a:solidFill>
              </a:ln>
              <a:solidFill>
                <a:schemeClr val="accent3"/>
              </a:solidFill>
              <a:cs typeface="Arial" pitchFamily="34" charset="0"/>
            </a:endParaRPr>
          </a:p>
        </p:txBody>
      </p:sp>
      <p:sp>
        <p:nvSpPr>
          <p:cNvPr id="72" name="TextBox 71">
            <a:extLst>
              <a:ext uri="{FF2B5EF4-FFF2-40B4-BE49-F238E27FC236}">
                <a16:creationId xmlns="" xmlns:a16="http://schemas.microsoft.com/office/drawing/2014/main" id="{50D5D9DE-B131-42AE-8C21-7A3C6E2CB64A}"/>
              </a:ext>
            </a:extLst>
          </p:cNvPr>
          <p:cNvSpPr txBox="1"/>
          <p:nvPr/>
        </p:nvSpPr>
        <p:spPr>
          <a:xfrm>
            <a:off x="8015137" y="5151830"/>
            <a:ext cx="1137467" cy="461665"/>
          </a:xfrm>
          <a:prstGeom prst="rect">
            <a:avLst/>
          </a:prstGeom>
          <a:noFill/>
        </p:spPr>
        <p:txBody>
          <a:bodyPr wrap="square" rtlCol="0">
            <a:spAutoFit/>
          </a:bodyPr>
          <a:lstStyle/>
          <a:p>
            <a:r>
              <a:rPr lang="en-US" altLang="ko-KR" sz="2400" b="1" dirty="0">
                <a:ln w="12700">
                  <a:solidFill>
                    <a:schemeClr val="bg1"/>
                  </a:solidFill>
                </a:ln>
                <a:solidFill>
                  <a:schemeClr val="accent2"/>
                </a:solidFill>
                <a:cs typeface="Arial" pitchFamily="34" charset="0"/>
              </a:rPr>
              <a:t>Hatch</a:t>
            </a:r>
            <a:endParaRPr lang="ko-KR" altLang="en-US" sz="2400" b="1" dirty="0">
              <a:ln w="12700">
                <a:solidFill>
                  <a:schemeClr val="bg1"/>
                </a:solidFill>
              </a:ln>
              <a:solidFill>
                <a:schemeClr val="accent2"/>
              </a:solidFill>
              <a:cs typeface="Arial" pitchFamily="34" charset="0"/>
            </a:endParaRPr>
          </a:p>
        </p:txBody>
      </p:sp>
      <p:sp>
        <p:nvSpPr>
          <p:cNvPr id="73" name="TextBox 72">
            <a:extLst>
              <a:ext uri="{FF2B5EF4-FFF2-40B4-BE49-F238E27FC236}">
                <a16:creationId xmlns="" xmlns:a16="http://schemas.microsoft.com/office/drawing/2014/main" id="{50D5D9DE-B131-42AE-8C21-7A3C6E2CB64A}"/>
              </a:ext>
            </a:extLst>
          </p:cNvPr>
          <p:cNvSpPr txBox="1"/>
          <p:nvPr/>
        </p:nvSpPr>
        <p:spPr>
          <a:xfrm>
            <a:off x="6213288" y="4997076"/>
            <a:ext cx="1137467" cy="461665"/>
          </a:xfrm>
          <a:prstGeom prst="rect">
            <a:avLst/>
          </a:prstGeom>
          <a:noFill/>
        </p:spPr>
        <p:txBody>
          <a:bodyPr wrap="square" rtlCol="0">
            <a:spAutoFit/>
          </a:bodyPr>
          <a:lstStyle/>
          <a:p>
            <a:r>
              <a:rPr lang="en-US" altLang="ko-KR" sz="2400" b="1" dirty="0">
                <a:ln w="12700">
                  <a:solidFill>
                    <a:schemeClr val="bg1"/>
                  </a:solidFill>
                </a:ln>
                <a:solidFill>
                  <a:schemeClr val="accent1"/>
                </a:solidFill>
                <a:cs typeface="Arial" pitchFamily="34" charset="0"/>
              </a:rPr>
              <a:t>Other</a:t>
            </a:r>
            <a:endParaRPr lang="ko-KR" altLang="en-US" sz="2400" b="1" dirty="0">
              <a:ln w="12700">
                <a:solidFill>
                  <a:schemeClr val="bg1"/>
                </a:solidFill>
              </a:ln>
              <a:solidFill>
                <a:schemeClr val="accent1"/>
              </a:solidFill>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30" y="1243226"/>
            <a:ext cx="68389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TextBox 73">
            <a:extLst>
              <a:ext uri="{FF2B5EF4-FFF2-40B4-BE49-F238E27FC236}">
                <a16:creationId xmlns="" xmlns:a16="http://schemas.microsoft.com/office/drawing/2014/main" id="{0E47C6A1-BFD8-49A2-B6A3-E9DB5925E860}"/>
              </a:ext>
            </a:extLst>
          </p:cNvPr>
          <p:cNvSpPr txBox="1"/>
          <p:nvPr/>
        </p:nvSpPr>
        <p:spPr>
          <a:xfrm>
            <a:off x="6930542" y="1378329"/>
            <a:ext cx="2350197"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shows people prefer Sedan type of body mostly may be because Sedans are reasonably priced, and get decent gas mileage (cost is important for people on a fixed income).</a:t>
            </a:r>
            <a:endParaRPr lang="ko-KR" altLang="en-US" sz="1200" dirty="0">
              <a:solidFill>
                <a:schemeClr val="tx1">
                  <a:lumMod val="75000"/>
                  <a:lumOff val="25000"/>
                </a:schemeClr>
              </a:solidFill>
              <a:cs typeface="Arial" pitchFamily="34" charset="0"/>
            </a:endParaRPr>
          </a:p>
        </p:txBody>
      </p:sp>
      <p:sp>
        <p:nvSpPr>
          <p:cNvPr id="76" name="TextBox 75">
            <a:extLst>
              <a:ext uri="{FF2B5EF4-FFF2-40B4-BE49-F238E27FC236}">
                <a16:creationId xmlns="" xmlns:a16="http://schemas.microsoft.com/office/drawing/2014/main" id="{0E47C6A1-BFD8-49A2-B6A3-E9DB5925E860}"/>
              </a:ext>
            </a:extLst>
          </p:cNvPr>
          <p:cNvSpPr txBox="1"/>
          <p:nvPr/>
        </p:nvSpPr>
        <p:spPr>
          <a:xfrm>
            <a:off x="260565" y="4591720"/>
            <a:ext cx="4246351"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Hatchbacks almost don’t have variance - their engines gathered in 1.4-1.6 liters zone. Almost the same with wagons which often have 2l volume. While crossover engine volume can vary significantly.</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23802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79DDB77-EDA2-4AB5-94A0-9007E46D023C}"/>
              </a:ext>
            </a:extLst>
          </p:cNvPr>
          <p:cNvSpPr txBox="1"/>
          <p:nvPr/>
        </p:nvSpPr>
        <p:spPr>
          <a:xfrm>
            <a:off x="626672" y="485292"/>
            <a:ext cx="5319004" cy="553998"/>
          </a:xfrm>
          <a:prstGeom prst="rect">
            <a:avLst/>
          </a:prstGeom>
          <a:noFill/>
        </p:spPr>
        <p:txBody>
          <a:bodyPr wrap="square" lIns="48000" tIns="0" rIns="24000" bIns="0" rtlCol="0">
            <a:spAutoFit/>
          </a:bodyPr>
          <a:lstStyle/>
          <a:p>
            <a:r>
              <a:rPr lang="en-US" altLang="ko-KR" sz="3600" dirty="0" smtClean="0">
                <a:latin typeface="+mj-lt"/>
                <a:cs typeface="Arial" pitchFamily="34" charset="0"/>
              </a:rPr>
              <a:t>Conclusion</a:t>
            </a:r>
            <a:endParaRPr lang="ko-KR" altLang="en-US" sz="3600" dirty="0">
              <a:latin typeface="+mj-lt"/>
              <a:cs typeface="Arial" pitchFamily="34" charset="0"/>
            </a:endParaRPr>
          </a:p>
        </p:txBody>
      </p:sp>
      <p:sp>
        <p:nvSpPr>
          <p:cNvPr id="21" name="Parallelogram 20">
            <a:extLst>
              <a:ext uri="{FF2B5EF4-FFF2-40B4-BE49-F238E27FC236}">
                <a16:creationId xmlns="" xmlns:a16="http://schemas.microsoft.com/office/drawing/2014/main" id="{B5DCDFE6-822B-46A6-8A70-D4145758E3C0}"/>
              </a:ext>
            </a:extLst>
          </p:cNvPr>
          <p:cNvSpPr/>
          <p:nvPr/>
        </p:nvSpPr>
        <p:spPr>
          <a:xfrm>
            <a:off x="6496050" y="0"/>
            <a:ext cx="4191000" cy="6858000"/>
          </a:xfrm>
          <a:prstGeom prst="parallelogram">
            <a:avLst>
              <a:gd name="adj" fmla="val 947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 xmlns:a16="http://schemas.microsoft.com/office/drawing/2014/main" id="{51D14580-A169-4F5E-8BCB-62B9573AB4A2}"/>
              </a:ext>
            </a:extLst>
          </p:cNvPr>
          <p:cNvSpPr/>
          <p:nvPr/>
        </p:nvSpPr>
        <p:spPr>
          <a:xfrm>
            <a:off x="7596799" y="0"/>
            <a:ext cx="4191000" cy="6858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 xmlns:a16="http://schemas.microsoft.com/office/drawing/2014/main" id="{28227135-02AC-4A46-8145-60E33ADCA169}"/>
              </a:ext>
            </a:extLst>
          </p:cNvPr>
          <p:cNvSpPr txBox="1"/>
          <p:nvPr/>
        </p:nvSpPr>
        <p:spPr>
          <a:xfrm>
            <a:off x="626672" y="1334762"/>
            <a:ext cx="4165847" cy="4154984"/>
          </a:xfrm>
          <a:prstGeom prst="rect">
            <a:avLst/>
          </a:prstGeom>
          <a:noFill/>
        </p:spPr>
        <p:txBody>
          <a:bodyPr wrap="square" lIns="0" rtlCol="0">
            <a:spAutoFit/>
          </a:bodyPr>
          <a:lstStyle/>
          <a:p>
            <a:pPr marL="171450" indent="-171450">
              <a:buFont typeface="Wingdings" pitchFamily="2" charset="2"/>
              <a:buChar char="ü"/>
            </a:pPr>
            <a:r>
              <a:rPr lang="en-US" sz="1200" dirty="0" smtClean="0"/>
              <a:t>I've </a:t>
            </a:r>
            <a:r>
              <a:rPr lang="en-US" sz="1200" dirty="0"/>
              <a:t>tried to cover basic initial steps of exploratory data </a:t>
            </a:r>
            <a:r>
              <a:rPr lang="en-US" sz="1200" dirty="0" smtClean="0"/>
              <a:t>analysis Identification </a:t>
            </a:r>
            <a:r>
              <a:rPr lang="en-US" sz="1200" dirty="0"/>
              <a:t>of variables and data types</a:t>
            </a:r>
          </a:p>
          <a:p>
            <a:pPr marL="228600" indent="-228600">
              <a:buFont typeface="+mj-lt"/>
              <a:buAutoNum type="arabicPeriod"/>
            </a:pPr>
            <a:r>
              <a:rPr lang="en-US" sz="1200" dirty="0"/>
              <a:t>Missing value treatment</a:t>
            </a:r>
          </a:p>
          <a:p>
            <a:pPr marL="228600" indent="-228600">
              <a:buFont typeface="+mj-lt"/>
              <a:buAutoNum type="arabicPeriod"/>
            </a:pPr>
            <a:r>
              <a:rPr lang="en-US" sz="1200" dirty="0"/>
              <a:t>Outlier treatment</a:t>
            </a:r>
          </a:p>
          <a:p>
            <a:pPr marL="228600" indent="-228600">
              <a:buFont typeface="+mj-lt"/>
              <a:buAutoNum type="arabicPeriod"/>
            </a:pPr>
            <a:r>
              <a:rPr lang="en-US" sz="1200" dirty="0"/>
              <a:t>Non-Graphical </a:t>
            </a:r>
            <a:r>
              <a:rPr lang="en-US" sz="1200" dirty="0" err="1"/>
              <a:t>Univariate</a:t>
            </a:r>
            <a:r>
              <a:rPr lang="en-US" sz="1200" dirty="0"/>
              <a:t> Analysis</a:t>
            </a:r>
          </a:p>
          <a:p>
            <a:pPr marL="228600" indent="-228600">
              <a:buFont typeface="+mj-lt"/>
              <a:buAutoNum type="arabicPeriod"/>
            </a:pPr>
            <a:r>
              <a:rPr lang="en-US" sz="1200" dirty="0"/>
              <a:t>Graphical </a:t>
            </a:r>
            <a:r>
              <a:rPr lang="en-US" sz="1200" dirty="0" err="1"/>
              <a:t>Univariate</a:t>
            </a:r>
            <a:r>
              <a:rPr lang="en-US" sz="1200" dirty="0"/>
              <a:t> Analysis</a:t>
            </a:r>
          </a:p>
          <a:p>
            <a:pPr marL="228600" indent="-228600">
              <a:buFont typeface="+mj-lt"/>
              <a:buAutoNum type="arabicPeriod"/>
            </a:pPr>
            <a:r>
              <a:rPr lang="en-US" sz="1200" dirty="0"/>
              <a:t>Bivariate Analysis</a:t>
            </a:r>
          </a:p>
          <a:p>
            <a:pPr marL="228600" indent="-228600">
              <a:buFont typeface="+mj-lt"/>
              <a:buAutoNum type="arabicPeriod"/>
            </a:pPr>
            <a:r>
              <a:rPr lang="en-US" sz="1200" dirty="0"/>
              <a:t>Variable transformations</a:t>
            </a:r>
          </a:p>
          <a:p>
            <a:endParaRPr lang="en-US" altLang="ko-KR" sz="1200" dirty="0" smtClean="0">
              <a:cs typeface="Arial" pitchFamily="34" charset="0"/>
            </a:endParaRPr>
          </a:p>
          <a:p>
            <a:pPr marL="171450" indent="-171450">
              <a:buFont typeface="Wingdings" pitchFamily="2" charset="2"/>
              <a:buChar char="ü"/>
            </a:pPr>
            <a:endParaRPr lang="en-US" altLang="ko-KR" sz="1200" dirty="0">
              <a:cs typeface="Arial" pitchFamily="34" charset="0"/>
            </a:endParaRPr>
          </a:p>
          <a:p>
            <a:pPr marL="171450" indent="-171450">
              <a:buFont typeface="Wingdings" pitchFamily="2" charset="2"/>
              <a:buChar char="ü"/>
            </a:pPr>
            <a:r>
              <a:rPr lang="en-US" sz="1200" dirty="0"/>
              <a:t>Also I've made use of </a:t>
            </a:r>
            <a:r>
              <a:rPr lang="en-US" sz="1200" dirty="0" smtClean="0"/>
              <a:t>libraries </a:t>
            </a:r>
            <a:r>
              <a:rPr lang="en-US" sz="1200" dirty="0"/>
              <a:t>like </a:t>
            </a:r>
            <a:r>
              <a:rPr lang="en-US" sz="1200" dirty="0" err="1"/>
              <a:t>dplyr</a:t>
            </a:r>
            <a:r>
              <a:rPr lang="en-US" sz="1200" dirty="0"/>
              <a:t>, ggplot2 and </a:t>
            </a:r>
            <a:r>
              <a:rPr lang="en-US" sz="1200" dirty="0" err="1"/>
              <a:t>plotly</a:t>
            </a:r>
            <a:r>
              <a:rPr lang="en-US" sz="1200" dirty="0"/>
              <a:t> to develop better insights about the data</a:t>
            </a:r>
            <a:r>
              <a:rPr lang="en-US" sz="1200" dirty="0" smtClean="0"/>
              <a:t>.</a:t>
            </a:r>
            <a:r>
              <a:rPr lang="en-US" altLang="ko-KR" sz="1200" dirty="0" smtClean="0">
                <a:cs typeface="Arial" pitchFamily="34" charset="0"/>
              </a:rPr>
              <a:t> </a:t>
            </a:r>
            <a:endParaRPr lang="en-US" altLang="ko-KR" sz="1200" dirty="0">
              <a:cs typeface="Arial" pitchFamily="34" charset="0"/>
            </a:endParaRPr>
          </a:p>
          <a:p>
            <a:pPr marL="171450" indent="-171450">
              <a:buFont typeface="Wingdings" pitchFamily="2" charset="2"/>
              <a:buChar char="ü"/>
            </a:pPr>
            <a:endParaRPr lang="en-US" altLang="ko-KR" sz="1200" dirty="0">
              <a:cs typeface="Arial" pitchFamily="34" charset="0"/>
            </a:endParaRPr>
          </a:p>
          <a:p>
            <a:pPr marL="171450" indent="-171450">
              <a:buFont typeface="Wingdings" pitchFamily="2" charset="2"/>
              <a:buChar char="ü"/>
            </a:pPr>
            <a:r>
              <a:rPr lang="en-US" sz="1200" dirty="0"/>
              <a:t>We have seen impact of columns like mileage, year, body type and </a:t>
            </a:r>
            <a:r>
              <a:rPr lang="en-US" sz="1200" dirty="0" err="1"/>
              <a:t>engType</a:t>
            </a:r>
            <a:r>
              <a:rPr lang="en-US" sz="1200" dirty="0"/>
              <a:t> on the Price increase/decrease rate.</a:t>
            </a:r>
            <a:endParaRPr lang="en-US" altLang="ko-KR" sz="1200" dirty="0">
              <a:cs typeface="Arial" pitchFamily="34" charset="0"/>
            </a:endParaRPr>
          </a:p>
          <a:p>
            <a:pPr marL="171450" indent="-171450">
              <a:buFont typeface="Wingdings" pitchFamily="2" charset="2"/>
              <a:buChar char="ü"/>
            </a:pPr>
            <a:endParaRPr lang="en-US" altLang="ko-KR" sz="1200" dirty="0">
              <a:cs typeface="Arial" pitchFamily="34" charset="0"/>
            </a:endParaRPr>
          </a:p>
          <a:p>
            <a:pPr marL="171450" indent="-171450">
              <a:buFont typeface="Wingdings" pitchFamily="2" charset="2"/>
              <a:buChar char="ü"/>
            </a:pPr>
            <a:r>
              <a:rPr lang="en-US" sz="1200" dirty="0"/>
              <a:t>It is clear from the </a:t>
            </a:r>
            <a:r>
              <a:rPr lang="en-US" sz="1200" dirty="0" smtClean="0"/>
              <a:t>analysis </a:t>
            </a:r>
            <a:r>
              <a:rPr lang="en-US" sz="1200" dirty="0"/>
              <a:t>that Ukraine people prefer German made cars</a:t>
            </a:r>
            <a:r>
              <a:rPr lang="en-US" sz="1200" dirty="0" smtClean="0"/>
              <a:t>.</a:t>
            </a:r>
          </a:p>
          <a:p>
            <a:endParaRPr lang="en-US" sz="1200" dirty="0" smtClean="0"/>
          </a:p>
          <a:p>
            <a:pPr marL="171450" indent="-171450">
              <a:buFont typeface="Wingdings" pitchFamily="2" charset="2"/>
              <a:buChar char="ü"/>
            </a:pPr>
            <a:r>
              <a:rPr lang="en-US" sz="1200" dirty="0"/>
              <a:t>This analysis indicates that there is wide </a:t>
            </a:r>
            <a:r>
              <a:rPr lang="en-US" sz="1200" dirty="0" smtClean="0"/>
              <a:t>opportunities </a:t>
            </a:r>
            <a:r>
              <a:rPr lang="en-US" sz="1200" dirty="0"/>
              <a:t>for other country car </a:t>
            </a:r>
            <a:r>
              <a:rPr lang="en-US" sz="1200" dirty="0" smtClean="0"/>
              <a:t>manufacturers </a:t>
            </a:r>
            <a:r>
              <a:rPr lang="en-US" sz="1200" dirty="0"/>
              <a:t>to make their mark here like Hyundai.</a:t>
            </a:r>
            <a:endParaRPr lang="en-US" altLang="ko-KR" sz="1200" dirty="0">
              <a:cs typeface="Arial" pitchFamily="34" charset="0"/>
            </a:endParaRPr>
          </a:p>
        </p:txBody>
      </p:sp>
      <p:sp>
        <p:nvSpPr>
          <p:cNvPr id="7" name="Picture Placeholder 6">
            <a:extLst>
              <a:ext uri="{FF2B5EF4-FFF2-40B4-BE49-F238E27FC236}">
                <a16:creationId xmlns="" xmlns:a16="http://schemas.microsoft.com/office/drawing/2014/main" id="{BEBE54F9-9143-4B89-8EDC-8F4861D49447}"/>
              </a:ext>
            </a:extLst>
          </p:cNvPr>
          <p:cNvSpPr>
            <a:spLocks noGrp="1"/>
          </p:cNvSpPr>
          <p:nvPr>
            <p:ph type="pic" idx="14"/>
          </p:nvPr>
        </p:nvSpPr>
        <p:spPr/>
      </p:sp>
    </p:spTree>
    <p:extLst>
      <p:ext uri="{BB962C8B-B14F-4D97-AF65-F5344CB8AC3E}">
        <p14:creationId xmlns:p14="http://schemas.microsoft.com/office/powerpoint/2010/main" val="4279204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20C8F30-9C91-4D39-A29C-BCE4134E41E9}"/>
              </a:ext>
            </a:extLst>
          </p:cNvPr>
          <p:cNvSpPr txBox="1"/>
          <p:nvPr/>
        </p:nvSpPr>
        <p:spPr>
          <a:xfrm>
            <a:off x="-4762" y="4831024"/>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3387862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93B75C5-9BDB-4B5F-AB3F-CB12A702F1F8}"/>
              </a:ext>
            </a:extLst>
          </p:cNvPr>
          <p:cNvSpPr txBox="1"/>
          <p:nvPr/>
        </p:nvSpPr>
        <p:spPr>
          <a:xfrm>
            <a:off x="6348659" y="862106"/>
            <a:ext cx="5702314" cy="1077218"/>
          </a:xfrm>
          <a:prstGeom prst="rect">
            <a:avLst/>
          </a:prstGeom>
          <a:noFill/>
        </p:spPr>
        <p:txBody>
          <a:bodyPr wrap="square" rtlCol="0">
            <a:spAutoFit/>
          </a:bodyPr>
          <a:lstStyle/>
          <a:p>
            <a:r>
              <a:rPr lang="en-US" sz="1600" dirty="0">
                <a:solidFill>
                  <a:schemeClr val="bg1"/>
                </a:solidFill>
              </a:rPr>
              <a:t>This dataset was collected by me from car sale advertisements for study/practice purposes in 2016. Though there is couple well known car features datasets they seems quite simple and outdated. Car topic is really </a:t>
            </a:r>
            <a:r>
              <a:rPr lang="en-US" sz="1600" dirty="0" smtClean="0">
                <a:solidFill>
                  <a:schemeClr val="bg1"/>
                </a:solidFill>
              </a:rPr>
              <a:t>interesting.</a:t>
            </a:r>
            <a:endParaRPr lang="en-US" altLang="ko-KR" sz="1600" dirty="0">
              <a:solidFill>
                <a:schemeClr val="bg1"/>
              </a:solidFill>
              <a:cs typeface="Arial" pitchFamily="34" charset="0"/>
            </a:endParaRPr>
          </a:p>
        </p:txBody>
      </p:sp>
      <p:sp>
        <p:nvSpPr>
          <p:cNvPr id="6" name="TextBox 5">
            <a:extLst>
              <a:ext uri="{FF2B5EF4-FFF2-40B4-BE49-F238E27FC236}">
                <a16:creationId xmlns="" xmlns:a16="http://schemas.microsoft.com/office/drawing/2014/main" id="{95E3BD7D-EEC6-41FC-867D-95F2B71346B3}"/>
              </a:ext>
            </a:extLst>
          </p:cNvPr>
          <p:cNvSpPr txBox="1"/>
          <p:nvPr/>
        </p:nvSpPr>
        <p:spPr>
          <a:xfrm>
            <a:off x="5180526" y="26194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01</a:t>
            </a:r>
            <a:endParaRPr lang="ko-KR" altLang="en-US" b="1" dirty="0">
              <a:solidFill>
                <a:schemeClr val="bg1">
                  <a:alpha val="40000"/>
                </a:schemeClr>
              </a:solidFill>
              <a:effectLst/>
            </a:endParaRPr>
          </a:p>
        </p:txBody>
      </p:sp>
      <p:sp>
        <p:nvSpPr>
          <p:cNvPr id="7" name="TextBox 6">
            <a:extLst>
              <a:ext uri="{FF2B5EF4-FFF2-40B4-BE49-F238E27FC236}">
                <a16:creationId xmlns="" xmlns:a16="http://schemas.microsoft.com/office/drawing/2014/main" id="{38A41E9E-1812-4ACE-A417-73C9AF47F355}"/>
              </a:ext>
            </a:extLst>
          </p:cNvPr>
          <p:cNvSpPr txBox="1"/>
          <p:nvPr/>
        </p:nvSpPr>
        <p:spPr>
          <a:xfrm>
            <a:off x="6457841" y="2374986"/>
            <a:ext cx="4946526" cy="584775"/>
          </a:xfrm>
          <a:prstGeom prst="rect">
            <a:avLst/>
          </a:prstGeom>
          <a:noFill/>
        </p:spPr>
        <p:txBody>
          <a:bodyPr wrap="square" rtlCol="0">
            <a:spAutoFit/>
          </a:bodyPr>
          <a:lstStyle/>
          <a:p>
            <a:r>
              <a:rPr lang="en-US" sz="1600" dirty="0">
                <a:solidFill>
                  <a:schemeClr val="bg1"/>
                </a:solidFill>
              </a:rPr>
              <a:t>This dataset contains data for more than 9.5K cars sale in Ukraine.</a:t>
            </a:r>
            <a:endParaRPr lang="en-US" altLang="ko-KR" sz="1600" dirty="0">
              <a:solidFill>
                <a:schemeClr val="bg1"/>
              </a:solidFill>
              <a:cs typeface="Arial" pitchFamily="34" charset="0"/>
            </a:endParaRPr>
          </a:p>
        </p:txBody>
      </p:sp>
      <p:sp>
        <p:nvSpPr>
          <p:cNvPr id="10" name="TextBox 9">
            <a:extLst>
              <a:ext uri="{FF2B5EF4-FFF2-40B4-BE49-F238E27FC236}">
                <a16:creationId xmlns="" xmlns:a16="http://schemas.microsoft.com/office/drawing/2014/main" id="{F627DDE9-FE7C-4B7E-A047-E092B6A88859}"/>
              </a:ext>
            </a:extLst>
          </p:cNvPr>
          <p:cNvSpPr txBox="1"/>
          <p:nvPr/>
        </p:nvSpPr>
        <p:spPr>
          <a:xfrm>
            <a:off x="5180526" y="1758873"/>
            <a:ext cx="1531549" cy="1200329"/>
          </a:xfrm>
          <a:prstGeom prst="rect">
            <a:avLst/>
          </a:prstGeom>
          <a:noFill/>
        </p:spPr>
        <p:txBody>
          <a:bodyPr wrap="square" lIns="108000" rIns="108000" rtlCol="0">
            <a:spAutoFit/>
          </a:bodyPr>
          <a:lstStyle/>
          <a:p>
            <a:pPr algn="ctr"/>
            <a:r>
              <a:rPr lang="en-US" altLang="ko-KR" sz="7200" b="1" dirty="0">
                <a:solidFill>
                  <a:schemeClr val="bg1">
                    <a:alpha val="40000"/>
                  </a:schemeClr>
                </a:solidFill>
              </a:rPr>
              <a:t>02</a:t>
            </a:r>
            <a:endParaRPr lang="ko-KR" altLang="en-US" sz="7200" b="1" dirty="0">
              <a:solidFill>
                <a:schemeClr val="bg1">
                  <a:alpha val="40000"/>
                </a:schemeClr>
              </a:solidFill>
            </a:endParaRPr>
          </a:p>
        </p:txBody>
      </p:sp>
      <p:sp>
        <p:nvSpPr>
          <p:cNvPr id="11" name="TextBox 10">
            <a:extLst>
              <a:ext uri="{FF2B5EF4-FFF2-40B4-BE49-F238E27FC236}">
                <a16:creationId xmlns="" xmlns:a16="http://schemas.microsoft.com/office/drawing/2014/main" id="{15E1B5E5-22C6-4CAE-BC59-0EB34CC7C043}"/>
              </a:ext>
            </a:extLst>
          </p:cNvPr>
          <p:cNvSpPr txBox="1"/>
          <p:nvPr/>
        </p:nvSpPr>
        <p:spPr>
          <a:xfrm>
            <a:off x="6430547" y="3888742"/>
            <a:ext cx="4946526" cy="830997"/>
          </a:xfrm>
          <a:prstGeom prst="rect">
            <a:avLst/>
          </a:prstGeom>
          <a:noFill/>
        </p:spPr>
        <p:txBody>
          <a:bodyPr wrap="square" rtlCol="0">
            <a:spAutoFit/>
          </a:bodyPr>
          <a:lstStyle/>
          <a:p>
            <a:r>
              <a:rPr lang="en-US" sz="1600" dirty="0">
                <a:solidFill>
                  <a:schemeClr val="bg1"/>
                </a:solidFill>
              </a:rPr>
              <a:t>Most of them are used cars so it opens the possibility to analyze features related to car operation.</a:t>
            </a:r>
            <a:endParaRPr lang="en-US" altLang="ko-KR" sz="1600" dirty="0">
              <a:solidFill>
                <a:schemeClr val="bg1"/>
              </a:solidFill>
              <a:cs typeface="Arial" pitchFamily="34" charset="0"/>
            </a:endParaRPr>
          </a:p>
        </p:txBody>
      </p:sp>
      <p:sp>
        <p:nvSpPr>
          <p:cNvPr id="14" name="TextBox 13">
            <a:extLst>
              <a:ext uri="{FF2B5EF4-FFF2-40B4-BE49-F238E27FC236}">
                <a16:creationId xmlns="" xmlns:a16="http://schemas.microsoft.com/office/drawing/2014/main" id="{D7B9AF74-CA02-49F9-88D7-98D77F70D10F}"/>
              </a:ext>
            </a:extLst>
          </p:cNvPr>
          <p:cNvSpPr txBox="1"/>
          <p:nvPr/>
        </p:nvSpPr>
        <p:spPr>
          <a:xfrm>
            <a:off x="5180526" y="325580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03</a:t>
            </a:r>
            <a:endParaRPr lang="ko-KR" altLang="en-US" b="1" dirty="0">
              <a:solidFill>
                <a:schemeClr val="bg1">
                  <a:alpha val="40000"/>
                </a:schemeClr>
              </a:solidFill>
              <a:effectLst/>
            </a:endParaRPr>
          </a:p>
        </p:txBody>
      </p:sp>
      <p:sp>
        <p:nvSpPr>
          <p:cNvPr id="15" name="TextBox 14">
            <a:extLst>
              <a:ext uri="{FF2B5EF4-FFF2-40B4-BE49-F238E27FC236}">
                <a16:creationId xmlns="" xmlns:a16="http://schemas.microsoft.com/office/drawing/2014/main" id="{437A4661-D2A4-40E5-9248-83B3298A506A}"/>
              </a:ext>
            </a:extLst>
          </p:cNvPr>
          <p:cNvSpPr txBox="1"/>
          <p:nvPr/>
        </p:nvSpPr>
        <p:spPr>
          <a:xfrm>
            <a:off x="6444195" y="5427193"/>
            <a:ext cx="4946526" cy="584775"/>
          </a:xfrm>
          <a:prstGeom prst="rect">
            <a:avLst/>
          </a:prstGeom>
          <a:noFill/>
        </p:spPr>
        <p:txBody>
          <a:bodyPr wrap="square" rtlCol="0">
            <a:spAutoFit/>
          </a:bodyPr>
          <a:lstStyle/>
          <a:p>
            <a:r>
              <a:rPr lang="en-US" sz="1600" dirty="0">
                <a:solidFill>
                  <a:schemeClr val="bg1"/>
                </a:solidFill>
              </a:rPr>
              <a:t>At the end of the day I look at this data as a subset from all Ukrainian car fleet.</a:t>
            </a:r>
            <a:endParaRPr lang="en-US" altLang="ko-KR" sz="1600" dirty="0">
              <a:solidFill>
                <a:schemeClr val="bg1"/>
              </a:solidFill>
              <a:cs typeface="Arial" pitchFamily="34" charset="0"/>
            </a:endParaRPr>
          </a:p>
        </p:txBody>
      </p:sp>
      <p:sp>
        <p:nvSpPr>
          <p:cNvPr id="18" name="TextBox 17">
            <a:extLst>
              <a:ext uri="{FF2B5EF4-FFF2-40B4-BE49-F238E27FC236}">
                <a16:creationId xmlns="" xmlns:a16="http://schemas.microsoft.com/office/drawing/2014/main" id="{8611BD74-B8C0-4D62-99FC-2DBC909A434D}"/>
              </a:ext>
            </a:extLst>
          </p:cNvPr>
          <p:cNvSpPr txBox="1"/>
          <p:nvPr/>
        </p:nvSpPr>
        <p:spPr>
          <a:xfrm>
            <a:off x="5180526" y="475273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04</a:t>
            </a:r>
            <a:endParaRPr lang="ko-KR" altLang="en-US" b="1" dirty="0">
              <a:solidFill>
                <a:schemeClr val="bg1">
                  <a:alpha val="40000"/>
                </a:schemeClr>
              </a:solidFill>
              <a:effectLst/>
            </a:endParaRPr>
          </a:p>
        </p:txBody>
      </p:sp>
      <p:sp>
        <p:nvSpPr>
          <p:cNvPr id="19" name="TextBox 18">
            <a:extLst>
              <a:ext uri="{FF2B5EF4-FFF2-40B4-BE49-F238E27FC236}">
                <a16:creationId xmlns="" xmlns:a16="http://schemas.microsoft.com/office/drawing/2014/main" id="{042C12F7-AE9B-40D2-A6C4-2F1B6BC860EE}"/>
              </a:ext>
            </a:extLst>
          </p:cNvPr>
          <p:cNvSpPr txBox="1"/>
          <p:nvPr/>
        </p:nvSpPr>
        <p:spPr>
          <a:xfrm>
            <a:off x="896815" y="677440"/>
            <a:ext cx="3675185" cy="92333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smtClean="0">
                <a:effectLst/>
                <a:latin typeface="+mj-lt"/>
              </a:rPr>
              <a:t>Context</a:t>
            </a:r>
            <a:endParaRPr lang="ko-KR" altLang="en-US" sz="5400" dirty="0">
              <a:effectLst/>
              <a:latin typeface="+mj-lt"/>
            </a:endParaRPr>
          </a:p>
        </p:txBody>
      </p:sp>
    </p:spTree>
    <p:extLst>
      <p:ext uri="{BB962C8B-B14F-4D97-AF65-F5344CB8AC3E}">
        <p14:creationId xmlns:p14="http://schemas.microsoft.com/office/powerpoint/2010/main" val="624062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23529" y="281518"/>
            <a:ext cx="11573197" cy="840230"/>
          </a:xfrm>
          <a:prstGeom prst="rect">
            <a:avLst/>
          </a:prstGeom>
        </p:spPr>
        <p:txBody>
          <a:bodyPr/>
          <a:lstStyle/>
          <a:p>
            <a:r>
              <a:rPr lang="en-US" dirty="0"/>
              <a:t>Attributes Of The Data</a:t>
            </a:r>
          </a:p>
        </p:txBody>
      </p:sp>
      <p:graphicFrame>
        <p:nvGraphicFramePr>
          <p:cNvPr id="3" name="Table Placeholder 5">
            <a:extLst>
              <a:ext uri="{FF2B5EF4-FFF2-40B4-BE49-F238E27FC236}">
                <a16:creationId xmlns="" xmlns:a16="http://schemas.microsoft.com/office/drawing/2014/main" id="{F54AA09A-1600-4612-B45B-895CB64EF7B9}"/>
              </a:ext>
            </a:extLst>
          </p:cNvPr>
          <p:cNvGraphicFramePr>
            <a:graphicFrameLocks/>
          </p:cNvGraphicFramePr>
          <p:nvPr>
            <p:extLst>
              <p:ext uri="{D42A27DB-BD31-4B8C-83A1-F6EECF244321}">
                <p14:modId xmlns:p14="http://schemas.microsoft.com/office/powerpoint/2010/main" val="4291801209"/>
              </p:ext>
            </p:extLst>
          </p:nvPr>
        </p:nvGraphicFramePr>
        <p:xfrm>
          <a:off x="1026624" y="1683980"/>
          <a:ext cx="5497006" cy="4771412"/>
        </p:xfrm>
        <a:graphic>
          <a:graphicData uri="http://schemas.openxmlformats.org/drawingml/2006/table">
            <a:tbl>
              <a:tblPr firstRow="1" lastCol="1" bandRow="1" bandCol="1">
                <a:solidFill>
                  <a:schemeClr val="bg1"/>
                </a:solidFill>
                <a:tableStyleId>{5C22544A-7EE6-4342-B048-85BDC9FD1C3A}</a:tableStyleId>
              </a:tblPr>
              <a:tblGrid>
                <a:gridCol w="2748503">
                  <a:extLst>
                    <a:ext uri="{9D8B030D-6E8A-4147-A177-3AD203B41FA5}">
                      <a16:colId xmlns="" xmlns:a16="http://schemas.microsoft.com/office/drawing/2014/main" val="20002"/>
                    </a:ext>
                  </a:extLst>
                </a:gridCol>
                <a:gridCol w="2748503">
                  <a:extLst>
                    <a:ext uri="{9D8B030D-6E8A-4147-A177-3AD203B41FA5}">
                      <a16:colId xmlns="" xmlns:a16="http://schemas.microsoft.com/office/drawing/2014/main" val="20003"/>
                    </a:ext>
                  </a:extLst>
                </a:gridCol>
              </a:tblGrid>
              <a:tr h="440824">
                <a:tc>
                  <a:txBody>
                    <a:bodyPr/>
                    <a:lstStyle/>
                    <a:p>
                      <a:pPr lvl="0" algn="ctr">
                        <a:lnSpc>
                          <a:spcPct val="100000"/>
                        </a:lnSpc>
                      </a:pPr>
                      <a:r>
                        <a:rPr lang="en-JM" altLang="ko-KR" sz="1400" b="1" spc="0" dirty="0" smtClean="0">
                          <a:solidFill>
                            <a:schemeClr val="bg1"/>
                          </a:solidFill>
                          <a:latin typeface="+mn-lt"/>
                          <a:cs typeface="Arial" pitchFamily="34" charset="0"/>
                        </a:rPr>
                        <a:t>Column</a:t>
                      </a:r>
                      <a:endParaRPr lang="en-JM" altLang="ko-KR" sz="1400" b="1" spc="0" dirty="0">
                        <a:solidFill>
                          <a:schemeClr val="bg1"/>
                        </a:solidFill>
                        <a:latin typeface="+mn-lt"/>
                        <a:cs typeface="Arial"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JM" altLang="ko-KR" sz="1400" b="1" spc="0" dirty="0" smtClean="0">
                          <a:solidFill>
                            <a:schemeClr val="bg1"/>
                          </a:solidFill>
                          <a:latin typeface="+mn-lt"/>
                          <a:cs typeface="Arial" pitchFamily="34" charset="0"/>
                        </a:rPr>
                        <a:t>Description</a:t>
                      </a:r>
                      <a:endParaRPr lang="en-JM" altLang="ko-KR" sz="1400" b="1" spc="0" dirty="0">
                        <a:solidFill>
                          <a:schemeClr val="bg1"/>
                        </a:solidFill>
                        <a:latin typeface="+mn-lt"/>
                        <a:cs typeface="Arial"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 xmlns:a16="http://schemas.microsoft.com/office/drawing/2014/main" val="10000"/>
                  </a:ext>
                </a:extLst>
              </a:tr>
              <a:tr h="3967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kern="1200" dirty="0" smtClean="0">
                          <a:solidFill>
                            <a:schemeClr val="tx1">
                              <a:lumMod val="75000"/>
                              <a:lumOff val="25000"/>
                            </a:schemeClr>
                          </a:solidFill>
                          <a:latin typeface="+mn-lt"/>
                          <a:cs typeface="Arial" pitchFamily="34" charset="0"/>
                        </a:rPr>
                        <a:t>Car</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sz="1400" b="0" kern="1200" dirty="0" smtClean="0">
                          <a:solidFill>
                            <a:schemeClr val="tx1">
                              <a:lumMod val="75000"/>
                              <a:lumOff val="25000"/>
                            </a:schemeClr>
                          </a:solidFill>
                          <a:latin typeface="+mn-lt"/>
                          <a:ea typeface="+mn-ea"/>
                          <a:cs typeface="Arial" pitchFamily="34" charset="0"/>
                        </a:rPr>
                        <a:t>manufacturer brand</a:t>
                      </a:r>
                      <a:endParaRPr lang="en-JM"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 xmlns:a16="http://schemas.microsoft.com/office/drawing/2014/main" val="10001"/>
                  </a:ext>
                </a:extLst>
              </a:tr>
              <a:tr h="3967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kern="1200" dirty="0" smtClean="0">
                          <a:solidFill>
                            <a:schemeClr val="tx1">
                              <a:lumMod val="75000"/>
                              <a:lumOff val="25000"/>
                            </a:schemeClr>
                          </a:solidFill>
                          <a:latin typeface="+mn-lt"/>
                          <a:ea typeface="+mn-ea"/>
                          <a:cs typeface="Arial" pitchFamily="34" charset="0"/>
                        </a:rPr>
                        <a:t>Price</a:t>
                      </a:r>
                      <a:endParaRPr lang="en-JM" altLang="ko-KR"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12700" cap="flat" cmpd="sng" algn="ctr">
                      <a:no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sz="1400" b="0" kern="1200" dirty="0" smtClean="0">
                          <a:solidFill>
                            <a:schemeClr val="tx1">
                              <a:lumMod val="75000"/>
                              <a:lumOff val="25000"/>
                            </a:schemeClr>
                          </a:solidFill>
                          <a:latin typeface="+mn-lt"/>
                          <a:ea typeface="+mn-ea"/>
                          <a:cs typeface="Arial" pitchFamily="34" charset="0"/>
                        </a:rPr>
                        <a:t>Seller’s </a:t>
                      </a:r>
                      <a:r>
                        <a:rPr lang="en-JM" sz="1400" b="0" kern="1200" dirty="0" err="1" smtClean="0">
                          <a:solidFill>
                            <a:schemeClr val="tx1">
                              <a:lumMod val="75000"/>
                              <a:lumOff val="25000"/>
                            </a:schemeClr>
                          </a:solidFill>
                          <a:latin typeface="+mn-lt"/>
                          <a:ea typeface="+mn-ea"/>
                          <a:cs typeface="Arial" pitchFamily="34" charset="0"/>
                        </a:rPr>
                        <a:t>adv</a:t>
                      </a:r>
                      <a:r>
                        <a:rPr lang="en-JM" sz="1400" b="0" kern="1200" dirty="0" smtClean="0">
                          <a:solidFill>
                            <a:schemeClr val="tx1">
                              <a:lumMod val="75000"/>
                              <a:lumOff val="25000"/>
                            </a:schemeClr>
                          </a:solidFill>
                          <a:latin typeface="+mn-lt"/>
                          <a:ea typeface="+mn-ea"/>
                          <a:cs typeface="Arial" pitchFamily="34" charset="0"/>
                        </a:rPr>
                        <a:t> Price (USD)</a:t>
                      </a:r>
                      <a:endParaRPr lang="en-JM"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12700" cap="flat" cmpd="sng" algn="ctr">
                      <a:no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442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400" b="0" dirty="0" smtClean="0">
                          <a:solidFill>
                            <a:schemeClr val="tx1">
                              <a:lumMod val="75000"/>
                              <a:lumOff val="25000"/>
                            </a:schemeClr>
                          </a:solidFill>
                          <a:latin typeface="+mn-lt"/>
                          <a:cs typeface="Arial" pitchFamily="34" charset="0"/>
                        </a:rPr>
                        <a:t>Body</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sz="1400" b="0" kern="1200" dirty="0" smtClean="0">
                          <a:solidFill>
                            <a:schemeClr val="tx1">
                              <a:lumMod val="75000"/>
                              <a:lumOff val="25000"/>
                            </a:schemeClr>
                          </a:solidFill>
                          <a:latin typeface="+mn-lt"/>
                          <a:ea typeface="+mn-ea"/>
                          <a:cs typeface="Arial" pitchFamily="34" charset="0"/>
                        </a:rPr>
                        <a:t>Car</a:t>
                      </a:r>
                      <a:r>
                        <a:rPr lang="en-JM" sz="1400" b="0" kern="1200" baseline="0" dirty="0" smtClean="0">
                          <a:solidFill>
                            <a:schemeClr val="tx1">
                              <a:lumMod val="75000"/>
                              <a:lumOff val="25000"/>
                            </a:schemeClr>
                          </a:solidFill>
                          <a:latin typeface="+mn-lt"/>
                          <a:ea typeface="+mn-ea"/>
                          <a:cs typeface="Arial" pitchFamily="34" charset="0"/>
                        </a:rPr>
                        <a:t> Body Type</a:t>
                      </a:r>
                      <a:endParaRPr lang="en-JM"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442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kern="1200" dirty="0" smtClean="0">
                          <a:solidFill>
                            <a:schemeClr val="tx1">
                              <a:lumMod val="75000"/>
                              <a:lumOff val="25000"/>
                            </a:schemeClr>
                          </a:solidFill>
                          <a:latin typeface="+mn-lt"/>
                          <a:cs typeface="Arial" pitchFamily="34" charset="0"/>
                        </a:rPr>
                        <a:t>Mileage</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400" b="0" kern="1200" dirty="0" smtClean="0">
                          <a:solidFill>
                            <a:schemeClr val="tx1">
                              <a:lumMod val="75000"/>
                              <a:lumOff val="25000"/>
                            </a:schemeClr>
                          </a:solidFill>
                          <a:latin typeface="+mn-lt"/>
                          <a:ea typeface="+mn-ea"/>
                          <a:cs typeface="Arial" pitchFamily="34" charset="0"/>
                        </a:rPr>
                        <a:t>As</a:t>
                      </a:r>
                      <a:r>
                        <a:rPr lang="en-US" altLang="ko-KR" sz="1400" b="0" kern="1200" baseline="0" dirty="0" smtClean="0">
                          <a:solidFill>
                            <a:schemeClr val="tx1">
                              <a:lumMod val="75000"/>
                              <a:lumOff val="25000"/>
                            </a:schemeClr>
                          </a:solidFill>
                          <a:latin typeface="+mn-lt"/>
                          <a:ea typeface="+mn-ea"/>
                          <a:cs typeface="Arial" pitchFamily="34" charset="0"/>
                        </a:rPr>
                        <a:t> mentioned in </a:t>
                      </a:r>
                      <a:r>
                        <a:rPr lang="en-US" altLang="ko-KR" sz="1400" b="0" kern="1200" baseline="0" dirty="0" err="1" smtClean="0">
                          <a:solidFill>
                            <a:schemeClr val="tx1">
                              <a:lumMod val="75000"/>
                              <a:lumOff val="25000"/>
                            </a:schemeClr>
                          </a:solidFill>
                          <a:latin typeface="+mn-lt"/>
                          <a:ea typeface="+mn-ea"/>
                          <a:cs typeface="Arial" pitchFamily="34" charset="0"/>
                        </a:rPr>
                        <a:t>adv</a:t>
                      </a:r>
                      <a:r>
                        <a:rPr lang="en-US" altLang="ko-KR" sz="1400" b="0" kern="1200" baseline="0" dirty="0" smtClean="0">
                          <a:solidFill>
                            <a:schemeClr val="tx1">
                              <a:lumMod val="75000"/>
                              <a:lumOff val="25000"/>
                            </a:schemeClr>
                          </a:solidFill>
                          <a:latin typeface="+mn-lt"/>
                          <a:ea typeface="+mn-ea"/>
                          <a:cs typeface="Arial" pitchFamily="34" charset="0"/>
                        </a:rPr>
                        <a:t> (000 Km)</a:t>
                      </a:r>
                      <a:endParaRPr lang="en-JM" altLang="ko-KR"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442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400" b="0" dirty="0" err="1" smtClean="0">
                          <a:solidFill>
                            <a:schemeClr val="tx1">
                              <a:lumMod val="75000"/>
                              <a:lumOff val="25000"/>
                            </a:schemeClr>
                          </a:solidFill>
                          <a:latin typeface="+mn-lt"/>
                          <a:cs typeface="Arial" pitchFamily="34" charset="0"/>
                        </a:rPr>
                        <a:t>EngV</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kern="1200" dirty="0" smtClean="0">
                          <a:solidFill>
                            <a:schemeClr val="tx1">
                              <a:lumMod val="75000"/>
                              <a:lumOff val="25000"/>
                            </a:schemeClr>
                          </a:solidFill>
                          <a:latin typeface="+mn-lt"/>
                          <a:ea typeface="+mn-ea"/>
                          <a:cs typeface="Arial" pitchFamily="34" charset="0"/>
                        </a:rPr>
                        <a:t>r</a:t>
                      </a:r>
                      <a:r>
                        <a:rPr lang="en-US" sz="1400" b="0" kern="1200" dirty="0" err="1" smtClean="0">
                          <a:solidFill>
                            <a:schemeClr val="tx1">
                              <a:lumMod val="75000"/>
                              <a:lumOff val="25000"/>
                            </a:schemeClr>
                          </a:solidFill>
                          <a:latin typeface="+mn-lt"/>
                          <a:ea typeface="+mn-ea"/>
                          <a:cs typeface="Arial" pitchFamily="34" charset="0"/>
                        </a:rPr>
                        <a:t>ounded</a:t>
                      </a:r>
                      <a:r>
                        <a:rPr lang="en-US" sz="1400" b="0" kern="1200" dirty="0" smtClean="0">
                          <a:solidFill>
                            <a:schemeClr val="tx1">
                              <a:lumMod val="75000"/>
                              <a:lumOff val="25000"/>
                            </a:schemeClr>
                          </a:solidFill>
                          <a:latin typeface="+mn-lt"/>
                          <a:ea typeface="+mn-ea"/>
                          <a:cs typeface="Arial" pitchFamily="34" charset="0"/>
                        </a:rPr>
                        <a:t> engine volume</a:t>
                      </a:r>
                      <a:endParaRPr lang="en-JM" altLang="ko-KR"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4"/>
                  </a:ext>
                </a:extLst>
              </a:tr>
              <a:tr h="442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kern="1200" dirty="0" err="1" smtClean="0">
                          <a:solidFill>
                            <a:schemeClr val="tx1">
                              <a:lumMod val="75000"/>
                              <a:lumOff val="25000"/>
                            </a:schemeClr>
                          </a:solidFill>
                          <a:latin typeface="+mn-lt"/>
                          <a:cs typeface="Arial" pitchFamily="34" charset="0"/>
                        </a:rPr>
                        <a:t>EngType</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kern="1200" dirty="0" smtClean="0">
                          <a:solidFill>
                            <a:schemeClr val="tx1">
                              <a:lumMod val="75000"/>
                              <a:lumOff val="25000"/>
                            </a:schemeClr>
                          </a:solidFill>
                          <a:latin typeface="+mn-lt"/>
                          <a:ea typeface="+mn-ea"/>
                          <a:cs typeface="Arial" pitchFamily="34" charset="0"/>
                        </a:rPr>
                        <a:t>Type</a:t>
                      </a:r>
                      <a:r>
                        <a:rPr lang="en-JM" altLang="ko-KR" sz="1400" b="0" kern="1200" baseline="0" dirty="0" smtClean="0">
                          <a:solidFill>
                            <a:schemeClr val="tx1">
                              <a:lumMod val="75000"/>
                              <a:lumOff val="25000"/>
                            </a:schemeClr>
                          </a:solidFill>
                          <a:latin typeface="+mn-lt"/>
                          <a:ea typeface="+mn-ea"/>
                          <a:cs typeface="Arial" pitchFamily="34" charset="0"/>
                        </a:rPr>
                        <a:t> of fuel</a:t>
                      </a:r>
                      <a:endParaRPr lang="en-JM" altLang="ko-KR" sz="1400" b="0" kern="1200" dirty="0" smtClean="0">
                        <a:solidFill>
                          <a:schemeClr val="tx1">
                            <a:lumMod val="75000"/>
                            <a:lumOff val="25000"/>
                          </a:schemeClr>
                        </a:solidFill>
                        <a:latin typeface="+mn-lt"/>
                        <a:ea typeface="+mn-ea"/>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442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dirty="0" smtClean="0">
                          <a:solidFill>
                            <a:schemeClr val="tx1">
                              <a:lumMod val="75000"/>
                              <a:lumOff val="25000"/>
                            </a:schemeClr>
                          </a:solidFill>
                          <a:latin typeface="+mn-lt"/>
                          <a:cs typeface="Arial" pitchFamily="34" charset="0"/>
                        </a:rPr>
                        <a:t>Registration</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sz="1400" b="0" kern="1200" dirty="0" smtClean="0">
                          <a:solidFill>
                            <a:schemeClr val="tx1">
                              <a:lumMod val="75000"/>
                              <a:lumOff val="25000"/>
                            </a:schemeClr>
                          </a:solidFill>
                          <a:latin typeface="+mn-lt"/>
                          <a:ea typeface="+mn-ea"/>
                          <a:cs typeface="Arial" pitchFamily="34" charset="0"/>
                        </a:rPr>
                        <a:t>Car registered in Ukraine</a:t>
                      </a:r>
                      <a:endParaRPr lang="en-JM"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42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dirty="0" smtClean="0">
                          <a:solidFill>
                            <a:schemeClr val="tx1">
                              <a:lumMod val="75000"/>
                              <a:lumOff val="25000"/>
                            </a:schemeClr>
                          </a:solidFill>
                          <a:latin typeface="+mn-lt"/>
                          <a:cs typeface="Arial" pitchFamily="34" charset="0"/>
                        </a:rPr>
                        <a:t>Year</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sz="1400" b="0" kern="1200" dirty="0" smtClean="0">
                          <a:solidFill>
                            <a:schemeClr val="tx1">
                              <a:lumMod val="75000"/>
                              <a:lumOff val="25000"/>
                            </a:schemeClr>
                          </a:solidFill>
                          <a:latin typeface="+mn-lt"/>
                          <a:ea typeface="+mn-ea"/>
                          <a:cs typeface="Arial" pitchFamily="34" charset="0"/>
                        </a:rPr>
                        <a:t>Year of production</a:t>
                      </a:r>
                      <a:endParaRPr lang="en-JM"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2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dirty="0" smtClean="0">
                          <a:solidFill>
                            <a:schemeClr val="tx1">
                              <a:lumMod val="75000"/>
                              <a:lumOff val="25000"/>
                            </a:schemeClr>
                          </a:solidFill>
                          <a:latin typeface="+mn-lt"/>
                          <a:cs typeface="Arial" pitchFamily="34" charset="0"/>
                        </a:rPr>
                        <a:t>Model</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sz="1400" b="0" kern="1200" dirty="0" smtClean="0">
                          <a:solidFill>
                            <a:schemeClr val="tx1">
                              <a:lumMod val="75000"/>
                              <a:lumOff val="25000"/>
                            </a:schemeClr>
                          </a:solidFill>
                          <a:latin typeface="+mn-lt"/>
                          <a:ea typeface="+mn-ea"/>
                          <a:cs typeface="Arial" pitchFamily="34" charset="0"/>
                        </a:rPr>
                        <a:t>Specific model name</a:t>
                      </a:r>
                      <a:endParaRPr lang="en-JM"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42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400" b="0" dirty="0" smtClean="0">
                          <a:solidFill>
                            <a:schemeClr val="tx1">
                              <a:lumMod val="75000"/>
                              <a:lumOff val="25000"/>
                            </a:schemeClr>
                          </a:solidFill>
                          <a:latin typeface="+mn-lt"/>
                          <a:cs typeface="Arial" pitchFamily="34" charset="0"/>
                        </a:rPr>
                        <a:t>Drive</a:t>
                      </a:r>
                      <a:endParaRPr lang="en-JM" altLang="ko-KR" sz="14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sz="1400" b="0" kern="1200" dirty="0" smtClean="0">
                          <a:solidFill>
                            <a:schemeClr val="tx1">
                              <a:lumMod val="75000"/>
                              <a:lumOff val="25000"/>
                            </a:schemeClr>
                          </a:solidFill>
                          <a:latin typeface="+mn-lt"/>
                          <a:ea typeface="+mn-ea"/>
                          <a:cs typeface="Arial" pitchFamily="34" charset="0"/>
                        </a:rPr>
                        <a:t>Drive type</a:t>
                      </a:r>
                      <a:endParaRPr lang="en-JM" sz="1400" b="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4" name="Group 3">
            <a:extLst>
              <a:ext uri="{FF2B5EF4-FFF2-40B4-BE49-F238E27FC236}">
                <a16:creationId xmlns="" xmlns:a16="http://schemas.microsoft.com/office/drawing/2014/main" id="{E81C987D-DF7B-4D96-AEDA-A53C9DB479B6}"/>
              </a:ext>
            </a:extLst>
          </p:cNvPr>
          <p:cNvGrpSpPr/>
          <p:nvPr/>
        </p:nvGrpSpPr>
        <p:grpSpPr>
          <a:xfrm flipH="1">
            <a:off x="906305" y="1293620"/>
            <a:ext cx="4429969" cy="475860"/>
            <a:chOff x="1991588" y="2017033"/>
            <a:chExt cx="2448272" cy="376914"/>
          </a:xfrm>
        </p:grpSpPr>
        <p:sp>
          <p:nvSpPr>
            <p:cNvPr id="5" name="Rectangle 9">
              <a:extLst>
                <a:ext uri="{FF2B5EF4-FFF2-40B4-BE49-F238E27FC236}">
                  <a16:creationId xmlns="" xmlns:a16="http://schemas.microsoft.com/office/drawing/2014/main" id="{2C2A8C73-F1DF-4E37-AB86-BD695D6798BF}"/>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 name="Rectangle 6">
              <a:extLst>
                <a:ext uri="{FF2B5EF4-FFF2-40B4-BE49-F238E27FC236}">
                  <a16:creationId xmlns="" xmlns:a16="http://schemas.microsoft.com/office/drawing/2014/main" id="{DEA86940-0BE0-4EAA-A461-ECA31C94272E}"/>
                </a:ext>
              </a:extLst>
            </p:cNvPr>
            <p:cNvSpPr/>
            <p:nvPr/>
          </p:nvSpPr>
          <p:spPr>
            <a:xfrm flipH="1">
              <a:off x="1991588" y="2017033"/>
              <a:ext cx="2448272"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sp>
        <p:nvSpPr>
          <p:cNvPr id="7" name="TextBox 6">
            <a:extLst>
              <a:ext uri="{FF2B5EF4-FFF2-40B4-BE49-F238E27FC236}">
                <a16:creationId xmlns="" xmlns:a16="http://schemas.microsoft.com/office/drawing/2014/main" id="{862AECEB-39ED-4D4B-9CC5-2B211092CEFB}"/>
              </a:ext>
            </a:extLst>
          </p:cNvPr>
          <p:cNvSpPr txBox="1"/>
          <p:nvPr/>
        </p:nvSpPr>
        <p:spPr>
          <a:xfrm>
            <a:off x="913462" y="1333209"/>
            <a:ext cx="4061454" cy="307777"/>
          </a:xfrm>
          <a:prstGeom prst="rect">
            <a:avLst/>
          </a:prstGeom>
          <a:noFill/>
        </p:spPr>
        <p:txBody>
          <a:bodyPr wrap="square" rtlCol="0">
            <a:spAutoFit/>
          </a:bodyPr>
          <a:lstStyle/>
          <a:p>
            <a:r>
              <a:rPr lang="en-US" sz="1400" dirty="0">
                <a:solidFill>
                  <a:schemeClr val="bg1"/>
                </a:solidFill>
              </a:rPr>
              <a:t>The data consists of </a:t>
            </a:r>
            <a:r>
              <a:rPr lang="en-US" sz="1400" dirty="0" smtClean="0">
                <a:solidFill>
                  <a:schemeClr val="bg1"/>
                </a:solidFill>
              </a:rPr>
              <a:t>9576 rows </a:t>
            </a:r>
            <a:r>
              <a:rPr lang="en-US" sz="1400" dirty="0">
                <a:solidFill>
                  <a:schemeClr val="bg1"/>
                </a:solidFill>
              </a:rPr>
              <a:t>and </a:t>
            </a:r>
            <a:r>
              <a:rPr lang="en-US" sz="1400" dirty="0" smtClean="0">
                <a:solidFill>
                  <a:schemeClr val="bg1"/>
                </a:solidFill>
              </a:rPr>
              <a:t>10 columns</a:t>
            </a:r>
            <a:endParaRPr lang="en-US" sz="1400" dirty="0">
              <a:solidFill>
                <a:schemeClr val="bg1"/>
              </a:solidFill>
            </a:endParaRPr>
          </a:p>
        </p:txBody>
      </p:sp>
      <p:grpSp>
        <p:nvGrpSpPr>
          <p:cNvPr id="15" name="Group 14">
            <a:extLst>
              <a:ext uri="{FF2B5EF4-FFF2-40B4-BE49-F238E27FC236}">
                <a16:creationId xmlns="" xmlns:a16="http://schemas.microsoft.com/office/drawing/2014/main" id="{64EB62D7-770C-458F-A369-DDC338A00A00}"/>
              </a:ext>
            </a:extLst>
          </p:cNvPr>
          <p:cNvGrpSpPr/>
          <p:nvPr/>
        </p:nvGrpSpPr>
        <p:grpSpPr>
          <a:xfrm>
            <a:off x="7026279" y="2639117"/>
            <a:ext cx="4247768" cy="1487494"/>
            <a:chOff x="2551706" y="4242370"/>
            <a:chExt cx="2357002" cy="1487494"/>
          </a:xfrm>
        </p:grpSpPr>
        <p:sp>
          <p:nvSpPr>
            <p:cNvPr id="16" name="TextBox 15">
              <a:extLst>
                <a:ext uri="{FF2B5EF4-FFF2-40B4-BE49-F238E27FC236}">
                  <a16:creationId xmlns="" xmlns:a16="http://schemas.microsoft.com/office/drawing/2014/main" id="{914C47D7-6C0A-4E9E-BF63-5352D0592AD6}"/>
                </a:ext>
              </a:extLst>
            </p:cNvPr>
            <p:cNvSpPr txBox="1"/>
            <p:nvPr/>
          </p:nvSpPr>
          <p:spPr>
            <a:xfrm>
              <a:off x="2551706" y="4560313"/>
              <a:ext cx="2357002" cy="1169551"/>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Data will be handy to study and practice different models and approaches.</a:t>
              </a:r>
            </a:p>
            <a:p>
              <a:r>
                <a:rPr lang="en-US" altLang="ko-KR" sz="1400" dirty="0">
                  <a:solidFill>
                    <a:schemeClr val="tx1">
                      <a:lumMod val="75000"/>
                      <a:lumOff val="25000"/>
                    </a:schemeClr>
                  </a:solidFill>
                  <a:cs typeface="Arial" pitchFamily="34" charset="0"/>
                </a:rPr>
                <a:t>As a further step you can compare patters in Ukrainian market to your own domestic car market characteristics.</a:t>
              </a:r>
              <a:endParaRPr lang="ko-KR" altLang="en-US" sz="1400" dirty="0">
                <a:solidFill>
                  <a:schemeClr val="tx1">
                    <a:lumMod val="75000"/>
                    <a:lumOff val="25000"/>
                  </a:schemeClr>
                </a:solidFill>
                <a:cs typeface="Arial" pitchFamily="34" charset="0"/>
              </a:endParaRPr>
            </a:p>
          </p:txBody>
        </p:sp>
        <p:sp>
          <p:nvSpPr>
            <p:cNvPr id="17" name="TextBox 16">
              <a:extLst>
                <a:ext uri="{FF2B5EF4-FFF2-40B4-BE49-F238E27FC236}">
                  <a16:creationId xmlns="" xmlns:a16="http://schemas.microsoft.com/office/drawing/2014/main" id="{7E0B13AD-9824-4076-A748-7E7101531041}"/>
                </a:ext>
              </a:extLst>
            </p:cNvPr>
            <p:cNvSpPr txBox="1"/>
            <p:nvPr/>
          </p:nvSpPr>
          <p:spPr>
            <a:xfrm>
              <a:off x="2551706" y="4242370"/>
              <a:ext cx="2357002" cy="338554"/>
            </a:xfrm>
            <a:prstGeom prst="rect">
              <a:avLst/>
            </a:prstGeom>
            <a:noFill/>
          </p:spPr>
          <p:txBody>
            <a:bodyPr wrap="square" rtlCol="0">
              <a:spAutoFit/>
            </a:bodyPr>
            <a:lstStyle/>
            <a:p>
              <a:r>
                <a:rPr lang="en-US" altLang="ko-KR" sz="1600" b="1" dirty="0" smtClean="0">
                  <a:solidFill>
                    <a:schemeClr val="accent2"/>
                  </a:solidFill>
                  <a:cs typeface="Arial" pitchFamily="34" charset="0"/>
                </a:rPr>
                <a:t>Inspiration</a:t>
              </a:r>
              <a:endParaRPr lang="ko-KR" altLang="en-US" sz="1600" b="1" dirty="0">
                <a:solidFill>
                  <a:schemeClr val="accent2"/>
                </a:solidFill>
                <a:cs typeface="Arial" pitchFamily="34" charset="0"/>
              </a:endParaRPr>
            </a:p>
          </p:txBody>
        </p:sp>
      </p:grpSp>
    </p:spTree>
    <p:extLst>
      <p:ext uri="{BB962C8B-B14F-4D97-AF65-F5344CB8AC3E}">
        <p14:creationId xmlns:p14="http://schemas.microsoft.com/office/powerpoint/2010/main" val="2116682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t>EXPLORING THE DATASET</a:t>
            </a:r>
            <a:endParaRPr lang="en-US" dirty="0"/>
          </a:p>
        </p:txBody>
      </p:sp>
      <p:grpSp>
        <p:nvGrpSpPr>
          <p:cNvPr id="63" name="Group 62">
            <a:extLst>
              <a:ext uri="{FF2B5EF4-FFF2-40B4-BE49-F238E27FC236}">
                <a16:creationId xmlns="" xmlns:a16="http://schemas.microsoft.com/office/drawing/2014/main" id="{362AB4A0-E7C8-423F-A9AD-E9E6B5693C4A}"/>
              </a:ext>
            </a:extLst>
          </p:cNvPr>
          <p:cNvGrpSpPr/>
          <p:nvPr/>
        </p:nvGrpSpPr>
        <p:grpSpPr>
          <a:xfrm flipH="1">
            <a:off x="6972624" y="1330138"/>
            <a:ext cx="4602690" cy="1771658"/>
            <a:chOff x="6827378" y="2457115"/>
            <a:chExt cx="1161309" cy="447009"/>
          </a:xfrm>
        </p:grpSpPr>
        <p:sp>
          <p:nvSpPr>
            <p:cNvPr id="43" name="Freeform: Shape 42">
              <a:extLst>
                <a:ext uri="{FF2B5EF4-FFF2-40B4-BE49-F238E27FC236}">
                  <a16:creationId xmlns="" xmlns:a16="http://schemas.microsoft.com/office/drawing/2014/main" id="{02813D95-0EB1-468F-B068-9659587B86F0}"/>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61" name="Freeform: Shape 60">
              <a:extLst>
                <a:ext uri="{FF2B5EF4-FFF2-40B4-BE49-F238E27FC236}">
                  <a16:creationId xmlns="" xmlns:a16="http://schemas.microsoft.com/office/drawing/2014/main" id="{E7A20CE6-F555-4503-AD1B-33F1F765A0C2}"/>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6" name="Freeform: Shape 55">
              <a:extLst>
                <a:ext uri="{FF2B5EF4-FFF2-40B4-BE49-F238E27FC236}">
                  <a16:creationId xmlns="" xmlns:a16="http://schemas.microsoft.com/office/drawing/2014/main" id="{9D12E2E8-3950-4EEF-B174-DC0F6B848C2A}"/>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 xmlns:a16="http://schemas.microsoft.com/office/drawing/2014/main" id="{D1110F85-06A7-40A1-8BB0-029E9BEF6F91}"/>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 xmlns:a16="http://schemas.microsoft.com/office/drawing/2014/main" id="{1C6FEB78-68D4-459B-8E77-9B608080C6E1}"/>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69" name="TextBox 68">
            <a:extLst>
              <a:ext uri="{FF2B5EF4-FFF2-40B4-BE49-F238E27FC236}">
                <a16:creationId xmlns="" xmlns:a16="http://schemas.microsoft.com/office/drawing/2014/main" id="{1C9643CF-44E3-4D84-AC99-AE0706F509B8}"/>
              </a:ext>
            </a:extLst>
          </p:cNvPr>
          <p:cNvSpPr txBox="1"/>
          <p:nvPr/>
        </p:nvSpPr>
        <p:spPr>
          <a:xfrm>
            <a:off x="765862" y="1404677"/>
            <a:ext cx="432048" cy="830997"/>
          </a:xfrm>
          <a:prstGeom prst="rect">
            <a:avLst/>
          </a:prstGeom>
          <a:noFill/>
        </p:spPr>
        <p:txBody>
          <a:bodyPr wrap="square" lIns="0" tIns="0" rIns="0" bIns="0" rtlCol="0" anchor="ctr">
            <a:spAutoFit/>
          </a:bodyPr>
          <a:lstStyle/>
          <a:p>
            <a:r>
              <a:rPr lang="en-US" altLang="ko-KR" sz="5400" b="1" dirty="0">
                <a:solidFill>
                  <a:schemeClr val="accent1"/>
                </a:solidFill>
                <a:cs typeface="Arial" pitchFamily="34" charset="0"/>
              </a:rPr>
              <a:t>1</a:t>
            </a:r>
            <a:endParaRPr lang="ko-KR" altLang="en-US" sz="5400" b="1" dirty="0">
              <a:solidFill>
                <a:schemeClr val="accent1"/>
              </a:solidFill>
              <a:cs typeface="Arial" pitchFamily="34" charset="0"/>
            </a:endParaRPr>
          </a:p>
        </p:txBody>
      </p:sp>
      <p:grpSp>
        <p:nvGrpSpPr>
          <p:cNvPr id="70" name="Group 69">
            <a:extLst>
              <a:ext uri="{FF2B5EF4-FFF2-40B4-BE49-F238E27FC236}">
                <a16:creationId xmlns="" xmlns:a16="http://schemas.microsoft.com/office/drawing/2014/main" id="{4B259230-9D30-4DD1-85EE-404F565C9A34}"/>
              </a:ext>
            </a:extLst>
          </p:cNvPr>
          <p:cNvGrpSpPr/>
          <p:nvPr/>
        </p:nvGrpSpPr>
        <p:grpSpPr>
          <a:xfrm>
            <a:off x="1460328" y="1473224"/>
            <a:ext cx="3434878" cy="1986565"/>
            <a:chOff x="4355975" y="1331342"/>
            <a:chExt cx="3012728" cy="1986565"/>
          </a:xfrm>
        </p:grpSpPr>
        <p:sp>
          <p:nvSpPr>
            <p:cNvPr id="71" name="TextBox 70">
              <a:extLst>
                <a:ext uri="{FF2B5EF4-FFF2-40B4-BE49-F238E27FC236}">
                  <a16:creationId xmlns="" xmlns:a16="http://schemas.microsoft.com/office/drawing/2014/main" id="{1E5042C5-83D2-4D08-901A-11CB61390FB3}"/>
                </a:ext>
              </a:extLst>
            </p:cNvPr>
            <p:cNvSpPr txBox="1"/>
            <p:nvPr/>
          </p:nvSpPr>
          <p:spPr>
            <a:xfrm>
              <a:off x="4355975" y="1331342"/>
              <a:ext cx="301272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Data Acquisition </a:t>
              </a:r>
            </a:p>
          </p:txBody>
        </p:sp>
        <p:sp>
          <p:nvSpPr>
            <p:cNvPr id="72" name="TextBox 71">
              <a:extLst>
                <a:ext uri="{FF2B5EF4-FFF2-40B4-BE49-F238E27FC236}">
                  <a16:creationId xmlns="" xmlns:a16="http://schemas.microsoft.com/office/drawing/2014/main" id="{88BBD4B7-3192-429E-8AA9-E411374ACACA}"/>
                </a:ext>
              </a:extLst>
            </p:cNvPr>
            <p:cNvSpPr txBox="1"/>
            <p:nvPr/>
          </p:nvSpPr>
          <p:spPr>
            <a:xfrm>
              <a:off x="4355977" y="1563581"/>
              <a:ext cx="3012726" cy="1754326"/>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The procedure starts with loading the required libraries which we will be using for exploring our data. We have used following libraries.</a:t>
              </a:r>
            </a:p>
            <a:p>
              <a:r>
                <a:rPr lang="en-US" altLang="ko-KR" sz="1200" dirty="0">
                  <a:solidFill>
                    <a:schemeClr val="tx1">
                      <a:lumMod val="75000"/>
                      <a:lumOff val="25000"/>
                    </a:schemeClr>
                  </a:solidFill>
                  <a:cs typeface="Arial" pitchFamily="34" charset="0"/>
                </a:rPr>
                <a:t>library(</a:t>
              </a:r>
              <a:r>
                <a:rPr lang="en-US" altLang="ko-KR" sz="1200" dirty="0" err="1">
                  <a:solidFill>
                    <a:schemeClr val="tx1">
                      <a:lumMod val="75000"/>
                      <a:lumOff val="25000"/>
                    </a:schemeClr>
                  </a:solidFill>
                  <a:cs typeface="Arial" pitchFamily="34" charset="0"/>
                </a:rPr>
                <a:t>dplyr</a:t>
              </a:r>
              <a:r>
                <a:rPr lang="en-US" altLang="ko-KR" sz="1200" dirty="0">
                  <a:solidFill>
                    <a:schemeClr val="tx1">
                      <a:lumMod val="75000"/>
                      <a:lumOff val="25000"/>
                    </a:schemeClr>
                  </a:solidFill>
                  <a:cs typeface="Arial" pitchFamily="34" charset="0"/>
                </a:rPr>
                <a:t>)</a:t>
              </a:r>
            </a:p>
            <a:p>
              <a:r>
                <a:rPr lang="en-US" altLang="ko-KR" sz="1200" dirty="0">
                  <a:solidFill>
                    <a:schemeClr val="tx1">
                      <a:lumMod val="75000"/>
                      <a:lumOff val="25000"/>
                    </a:schemeClr>
                  </a:solidFill>
                  <a:cs typeface="Arial" pitchFamily="34" charset="0"/>
                </a:rPr>
                <a:t>library(</a:t>
              </a:r>
              <a:r>
                <a:rPr lang="en-US" altLang="ko-KR" sz="1200" dirty="0" err="1">
                  <a:solidFill>
                    <a:schemeClr val="tx1">
                      <a:lumMod val="75000"/>
                      <a:lumOff val="25000"/>
                    </a:schemeClr>
                  </a:solidFill>
                  <a:cs typeface="Arial" pitchFamily="34" charset="0"/>
                </a:rPr>
                <a:t>vtree</a:t>
              </a:r>
              <a:r>
                <a:rPr lang="en-US" altLang="ko-KR" sz="1200" dirty="0">
                  <a:solidFill>
                    <a:schemeClr val="tx1">
                      <a:lumMod val="75000"/>
                      <a:lumOff val="25000"/>
                    </a:schemeClr>
                  </a:solidFill>
                  <a:cs typeface="Arial" pitchFamily="34" charset="0"/>
                </a:rPr>
                <a:t>)</a:t>
              </a:r>
            </a:p>
            <a:p>
              <a:r>
                <a:rPr lang="en-US" altLang="ko-KR" sz="1200" dirty="0">
                  <a:solidFill>
                    <a:schemeClr val="tx1">
                      <a:lumMod val="75000"/>
                      <a:lumOff val="25000"/>
                    </a:schemeClr>
                  </a:solidFill>
                  <a:cs typeface="Arial" pitchFamily="34" charset="0"/>
                </a:rPr>
                <a:t>library(ggplot2)</a:t>
              </a:r>
            </a:p>
            <a:p>
              <a:r>
                <a:rPr lang="en-US" altLang="ko-KR" sz="1200" dirty="0">
                  <a:solidFill>
                    <a:schemeClr val="tx1">
                      <a:lumMod val="75000"/>
                      <a:lumOff val="25000"/>
                    </a:schemeClr>
                  </a:solidFill>
                  <a:cs typeface="Arial" pitchFamily="34" charset="0"/>
                </a:rPr>
                <a:t>library(psych)</a:t>
              </a:r>
            </a:p>
            <a:p>
              <a:r>
                <a:rPr lang="en-US" altLang="ko-KR" sz="1200" dirty="0">
                  <a:solidFill>
                    <a:schemeClr val="tx1">
                      <a:lumMod val="75000"/>
                      <a:lumOff val="25000"/>
                    </a:schemeClr>
                  </a:solidFill>
                  <a:cs typeface="Arial" pitchFamily="34" charset="0"/>
                </a:rPr>
                <a:t>library(</a:t>
              </a:r>
              <a:r>
                <a:rPr lang="en-US" altLang="ko-KR" sz="1200" dirty="0" err="1">
                  <a:solidFill>
                    <a:schemeClr val="tx1">
                      <a:lumMod val="75000"/>
                      <a:lumOff val="25000"/>
                    </a:schemeClr>
                  </a:solidFill>
                  <a:cs typeface="Arial" pitchFamily="34" charset="0"/>
                </a:rPr>
                <a:t>plotly</a:t>
              </a:r>
              <a:r>
                <a:rPr lang="en-US" altLang="ko-KR" sz="1200" dirty="0">
                  <a:solidFill>
                    <a:schemeClr val="tx1">
                      <a:lumMod val="75000"/>
                      <a:lumOff val="25000"/>
                    </a:schemeClr>
                  </a:solidFill>
                  <a:cs typeface="Arial" pitchFamily="34" charset="0"/>
                </a:rPr>
                <a:t>)</a:t>
              </a:r>
            </a:p>
            <a:p>
              <a:r>
                <a:rPr lang="en-US" altLang="ko-KR" sz="1200" dirty="0">
                  <a:solidFill>
                    <a:schemeClr val="tx1">
                      <a:lumMod val="75000"/>
                      <a:lumOff val="25000"/>
                    </a:schemeClr>
                  </a:solidFill>
                  <a:cs typeface="Arial" pitchFamily="34" charset="0"/>
                </a:rPr>
                <a:t>library(scales</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73" name="Rectangle 72">
            <a:extLst>
              <a:ext uri="{FF2B5EF4-FFF2-40B4-BE49-F238E27FC236}">
                <a16:creationId xmlns="" xmlns:a16="http://schemas.microsoft.com/office/drawing/2014/main" id="{BB137019-BD15-4D2D-92B2-290DD5A8F4D8}"/>
              </a:ext>
            </a:extLst>
          </p:cNvPr>
          <p:cNvSpPr/>
          <p:nvPr/>
        </p:nvSpPr>
        <p:spPr>
          <a:xfrm>
            <a:off x="1298198" y="1550167"/>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TextBox 73">
            <a:extLst>
              <a:ext uri="{FF2B5EF4-FFF2-40B4-BE49-F238E27FC236}">
                <a16:creationId xmlns="" xmlns:a16="http://schemas.microsoft.com/office/drawing/2014/main" id="{DFE7C841-D37B-4AE6-9592-B4E64F853703}"/>
              </a:ext>
            </a:extLst>
          </p:cNvPr>
          <p:cNvSpPr txBox="1"/>
          <p:nvPr/>
        </p:nvSpPr>
        <p:spPr>
          <a:xfrm>
            <a:off x="765862" y="3613897"/>
            <a:ext cx="432048" cy="830997"/>
          </a:xfrm>
          <a:prstGeom prst="rect">
            <a:avLst/>
          </a:prstGeom>
          <a:noFill/>
        </p:spPr>
        <p:txBody>
          <a:bodyPr wrap="square" lIns="0" tIns="0" rIns="0" bIns="0" rtlCol="0" anchor="ctr">
            <a:spAutoFit/>
          </a:bodyPr>
          <a:lstStyle/>
          <a:p>
            <a:r>
              <a:rPr lang="en-US" altLang="ko-KR" sz="5400" b="1" dirty="0">
                <a:solidFill>
                  <a:schemeClr val="accent4"/>
                </a:solidFill>
                <a:cs typeface="Arial" pitchFamily="34" charset="0"/>
              </a:rPr>
              <a:t>2</a:t>
            </a:r>
            <a:endParaRPr lang="ko-KR" altLang="en-US" sz="5400" b="1" dirty="0">
              <a:solidFill>
                <a:schemeClr val="accent4"/>
              </a:solidFill>
              <a:cs typeface="Arial" pitchFamily="34" charset="0"/>
            </a:endParaRPr>
          </a:p>
        </p:txBody>
      </p:sp>
      <p:grpSp>
        <p:nvGrpSpPr>
          <p:cNvPr id="75" name="Group 74">
            <a:extLst>
              <a:ext uri="{FF2B5EF4-FFF2-40B4-BE49-F238E27FC236}">
                <a16:creationId xmlns="" xmlns:a16="http://schemas.microsoft.com/office/drawing/2014/main" id="{38F561D3-B120-48B2-944F-1387DF500F16}"/>
              </a:ext>
            </a:extLst>
          </p:cNvPr>
          <p:cNvGrpSpPr/>
          <p:nvPr/>
        </p:nvGrpSpPr>
        <p:grpSpPr>
          <a:xfrm>
            <a:off x="1460330" y="3791358"/>
            <a:ext cx="3794059" cy="2410555"/>
            <a:chOff x="4355976" y="1370773"/>
            <a:chExt cx="3012727" cy="872737"/>
          </a:xfrm>
        </p:grpSpPr>
        <p:sp>
          <p:nvSpPr>
            <p:cNvPr id="76" name="TextBox 75">
              <a:extLst>
                <a:ext uri="{FF2B5EF4-FFF2-40B4-BE49-F238E27FC236}">
                  <a16:creationId xmlns="" xmlns:a16="http://schemas.microsoft.com/office/drawing/2014/main" id="{FEC3CB39-68C3-4A04-A156-D8DA3CCA34AD}"/>
                </a:ext>
              </a:extLst>
            </p:cNvPr>
            <p:cNvSpPr txBox="1"/>
            <p:nvPr/>
          </p:nvSpPr>
          <p:spPr>
            <a:xfrm>
              <a:off x="4355976" y="1370773"/>
              <a:ext cx="2727513" cy="111430"/>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Insights From Data</a:t>
              </a:r>
              <a:endParaRPr lang="ko-KR" altLang="en-US" sz="1400" b="1" dirty="0">
                <a:solidFill>
                  <a:schemeClr val="tx1">
                    <a:lumMod val="75000"/>
                    <a:lumOff val="25000"/>
                  </a:schemeClr>
                </a:solidFill>
                <a:cs typeface="Arial" pitchFamily="34" charset="0"/>
              </a:endParaRPr>
            </a:p>
          </p:txBody>
        </p:sp>
        <p:sp>
          <p:nvSpPr>
            <p:cNvPr id="77" name="TextBox 76">
              <a:extLst>
                <a:ext uri="{FF2B5EF4-FFF2-40B4-BE49-F238E27FC236}">
                  <a16:creationId xmlns="" xmlns:a16="http://schemas.microsoft.com/office/drawing/2014/main" id="{3D7E1446-869F-48A2-BD9E-15D4090A5238}"/>
                </a:ext>
              </a:extLst>
            </p:cNvPr>
            <p:cNvSpPr txBox="1"/>
            <p:nvPr/>
          </p:nvSpPr>
          <p:spPr>
            <a:xfrm>
              <a:off x="4355977" y="1474643"/>
              <a:ext cx="3012726" cy="76886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should clearly understand the data before starting with analysis. Data has a variety of types. It is always important to check the data types. </a:t>
              </a:r>
              <a:endParaRPr lang="en-US" altLang="ko-KR" sz="1200" dirty="0" smtClean="0">
                <a:solidFill>
                  <a:schemeClr val="tx1">
                    <a:lumMod val="75000"/>
                    <a:lumOff val="25000"/>
                  </a:schemeClr>
                </a:solidFill>
                <a:cs typeface="Arial" pitchFamily="34" charset="0"/>
              </a:endParaRPr>
            </a:p>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There were 6 factors and 4 integers.</a:t>
              </a:r>
            </a:p>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Mean price of the car was 15k, it was positively skewed.</a:t>
              </a:r>
            </a:p>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Car data is ranging from 1953 to 2016.</a:t>
              </a:r>
            </a:p>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There were null values in </a:t>
              </a:r>
              <a:r>
                <a:rPr lang="en-US" altLang="ko-KR" sz="1200" dirty="0" err="1" smtClean="0">
                  <a:solidFill>
                    <a:schemeClr val="tx1">
                      <a:lumMod val="75000"/>
                      <a:lumOff val="25000"/>
                    </a:schemeClr>
                  </a:solidFill>
                  <a:cs typeface="Arial" pitchFamily="34" charset="0"/>
                </a:rPr>
                <a:t>engV</a:t>
              </a:r>
              <a:r>
                <a:rPr lang="en-US" altLang="ko-KR" sz="1200" dirty="0" smtClean="0">
                  <a:solidFill>
                    <a:schemeClr val="tx1">
                      <a:lumMod val="75000"/>
                      <a:lumOff val="25000"/>
                    </a:schemeClr>
                  </a:solidFill>
                  <a:cs typeface="Arial" pitchFamily="34" charset="0"/>
                </a:rPr>
                <a:t> &amp; drive variable.</a:t>
              </a:r>
            </a:p>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Price variable had zero values &amp; scientific notation populating.</a:t>
              </a:r>
            </a:p>
            <a:p>
              <a:endParaRPr lang="ko-KR" altLang="en-US" sz="1200" dirty="0">
                <a:solidFill>
                  <a:schemeClr val="tx1">
                    <a:lumMod val="75000"/>
                    <a:lumOff val="25000"/>
                  </a:schemeClr>
                </a:solidFill>
                <a:cs typeface="Arial" pitchFamily="34" charset="0"/>
              </a:endParaRPr>
            </a:p>
          </p:txBody>
        </p:sp>
      </p:grpSp>
      <p:sp>
        <p:nvSpPr>
          <p:cNvPr id="78" name="Rectangle 77">
            <a:extLst>
              <a:ext uri="{FF2B5EF4-FFF2-40B4-BE49-F238E27FC236}">
                <a16:creationId xmlns="" xmlns:a16="http://schemas.microsoft.com/office/drawing/2014/main" id="{1E53E6DC-7CEE-4048-8F10-A6EFC7032096}"/>
              </a:ext>
            </a:extLst>
          </p:cNvPr>
          <p:cNvSpPr/>
          <p:nvPr/>
        </p:nvSpPr>
        <p:spPr>
          <a:xfrm>
            <a:off x="1298198" y="3759387"/>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9" name="TextBox 78">
            <a:extLst>
              <a:ext uri="{FF2B5EF4-FFF2-40B4-BE49-F238E27FC236}">
                <a16:creationId xmlns="" xmlns:a16="http://schemas.microsoft.com/office/drawing/2014/main" id="{4101079C-4BCD-4F52-8E6F-541E516C824D}"/>
              </a:ext>
            </a:extLst>
          </p:cNvPr>
          <p:cNvSpPr txBox="1"/>
          <p:nvPr/>
        </p:nvSpPr>
        <p:spPr>
          <a:xfrm>
            <a:off x="6756600" y="3298265"/>
            <a:ext cx="432048" cy="830997"/>
          </a:xfrm>
          <a:prstGeom prst="rect">
            <a:avLst/>
          </a:prstGeom>
          <a:noFill/>
        </p:spPr>
        <p:txBody>
          <a:bodyPr wrap="square" lIns="0" tIns="0" rIns="0" bIns="0" rtlCol="0" anchor="ctr">
            <a:spAutoFit/>
          </a:bodyPr>
          <a:lstStyle/>
          <a:p>
            <a:r>
              <a:rPr lang="en-US" altLang="ko-KR" sz="5400" b="1" dirty="0">
                <a:solidFill>
                  <a:schemeClr val="accent3"/>
                </a:solidFill>
                <a:cs typeface="Arial" pitchFamily="34" charset="0"/>
              </a:rPr>
              <a:t>3</a:t>
            </a:r>
            <a:endParaRPr lang="ko-KR" altLang="en-US" sz="5400" b="1" dirty="0">
              <a:solidFill>
                <a:schemeClr val="accent3"/>
              </a:solidFill>
              <a:cs typeface="Arial" pitchFamily="34" charset="0"/>
            </a:endParaRPr>
          </a:p>
        </p:txBody>
      </p:sp>
      <p:grpSp>
        <p:nvGrpSpPr>
          <p:cNvPr id="80" name="Group 79">
            <a:extLst>
              <a:ext uri="{FF2B5EF4-FFF2-40B4-BE49-F238E27FC236}">
                <a16:creationId xmlns="" xmlns:a16="http://schemas.microsoft.com/office/drawing/2014/main" id="{6EAB1F10-2FB2-4A86-9539-EA1185F4321D}"/>
              </a:ext>
            </a:extLst>
          </p:cNvPr>
          <p:cNvGrpSpPr/>
          <p:nvPr/>
        </p:nvGrpSpPr>
        <p:grpSpPr>
          <a:xfrm>
            <a:off x="7451066" y="3382201"/>
            <a:ext cx="3434878" cy="1786510"/>
            <a:chOff x="4355975" y="1346731"/>
            <a:chExt cx="3012728" cy="1786510"/>
          </a:xfrm>
        </p:grpSpPr>
        <p:sp>
          <p:nvSpPr>
            <p:cNvPr id="81" name="TextBox 80">
              <a:extLst>
                <a:ext uri="{FF2B5EF4-FFF2-40B4-BE49-F238E27FC236}">
                  <a16:creationId xmlns="" xmlns:a16="http://schemas.microsoft.com/office/drawing/2014/main" id="{9520185F-9735-4F4F-98E0-C52B119054FD}"/>
                </a:ext>
              </a:extLst>
            </p:cNvPr>
            <p:cNvSpPr txBox="1"/>
            <p:nvPr/>
          </p:nvSpPr>
          <p:spPr>
            <a:xfrm>
              <a:off x="4355975" y="1346731"/>
              <a:ext cx="3012726"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Data Cleaning</a:t>
              </a:r>
              <a:endParaRPr lang="ko-KR" altLang="en-US" sz="1200" b="1" dirty="0">
                <a:solidFill>
                  <a:schemeClr val="tx1">
                    <a:lumMod val="75000"/>
                    <a:lumOff val="25000"/>
                  </a:schemeClr>
                </a:solidFill>
                <a:cs typeface="Arial" pitchFamily="34" charset="0"/>
              </a:endParaRPr>
            </a:p>
          </p:txBody>
        </p:sp>
        <p:sp>
          <p:nvSpPr>
            <p:cNvPr id="82" name="TextBox 81">
              <a:extLst>
                <a:ext uri="{FF2B5EF4-FFF2-40B4-BE49-F238E27FC236}">
                  <a16:creationId xmlns="" xmlns:a16="http://schemas.microsoft.com/office/drawing/2014/main" id="{1CB96F63-66A1-4392-B880-EF881E6C5069}"/>
                </a:ext>
              </a:extLst>
            </p:cNvPr>
            <p:cNvSpPr txBox="1"/>
            <p:nvPr/>
          </p:nvSpPr>
          <p:spPr>
            <a:xfrm>
              <a:off x="4355977" y="1563581"/>
              <a:ext cx="3012726" cy="1569660"/>
            </a:xfrm>
            <a:prstGeom prst="rect">
              <a:avLst/>
            </a:prstGeom>
            <a:noFill/>
          </p:spPr>
          <p:txBody>
            <a:bodyPr wrap="square" rtlCol="0">
              <a:spAutoFit/>
            </a:bodyPr>
            <a:lstStyle/>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We replaced NA values for </a:t>
              </a:r>
              <a:r>
                <a:rPr lang="en-US" altLang="ko-KR" sz="1200" dirty="0" err="1" smtClean="0">
                  <a:solidFill>
                    <a:schemeClr val="tx1">
                      <a:lumMod val="75000"/>
                      <a:lumOff val="25000"/>
                    </a:schemeClr>
                  </a:solidFill>
                  <a:cs typeface="Arial" pitchFamily="34" charset="0"/>
                </a:rPr>
                <a:t>engV</a:t>
              </a:r>
              <a:r>
                <a:rPr lang="en-US" altLang="ko-KR" sz="1200" dirty="0" smtClean="0">
                  <a:solidFill>
                    <a:schemeClr val="tx1">
                      <a:lumMod val="75000"/>
                      <a:lumOff val="25000"/>
                    </a:schemeClr>
                  </a:solidFill>
                  <a:cs typeface="Arial" pitchFamily="34" charset="0"/>
                </a:rPr>
                <a:t> with mean of that column.</a:t>
              </a:r>
            </a:p>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We replaced NA with mode for the drive variable.</a:t>
              </a:r>
            </a:p>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We had 267 rows for price variable with zero values hence we removed it.</a:t>
              </a:r>
            </a:p>
            <a:p>
              <a:pPr marL="171450" indent="-171450">
                <a:buFont typeface="Arial" pitchFamily="34" charset="0"/>
                <a:buChar char="•"/>
              </a:pPr>
              <a:r>
                <a:rPr lang="en-US" altLang="ko-KR" sz="1200" dirty="0" smtClean="0">
                  <a:solidFill>
                    <a:schemeClr val="tx1">
                      <a:lumMod val="75000"/>
                      <a:lumOff val="25000"/>
                    </a:schemeClr>
                  </a:solidFill>
                  <a:cs typeface="Arial" pitchFamily="34" charset="0"/>
                </a:rPr>
                <a:t>We had 4 rows with scientific notation which again was removed.</a:t>
              </a:r>
              <a:endParaRPr lang="ko-KR" altLang="en-US" sz="1200" dirty="0">
                <a:solidFill>
                  <a:schemeClr val="tx1">
                    <a:lumMod val="75000"/>
                    <a:lumOff val="25000"/>
                  </a:schemeClr>
                </a:solidFill>
                <a:cs typeface="Arial" pitchFamily="34" charset="0"/>
              </a:endParaRPr>
            </a:p>
          </p:txBody>
        </p:sp>
      </p:grpSp>
      <p:sp>
        <p:nvSpPr>
          <p:cNvPr id="83" name="Rectangle 82">
            <a:extLst>
              <a:ext uri="{FF2B5EF4-FFF2-40B4-BE49-F238E27FC236}">
                <a16:creationId xmlns="" xmlns:a16="http://schemas.microsoft.com/office/drawing/2014/main" id="{ADFE58C7-5676-46D4-8FF6-35B5923877C6}"/>
              </a:ext>
            </a:extLst>
          </p:cNvPr>
          <p:cNvSpPr/>
          <p:nvPr/>
        </p:nvSpPr>
        <p:spPr>
          <a:xfrm>
            <a:off x="7288936" y="3443755"/>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Tree>
    <p:extLst>
      <p:ext uri="{BB962C8B-B14F-4D97-AF65-F5344CB8AC3E}">
        <p14:creationId xmlns:p14="http://schemas.microsoft.com/office/powerpoint/2010/main" val="3032561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b="1" dirty="0"/>
              <a:t>Exploratory Data Analysis</a:t>
            </a:r>
          </a:p>
        </p:txBody>
      </p:sp>
      <p:sp>
        <p:nvSpPr>
          <p:cNvPr id="3" name="막힌 원호 1">
            <a:extLst>
              <a:ext uri="{FF2B5EF4-FFF2-40B4-BE49-F238E27FC236}">
                <a16:creationId xmlns="" xmlns:a16="http://schemas.microsoft.com/office/drawing/2014/main" id="{79A68789-95A9-4632-B47E-13DE8ED91B22}"/>
              </a:ext>
            </a:extLst>
          </p:cNvPr>
          <p:cNvSpPr/>
          <p:nvPr/>
        </p:nvSpPr>
        <p:spPr>
          <a:xfrm>
            <a:off x="4462224" y="2230928"/>
            <a:ext cx="3024007" cy="3024007"/>
          </a:xfrm>
          <a:prstGeom prst="blockArc">
            <a:avLst>
              <a:gd name="adj1" fmla="val 10799999"/>
              <a:gd name="adj2" fmla="val 16182306"/>
              <a:gd name="adj3" fmla="val 206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 name="막힌 원호 48">
            <a:extLst>
              <a:ext uri="{FF2B5EF4-FFF2-40B4-BE49-F238E27FC236}">
                <a16:creationId xmlns="" xmlns:a16="http://schemas.microsoft.com/office/drawing/2014/main" id="{DEBEDFD8-2BCC-43B2-93EF-9A396BB7E8B6}"/>
              </a:ext>
            </a:extLst>
          </p:cNvPr>
          <p:cNvSpPr/>
          <p:nvPr/>
        </p:nvSpPr>
        <p:spPr>
          <a:xfrm rot="5400000">
            <a:off x="4689937" y="2230928"/>
            <a:ext cx="3024007" cy="3024007"/>
          </a:xfrm>
          <a:prstGeom prst="blockArc">
            <a:avLst>
              <a:gd name="adj1" fmla="val 10799999"/>
              <a:gd name="adj2" fmla="val 16182306"/>
              <a:gd name="adj3" fmla="val 2060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막힌 원호 49">
            <a:extLst>
              <a:ext uri="{FF2B5EF4-FFF2-40B4-BE49-F238E27FC236}">
                <a16:creationId xmlns="" xmlns:a16="http://schemas.microsoft.com/office/drawing/2014/main" id="{741C72C4-93ED-448B-865F-C9EE5F26747F}"/>
              </a:ext>
            </a:extLst>
          </p:cNvPr>
          <p:cNvSpPr/>
          <p:nvPr/>
        </p:nvSpPr>
        <p:spPr>
          <a:xfrm rot="10800000">
            <a:off x="4689938" y="2484332"/>
            <a:ext cx="3024007" cy="3024007"/>
          </a:xfrm>
          <a:prstGeom prst="blockArc">
            <a:avLst>
              <a:gd name="adj1" fmla="val 10799999"/>
              <a:gd name="adj2" fmla="val 16182306"/>
              <a:gd name="adj3" fmla="val 206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막힌 원호 50">
            <a:extLst>
              <a:ext uri="{FF2B5EF4-FFF2-40B4-BE49-F238E27FC236}">
                <a16:creationId xmlns="" xmlns:a16="http://schemas.microsoft.com/office/drawing/2014/main" id="{B346BF32-896E-4388-816D-1096E03CD02B}"/>
              </a:ext>
            </a:extLst>
          </p:cNvPr>
          <p:cNvSpPr/>
          <p:nvPr/>
        </p:nvSpPr>
        <p:spPr>
          <a:xfrm rot="16200000">
            <a:off x="4462224" y="2484332"/>
            <a:ext cx="3024007" cy="3024007"/>
          </a:xfrm>
          <a:prstGeom prst="blockArc">
            <a:avLst>
              <a:gd name="adj1" fmla="val 10799999"/>
              <a:gd name="adj2" fmla="val 16182306"/>
              <a:gd name="adj3" fmla="val 2060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7" name="Group 6">
            <a:extLst>
              <a:ext uri="{FF2B5EF4-FFF2-40B4-BE49-F238E27FC236}">
                <a16:creationId xmlns="" xmlns:a16="http://schemas.microsoft.com/office/drawing/2014/main" id="{0423E989-E41D-407A-AAFE-81B6149829EA}"/>
              </a:ext>
            </a:extLst>
          </p:cNvPr>
          <p:cNvGrpSpPr/>
          <p:nvPr/>
        </p:nvGrpSpPr>
        <p:grpSpPr>
          <a:xfrm>
            <a:off x="8305461" y="1753064"/>
            <a:ext cx="2934851" cy="1834727"/>
            <a:chOff x="994277" y="3861048"/>
            <a:chExt cx="2050360" cy="1834727"/>
          </a:xfrm>
        </p:grpSpPr>
        <p:sp>
          <p:nvSpPr>
            <p:cNvPr id="8" name="TextBox 7">
              <a:extLst>
                <a:ext uri="{FF2B5EF4-FFF2-40B4-BE49-F238E27FC236}">
                  <a16:creationId xmlns="" xmlns:a16="http://schemas.microsoft.com/office/drawing/2014/main" id="{B1B0F921-1147-4611-B294-306630A4D66A}"/>
                </a:ext>
              </a:extLst>
            </p:cNvPr>
            <p:cNvSpPr txBox="1"/>
            <p:nvPr/>
          </p:nvSpPr>
          <p:spPr>
            <a:xfrm>
              <a:off x="994277" y="3861048"/>
              <a:ext cx="2044417"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cs typeface="Calibri" pitchFamily="34" charset="0"/>
                </a:rPr>
                <a:t>Car Sales Over The Year</a:t>
              </a:r>
              <a:endParaRPr lang="ko-KR" altLang="en-US" sz="1200" b="1" dirty="0">
                <a:solidFill>
                  <a:schemeClr val="tx1">
                    <a:lumMod val="75000"/>
                    <a:lumOff val="25000"/>
                  </a:schemeClr>
                </a:solidFill>
                <a:cs typeface="Calibri" pitchFamily="34" charset="0"/>
              </a:endParaRPr>
            </a:p>
          </p:txBody>
        </p:sp>
        <p:sp>
          <p:nvSpPr>
            <p:cNvPr id="9" name="TextBox 8">
              <a:extLst>
                <a:ext uri="{FF2B5EF4-FFF2-40B4-BE49-F238E27FC236}">
                  <a16:creationId xmlns="" xmlns:a16="http://schemas.microsoft.com/office/drawing/2014/main" id="{BA62D6D6-A6FF-4F77-8375-50838931D537}"/>
                </a:ext>
              </a:extLst>
            </p:cNvPr>
            <p:cNvSpPr txBox="1"/>
            <p:nvPr/>
          </p:nvSpPr>
          <p:spPr>
            <a:xfrm>
              <a:off x="994277" y="4126115"/>
              <a:ext cx="2050360" cy="1569660"/>
            </a:xfrm>
            <a:prstGeom prst="rect">
              <a:avLst/>
            </a:prstGeom>
            <a:noFill/>
          </p:spPr>
          <p:txBody>
            <a:bodyPr wrap="square" lIns="0" rIns="0" rtlCol="0">
              <a:spAutoFit/>
            </a:bodyPr>
            <a:lstStyle/>
            <a:p>
              <a:pPr marL="171450" indent="-171450">
                <a:buFont typeface="Arial" pitchFamily="34" charset="0"/>
                <a:buChar char="•"/>
              </a:pPr>
              <a:r>
                <a:rPr lang="en-US" altLang="ko-KR" sz="1200" dirty="0" smtClean="0">
                  <a:solidFill>
                    <a:schemeClr val="tx1">
                      <a:lumMod val="75000"/>
                      <a:lumOff val="25000"/>
                    </a:schemeClr>
                  </a:solidFill>
                </a:rPr>
                <a:t>Car data was ranging </a:t>
              </a:r>
              <a:r>
                <a:rPr lang="en-US" altLang="ko-KR" sz="1200" dirty="0">
                  <a:solidFill>
                    <a:schemeClr val="tx1">
                      <a:lumMod val="75000"/>
                      <a:lumOff val="25000"/>
                    </a:schemeClr>
                  </a:solidFill>
                </a:rPr>
                <a:t>from 1953 - 2016</a:t>
              </a:r>
              <a:r>
                <a:rPr lang="en-US" altLang="ko-KR" sz="1200" dirty="0" smtClean="0">
                  <a:solidFill>
                    <a:schemeClr val="tx1">
                      <a:lumMod val="75000"/>
                      <a:lumOff val="25000"/>
                    </a:schemeClr>
                  </a:solidFill>
                </a:rPr>
                <a:t>.</a:t>
              </a:r>
            </a:p>
            <a:p>
              <a:pPr marL="171450" indent="-171450">
                <a:buFont typeface="Arial" pitchFamily="34" charset="0"/>
                <a:buChar char="•"/>
              </a:pPr>
              <a:r>
                <a:rPr lang="en-US" altLang="ko-KR" sz="1200" dirty="0">
                  <a:solidFill>
                    <a:schemeClr val="tx1">
                      <a:lumMod val="75000"/>
                      <a:lumOff val="25000"/>
                    </a:schemeClr>
                  </a:solidFill>
                </a:rPr>
                <a:t>After the dissolution of the Soviet Union in 1991, there has been a clear spike in car sales</a:t>
              </a:r>
              <a:r>
                <a:rPr lang="en-US" altLang="ko-KR" sz="1200" dirty="0" smtClean="0">
                  <a:solidFill>
                    <a:schemeClr val="tx1">
                      <a:lumMod val="75000"/>
                      <a:lumOff val="25000"/>
                    </a:schemeClr>
                  </a:solidFill>
                </a:rPr>
                <a:t>.</a:t>
              </a:r>
            </a:p>
            <a:p>
              <a:pPr marL="171450" indent="-171450">
                <a:buFont typeface="Arial" pitchFamily="34" charset="0"/>
                <a:buChar char="•"/>
              </a:pPr>
              <a:r>
                <a:rPr lang="en-US" altLang="ko-KR" sz="1200" dirty="0">
                  <a:solidFill>
                    <a:schemeClr val="tx1">
                      <a:lumMod val="75000"/>
                      <a:lumOff val="25000"/>
                    </a:schemeClr>
                  </a:solidFill>
                </a:rPr>
                <a:t>After 2008 there has been a sharp decline in car sales due to the automotive industry crisis from the year 2008 to 2010.</a:t>
              </a:r>
              <a:endParaRPr lang="ko-KR" altLang="en-US" sz="1200" dirty="0">
                <a:solidFill>
                  <a:schemeClr val="tx1">
                    <a:lumMod val="75000"/>
                    <a:lumOff val="25000"/>
                  </a:schemeClr>
                </a:solidFill>
              </a:endParaRPr>
            </a:p>
          </p:txBody>
        </p:sp>
      </p:grpSp>
      <p:grpSp>
        <p:nvGrpSpPr>
          <p:cNvPr id="10" name="Group 9">
            <a:extLst>
              <a:ext uri="{FF2B5EF4-FFF2-40B4-BE49-F238E27FC236}">
                <a16:creationId xmlns="" xmlns:a16="http://schemas.microsoft.com/office/drawing/2014/main" id="{BF0AE3A1-A201-4BEB-B993-6E0295F688F7}"/>
              </a:ext>
            </a:extLst>
          </p:cNvPr>
          <p:cNvGrpSpPr/>
          <p:nvPr/>
        </p:nvGrpSpPr>
        <p:grpSpPr>
          <a:xfrm>
            <a:off x="8305461" y="4947831"/>
            <a:ext cx="2934851" cy="1280730"/>
            <a:chOff x="994277" y="3861048"/>
            <a:chExt cx="2050360" cy="1280730"/>
          </a:xfrm>
        </p:grpSpPr>
        <p:sp>
          <p:nvSpPr>
            <p:cNvPr id="11" name="TextBox 10">
              <a:extLst>
                <a:ext uri="{FF2B5EF4-FFF2-40B4-BE49-F238E27FC236}">
                  <a16:creationId xmlns="" xmlns:a16="http://schemas.microsoft.com/office/drawing/2014/main" id="{4577766A-8F85-4B37-8E4F-C58F2B4F7C5E}"/>
                </a:ext>
              </a:extLst>
            </p:cNvPr>
            <p:cNvSpPr txBox="1"/>
            <p:nvPr/>
          </p:nvSpPr>
          <p:spPr>
            <a:xfrm>
              <a:off x="994277" y="3861048"/>
              <a:ext cx="2044417" cy="276999"/>
            </a:xfrm>
            <a:prstGeom prst="rect">
              <a:avLst/>
            </a:prstGeom>
            <a:noFill/>
          </p:spPr>
          <p:txBody>
            <a:bodyPr wrap="square" lIns="0" rIns="0" rtlCol="0">
              <a:spAutoFit/>
            </a:bodyPr>
            <a:lstStyle/>
            <a:p>
              <a:r>
                <a:rPr lang="en-US" altLang="ko-KR" sz="1200" b="1" dirty="0">
                  <a:solidFill>
                    <a:schemeClr val="tx1">
                      <a:lumMod val="75000"/>
                      <a:lumOff val="25000"/>
                    </a:schemeClr>
                  </a:solidFill>
                  <a:cs typeface="Calibri" pitchFamily="34" charset="0"/>
                </a:rPr>
                <a:t>Preferred </a:t>
              </a:r>
              <a:r>
                <a:rPr lang="en-US" altLang="ko-KR" sz="1200" b="1" dirty="0" smtClean="0">
                  <a:solidFill>
                    <a:schemeClr val="tx1">
                      <a:lumMod val="75000"/>
                      <a:lumOff val="25000"/>
                    </a:schemeClr>
                  </a:solidFill>
                  <a:cs typeface="Calibri" pitchFamily="34" charset="0"/>
                </a:rPr>
                <a:t>Engine Type</a:t>
              </a:r>
              <a:endParaRPr lang="ko-KR" altLang="en-US" sz="1200" b="1" dirty="0">
                <a:solidFill>
                  <a:schemeClr val="tx1">
                    <a:lumMod val="75000"/>
                    <a:lumOff val="25000"/>
                  </a:schemeClr>
                </a:solidFill>
                <a:cs typeface="Calibri" pitchFamily="34" charset="0"/>
              </a:endParaRPr>
            </a:p>
          </p:txBody>
        </p:sp>
        <p:sp>
          <p:nvSpPr>
            <p:cNvPr id="12" name="TextBox 11">
              <a:extLst>
                <a:ext uri="{FF2B5EF4-FFF2-40B4-BE49-F238E27FC236}">
                  <a16:creationId xmlns="" xmlns:a16="http://schemas.microsoft.com/office/drawing/2014/main" id="{8E4CAEB3-13F2-44E1-8730-831E08709E30}"/>
                </a:ext>
              </a:extLst>
            </p:cNvPr>
            <p:cNvSpPr txBox="1"/>
            <p:nvPr/>
          </p:nvSpPr>
          <p:spPr>
            <a:xfrm>
              <a:off x="994277" y="4126115"/>
              <a:ext cx="2050360" cy="1015663"/>
            </a:xfrm>
            <a:prstGeom prst="rect">
              <a:avLst/>
            </a:prstGeom>
            <a:noFill/>
          </p:spPr>
          <p:txBody>
            <a:bodyPr wrap="square" lIns="0" rIns="0" rtlCol="0">
              <a:spAutoFit/>
            </a:bodyPr>
            <a:lstStyle/>
            <a:p>
              <a:r>
                <a:rPr lang="en-US" altLang="ko-KR" sz="1200" dirty="0" smtClean="0">
                  <a:solidFill>
                    <a:schemeClr val="tx1">
                      <a:lumMod val="75000"/>
                      <a:lumOff val="25000"/>
                    </a:schemeClr>
                  </a:solidFill>
                </a:rPr>
                <a:t>Petrol was preferred choice.</a:t>
              </a:r>
            </a:p>
            <a:p>
              <a:r>
                <a:rPr lang="en-US" altLang="ko-KR" sz="1200" dirty="0">
                  <a:solidFill>
                    <a:schemeClr val="tx1">
                      <a:lumMod val="75000"/>
                      <a:lumOff val="25000"/>
                    </a:schemeClr>
                  </a:solidFill>
                </a:rPr>
                <a:t>Diesel engines are more expensive to build and maintain, hence small cars where buyers are most price sensitive, tend to be buying Petrol cars.</a:t>
              </a:r>
              <a:endParaRPr lang="en-US" altLang="ko-KR" sz="1200" dirty="0" smtClean="0">
                <a:solidFill>
                  <a:schemeClr val="tx1">
                    <a:lumMod val="75000"/>
                    <a:lumOff val="25000"/>
                  </a:schemeClr>
                </a:solidFill>
              </a:endParaRPr>
            </a:p>
          </p:txBody>
        </p:sp>
      </p:grpSp>
      <p:grpSp>
        <p:nvGrpSpPr>
          <p:cNvPr id="13" name="Group 12">
            <a:extLst>
              <a:ext uri="{FF2B5EF4-FFF2-40B4-BE49-F238E27FC236}">
                <a16:creationId xmlns="" xmlns:a16="http://schemas.microsoft.com/office/drawing/2014/main" id="{A882E50C-58E1-4F95-A0C0-49B38CE20A8D}"/>
              </a:ext>
            </a:extLst>
          </p:cNvPr>
          <p:cNvGrpSpPr/>
          <p:nvPr/>
        </p:nvGrpSpPr>
        <p:grpSpPr>
          <a:xfrm>
            <a:off x="963038" y="1753064"/>
            <a:ext cx="2934850" cy="1650062"/>
            <a:chOff x="994277" y="3861048"/>
            <a:chExt cx="2050360" cy="1650062"/>
          </a:xfrm>
        </p:grpSpPr>
        <p:sp>
          <p:nvSpPr>
            <p:cNvPr id="14" name="TextBox 13">
              <a:extLst>
                <a:ext uri="{FF2B5EF4-FFF2-40B4-BE49-F238E27FC236}">
                  <a16:creationId xmlns="" xmlns:a16="http://schemas.microsoft.com/office/drawing/2014/main" id="{D0029EF8-C8DC-4A0D-B2A3-5AF52449095A}"/>
                </a:ext>
              </a:extLst>
            </p:cNvPr>
            <p:cNvSpPr txBox="1"/>
            <p:nvPr/>
          </p:nvSpPr>
          <p:spPr>
            <a:xfrm>
              <a:off x="994277" y="3861048"/>
              <a:ext cx="2044417"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cs typeface="Calibri" pitchFamily="34" charset="0"/>
                </a:rPr>
                <a:t>Top Selling Cars</a:t>
              </a:r>
              <a:endParaRPr lang="ko-KR" altLang="en-US" sz="1200" b="1" dirty="0">
                <a:solidFill>
                  <a:schemeClr val="tx1">
                    <a:lumMod val="75000"/>
                    <a:lumOff val="25000"/>
                  </a:schemeClr>
                </a:solidFill>
                <a:cs typeface="Calibri" pitchFamily="34" charset="0"/>
              </a:endParaRPr>
            </a:p>
          </p:txBody>
        </p:sp>
        <p:sp>
          <p:nvSpPr>
            <p:cNvPr id="15" name="TextBox 14">
              <a:extLst>
                <a:ext uri="{FF2B5EF4-FFF2-40B4-BE49-F238E27FC236}">
                  <a16:creationId xmlns="" xmlns:a16="http://schemas.microsoft.com/office/drawing/2014/main" id="{0180DC24-9E80-48AF-B935-C724117D39AD}"/>
                </a:ext>
              </a:extLst>
            </p:cNvPr>
            <p:cNvSpPr txBox="1"/>
            <p:nvPr/>
          </p:nvSpPr>
          <p:spPr>
            <a:xfrm>
              <a:off x="994277" y="4126115"/>
              <a:ext cx="2050360" cy="1384995"/>
            </a:xfrm>
            <a:prstGeom prst="rect">
              <a:avLst/>
            </a:prstGeom>
            <a:noFill/>
          </p:spPr>
          <p:txBody>
            <a:bodyPr wrap="square" lIns="0" rIns="0" rtlCol="0">
              <a:spAutoFit/>
            </a:bodyPr>
            <a:lstStyle/>
            <a:p>
              <a:r>
                <a:rPr lang="en-US" altLang="ko-KR" sz="1200" dirty="0" smtClean="0">
                  <a:solidFill>
                    <a:schemeClr val="tx1">
                      <a:lumMod val="75000"/>
                      <a:lumOff val="25000"/>
                    </a:schemeClr>
                  </a:solidFill>
                </a:rPr>
                <a:t>We used %&gt;% function and grouped the data by cars and used summarize function to get the count of all the cars. We then considered only top 10 cars. Using </a:t>
              </a:r>
              <a:r>
                <a:rPr lang="en-US" altLang="ko-KR" sz="1200" dirty="0" err="1" smtClean="0">
                  <a:solidFill>
                    <a:schemeClr val="tx1">
                      <a:lumMod val="75000"/>
                      <a:lumOff val="25000"/>
                    </a:schemeClr>
                  </a:solidFill>
                </a:rPr>
                <a:t>ggplot</a:t>
              </a:r>
              <a:r>
                <a:rPr lang="en-US" altLang="ko-KR" sz="1200" dirty="0" smtClean="0">
                  <a:solidFill>
                    <a:schemeClr val="tx1">
                      <a:lumMod val="75000"/>
                      <a:lumOff val="25000"/>
                    </a:schemeClr>
                  </a:solidFill>
                </a:rPr>
                <a:t> we created a </a:t>
              </a:r>
              <a:r>
                <a:rPr lang="en-US" altLang="ko-KR" sz="1200" dirty="0" err="1" smtClean="0">
                  <a:solidFill>
                    <a:schemeClr val="tx1">
                      <a:lumMod val="75000"/>
                      <a:lumOff val="25000"/>
                    </a:schemeClr>
                  </a:solidFill>
                </a:rPr>
                <a:t>geom_bar</a:t>
              </a:r>
              <a:r>
                <a:rPr lang="en-US" altLang="ko-KR" sz="1200" dirty="0" smtClean="0">
                  <a:solidFill>
                    <a:schemeClr val="tx1">
                      <a:lumMod val="75000"/>
                      <a:lumOff val="25000"/>
                    </a:schemeClr>
                  </a:solidFill>
                </a:rPr>
                <a:t> chart.</a:t>
              </a:r>
            </a:p>
            <a:p>
              <a:r>
                <a:rPr lang="en-US" altLang="ko-KR" sz="1200" dirty="0" smtClean="0">
                  <a:solidFill>
                    <a:schemeClr val="tx1">
                      <a:lumMod val="75000"/>
                      <a:lumOff val="25000"/>
                    </a:schemeClr>
                  </a:solidFill>
                </a:rPr>
                <a:t>Volkswagen sold more </a:t>
              </a:r>
              <a:r>
                <a:rPr lang="en-US" altLang="ko-KR" sz="1200" dirty="0">
                  <a:solidFill>
                    <a:schemeClr val="tx1">
                      <a:lumMod val="75000"/>
                      <a:lumOff val="25000"/>
                    </a:schemeClr>
                  </a:solidFill>
                </a:rPr>
                <a:t>car followed by </a:t>
              </a:r>
              <a:r>
                <a:rPr lang="en-US" altLang="ko-KR" sz="1200" dirty="0" smtClean="0">
                  <a:solidFill>
                    <a:schemeClr val="tx1">
                      <a:lumMod val="75000"/>
                      <a:lumOff val="25000"/>
                    </a:schemeClr>
                  </a:solidFill>
                </a:rPr>
                <a:t>Mercedes-Benz and BMW.</a:t>
              </a:r>
              <a:endParaRPr lang="ko-KR" altLang="en-US" sz="1200" dirty="0">
                <a:solidFill>
                  <a:schemeClr val="tx1">
                    <a:lumMod val="75000"/>
                    <a:lumOff val="25000"/>
                  </a:schemeClr>
                </a:solidFill>
              </a:endParaRPr>
            </a:p>
          </p:txBody>
        </p:sp>
      </p:grpSp>
      <p:grpSp>
        <p:nvGrpSpPr>
          <p:cNvPr id="16" name="Group 15">
            <a:extLst>
              <a:ext uri="{FF2B5EF4-FFF2-40B4-BE49-F238E27FC236}">
                <a16:creationId xmlns="" xmlns:a16="http://schemas.microsoft.com/office/drawing/2014/main" id="{EAE26953-5601-4FF8-9B5C-A8F8D5A79A53}"/>
              </a:ext>
            </a:extLst>
          </p:cNvPr>
          <p:cNvGrpSpPr/>
          <p:nvPr/>
        </p:nvGrpSpPr>
        <p:grpSpPr>
          <a:xfrm>
            <a:off x="963038" y="4947831"/>
            <a:ext cx="2934850" cy="1096064"/>
            <a:chOff x="994277" y="3861048"/>
            <a:chExt cx="2050360" cy="1096064"/>
          </a:xfrm>
        </p:grpSpPr>
        <p:sp>
          <p:nvSpPr>
            <p:cNvPr id="17" name="TextBox 16">
              <a:extLst>
                <a:ext uri="{FF2B5EF4-FFF2-40B4-BE49-F238E27FC236}">
                  <a16:creationId xmlns="" xmlns:a16="http://schemas.microsoft.com/office/drawing/2014/main" id="{2340B380-EBC3-49D9-A4EE-56F1F66D8DA8}"/>
                </a:ext>
              </a:extLst>
            </p:cNvPr>
            <p:cNvSpPr txBox="1"/>
            <p:nvPr/>
          </p:nvSpPr>
          <p:spPr>
            <a:xfrm>
              <a:off x="994277" y="3861048"/>
              <a:ext cx="2044417"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cs typeface="Calibri" pitchFamily="34" charset="0"/>
                </a:rPr>
                <a:t>Preferred Body Type</a:t>
              </a:r>
              <a:endParaRPr lang="ko-KR" altLang="en-US" sz="1200" b="1" dirty="0">
                <a:solidFill>
                  <a:schemeClr val="tx1">
                    <a:lumMod val="75000"/>
                    <a:lumOff val="25000"/>
                  </a:schemeClr>
                </a:solidFill>
                <a:cs typeface="Calibri" pitchFamily="34" charset="0"/>
              </a:endParaRPr>
            </a:p>
          </p:txBody>
        </p:sp>
        <p:sp>
          <p:nvSpPr>
            <p:cNvPr id="18" name="TextBox 17">
              <a:extLst>
                <a:ext uri="{FF2B5EF4-FFF2-40B4-BE49-F238E27FC236}">
                  <a16:creationId xmlns="" xmlns:a16="http://schemas.microsoft.com/office/drawing/2014/main" id="{87BD62C7-31F3-4844-BFF0-57AF24275413}"/>
                </a:ext>
              </a:extLst>
            </p:cNvPr>
            <p:cNvSpPr txBox="1"/>
            <p:nvPr/>
          </p:nvSpPr>
          <p:spPr>
            <a:xfrm>
              <a:off x="994277" y="4126115"/>
              <a:ext cx="2050360" cy="830997"/>
            </a:xfrm>
            <a:prstGeom prst="rect">
              <a:avLst/>
            </a:prstGeom>
            <a:noFill/>
          </p:spPr>
          <p:txBody>
            <a:bodyPr wrap="square" lIns="0" rIns="0" rtlCol="0">
              <a:spAutoFit/>
            </a:bodyPr>
            <a:lstStyle/>
            <a:p>
              <a:r>
                <a:rPr lang="en-US" altLang="ko-KR" sz="1200" dirty="0">
                  <a:solidFill>
                    <a:schemeClr val="tx1">
                      <a:lumMod val="75000"/>
                      <a:lumOff val="25000"/>
                    </a:schemeClr>
                  </a:solidFill>
                </a:rPr>
                <a:t>Sedan type of body </a:t>
              </a:r>
              <a:r>
                <a:rPr lang="en-US" altLang="ko-KR" sz="1200" dirty="0" smtClean="0">
                  <a:solidFill>
                    <a:schemeClr val="tx1">
                      <a:lumMod val="75000"/>
                      <a:lumOff val="25000"/>
                    </a:schemeClr>
                  </a:solidFill>
                </a:rPr>
                <a:t>was preferred type because </a:t>
              </a:r>
              <a:r>
                <a:rPr lang="en-US" altLang="ko-KR" sz="1200" dirty="0">
                  <a:solidFill>
                    <a:schemeClr val="tx1">
                      <a:lumMod val="75000"/>
                      <a:lumOff val="25000"/>
                    </a:schemeClr>
                  </a:solidFill>
                </a:rPr>
                <a:t>Sedans are reasonably priced, and get decent gas mileage (cost is important for people on a fixed income).</a:t>
              </a:r>
              <a:endParaRPr lang="ko-KR" altLang="en-US" sz="1200" dirty="0">
                <a:solidFill>
                  <a:schemeClr val="tx1">
                    <a:lumMod val="75000"/>
                    <a:lumOff val="25000"/>
                  </a:schemeClr>
                </a:solidFill>
              </a:endParaRPr>
            </a:p>
          </p:txBody>
        </p:sp>
      </p:grpSp>
      <p:cxnSp>
        <p:nvCxnSpPr>
          <p:cNvPr id="19" name="Elbow Connector 24">
            <a:extLst>
              <a:ext uri="{FF2B5EF4-FFF2-40B4-BE49-F238E27FC236}">
                <a16:creationId xmlns="" xmlns:a16="http://schemas.microsoft.com/office/drawing/2014/main" id="{825FC336-5DA8-4A64-9708-466D48E8508D}"/>
              </a:ext>
            </a:extLst>
          </p:cNvPr>
          <p:cNvCxnSpPr/>
          <p:nvPr/>
        </p:nvCxnSpPr>
        <p:spPr>
          <a:xfrm flipV="1">
            <a:off x="4161512" y="5147742"/>
            <a:ext cx="648072" cy="203330"/>
          </a:xfrm>
          <a:prstGeom prst="bentConnector3">
            <a:avLst/>
          </a:prstGeom>
          <a:ln>
            <a:solidFill>
              <a:schemeClr val="accent6">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27">
            <a:extLst>
              <a:ext uri="{FF2B5EF4-FFF2-40B4-BE49-F238E27FC236}">
                <a16:creationId xmlns="" xmlns:a16="http://schemas.microsoft.com/office/drawing/2014/main" id="{43B139F6-2A6F-44B7-8302-5D225ACFEE33}"/>
              </a:ext>
            </a:extLst>
          </p:cNvPr>
          <p:cNvCxnSpPr/>
          <p:nvPr/>
        </p:nvCxnSpPr>
        <p:spPr>
          <a:xfrm>
            <a:off x="4080626" y="2600828"/>
            <a:ext cx="648072" cy="196834"/>
          </a:xfrm>
          <a:prstGeom prst="bentConnector3">
            <a:avLst/>
          </a:prstGeom>
          <a:ln>
            <a:solidFill>
              <a:schemeClr val="accent6">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Elbow Connector 34">
            <a:extLst>
              <a:ext uri="{FF2B5EF4-FFF2-40B4-BE49-F238E27FC236}">
                <a16:creationId xmlns="" xmlns:a16="http://schemas.microsoft.com/office/drawing/2014/main" id="{A2C251C4-D5C1-4DEF-B08D-C48AB3AB1E45}"/>
              </a:ext>
            </a:extLst>
          </p:cNvPr>
          <p:cNvCxnSpPr/>
          <p:nvPr/>
        </p:nvCxnSpPr>
        <p:spPr>
          <a:xfrm rot="10800000">
            <a:off x="7480268" y="5123066"/>
            <a:ext cx="638511" cy="196979"/>
          </a:xfrm>
          <a:prstGeom prst="bentConnector3">
            <a:avLst/>
          </a:prstGeom>
          <a:ln>
            <a:solidFill>
              <a:schemeClr val="accent6">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Elbow Connector 35">
            <a:extLst>
              <a:ext uri="{FF2B5EF4-FFF2-40B4-BE49-F238E27FC236}">
                <a16:creationId xmlns="" xmlns:a16="http://schemas.microsoft.com/office/drawing/2014/main" id="{72830958-2C9D-45F4-834C-1B8F81CC81AA}"/>
              </a:ext>
            </a:extLst>
          </p:cNvPr>
          <p:cNvCxnSpPr/>
          <p:nvPr/>
        </p:nvCxnSpPr>
        <p:spPr>
          <a:xfrm rot="10800000" flipV="1">
            <a:off x="7542713" y="2518436"/>
            <a:ext cx="576064" cy="196834"/>
          </a:xfrm>
          <a:prstGeom prst="bentConnector3">
            <a:avLst/>
          </a:prstGeom>
          <a:ln>
            <a:solidFill>
              <a:schemeClr val="accent6">
                <a:alpha val="7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22EADD4A-5642-41A9-9CEE-5AEA3236620C}"/>
              </a:ext>
            </a:extLst>
          </p:cNvPr>
          <p:cNvSpPr txBox="1"/>
          <p:nvPr/>
        </p:nvSpPr>
        <p:spPr>
          <a:xfrm>
            <a:off x="5169624" y="3491560"/>
            <a:ext cx="1872208" cy="830997"/>
          </a:xfrm>
          <a:prstGeom prst="rect">
            <a:avLst/>
          </a:prstGeom>
          <a:noFill/>
        </p:spPr>
        <p:txBody>
          <a:bodyPr wrap="square" rtlCol="0">
            <a:spAutoFit/>
          </a:bodyPr>
          <a:lstStyle/>
          <a:p>
            <a:pPr algn="ctr"/>
            <a:r>
              <a:rPr lang="en-US" altLang="ko-KR" sz="2400" b="1" dirty="0" smtClean="0">
                <a:solidFill>
                  <a:schemeClr val="tx1">
                    <a:lumMod val="75000"/>
                    <a:lumOff val="25000"/>
                  </a:schemeClr>
                </a:solidFill>
                <a:cs typeface="Calibri" pitchFamily="34" charset="0"/>
              </a:rPr>
              <a:t>Univariate </a:t>
            </a:r>
            <a:r>
              <a:rPr lang="en-US" altLang="ko-KR" sz="2400" b="1" dirty="0">
                <a:solidFill>
                  <a:schemeClr val="tx1">
                    <a:lumMod val="75000"/>
                    <a:lumOff val="25000"/>
                  </a:schemeClr>
                </a:solidFill>
                <a:cs typeface="Calibri" pitchFamily="34" charset="0"/>
              </a:rPr>
              <a:t>Analysis</a:t>
            </a:r>
            <a:endParaRPr lang="ko-KR" altLang="en-US" sz="2400" b="1" dirty="0">
              <a:solidFill>
                <a:schemeClr val="tx1">
                  <a:lumMod val="75000"/>
                  <a:lumOff val="25000"/>
                </a:schemeClr>
              </a:solidFill>
              <a:cs typeface="Calibr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007" y="2822597"/>
            <a:ext cx="342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221" y="4734021"/>
            <a:ext cx="342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516" y="4734021"/>
            <a:ext cx="342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725" y="2738251"/>
            <a:ext cx="455988" cy="3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116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1771119" y="3044281"/>
            <a:ext cx="5028813" cy="769441"/>
          </a:xfrm>
          <a:prstGeom prst="rect">
            <a:avLst/>
          </a:prstGeom>
          <a:noFill/>
        </p:spPr>
        <p:txBody>
          <a:bodyPr wrap="none" rtlCol="0">
            <a:spAutoFit/>
          </a:bodyPr>
          <a:lstStyle/>
          <a:p>
            <a:r>
              <a:rPr lang="en-US" altLang="ko-KR" sz="4400" b="1" dirty="0">
                <a:solidFill>
                  <a:schemeClr val="bg1"/>
                </a:solidFill>
                <a:latin typeface="Arial" pitchFamily="34" charset="0"/>
                <a:cs typeface="Arial" pitchFamily="34" charset="0"/>
              </a:rPr>
              <a:t>Bivariate Analysis</a:t>
            </a:r>
            <a:endParaRPr lang="ko-KR" altLang="en-US" sz="4400" b="1" dirty="0">
              <a:solidFill>
                <a:schemeClr val="bg1"/>
              </a:solidFill>
              <a:latin typeface="Arial" pitchFamily="34" charset="0"/>
              <a:cs typeface="Arial" pitchFamily="34" charset="0"/>
            </a:endParaRPr>
          </a:p>
        </p:txBody>
      </p:sp>
      <p:sp>
        <p:nvSpPr>
          <p:cNvPr id="41" name="Rectangle 12">
            <a:extLst>
              <a:ext uri="{FF2B5EF4-FFF2-40B4-BE49-F238E27FC236}">
                <a16:creationId xmlns="" xmlns:a16="http://schemas.microsoft.com/office/drawing/2014/main" id="{9287099C-5872-4EBE-B8C6-AC6C44C95399}"/>
              </a:ext>
            </a:extLst>
          </p:cNvPr>
          <p:cNvSpPr/>
          <p:nvPr/>
        </p:nvSpPr>
        <p:spPr>
          <a:xfrm>
            <a:off x="5799008" y="571903"/>
            <a:ext cx="592056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2700"/>
          </a:p>
        </p:txBody>
      </p:sp>
      <p:sp>
        <p:nvSpPr>
          <p:cNvPr id="42" name="Rectangle 13">
            <a:extLst>
              <a:ext uri="{FF2B5EF4-FFF2-40B4-BE49-F238E27FC236}">
                <a16:creationId xmlns="" xmlns:a16="http://schemas.microsoft.com/office/drawing/2014/main" id="{118A4AC8-C68A-42EF-9875-9688024B5701}"/>
              </a:ext>
            </a:extLst>
          </p:cNvPr>
          <p:cNvSpPr/>
          <p:nvPr/>
        </p:nvSpPr>
        <p:spPr>
          <a:xfrm>
            <a:off x="5799008" y="2540253"/>
            <a:ext cx="592056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14">
            <a:extLst>
              <a:ext uri="{FF2B5EF4-FFF2-40B4-BE49-F238E27FC236}">
                <a16:creationId xmlns="" xmlns:a16="http://schemas.microsoft.com/office/drawing/2014/main" id="{1F457674-F9CB-4E0D-9326-BCCFEEA3624C}"/>
              </a:ext>
            </a:extLst>
          </p:cNvPr>
          <p:cNvSpPr/>
          <p:nvPr/>
        </p:nvSpPr>
        <p:spPr>
          <a:xfrm>
            <a:off x="5799008" y="4508603"/>
            <a:ext cx="5920561"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Text Placeholder 15">
            <a:extLst>
              <a:ext uri="{FF2B5EF4-FFF2-40B4-BE49-F238E27FC236}">
                <a16:creationId xmlns="" xmlns:a16="http://schemas.microsoft.com/office/drawing/2014/main" id="{98793EA4-A764-46E5-902D-E608B4010477}"/>
              </a:ext>
            </a:extLst>
          </p:cNvPr>
          <p:cNvSpPr txBox="1">
            <a:spLocks/>
          </p:cNvSpPr>
          <p:nvPr/>
        </p:nvSpPr>
        <p:spPr>
          <a:xfrm>
            <a:off x="5922833" y="607887"/>
            <a:ext cx="4203806"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smtClean="0">
                <a:solidFill>
                  <a:schemeClr val="bg1"/>
                </a:solidFill>
                <a:cs typeface="Arial" pitchFamily="34" charset="0"/>
              </a:rPr>
              <a:t>How Car Price has varied over the years</a:t>
            </a:r>
            <a:endParaRPr lang="en-US" altLang="ko-KR" sz="1400" b="1" dirty="0">
              <a:solidFill>
                <a:schemeClr val="bg1"/>
              </a:solidFill>
              <a:cs typeface="Arial" pitchFamily="34" charset="0"/>
            </a:endParaRPr>
          </a:p>
        </p:txBody>
      </p:sp>
      <p:sp>
        <p:nvSpPr>
          <p:cNvPr id="61" name="Text Placeholder 15">
            <a:extLst>
              <a:ext uri="{FF2B5EF4-FFF2-40B4-BE49-F238E27FC236}">
                <a16:creationId xmlns="" xmlns:a16="http://schemas.microsoft.com/office/drawing/2014/main" id="{549D0D55-170F-4A6A-B81C-A60AF8B25AAA}"/>
              </a:ext>
            </a:extLst>
          </p:cNvPr>
          <p:cNvSpPr txBox="1">
            <a:spLocks/>
          </p:cNvSpPr>
          <p:nvPr/>
        </p:nvSpPr>
        <p:spPr>
          <a:xfrm>
            <a:off x="5922833" y="2576237"/>
            <a:ext cx="4203806"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a:solidFill>
                  <a:schemeClr val="bg1"/>
                </a:solidFill>
                <a:cs typeface="Arial" pitchFamily="34" charset="0"/>
              </a:rPr>
              <a:t>Highest priced cars sold over the years</a:t>
            </a:r>
          </a:p>
        </p:txBody>
      </p:sp>
      <p:sp>
        <p:nvSpPr>
          <p:cNvPr id="62" name="Text Placeholder 15">
            <a:extLst>
              <a:ext uri="{FF2B5EF4-FFF2-40B4-BE49-F238E27FC236}">
                <a16:creationId xmlns="" xmlns:a16="http://schemas.microsoft.com/office/drawing/2014/main" id="{4CC8FFC1-F641-49B1-948F-ED207961F305}"/>
              </a:ext>
            </a:extLst>
          </p:cNvPr>
          <p:cNvSpPr txBox="1">
            <a:spLocks/>
          </p:cNvSpPr>
          <p:nvPr/>
        </p:nvSpPr>
        <p:spPr>
          <a:xfrm>
            <a:off x="5922832" y="4544587"/>
            <a:ext cx="3903555"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a:solidFill>
                  <a:schemeClr val="bg1"/>
                </a:solidFill>
                <a:cs typeface="Arial" pitchFamily="34" charset="0"/>
              </a:rPr>
              <a:t>Registration of the cars over the years</a:t>
            </a:r>
          </a:p>
        </p:txBody>
      </p:sp>
      <p:sp>
        <p:nvSpPr>
          <p:cNvPr id="63" name="TextBox 62">
            <a:extLst>
              <a:ext uri="{FF2B5EF4-FFF2-40B4-BE49-F238E27FC236}">
                <a16:creationId xmlns="" xmlns:a16="http://schemas.microsoft.com/office/drawing/2014/main" id="{8A3982F8-35F1-406C-BCE8-1751087AB0C6}"/>
              </a:ext>
            </a:extLst>
          </p:cNvPr>
          <p:cNvSpPr txBox="1"/>
          <p:nvPr/>
        </p:nvSpPr>
        <p:spPr>
          <a:xfrm>
            <a:off x="6088084" y="989356"/>
            <a:ext cx="5742077" cy="276999"/>
          </a:xfrm>
          <a:prstGeom prst="rect">
            <a:avLst/>
          </a:prstGeom>
          <a:noFill/>
        </p:spPr>
        <p:txBody>
          <a:bodyPr wrap="square" rtlCol="0">
            <a:spAutoFit/>
          </a:bodyPr>
          <a:lstStyle/>
          <a:p>
            <a:r>
              <a:rPr lang="en-US" altLang="ko-KR" sz="1200" dirty="0">
                <a:cs typeface="Arial" pitchFamily="34" charset="0"/>
              </a:rPr>
              <a:t>With the Scatter Plot, we visualize the correlations between values.</a:t>
            </a:r>
            <a:endParaRPr lang="en-US" altLang="ko-KR" sz="1200" dirty="0">
              <a:solidFill>
                <a:schemeClr val="tx1">
                  <a:lumMod val="75000"/>
                  <a:lumOff val="25000"/>
                </a:schemeClr>
              </a:solidFill>
              <a:cs typeface="Arial" pitchFamily="34" charset="0"/>
            </a:endParaRPr>
          </a:p>
        </p:txBody>
      </p:sp>
      <p:sp>
        <p:nvSpPr>
          <p:cNvPr id="64" name="TextBox 63">
            <a:extLst>
              <a:ext uri="{FF2B5EF4-FFF2-40B4-BE49-F238E27FC236}">
                <a16:creationId xmlns="" xmlns:a16="http://schemas.microsoft.com/office/drawing/2014/main" id="{96FE18F4-EF0A-4710-87A1-91BC9BF701D3}"/>
              </a:ext>
            </a:extLst>
          </p:cNvPr>
          <p:cNvSpPr txBox="1"/>
          <p:nvPr/>
        </p:nvSpPr>
        <p:spPr>
          <a:xfrm>
            <a:off x="6088084" y="1354948"/>
            <a:ext cx="5739379" cy="646331"/>
          </a:xfrm>
          <a:prstGeom prst="rect">
            <a:avLst/>
          </a:prstGeom>
          <a:noFill/>
        </p:spPr>
        <p:txBody>
          <a:bodyPr wrap="square" rtlCol="0">
            <a:spAutoFit/>
          </a:bodyPr>
          <a:lstStyle/>
          <a:p>
            <a:r>
              <a:rPr lang="en-US" altLang="ko-KR" sz="1200" dirty="0">
                <a:cs typeface="Arial" pitchFamily="34" charset="0"/>
              </a:rPr>
              <a:t>W</a:t>
            </a:r>
            <a:r>
              <a:rPr lang="en-US" altLang="ko-KR" sz="1200" dirty="0" smtClean="0">
                <a:cs typeface="Arial" pitchFamily="34" charset="0"/>
              </a:rPr>
              <a:t>e </a:t>
            </a:r>
            <a:r>
              <a:rPr lang="en-US" altLang="ko-KR" sz="1200" dirty="0">
                <a:cs typeface="Arial" pitchFamily="34" charset="0"/>
              </a:rPr>
              <a:t>see the collation between year and price. We cannot comment on the price increasing as the years increase, but in general, an increase in the price has been observed in recent years</a:t>
            </a:r>
            <a:r>
              <a:rPr lang="en-US" altLang="ko-KR" sz="1200" dirty="0">
                <a:solidFill>
                  <a:schemeClr val="tx1">
                    <a:lumMod val="65000"/>
                    <a:lumOff val="3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66" name="Oval 20">
            <a:extLst>
              <a:ext uri="{FF2B5EF4-FFF2-40B4-BE49-F238E27FC236}">
                <a16:creationId xmlns="" xmlns:a16="http://schemas.microsoft.com/office/drawing/2014/main" id="{4274AFEF-EA3B-4183-AFB9-8E6575FB3FF6}"/>
              </a:ext>
            </a:extLst>
          </p:cNvPr>
          <p:cNvSpPr/>
          <p:nvPr/>
        </p:nvSpPr>
        <p:spPr>
          <a:xfrm>
            <a:off x="5898242" y="1064654"/>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7" name="Oval 21">
            <a:extLst>
              <a:ext uri="{FF2B5EF4-FFF2-40B4-BE49-F238E27FC236}">
                <a16:creationId xmlns="" xmlns:a16="http://schemas.microsoft.com/office/drawing/2014/main" id="{281E0BB2-0320-4DC6-AF93-89A000BBFA9A}"/>
              </a:ext>
            </a:extLst>
          </p:cNvPr>
          <p:cNvSpPr/>
          <p:nvPr/>
        </p:nvSpPr>
        <p:spPr>
          <a:xfrm>
            <a:off x="5898242" y="1430247"/>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1" name="TextBox 70">
            <a:extLst>
              <a:ext uri="{FF2B5EF4-FFF2-40B4-BE49-F238E27FC236}">
                <a16:creationId xmlns="" xmlns:a16="http://schemas.microsoft.com/office/drawing/2014/main" id="{9559C161-2D56-41F0-AE6B-C955AF137C02}"/>
              </a:ext>
            </a:extLst>
          </p:cNvPr>
          <p:cNvSpPr txBox="1"/>
          <p:nvPr/>
        </p:nvSpPr>
        <p:spPr>
          <a:xfrm>
            <a:off x="6088084" y="2965450"/>
            <a:ext cx="5739379" cy="276999"/>
          </a:xfrm>
          <a:prstGeom prst="rect">
            <a:avLst/>
          </a:prstGeom>
          <a:noFill/>
        </p:spPr>
        <p:txBody>
          <a:bodyPr wrap="square" rtlCol="0">
            <a:spAutoFit/>
          </a:bodyPr>
          <a:lstStyle/>
          <a:p>
            <a:r>
              <a:rPr lang="en-US" altLang="ko-KR" sz="1200" dirty="0" smtClean="0">
                <a:cs typeface="Arial" pitchFamily="34" charset="0"/>
              </a:rPr>
              <a:t>Seems like Ukraine people prefer German made cars.</a:t>
            </a:r>
            <a:endParaRPr lang="en-US" altLang="ko-KR" sz="1200" dirty="0">
              <a:solidFill>
                <a:schemeClr val="tx1">
                  <a:lumMod val="75000"/>
                  <a:lumOff val="25000"/>
                </a:schemeClr>
              </a:solidFill>
              <a:cs typeface="Arial" pitchFamily="34" charset="0"/>
            </a:endParaRPr>
          </a:p>
        </p:txBody>
      </p:sp>
      <p:sp>
        <p:nvSpPr>
          <p:cNvPr id="72" name="TextBox 71">
            <a:extLst>
              <a:ext uri="{FF2B5EF4-FFF2-40B4-BE49-F238E27FC236}">
                <a16:creationId xmlns="" xmlns:a16="http://schemas.microsoft.com/office/drawing/2014/main" id="{C38807E8-2E3C-4B0B-A9F5-15E12C6F35A0}"/>
              </a:ext>
            </a:extLst>
          </p:cNvPr>
          <p:cNvSpPr txBox="1"/>
          <p:nvPr/>
        </p:nvSpPr>
        <p:spPr>
          <a:xfrm>
            <a:off x="6088084" y="3331042"/>
            <a:ext cx="5739379" cy="276999"/>
          </a:xfrm>
          <a:prstGeom prst="rect">
            <a:avLst/>
          </a:prstGeom>
          <a:noFill/>
        </p:spPr>
        <p:txBody>
          <a:bodyPr wrap="square" rtlCol="0">
            <a:spAutoFit/>
          </a:bodyPr>
          <a:lstStyle/>
          <a:p>
            <a:r>
              <a:rPr lang="en-US" altLang="ko-KR" sz="1200" dirty="0">
                <a:cs typeface="Arial" pitchFamily="34" charset="0"/>
              </a:rPr>
              <a:t>Mercedes-Benz, BMW &amp; Volkswagen all are </a:t>
            </a:r>
            <a:r>
              <a:rPr lang="en-US" altLang="ko-KR" sz="1200" dirty="0" err="1" smtClean="0">
                <a:cs typeface="Arial" pitchFamily="34" charset="0"/>
              </a:rPr>
              <a:t>german</a:t>
            </a:r>
            <a:r>
              <a:rPr lang="en-US" altLang="ko-KR" sz="1200" dirty="0" smtClean="0">
                <a:cs typeface="Arial" pitchFamily="34" charset="0"/>
              </a:rPr>
              <a:t> </a:t>
            </a:r>
            <a:r>
              <a:rPr lang="en-US" altLang="ko-KR" sz="1200" dirty="0">
                <a:cs typeface="Arial" pitchFamily="34" charset="0"/>
              </a:rPr>
              <a:t>made </a:t>
            </a:r>
            <a:r>
              <a:rPr lang="en-US" altLang="ko-KR" sz="1200" dirty="0" smtClean="0">
                <a:cs typeface="Arial" pitchFamily="34" charset="0"/>
              </a:rPr>
              <a:t>cars.</a:t>
            </a:r>
            <a:endParaRPr lang="en-US" altLang="ko-KR" sz="1200" dirty="0">
              <a:cs typeface="Arial" pitchFamily="34" charset="0"/>
            </a:endParaRPr>
          </a:p>
        </p:txBody>
      </p:sp>
      <p:sp>
        <p:nvSpPr>
          <p:cNvPr id="73" name="TextBox 72">
            <a:extLst>
              <a:ext uri="{FF2B5EF4-FFF2-40B4-BE49-F238E27FC236}">
                <a16:creationId xmlns="" xmlns:a16="http://schemas.microsoft.com/office/drawing/2014/main" id="{9CA5A8C7-986F-446D-BDAF-AD4AED75BCEB}"/>
              </a:ext>
            </a:extLst>
          </p:cNvPr>
          <p:cNvSpPr txBox="1"/>
          <p:nvPr/>
        </p:nvSpPr>
        <p:spPr>
          <a:xfrm>
            <a:off x="6088084" y="3696636"/>
            <a:ext cx="5739379" cy="461665"/>
          </a:xfrm>
          <a:prstGeom prst="rect">
            <a:avLst/>
          </a:prstGeom>
          <a:noFill/>
        </p:spPr>
        <p:txBody>
          <a:bodyPr wrap="square" rtlCol="0">
            <a:spAutoFit/>
          </a:bodyPr>
          <a:lstStyle/>
          <a:p>
            <a:r>
              <a:rPr lang="en-US" altLang="ko-KR" sz="1200" dirty="0">
                <a:cs typeface="Arial" pitchFamily="34" charset="0"/>
              </a:rPr>
              <a:t>VAZ &amp; ZAZ are </a:t>
            </a:r>
            <a:r>
              <a:rPr lang="en-US" altLang="ko-KR" sz="1200" dirty="0" smtClean="0">
                <a:cs typeface="Arial" pitchFamily="34" charset="0"/>
              </a:rPr>
              <a:t>Russian </a:t>
            </a:r>
            <a:r>
              <a:rPr lang="en-US" altLang="ko-KR" sz="1200" dirty="0">
                <a:cs typeface="Arial" pitchFamily="34" charset="0"/>
              </a:rPr>
              <a:t>made cars which was famous in Ukraine but </a:t>
            </a:r>
            <a:r>
              <a:rPr lang="en-US" altLang="ko-KR" sz="1200" dirty="0" smtClean="0">
                <a:cs typeface="Arial" pitchFamily="34" charset="0"/>
              </a:rPr>
              <a:t>people's </a:t>
            </a:r>
            <a:r>
              <a:rPr lang="en-US" altLang="ko-KR" sz="1200" dirty="0">
                <a:cs typeface="Arial" pitchFamily="34" charset="0"/>
              </a:rPr>
              <a:t>choices had changed over the period.</a:t>
            </a:r>
          </a:p>
        </p:txBody>
      </p:sp>
      <p:sp>
        <p:nvSpPr>
          <p:cNvPr id="74" name="Oval 45">
            <a:extLst>
              <a:ext uri="{FF2B5EF4-FFF2-40B4-BE49-F238E27FC236}">
                <a16:creationId xmlns="" xmlns:a16="http://schemas.microsoft.com/office/drawing/2014/main" id="{D6CE6720-15C5-4069-ABD0-A4BB58416E36}"/>
              </a:ext>
            </a:extLst>
          </p:cNvPr>
          <p:cNvSpPr/>
          <p:nvPr/>
        </p:nvSpPr>
        <p:spPr>
          <a:xfrm>
            <a:off x="5898242" y="3040748"/>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5" name="Oval 46">
            <a:extLst>
              <a:ext uri="{FF2B5EF4-FFF2-40B4-BE49-F238E27FC236}">
                <a16:creationId xmlns="" xmlns:a16="http://schemas.microsoft.com/office/drawing/2014/main" id="{F80C60C4-0599-4334-81E2-B1684F900171}"/>
              </a:ext>
            </a:extLst>
          </p:cNvPr>
          <p:cNvSpPr/>
          <p:nvPr/>
        </p:nvSpPr>
        <p:spPr>
          <a:xfrm>
            <a:off x="5898242" y="3406341"/>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6" name="Oval 47">
            <a:extLst>
              <a:ext uri="{FF2B5EF4-FFF2-40B4-BE49-F238E27FC236}">
                <a16:creationId xmlns="" xmlns:a16="http://schemas.microsoft.com/office/drawing/2014/main" id="{86EF37B6-CC1C-4C86-88F7-1D74059E6E1D}"/>
              </a:ext>
            </a:extLst>
          </p:cNvPr>
          <p:cNvSpPr/>
          <p:nvPr/>
        </p:nvSpPr>
        <p:spPr>
          <a:xfrm>
            <a:off x="5898242" y="3771934"/>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9" name="TextBox 78">
            <a:extLst>
              <a:ext uri="{FF2B5EF4-FFF2-40B4-BE49-F238E27FC236}">
                <a16:creationId xmlns="" xmlns:a16="http://schemas.microsoft.com/office/drawing/2014/main" id="{A26FC33E-7873-4B88-B3F0-AF00A2B465BA}"/>
              </a:ext>
            </a:extLst>
          </p:cNvPr>
          <p:cNvSpPr txBox="1"/>
          <p:nvPr/>
        </p:nvSpPr>
        <p:spPr>
          <a:xfrm>
            <a:off x="6088084" y="4941170"/>
            <a:ext cx="5739379" cy="461665"/>
          </a:xfrm>
          <a:prstGeom prst="rect">
            <a:avLst/>
          </a:prstGeom>
          <a:noFill/>
        </p:spPr>
        <p:txBody>
          <a:bodyPr wrap="square" rtlCol="0">
            <a:spAutoFit/>
          </a:bodyPr>
          <a:lstStyle/>
          <a:p>
            <a:r>
              <a:rPr lang="en-US" altLang="ko-KR" sz="1200" dirty="0">
                <a:cs typeface="Arial" pitchFamily="34" charset="0"/>
              </a:rPr>
              <a:t>There was highest registration done in the year 2008, We have seen in our earlier graph as well.</a:t>
            </a:r>
            <a:endParaRPr lang="en-US" altLang="ko-KR" sz="1200" dirty="0">
              <a:solidFill>
                <a:schemeClr val="tx1">
                  <a:lumMod val="75000"/>
                  <a:lumOff val="25000"/>
                </a:schemeClr>
              </a:solidFill>
              <a:cs typeface="Arial" pitchFamily="34" charset="0"/>
            </a:endParaRPr>
          </a:p>
        </p:txBody>
      </p:sp>
      <p:sp>
        <p:nvSpPr>
          <p:cNvPr id="80" name="TextBox 79">
            <a:extLst>
              <a:ext uri="{FF2B5EF4-FFF2-40B4-BE49-F238E27FC236}">
                <a16:creationId xmlns="" xmlns:a16="http://schemas.microsoft.com/office/drawing/2014/main" id="{616A6E9B-A1C5-4C5A-8204-2C48BBF7CE36}"/>
              </a:ext>
            </a:extLst>
          </p:cNvPr>
          <p:cNvSpPr txBox="1"/>
          <p:nvPr/>
        </p:nvSpPr>
        <p:spPr>
          <a:xfrm>
            <a:off x="6088084" y="5375002"/>
            <a:ext cx="5739379" cy="461665"/>
          </a:xfrm>
          <a:prstGeom prst="rect">
            <a:avLst/>
          </a:prstGeom>
          <a:noFill/>
        </p:spPr>
        <p:txBody>
          <a:bodyPr wrap="square" rtlCol="0">
            <a:spAutoFit/>
          </a:bodyPr>
          <a:lstStyle/>
          <a:p>
            <a:r>
              <a:rPr lang="en-US" sz="1200" dirty="0">
                <a:cs typeface="Arial" pitchFamily="34" charset="0"/>
              </a:rPr>
              <a:t>But </a:t>
            </a:r>
            <a:r>
              <a:rPr lang="en-US" sz="1200" dirty="0" err="1">
                <a:cs typeface="Arial" pitchFamily="34" charset="0"/>
              </a:rPr>
              <a:t>suprising</a:t>
            </a:r>
            <a:r>
              <a:rPr lang="en-US" sz="1200" dirty="0">
                <a:cs typeface="Arial" pitchFamily="34" charset="0"/>
              </a:rPr>
              <a:t> is we have many cars without registrations, what does this mean? Could be these are </a:t>
            </a:r>
            <a:r>
              <a:rPr lang="en-US" sz="1200" dirty="0" err="1">
                <a:cs typeface="Arial" pitchFamily="34" charset="0"/>
              </a:rPr>
              <a:t>foriegn</a:t>
            </a:r>
            <a:r>
              <a:rPr lang="en-US" sz="1200" dirty="0">
                <a:cs typeface="Arial" pitchFamily="34" charset="0"/>
              </a:rPr>
              <a:t> license plate numbers and not registered in Ukraine.</a:t>
            </a:r>
            <a:endParaRPr lang="en-US" altLang="ko-KR" sz="1200" dirty="0">
              <a:cs typeface="Arial" pitchFamily="34" charset="0"/>
            </a:endParaRPr>
          </a:p>
        </p:txBody>
      </p:sp>
      <p:sp>
        <p:nvSpPr>
          <p:cNvPr id="82" name="Oval 54">
            <a:extLst>
              <a:ext uri="{FF2B5EF4-FFF2-40B4-BE49-F238E27FC236}">
                <a16:creationId xmlns="" xmlns:a16="http://schemas.microsoft.com/office/drawing/2014/main" id="{56B8FBF9-2C8E-46F8-824A-CD94527AD36E}"/>
              </a:ext>
            </a:extLst>
          </p:cNvPr>
          <p:cNvSpPr/>
          <p:nvPr/>
        </p:nvSpPr>
        <p:spPr>
          <a:xfrm>
            <a:off x="5898242" y="5016468"/>
            <a:ext cx="14400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3" name="Oval 55">
            <a:extLst>
              <a:ext uri="{FF2B5EF4-FFF2-40B4-BE49-F238E27FC236}">
                <a16:creationId xmlns="" xmlns:a16="http://schemas.microsoft.com/office/drawing/2014/main" id="{6BA69DEE-82EC-4111-AA7D-C1CA1420C6E5}"/>
              </a:ext>
            </a:extLst>
          </p:cNvPr>
          <p:cNvSpPr/>
          <p:nvPr/>
        </p:nvSpPr>
        <p:spPr>
          <a:xfrm>
            <a:off x="5898242" y="5450301"/>
            <a:ext cx="14400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99" y="458134"/>
            <a:ext cx="3848518" cy="184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107" y="2574476"/>
            <a:ext cx="3903110" cy="176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107" y="4631261"/>
            <a:ext cx="4064965" cy="162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590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b="1" dirty="0"/>
              <a:t>Feature Engineering</a:t>
            </a:r>
          </a:p>
        </p:txBody>
      </p:sp>
      <p:sp>
        <p:nvSpPr>
          <p:cNvPr id="3" name="TextBox 2">
            <a:extLst>
              <a:ext uri="{FF2B5EF4-FFF2-40B4-BE49-F238E27FC236}">
                <a16:creationId xmlns="" xmlns:a16="http://schemas.microsoft.com/office/drawing/2014/main" id="{90603EB5-E185-47FE-9136-1C2503E296A1}"/>
              </a:ext>
            </a:extLst>
          </p:cNvPr>
          <p:cNvSpPr txBox="1"/>
          <p:nvPr/>
        </p:nvSpPr>
        <p:spPr>
          <a:xfrm>
            <a:off x="260171" y="1281012"/>
            <a:ext cx="1202899" cy="923330"/>
          </a:xfrm>
          <a:prstGeom prst="rect">
            <a:avLst/>
          </a:prstGeom>
          <a:noFill/>
        </p:spPr>
        <p:txBody>
          <a:bodyPr wrap="square" rtlCol="0">
            <a:spAutoFit/>
          </a:bodyPr>
          <a:lstStyle/>
          <a:p>
            <a:pPr algn="ctr"/>
            <a:r>
              <a:rPr lang="en-US" altLang="ko-KR" sz="5400" b="1" dirty="0">
                <a:solidFill>
                  <a:schemeClr val="accent1"/>
                </a:solidFill>
                <a:cs typeface="Arial" pitchFamily="34" charset="0"/>
              </a:rPr>
              <a:t>1st</a:t>
            </a:r>
            <a:endParaRPr lang="ko-KR" altLang="en-US" sz="5400" b="1" dirty="0">
              <a:solidFill>
                <a:schemeClr val="accent1"/>
              </a:solidFill>
              <a:cs typeface="Arial" pitchFamily="34" charset="0"/>
            </a:endParaRPr>
          </a:p>
        </p:txBody>
      </p:sp>
      <p:sp>
        <p:nvSpPr>
          <p:cNvPr id="8" name="TextBox 7">
            <a:extLst>
              <a:ext uri="{FF2B5EF4-FFF2-40B4-BE49-F238E27FC236}">
                <a16:creationId xmlns="" xmlns:a16="http://schemas.microsoft.com/office/drawing/2014/main" id="{E763124F-3644-4B65-9BA2-9734A8FB3331}"/>
              </a:ext>
            </a:extLst>
          </p:cNvPr>
          <p:cNvSpPr txBox="1"/>
          <p:nvPr/>
        </p:nvSpPr>
        <p:spPr>
          <a:xfrm>
            <a:off x="1559467" y="1654722"/>
            <a:ext cx="4086991" cy="1015663"/>
          </a:xfrm>
          <a:prstGeom prst="rect">
            <a:avLst/>
          </a:prstGeom>
          <a:noFill/>
        </p:spPr>
        <p:txBody>
          <a:bodyPr wrap="square" rtlCol="0">
            <a:spAutoFit/>
          </a:bodyPr>
          <a:lstStyle/>
          <a:p>
            <a:pPr marL="171450" indent="-171450">
              <a:buFont typeface="Arial" pitchFamily="34" charset="0"/>
              <a:buChar char="•"/>
            </a:pPr>
            <a:r>
              <a:rPr lang="en-US" sz="1200" dirty="0"/>
              <a:t>We have very high </a:t>
            </a:r>
            <a:r>
              <a:rPr lang="en-US" sz="1200" dirty="0" smtClean="0"/>
              <a:t>varying </a:t>
            </a:r>
            <a:r>
              <a:rPr lang="en-US" sz="1200" dirty="0"/>
              <a:t>values in price hence, we will divide the </a:t>
            </a:r>
            <a:r>
              <a:rPr lang="en-US" sz="1200" dirty="0" smtClean="0"/>
              <a:t>price </a:t>
            </a:r>
            <a:r>
              <a:rPr lang="en-US" sz="1200" dirty="0"/>
              <a:t>value with 1000.</a:t>
            </a:r>
          </a:p>
          <a:p>
            <a:pPr marL="171450" indent="-171450">
              <a:buFont typeface="Arial" pitchFamily="34" charset="0"/>
              <a:buChar char="•"/>
            </a:pPr>
            <a:r>
              <a:rPr lang="en-US" sz="1200" dirty="0"/>
              <a:t>We will create a new variable from the year called Age.</a:t>
            </a:r>
          </a:p>
          <a:p>
            <a:pPr marL="171450" indent="-171450">
              <a:buFont typeface="Arial" pitchFamily="34" charset="0"/>
              <a:buChar char="•"/>
            </a:pPr>
            <a:r>
              <a:rPr lang="en-US" sz="1200" dirty="0"/>
              <a:t>We will also create a net annual mileage from the age of the car.</a:t>
            </a:r>
          </a:p>
        </p:txBody>
      </p:sp>
      <p:grpSp>
        <p:nvGrpSpPr>
          <p:cNvPr id="37" name="Group 36">
            <a:extLst>
              <a:ext uri="{FF2B5EF4-FFF2-40B4-BE49-F238E27FC236}">
                <a16:creationId xmlns="" xmlns:a16="http://schemas.microsoft.com/office/drawing/2014/main" id="{167C3D89-98F1-44CA-9B1F-F0CC339DD777}"/>
              </a:ext>
            </a:extLst>
          </p:cNvPr>
          <p:cNvGrpSpPr/>
          <p:nvPr/>
        </p:nvGrpSpPr>
        <p:grpSpPr>
          <a:xfrm>
            <a:off x="6158941" y="1148009"/>
            <a:ext cx="5733091" cy="2470237"/>
            <a:chOff x="3022547" y="456286"/>
            <a:chExt cx="7127648" cy="3071115"/>
          </a:xfrm>
        </p:grpSpPr>
        <p:sp>
          <p:nvSpPr>
            <p:cNvPr id="27" name="Freeform: Shape 26">
              <a:extLst>
                <a:ext uri="{FF2B5EF4-FFF2-40B4-BE49-F238E27FC236}">
                  <a16:creationId xmlns="" xmlns:a16="http://schemas.microsoft.com/office/drawing/2014/main" id="{30293B29-2757-4794-89D5-E9F9541855EE}"/>
                </a:ext>
              </a:extLst>
            </p:cNvPr>
            <p:cNvSpPr/>
            <p:nvPr/>
          </p:nvSpPr>
          <p:spPr>
            <a:xfrm>
              <a:off x="3022547" y="456286"/>
              <a:ext cx="2993632" cy="3071115"/>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solidFill>
              <a:schemeClr val="accent6"/>
            </a:solidFill>
            <a:ln w="7857"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27288838-46B0-4B16-B9AC-0239774E1EAE}"/>
                </a:ext>
              </a:extLst>
            </p:cNvPr>
            <p:cNvSpPr/>
            <p:nvPr/>
          </p:nvSpPr>
          <p:spPr>
            <a:xfrm>
              <a:off x="3273097" y="2343963"/>
              <a:ext cx="1112447" cy="518860"/>
            </a:xfrm>
            <a:custGeom>
              <a:avLst/>
              <a:gdLst>
                <a:gd name="connsiteX0" fmla="*/ 218393 w 1112447"/>
                <a:gd name="connsiteY0" fmla="*/ 356138 h 518860"/>
                <a:gd name="connsiteX1" fmla="*/ 300454 w 1112447"/>
                <a:gd name="connsiteY1" fmla="*/ 437142 h 518860"/>
                <a:gd name="connsiteX2" fmla="*/ 219098 w 1112447"/>
                <a:gd name="connsiteY2" fmla="*/ 518851 h 518860"/>
                <a:gd name="connsiteX3" fmla="*/ 137389 w 1112447"/>
                <a:gd name="connsiteY3" fmla="*/ 437847 h 518860"/>
                <a:gd name="connsiteX4" fmla="*/ 218393 w 1112447"/>
                <a:gd name="connsiteY4" fmla="*/ 356138 h 518860"/>
                <a:gd name="connsiteX5" fmla="*/ 870301 w 1112447"/>
                <a:gd name="connsiteY5" fmla="*/ 356138 h 518860"/>
                <a:gd name="connsiteX6" fmla="*/ 950600 w 1112447"/>
                <a:gd name="connsiteY6" fmla="*/ 438551 h 518860"/>
                <a:gd name="connsiteX7" fmla="*/ 867835 w 1112447"/>
                <a:gd name="connsiteY7" fmla="*/ 518850 h 518860"/>
                <a:gd name="connsiteX8" fmla="*/ 787536 w 1112447"/>
                <a:gd name="connsiteY8" fmla="*/ 436085 h 518860"/>
                <a:gd name="connsiteX9" fmla="*/ 870301 w 1112447"/>
                <a:gd name="connsiteY9" fmla="*/ 356138 h 518860"/>
                <a:gd name="connsiteX10" fmla="*/ 501248 w 1112447"/>
                <a:gd name="connsiteY10" fmla="*/ 108107 h 518860"/>
                <a:gd name="connsiteX11" fmla="*/ 455771 w 1112447"/>
                <a:gd name="connsiteY11" fmla="*/ 108195 h 518860"/>
                <a:gd name="connsiteX12" fmla="*/ 423018 w 1112447"/>
                <a:gd name="connsiteY12" fmla="*/ 144119 h 518860"/>
                <a:gd name="connsiteX13" fmla="*/ 438514 w 1112447"/>
                <a:gd name="connsiteY13" fmla="*/ 219487 h 518860"/>
                <a:gd name="connsiteX14" fmla="*/ 454715 w 1112447"/>
                <a:gd name="connsiteY14" fmla="*/ 230053 h 518860"/>
                <a:gd name="connsiteX15" fmla="*/ 580447 w 1112447"/>
                <a:gd name="connsiteY15" fmla="*/ 230053 h 518860"/>
                <a:gd name="connsiteX16" fmla="*/ 705123 w 1112447"/>
                <a:gd name="connsiteY16" fmla="*/ 229701 h 518860"/>
                <a:gd name="connsiteX17" fmla="*/ 718154 w 1112447"/>
                <a:gd name="connsiteY17" fmla="*/ 227236 h 518860"/>
                <a:gd name="connsiteX18" fmla="*/ 712871 w 1112447"/>
                <a:gd name="connsiteY18" fmla="*/ 214557 h 518860"/>
                <a:gd name="connsiteX19" fmla="*/ 662508 w 1112447"/>
                <a:gd name="connsiteY19" fmla="*/ 164193 h 518860"/>
                <a:gd name="connsiteX20" fmla="*/ 545932 w 1112447"/>
                <a:gd name="connsiteY20" fmla="*/ 115943 h 518860"/>
                <a:gd name="connsiteX21" fmla="*/ 501248 w 1112447"/>
                <a:gd name="connsiteY21" fmla="*/ 108107 h 518860"/>
                <a:gd name="connsiteX22" fmla="*/ 287204 w 1112447"/>
                <a:gd name="connsiteY22" fmla="*/ 0 h 518860"/>
                <a:gd name="connsiteX23" fmla="*/ 353284 w 1112447"/>
                <a:gd name="connsiteY23" fmla="*/ 5355 h 518860"/>
                <a:gd name="connsiteX24" fmla="*/ 618484 w 1112447"/>
                <a:gd name="connsiteY24" fmla="*/ 96925 h 518860"/>
                <a:gd name="connsiteX25" fmla="*/ 786480 w 1112447"/>
                <a:gd name="connsiteY25" fmla="*/ 178985 h 518860"/>
                <a:gd name="connsiteX26" fmla="*/ 919961 w 1112447"/>
                <a:gd name="connsiteY26" fmla="*/ 208218 h 518860"/>
                <a:gd name="connsiteX27" fmla="*/ 1004839 w 1112447"/>
                <a:gd name="connsiteY27" fmla="*/ 212796 h 518860"/>
                <a:gd name="connsiteX28" fmla="*/ 1108384 w 1112447"/>
                <a:gd name="connsiteY28" fmla="*/ 306128 h 518860"/>
                <a:gd name="connsiteX29" fmla="*/ 1101692 w 1112447"/>
                <a:gd name="connsiteY29" fmla="*/ 414955 h 518860"/>
                <a:gd name="connsiteX30" fmla="*/ 1092183 w 1112447"/>
                <a:gd name="connsiteY30" fmla="*/ 421999 h 518860"/>
                <a:gd name="connsiteX31" fmla="*/ 983003 w 1112447"/>
                <a:gd name="connsiteY31" fmla="*/ 421999 h 518860"/>
                <a:gd name="connsiteX32" fmla="*/ 972790 w 1112447"/>
                <a:gd name="connsiteY32" fmla="*/ 410024 h 518860"/>
                <a:gd name="connsiteX33" fmla="*/ 867132 w 1112447"/>
                <a:gd name="connsiteY33" fmla="*/ 330429 h 518860"/>
                <a:gd name="connsiteX34" fmla="*/ 765701 w 1112447"/>
                <a:gd name="connsiteY34" fmla="*/ 408968 h 518860"/>
                <a:gd name="connsiteX35" fmla="*/ 748795 w 1112447"/>
                <a:gd name="connsiteY35" fmla="*/ 421999 h 518860"/>
                <a:gd name="connsiteX36" fmla="*/ 543820 w 1112447"/>
                <a:gd name="connsiteY36" fmla="*/ 421294 h 518860"/>
                <a:gd name="connsiteX37" fmla="*/ 338843 w 1112447"/>
                <a:gd name="connsiteY37" fmla="*/ 421294 h 518860"/>
                <a:gd name="connsiteX38" fmla="*/ 322291 w 1112447"/>
                <a:gd name="connsiteY38" fmla="*/ 409672 h 518860"/>
                <a:gd name="connsiteX39" fmla="*/ 218042 w 1112447"/>
                <a:gd name="connsiteY39" fmla="*/ 330076 h 518860"/>
                <a:gd name="connsiteX40" fmla="*/ 114497 w 1112447"/>
                <a:gd name="connsiteY40" fmla="*/ 411081 h 518860"/>
                <a:gd name="connsiteX41" fmla="*/ 100762 w 1112447"/>
                <a:gd name="connsiteY41" fmla="*/ 421647 h 518860"/>
                <a:gd name="connsiteX42" fmla="*/ 21518 w 1112447"/>
                <a:gd name="connsiteY42" fmla="*/ 421647 h 518860"/>
                <a:gd name="connsiteX43" fmla="*/ 12362 w 1112447"/>
                <a:gd name="connsiteY43" fmla="*/ 411433 h 518860"/>
                <a:gd name="connsiteX44" fmla="*/ 4613 w 1112447"/>
                <a:gd name="connsiteY44" fmla="*/ 305423 h 518860"/>
                <a:gd name="connsiteX45" fmla="*/ 4261 w 1112447"/>
                <a:gd name="connsiteY45" fmla="*/ 189551 h 518860"/>
                <a:gd name="connsiteX46" fmla="*/ 102170 w 1112447"/>
                <a:gd name="connsiteY46" fmla="*/ 52549 h 518860"/>
                <a:gd name="connsiteX47" fmla="*/ 287204 w 1112447"/>
                <a:gd name="connsiteY47" fmla="*/ 0 h 51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12447" h="518860">
                  <a:moveTo>
                    <a:pt x="218393" y="356138"/>
                  </a:moveTo>
                  <a:cubicBezTo>
                    <a:pt x="263473" y="356138"/>
                    <a:pt x="300101" y="392414"/>
                    <a:pt x="300454" y="437142"/>
                  </a:cubicBezTo>
                  <a:cubicBezTo>
                    <a:pt x="300806" y="481519"/>
                    <a:pt x="263473" y="518851"/>
                    <a:pt x="219098" y="518851"/>
                  </a:cubicBezTo>
                  <a:cubicBezTo>
                    <a:pt x="174017" y="519555"/>
                    <a:pt x="137389" y="482927"/>
                    <a:pt x="137389" y="437847"/>
                  </a:cubicBezTo>
                  <a:cubicBezTo>
                    <a:pt x="137389" y="392414"/>
                    <a:pt x="173313" y="356138"/>
                    <a:pt x="218393" y="356138"/>
                  </a:cubicBezTo>
                  <a:close/>
                  <a:moveTo>
                    <a:pt x="870301" y="356138"/>
                  </a:moveTo>
                  <a:cubicBezTo>
                    <a:pt x="915029" y="356490"/>
                    <a:pt x="951305" y="393822"/>
                    <a:pt x="950600" y="438551"/>
                  </a:cubicBezTo>
                  <a:cubicBezTo>
                    <a:pt x="949896" y="483279"/>
                    <a:pt x="912564" y="519555"/>
                    <a:pt x="867835" y="518850"/>
                  </a:cubicBezTo>
                  <a:cubicBezTo>
                    <a:pt x="823107" y="518498"/>
                    <a:pt x="787183" y="481166"/>
                    <a:pt x="787536" y="436085"/>
                  </a:cubicBezTo>
                  <a:cubicBezTo>
                    <a:pt x="788240" y="391709"/>
                    <a:pt x="824868" y="355786"/>
                    <a:pt x="870301" y="356138"/>
                  </a:cubicBezTo>
                  <a:close/>
                  <a:moveTo>
                    <a:pt x="501248" y="108107"/>
                  </a:moveTo>
                  <a:cubicBezTo>
                    <a:pt x="486236" y="106434"/>
                    <a:pt x="471092" y="106082"/>
                    <a:pt x="455771" y="108195"/>
                  </a:cubicBezTo>
                  <a:cubicBezTo>
                    <a:pt x="433935" y="111365"/>
                    <a:pt x="424426" y="121930"/>
                    <a:pt x="423018" y="144119"/>
                  </a:cubicBezTo>
                  <a:cubicBezTo>
                    <a:pt x="420904" y="170533"/>
                    <a:pt x="429005" y="195186"/>
                    <a:pt x="438514" y="219487"/>
                  </a:cubicBezTo>
                  <a:cubicBezTo>
                    <a:pt x="441683" y="227588"/>
                    <a:pt x="446262" y="230053"/>
                    <a:pt x="454715" y="230053"/>
                  </a:cubicBezTo>
                  <a:cubicBezTo>
                    <a:pt x="496625" y="229701"/>
                    <a:pt x="538536" y="230053"/>
                    <a:pt x="580447" y="230053"/>
                  </a:cubicBezTo>
                  <a:cubicBezTo>
                    <a:pt x="622006" y="230053"/>
                    <a:pt x="663212" y="230053"/>
                    <a:pt x="705123" y="229701"/>
                  </a:cubicBezTo>
                  <a:cubicBezTo>
                    <a:pt x="709702" y="229701"/>
                    <a:pt x="716041" y="232166"/>
                    <a:pt x="718154" y="227236"/>
                  </a:cubicBezTo>
                  <a:cubicBezTo>
                    <a:pt x="720267" y="222657"/>
                    <a:pt x="715337" y="218431"/>
                    <a:pt x="712871" y="214557"/>
                  </a:cubicBezTo>
                  <a:cubicBezTo>
                    <a:pt x="699840" y="194130"/>
                    <a:pt x="682583" y="177929"/>
                    <a:pt x="662508" y="164193"/>
                  </a:cubicBezTo>
                  <a:cubicBezTo>
                    <a:pt x="626937" y="139892"/>
                    <a:pt x="587491" y="125100"/>
                    <a:pt x="545932" y="115943"/>
                  </a:cubicBezTo>
                  <a:cubicBezTo>
                    <a:pt x="531140" y="112773"/>
                    <a:pt x="516260" y="109780"/>
                    <a:pt x="501248" y="108107"/>
                  </a:cubicBezTo>
                  <a:close/>
                  <a:moveTo>
                    <a:pt x="287204" y="0"/>
                  </a:moveTo>
                  <a:cubicBezTo>
                    <a:pt x="308885" y="6"/>
                    <a:pt x="330919" y="1833"/>
                    <a:pt x="353284" y="5355"/>
                  </a:cubicBezTo>
                  <a:cubicBezTo>
                    <a:pt x="447319" y="19795"/>
                    <a:pt x="533606" y="56423"/>
                    <a:pt x="618484" y="96925"/>
                  </a:cubicBezTo>
                  <a:cubicBezTo>
                    <a:pt x="674835" y="123691"/>
                    <a:pt x="729777" y="152571"/>
                    <a:pt x="786480" y="178985"/>
                  </a:cubicBezTo>
                  <a:cubicBezTo>
                    <a:pt x="829095" y="198709"/>
                    <a:pt x="873119" y="208922"/>
                    <a:pt x="919961" y="208218"/>
                  </a:cubicBezTo>
                  <a:cubicBezTo>
                    <a:pt x="948488" y="207866"/>
                    <a:pt x="976664" y="210331"/>
                    <a:pt x="1004839" y="212796"/>
                  </a:cubicBezTo>
                  <a:cubicBezTo>
                    <a:pt x="1067530" y="218431"/>
                    <a:pt x="1098522" y="262808"/>
                    <a:pt x="1108384" y="306128"/>
                  </a:cubicBezTo>
                  <a:cubicBezTo>
                    <a:pt x="1116484" y="342755"/>
                    <a:pt x="1111553" y="379383"/>
                    <a:pt x="1101692" y="414955"/>
                  </a:cubicBezTo>
                  <a:cubicBezTo>
                    <a:pt x="1100283" y="419886"/>
                    <a:pt x="1097466" y="421999"/>
                    <a:pt x="1092183" y="421999"/>
                  </a:cubicBezTo>
                  <a:cubicBezTo>
                    <a:pt x="1055907" y="421999"/>
                    <a:pt x="1019279" y="421647"/>
                    <a:pt x="983003" y="421999"/>
                  </a:cubicBezTo>
                  <a:cubicBezTo>
                    <a:pt x="973846" y="421999"/>
                    <a:pt x="974199" y="415307"/>
                    <a:pt x="972790" y="410024"/>
                  </a:cubicBezTo>
                  <a:cubicBezTo>
                    <a:pt x="959054" y="361774"/>
                    <a:pt x="917143" y="329724"/>
                    <a:pt x="867132" y="330429"/>
                  </a:cubicBezTo>
                  <a:cubicBezTo>
                    <a:pt x="819938" y="330781"/>
                    <a:pt x="778380" y="362478"/>
                    <a:pt x="765701" y="408968"/>
                  </a:cubicBezTo>
                  <a:cubicBezTo>
                    <a:pt x="762883" y="419181"/>
                    <a:pt x="758657" y="421999"/>
                    <a:pt x="748795" y="421999"/>
                  </a:cubicBezTo>
                  <a:cubicBezTo>
                    <a:pt x="680470" y="421294"/>
                    <a:pt x="612145" y="421294"/>
                    <a:pt x="543820" y="421294"/>
                  </a:cubicBezTo>
                  <a:cubicBezTo>
                    <a:pt x="475494" y="421294"/>
                    <a:pt x="407169" y="421294"/>
                    <a:pt x="338843" y="421294"/>
                  </a:cubicBezTo>
                  <a:cubicBezTo>
                    <a:pt x="329686" y="421294"/>
                    <a:pt x="325108" y="419886"/>
                    <a:pt x="322291" y="409672"/>
                  </a:cubicBezTo>
                  <a:cubicBezTo>
                    <a:pt x="309612" y="361422"/>
                    <a:pt x="267348" y="329724"/>
                    <a:pt x="218042" y="330076"/>
                  </a:cubicBezTo>
                  <a:cubicBezTo>
                    <a:pt x="169087" y="330076"/>
                    <a:pt x="127176" y="362478"/>
                    <a:pt x="114497" y="411081"/>
                  </a:cubicBezTo>
                  <a:cubicBezTo>
                    <a:pt x="112384" y="419533"/>
                    <a:pt x="108862" y="421647"/>
                    <a:pt x="100762" y="421647"/>
                  </a:cubicBezTo>
                  <a:cubicBezTo>
                    <a:pt x="74347" y="421294"/>
                    <a:pt x="47933" y="421294"/>
                    <a:pt x="21518" y="421647"/>
                  </a:cubicBezTo>
                  <a:cubicBezTo>
                    <a:pt x="13770" y="421647"/>
                    <a:pt x="11305" y="419886"/>
                    <a:pt x="12362" y="411433"/>
                  </a:cubicBezTo>
                  <a:cubicBezTo>
                    <a:pt x="15883" y="375509"/>
                    <a:pt x="8839" y="340642"/>
                    <a:pt x="4613" y="305423"/>
                  </a:cubicBezTo>
                  <a:cubicBezTo>
                    <a:pt x="35" y="266682"/>
                    <a:pt x="-2783" y="228293"/>
                    <a:pt x="4261" y="189551"/>
                  </a:cubicBezTo>
                  <a:cubicBezTo>
                    <a:pt x="15179" y="128622"/>
                    <a:pt x="50398" y="84598"/>
                    <a:pt x="102170" y="52549"/>
                  </a:cubicBezTo>
                  <a:cubicBezTo>
                    <a:pt x="160282" y="16361"/>
                    <a:pt x="222158" y="-17"/>
                    <a:pt x="287204" y="0"/>
                  </a:cubicBezTo>
                  <a:close/>
                </a:path>
              </a:pathLst>
            </a:custGeom>
            <a:solidFill>
              <a:schemeClr val="bg1"/>
            </a:solidFill>
            <a:ln w="7857" cap="flat">
              <a:noFill/>
              <a:prstDash val="solid"/>
              <a:miter/>
            </a:ln>
          </p:spPr>
          <p:txBody>
            <a:bodyPr wrap="square" rtlCol="0" anchor="ctr">
              <a:noAutofit/>
            </a:bodyPr>
            <a:lstStyle/>
            <a:p>
              <a:endParaRPr lang="en-US"/>
            </a:p>
          </p:txBody>
        </p:sp>
        <p:grpSp>
          <p:nvGrpSpPr>
            <p:cNvPr id="29" name="Group 28">
              <a:extLst>
                <a:ext uri="{FF2B5EF4-FFF2-40B4-BE49-F238E27FC236}">
                  <a16:creationId xmlns="" xmlns:a16="http://schemas.microsoft.com/office/drawing/2014/main" id="{80E71E68-593F-4048-A9B1-9977CB679B69}"/>
                </a:ext>
              </a:extLst>
            </p:cNvPr>
            <p:cNvGrpSpPr/>
            <p:nvPr/>
          </p:nvGrpSpPr>
          <p:grpSpPr>
            <a:xfrm>
              <a:off x="5520174" y="1420467"/>
              <a:ext cx="4630021" cy="2106934"/>
              <a:chOff x="6223779" y="3733800"/>
              <a:chExt cx="3015807" cy="1372371"/>
            </a:xfrm>
          </p:grpSpPr>
          <p:sp>
            <p:nvSpPr>
              <p:cNvPr id="30" name="Freeform: Shape 29">
                <a:extLst>
                  <a:ext uri="{FF2B5EF4-FFF2-40B4-BE49-F238E27FC236}">
                    <a16:creationId xmlns="" xmlns:a16="http://schemas.microsoft.com/office/drawing/2014/main" id="{646710FD-EB4D-4346-925D-E88D6CFC2483}"/>
                  </a:ext>
                </a:extLst>
              </p:cNvPr>
              <p:cNvSpPr/>
              <p:nvPr/>
            </p:nvSpPr>
            <p:spPr>
              <a:xfrm flipH="1">
                <a:off x="6395635" y="3817247"/>
                <a:ext cx="2788513" cy="911961"/>
              </a:xfrm>
              <a:custGeom>
                <a:avLst/>
                <a:gdLst>
                  <a:gd name="connsiteX0" fmla="*/ 119192 w 2788513"/>
                  <a:gd name="connsiteY0" fmla="*/ 626443 h 911961"/>
                  <a:gd name="connsiteX1" fmla="*/ 0 w 2788513"/>
                  <a:gd name="connsiteY1" fmla="*/ 773355 h 911961"/>
                  <a:gd name="connsiteX2" fmla="*/ 27719 w 2788513"/>
                  <a:gd name="connsiteY2" fmla="*/ 795530 h 911961"/>
                  <a:gd name="connsiteX3" fmla="*/ 130280 w 2788513"/>
                  <a:gd name="connsiteY3" fmla="*/ 784439 h 911961"/>
                  <a:gd name="connsiteX4" fmla="*/ 157999 w 2788513"/>
                  <a:gd name="connsiteY4" fmla="*/ 751179 h 911961"/>
                  <a:gd name="connsiteX5" fmla="*/ 146911 w 2788513"/>
                  <a:gd name="connsiteY5" fmla="*/ 648618 h 911961"/>
                  <a:gd name="connsiteX6" fmla="*/ 1574427 w 2788513"/>
                  <a:gd name="connsiteY6" fmla="*/ 485566 h 911961"/>
                  <a:gd name="connsiteX7" fmla="*/ 1546995 w 2788513"/>
                  <a:gd name="connsiteY7" fmla="*/ 485566 h 911961"/>
                  <a:gd name="connsiteX8" fmla="*/ 1546995 w 2788513"/>
                  <a:gd name="connsiteY8" fmla="*/ 911961 h 911961"/>
                  <a:gd name="connsiteX9" fmla="*/ 1574427 w 2788513"/>
                  <a:gd name="connsiteY9" fmla="*/ 911961 h 911961"/>
                  <a:gd name="connsiteX10" fmla="*/ 2741392 w 2788513"/>
                  <a:gd name="connsiteY10" fmla="*/ 376973 h 911961"/>
                  <a:gd name="connsiteX11" fmla="*/ 2708130 w 2788513"/>
                  <a:gd name="connsiteY11" fmla="*/ 385290 h 911961"/>
                  <a:gd name="connsiteX12" fmla="*/ 2655463 w 2788513"/>
                  <a:gd name="connsiteY12" fmla="*/ 473990 h 911961"/>
                  <a:gd name="connsiteX13" fmla="*/ 2666550 w 2788513"/>
                  <a:gd name="connsiteY13" fmla="*/ 515567 h 911961"/>
                  <a:gd name="connsiteX14" fmla="*/ 2755250 w 2788513"/>
                  <a:gd name="connsiteY14" fmla="*/ 568234 h 911961"/>
                  <a:gd name="connsiteX15" fmla="*/ 2788513 w 2788513"/>
                  <a:gd name="connsiteY15" fmla="*/ 559917 h 911961"/>
                  <a:gd name="connsiteX16" fmla="*/ 1815584 w 2788513"/>
                  <a:gd name="connsiteY16" fmla="*/ 0 h 911961"/>
                  <a:gd name="connsiteX17" fmla="*/ 1743515 w 2788513"/>
                  <a:gd name="connsiteY17" fmla="*/ 0 h 911961"/>
                  <a:gd name="connsiteX18" fmla="*/ 1072719 w 2788513"/>
                  <a:gd name="connsiteY18" fmla="*/ 213436 h 911961"/>
                  <a:gd name="connsiteX19" fmla="*/ 903633 w 2788513"/>
                  <a:gd name="connsiteY19" fmla="*/ 329856 h 911961"/>
                  <a:gd name="connsiteX20" fmla="*/ 911950 w 2788513"/>
                  <a:gd name="connsiteY20" fmla="*/ 374203 h 911961"/>
                  <a:gd name="connsiteX21" fmla="*/ 2605568 w 2788513"/>
                  <a:gd name="connsiteY21" fmla="*/ 363115 h 911961"/>
                  <a:gd name="connsiteX22" fmla="*/ 2636060 w 2788513"/>
                  <a:gd name="connsiteY22" fmla="*/ 318765 h 911961"/>
                  <a:gd name="connsiteX23" fmla="*/ 2622199 w 2788513"/>
                  <a:gd name="connsiteY23" fmla="*/ 91474 h 911961"/>
                  <a:gd name="connsiteX24" fmla="*/ 2591710 w 2788513"/>
                  <a:gd name="connsiteY24" fmla="*/ 58208 h 911961"/>
                  <a:gd name="connsiteX25" fmla="*/ 1815584 w 2788513"/>
                  <a:gd name="connsiteY25" fmla="*/ 0 h 91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88513" h="911961">
                    <a:moveTo>
                      <a:pt x="119192" y="626443"/>
                    </a:moveTo>
                    <a:lnTo>
                      <a:pt x="0" y="773355"/>
                    </a:lnTo>
                    <a:lnTo>
                      <a:pt x="27719" y="795530"/>
                    </a:lnTo>
                    <a:cubicBezTo>
                      <a:pt x="58211" y="820475"/>
                      <a:pt x="105332" y="814931"/>
                      <a:pt x="130280" y="784439"/>
                    </a:cubicBezTo>
                    <a:lnTo>
                      <a:pt x="157999" y="751179"/>
                    </a:lnTo>
                    <a:cubicBezTo>
                      <a:pt x="182944" y="720687"/>
                      <a:pt x="177401" y="673567"/>
                      <a:pt x="146911" y="648618"/>
                    </a:cubicBezTo>
                    <a:close/>
                    <a:moveTo>
                      <a:pt x="1574427" y="485566"/>
                    </a:moveTo>
                    <a:lnTo>
                      <a:pt x="1546995" y="485566"/>
                    </a:lnTo>
                    <a:lnTo>
                      <a:pt x="1546995" y="911961"/>
                    </a:lnTo>
                    <a:lnTo>
                      <a:pt x="1574427" y="911961"/>
                    </a:lnTo>
                    <a:close/>
                    <a:moveTo>
                      <a:pt x="2741392" y="376973"/>
                    </a:moveTo>
                    <a:lnTo>
                      <a:pt x="2708130" y="385290"/>
                    </a:lnTo>
                    <a:cubicBezTo>
                      <a:pt x="2669323" y="396377"/>
                      <a:pt x="2644375" y="435184"/>
                      <a:pt x="2655463" y="473990"/>
                    </a:cubicBezTo>
                    <a:lnTo>
                      <a:pt x="2666550" y="515567"/>
                    </a:lnTo>
                    <a:cubicBezTo>
                      <a:pt x="2677638" y="554373"/>
                      <a:pt x="2716444" y="579322"/>
                      <a:pt x="2755250" y="568234"/>
                    </a:cubicBezTo>
                    <a:lnTo>
                      <a:pt x="2788513" y="559917"/>
                    </a:lnTo>
                    <a:close/>
                    <a:moveTo>
                      <a:pt x="1815584" y="0"/>
                    </a:moveTo>
                    <a:cubicBezTo>
                      <a:pt x="1787865" y="0"/>
                      <a:pt x="1771233" y="0"/>
                      <a:pt x="1743515" y="0"/>
                    </a:cubicBezTo>
                    <a:cubicBezTo>
                      <a:pt x="1541166" y="8314"/>
                      <a:pt x="1227945" y="121963"/>
                      <a:pt x="1072719" y="213436"/>
                    </a:cubicBezTo>
                    <a:cubicBezTo>
                      <a:pt x="1008965" y="252240"/>
                      <a:pt x="997877" y="257787"/>
                      <a:pt x="903633" y="329856"/>
                    </a:cubicBezTo>
                    <a:cubicBezTo>
                      <a:pt x="859283" y="363115"/>
                      <a:pt x="867600" y="374203"/>
                      <a:pt x="911950" y="374203"/>
                    </a:cubicBezTo>
                    <a:cubicBezTo>
                      <a:pt x="1471870" y="374203"/>
                      <a:pt x="2045648" y="371432"/>
                      <a:pt x="2605568" y="363115"/>
                    </a:cubicBezTo>
                    <a:cubicBezTo>
                      <a:pt x="2633287" y="363115"/>
                      <a:pt x="2636060" y="338170"/>
                      <a:pt x="2636060" y="318765"/>
                    </a:cubicBezTo>
                    <a:lnTo>
                      <a:pt x="2622199" y="91474"/>
                    </a:lnTo>
                    <a:cubicBezTo>
                      <a:pt x="2622199" y="74839"/>
                      <a:pt x="2608341" y="60981"/>
                      <a:pt x="2591710" y="58208"/>
                    </a:cubicBezTo>
                    <a:cubicBezTo>
                      <a:pt x="2297891" y="22175"/>
                      <a:pt x="2131578" y="0"/>
                      <a:pt x="181558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 xmlns:a16="http://schemas.microsoft.com/office/drawing/2014/main" id="{6A2C314F-0DEC-4DB3-8239-D5AA4FBA017C}"/>
                  </a:ext>
                </a:extLst>
              </p:cNvPr>
              <p:cNvSpPr/>
              <p:nvPr/>
            </p:nvSpPr>
            <p:spPr>
              <a:xfrm flipH="1">
                <a:off x="6223779" y="3733800"/>
                <a:ext cx="3015807" cy="1117357"/>
              </a:xfrm>
              <a:custGeom>
                <a:avLst/>
                <a:gdLst>
                  <a:gd name="connsiteX0" fmla="*/ 174630 w 3015807"/>
                  <a:gd name="connsiteY0" fmla="*/ 709890 h 1117357"/>
                  <a:gd name="connsiteX1" fmla="*/ 202349 w 3015807"/>
                  <a:gd name="connsiteY1" fmla="*/ 732065 h 1117357"/>
                  <a:gd name="connsiteX2" fmla="*/ 213437 w 3015807"/>
                  <a:gd name="connsiteY2" fmla="*/ 834626 h 1117357"/>
                  <a:gd name="connsiteX3" fmla="*/ 185718 w 3015807"/>
                  <a:gd name="connsiteY3" fmla="*/ 867886 h 1117357"/>
                  <a:gd name="connsiteX4" fmla="*/ 83157 w 3015807"/>
                  <a:gd name="connsiteY4" fmla="*/ 878977 h 1117357"/>
                  <a:gd name="connsiteX5" fmla="*/ 55438 w 3015807"/>
                  <a:gd name="connsiteY5" fmla="*/ 856802 h 1117357"/>
                  <a:gd name="connsiteX6" fmla="*/ 1629865 w 3015807"/>
                  <a:gd name="connsiteY6" fmla="*/ 569013 h 1117357"/>
                  <a:gd name="connsiteX7" fmla="*/ 1629865 w 3015807"/>
                  <a:gd name="connsiteY7" fmla="*/ 995408 h 1117357"/>
                  <a:gd name="connsiteX8" fmla="*/ 1602433 w 3015807"/>
                  <a:gd name="connsiteY8" fmla="*/ 995408 h 1117357"/>
                  <a:gd name="connsiteX9" fmla="*/ 1602433 w 3015807"/>
                  <a:gd name="connsiteY9" fmla="*/ 569013 h 1117357"/>
                  <a:gd name="connsiteX10" fmla="*/ 2796830 w 3015807"/>
                  <a:gd name="connsiteY10" fmla="*/ 460420 h 1117357"/>
                  <a:gd name="connsiteX11" fmla="*/ 2843951 w 3015807"/>
                  <a:gd name="connsiteY11" fmla="*/ 643365 h 1117357"/>
                  <a:gd name="connsiteX12" fmla="*/ 2810688 w 3015807"/>
                  <a:gd name="connsiteY12" fmla="*/ 651682 h 1117357"/>
                  <a:gd name="connsiteX13" fmla="*/ 2721988 w 3015807"/>
                  <a:gd name="connsiteY13" fmla="*/ 599014 h 1117357"/>
                  <a:gd name="connsiteX14" fmla="*/ 2710901 w 3015807"/>
                  <a:gd name="connsiteY14" fmla="*/ 557438 h 1117357"/>
                  <a:gd name="connsiteX15" fmla="*/ 2763568 w 3015807"/>
                  <a:gd name="connsiteY15" fmla="*/ 468737 h 1117357"/>
                  <a:gd name="connsiteX16" fmla="*/ 1044548 w 3015807"/>
                  <a:gd name="connsiteY16" fmla="*/ 350080 h 1117357"/>
                  <a:gd name="connsiteX17" fmla="*/ 1044548 w 3015807"/>
                  <a:gd name="connsiteY17" fmla="*/ 457429 h 1117357"/>
                  <a:gd name="connsiteX18" fmla="*/ 967388 w 3015807"/>
                  <a:gd name="connsiteY18" fmla="*/ 457650 h 1117357"/>
                  <a:gd name="connsiteX19" fmla="*/ 959071 w 3015807"/>
                  <a:gd name="connsiteY19" fmla="*/ 413303 h 1117357"/>
                  <a:gd name="connsiteX20" fmla="*/ 1016285 w 3015807"/>
                  <a:gd name="connsiteY20" fmla="*/ 370165 h 1117357"/>
                  <a:gd name="connsiteX21" fmla="*/ 1597718 w 3015807"/>
                  <a:gd name="connsiteY21" fmla="*/ 116616 h 1117357"/>
                  <a:gd name="connsiteX22" fmla="*/ 1597718 w 3015807"/>
                  <a:gd name="connsiteY22" fmla="*/ 455845 h 1117357"/>
                  <a:gd name="connsiteX23" fmla="*/ 1071980 w 3015807"/>
                  <a:gd name="connsiteY23" fmla="*/ 457351 h 1117357"/>
                  <a:gd name="connsiteX24" fmla="*/ 1071980 w 3015807"/>
                  <a:gd name="connsiteY24" fmla="*/ 331701 h 1117357"/>
                  <a:gd name="connsiteX25" fmla="*/ 1088094 w 3015807"/>
                  <a:gd name="connsiteY25" fmla="*/ 321310 h 1117357"/>
                  <a:gd name="connsiteX26" fmla="*/ 1128157 w 3015807"/>
                  <a:gd name="connsiteY26" fmla="*/ 296884 h 1117357"/>
                  <a:gd name="connsiteX27" fmla="*/ 1445884 w 3015807"/>
                  <a:gd name="connsiteY27" fmla="*/ 158981 h 1117357"/>
                  <a:gd name="connsiteX28" fmla="*/ 2392522 w 3015807"/>
                  <a:gd name="connsiteY28" fmla="*/ 111847 h 1117357"/>
                  <a:gd name="connsiteX29" fmla="*/ 2446360 w 3015807"/>
                  <a:gd name="connsiteY29" fmla="*/ 117359 h 1117357"/>
                  <a:gd name="connsiteX30" fmla="*/ 2647148 w 3015807"/>
                  <a:gd name="connsiteY30" fmla="*/ 141655 h 1117357"/>
                  <a:gd name="connsiteX31" fmla="*/ 2677637 w 3015807"/>
                  <a:gd name="connsiteY31" fmla="*/ 174921 h 1117357"/>
                  <a:gd name="connsiteX32" fmla="*/ 2691498 w 3015807"/>
                  <a:gd name="connsiteY32" fmla="*/ 402212 h 1117357"/>
                  <a:gd name="connsiteX33" fmla="*/ 2661006 w 3015807"/>
                  <a:gd name="connsiteY33" fmla="*/ 446563 h 1117357"/>
                  <a:gd name="connsiteX34" fmla="*/ 2392522 w 3015807"/>
                  <a:gd name="connsiteY34" fmla="*/ 449310 h 1117357"/>
                  <a:gd name="connsiteX35" fmla="*/ 1871022 w 3015807"/>
                  <a:gd name="connsiteY35" fmla="*/ 83447 h 1117357"/>
                  <a:gd name="connsiteX36" fmla="*/ 2267401 w 3015807"/>
                  <a:gd name="connsiteY36" fmla="*/ 99039 h 1117357"/>
                  <a:gd name="connsiteX37" fmla="*/ 2365090 w 3015807"/>
                  <a:gd name="connsiteY37" fmla="*/ 109039 h 1117357"/>
                  <a:gd name="connsiteX38" fmla="*/ 2365090 w 3015807"/>
                  <a:gd name="connsiteY38" fmla="*/ 449590 h 1117357"/>
                  <a:gd name="connsiteX39" fmla="*/ 1814197 w 3015807"/>
                  <a:gd name="connsiteY39" fmla="*/ 455226 h 1117357"/>
                  <a:gd name="connsiteX40" fmla="*/ 1625150 w 3015807"/>
                  <a:gd name="connsiteY40" fmla="*/ 455767 h 1117357"/>
                  <a:gd name="connsiteX41" fmla="*/ 1625150 w 3015807"/>
                  <a:gd name="connsiteY41" fmla="*/ 108962 h 1117357"/>
                  <a:gd name="connsiteX42" fmla="*/ 1630604 w 3015807"/>
                  <a:gd name="connsiteY42" fmla="*/ 107441 h 1117357"/>
                  <a:gd name="connsiteX43" fmla="*/ 1798953 w 3015807"/>
                  <a:gd name="connsiteY43" fmla="*/ 83447 h 1117357"/>
                  <a:gd name="connsiteX44" fmla="*/ 1871022 w 3015807"/>
                  <a:gd name="connsiteY44" fmla="*/ 83447 h 1117357"/>
                  <a:gd name="connsiteX45" fmla="*/ 1890423 w 3015807"/>
                  <a:gd name="connsiteY45" fmla="*/ 291 h 1117357"/>
                  <a:gd name="connsiteX46" fmla="*/ 1089351 w 3015807"/>
                  <a:gd name="connsiteY46" fmla="*/ 208181 h 1117357"/>
                  <a:gd name="connsiteX47" fmla="*/ 820477 w 3015807"/>
                  <a:gd name="connsiteY47" fmla="*/ 388354 h 1117357"/>
                  <a:gd name="connsiteX48" fmla="*/ 620901 w 3015807"/>
                  <a:gd name="connsiteY48" fmla="*/ 446562 h 1117357"/>
                  <a:gd name="connsiteX49" fmla="*/ 11088 w 3015807"/>
                  <a:gd name="connsiteY49" fmla="*/ 884519 h 1117357"/>
                  <a:gd name="connsiteX50" fmla="*/ 2773 w 3015807"/>
                  <a:gd name="connsiteY50" fmla="*/ 1017570 h 1117357"/>
                  <a:gd name="connsiteX51" fmla="*/ 91474 w 3015807"/>
                  <a:gd name="connsiteY51" fmla="*/ 1117357 h 1117357"/>
                  <a:gd name="connsiteX52" fmla="*/ 407468 w 3015807"/>
                  <a:gd name="connsiteY52" fmla="*/ 1111814 h 1117357"/>
                  <a:gd name="connsiteX53" fmla="*/ 407468 w 3015807"/>
                  <a:gd name="connsiteY53" fmla="*/ 1109043 h 1117357"/>
                  <a:gd name="connsiteX54" fmla="*/ 692970 w 3015807"/>
                  <a:gd name="connsiteY54" fmla="*/ 823538 h 1117357"/>
                  <a:gd name="connsiteX55" fmla="*/ 978476 w 3015807"/>
                  <a:gd name="connsiteY55" fmla="*/ 1103499 h 1117357"/>
                  <a:gd name="connsiteX56" fmla="*/ 2178699 w 3015807"/>
                  <a:gd name="connsiteY56" fmla="*/ 1097956 h 1117357"/>
                  <a:gd name="connsiteX57" fmla="*/ 2464204 w 3015807"/>
                  <a:gd name="connsiteY57" fmla="*/ 823538 h 1117357"/>
                  <a:gd name="connsiteX58" fmla="*/ 2749707 w 3015807"/>
                  <a:gd name="connsiteY58" fmla="*/ 1106270 h 1117357"/>
                  <a:gd name="connsiteX59" fmla="*/ 2913249 w 3015807"/>
                  <a:gd name="connsiteY59" fmla="*/ 1111814 h 1117357"/>
                  <a:gd name="connsiteX60" fmla="*/ 3015807 w 3015807"/>
                  <a:gd name="connsiteY60" fmla="*/ 1003712 h 1117357"/>
                  <a:gd name="connsiteX61" fmla="*/ 2982545 w 3015807"/>
                  <a:gd name="connsiteY61" fmla="*/ 704349 h 1117357"/>
                  <a:gd name="connsiteX62" fmla="*/ 2982545 w 3015807"/>
                  <a:gd name="connsiteY62" fmla="*/ 698805 h 1117357"/>
                  <a:gd name="connsiteX63" fmla="*/ 2979774 w 3015807"/>
                  <a:gd name="connsiteY63" fmla="*/ 690488 h 1117357"/>
                  <a:gd name="connsiteX64" fmla="*/ 2940968 w 3015807"/>
                  <a:gd name="connsiteY64" fmla="*/ 654455 h 1117357"/>
                  <a:gd name="connsiteX65" fmla="*/ 2929880 w 3015807"/>
                  <a:gd name="connsiteY65" fmla="*/ 654455 h 1117357"/>
                  <a:gd name="connsiteX66" fmla="*/ 2927107 w 3015807"/>
                  <a:gd name="connsiteY66" fmla="*/ 654455 h 1117357"/>
                  <a:gd name="connsiteX67" fmla="*/ 2868899 w 3015807"/>
                  <a:gd name="connsiteY67" fmla="*/ 651682 h 1117357"/>
                  <a:gd name="connsiteX68" fmla="*/ 2741392 w 3015807"/>
                  <a:gd name="connsiteY68" fmla="*/ 113937 h 1117357"/>
                  <a:gd name="connsiteX69" fmla="*/ 2688725 w 3015807"/>
                  <a:gd name="connsiteY69" fmla="*/ 69587 h 1117357"/>
                  <a:gd name="connsiteX70" fmla="*/ 1890423 w 3015807"/>
                  <a:gd name="connsiteY70" fmla="*/ 291 h 111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015807" h="1117357">
                    <a:moveTo>
                      <a:pt x="174630" y="709890"/>
                    </a:moveTo>
                    <a:lnTo>
                      <a:pt x="202349" y="732065"/>
                    </a:lnTo>
                    <a:cubicBezTo>
                      <a:pt x="232839" y="757014"/>
                      <a:pt x="238382" y="804134"/>
                      <a:pt x="213437" y="834626"/>
                    </a:cubicBezTo>
                    <a:lnTo>
                      <a:pt x="185718" y="867886"/>
                    </a:lnTo>
                    <a:cubicBezTo>
                      <a:pt x="160770" y="898378"/>
                      <a:pt x="113649" y="903922"/>
                      <a:pt x="83157" y="878977"/>
                    </a:cubicBezTo>
                    <a:lnTo>
                      <a:pt x="55438" y="856802"/>
                    </a:lnTo>
                    <a:close/>
                    <a:moveTo>
                      <a:pt x="1629865" y="569013"/>
                    </a:moveTo>
                    <a:lnTo>
                      <a:pt x="1629865" y="995408"/>
                    </a:lnTo>
                    <a:lnTo>
                      <a:pt x="1602433" y="995408"/>
                    </a:lnTo>
                    <a:lnTo>
                      <a:pt x="1602433" y="569013"/>
                    </a:lnTo>
                    <a:close/>
                    <a:moveTo>
                      <a:pt x="2796830" y="460420"/>
                    </a:moveTo>
                    <a:lnTo>
                      <a:pt x="2843951" y="643365"/>
                    </a:lnTo>
                    <a:lnTo>
                      <a:pt x="2810688" y="651682"/>
                    </a:lnTo>
                    <a:cubicBezTo>
                      <a:pt x="2771882" y="662769"/>
                      <a:pt x="2733076" y="637821"/>
                      <a:pt x="2721988" y="599014"/>
                    </a:cubicBezTo>
                    <a:lnTo>
                      <a:pt x="2710901" y="557438"/>
                    </a:lnTo>
                    <a:cubicBezTo>
                      <a:pt x="2699813" y="518631"/>
                      <a:pt x="2724761" y="479825"/>
                      <a:pt x="2763568" y="468737"/>
                    </a:cubicBezTo>
                    <a:close/>
                    <a:moveTo>
                      <a:pt x="1044548" y="350080"/>
                    </a:moveTo>
                    <a:lnTo>
                      <a:pt x="1044548" y="457429"/>
                    </a:lnTo>
                    <a:lnTo>
                      <a:pt x="967388" y="457650"/>
                    </a:lnTo>
                    <a:cubicBezTo>
                      <a:pt x="923038" y="457650"/>
                      <a:pt x="914721" y="446563"/>
                      <a:pt x="959071" y="413303"/>
                    </a:cubicBezTo>
                    <a:cubicBezTo>
                      <a:pt x="982632" y="395286"/>
                      <a:pt x="1000996" y="381426"/>
                      <a:pt x="1016285" y="370165"/>
                    </a:cubicBezTo>
                    <a:close/>
                    <a:moveTo>
                      <a:pt x="1597718" y="116616"/>
                    </a:moveTo>
                    <a:lnTo>
                      <a:pt x="1597718" y="455845"/>
                    </a:lnTo>
                    <a:lnTo>
                      <a:pt x="1071980" y="457351"/>
                    </a:lnTo>
                    <a:lnTo>
                      <a:pt x="1071980" y="331701"/>
                    </a:lnTo>
                    <a:lnTo>
                      <a:pt x="1088094" y="321310"/>
                    </a:lnTo>
                    <a:cubicBezTo>
                      <a:pt x="1099572" y="314207"/>
                      <a:pt x="1112219" y="306585"/>
                      <a:pt x="1128157" y="296884"/>
                    </a:cubicBezTo>
                    <a:cubicBezTo>
                      <a:pt x="1205770" y="251147"/>
                      <a:pt x="1322882" y="199866"/>
                      <a:pt x="1445884" y="158981"/>
                    </a:cubicBezTo>
                    <a:close/>
                    <a:moveTo>
                      <a:pt x="2392522" y="111847"/>
                    </a:moveTo>
                    <a:lnTo>
                      <a:pt x="2446360" y="117359"/>
                    </a:lnTo>
                    <a:cubicBezTo>
                      <a:pt x="2508208" y="124505"/>
                      <a:pt x="2573693" y="132647"/>
                      <a:pt x="2647148" y="141655"/>
                    </a:cubicBezTo>
                    <a:cubicBezTo>
                      <a:pt x="2663779" y="144429"/>
                      <a:pt x="2677637" y="158287"/>
                      <a:pt x="2677637" y="174921"/>
                    </a:cubicBezTo>
                    <a:lnTo>
                      <a:pt x="2691498" y="402212"/>
                    </a:lnTo>
                    <a:cubicBezTo>
                      <a:pt x="2691498" y="421617"/>
                      <a:pt x="2688725" y="446563"/>
                      <a:pt x="2661006" y="446563"/>
                    </a:cubicBezTo>
                    <a:lnTo>
                      <a:pt x="2392522" y="449310"/>
                    </a:lnTo>
                    <a:close/>
                    <a:moveTo>
                      <a:pt x="1871022" y="83447"/>
                    </a:moveTo>
                    <a:cubicBezTo>
                      <a:pt x="2029019" y="83447"/>
                      <a:pt x="2149596" y="88991"/>
                      <a:pt x="2267401" y="99039"/>
                    </a:cubicBezTo>
                    <a:lnTo>
                      <a:pt x="2365090" y="109039"/>
                    </a:lnTo>
                    <a:lnTo>
                      <a:pt x="2365090" y="449590"/>
                    </a:lnTo>
                    <a:lnTo>
                      <a:pt x="1814197" y="455226"/>
                    </a:lnTo>
                    <a:lnTo>
                      <a:pt x="1625150" y="455767"/>
                    </a:lnTo>
                    <a:lnTo>
                      <a:pt x="1625150" y="108962"/>
                    </a:lnTo>
                    <a:lnTo>
                      <a:pt x="1630604" y="107441"/>
                    </a:lnTo>
                    <a:cubicBezTo>
                      <a:pt x="1690849" y="94188"/>
                      <a:pt x="1748366" y="85526"/>
                      <a:pt x="1798953" y="83447"/>
                    </a:cubicBezTo>
                    <a:cubicBezTo>
                      <a:pt x="1826671" y="83447"/>
                      <a:pt x="1843303" y="83447"/>
                      <a:pt x="1871022" y="83447"/>
                    </a:cubicBezTo>
                    <a:close/>
                    <a:moveTo>
                      <a:pt x="1890423" y="291"/>
                    </a:moveTo>
                    <a:cubicBezTo>
                      <a:pt x="1579973" y="3062"/>
                      <a:pt x="1344364" y="55729"/>
                      <a:pt x="1089351" y="208181"/>
                    </a:cubicBezTo>
                    <a:cubicBezTo>
                      <a:pt x="1000651" y="263618"/>
                      <a:pt x="903634" y="332917"/>
                      <a:pt x="820477" y="388354"/>
                    </a:cubicBezTo>
                    <a:cubicBezTo>
                      <a:pt x="765039" y="424387"/>
                      <a:pt x="665252" y="438248"/>
                      <a:pt x="620901" y="446562"/>
                    </a:cubicBezTo>
                    <a:cubicBezTo>
                      <a:pt x="368662" y="488142"/>
                      <a:pt x="124736" y="651682"/>
                      <a:pt x="11088" y="884519"/>
                    </a:cubicBezTo>
                    <a:cubicBezTo>
                      <a:pt x="0" y="928870"/>
                      <a:pt x="-2773" y="981537"/>
                      <a:pt x="2773" y="1017570"/>
                    </a:cubicBezTo>
                    <a:cubicBezTo>
                      <a:pt x="8317" y="1070237"/>
                      <a:pt x="24948" y="1117357"/>
                      <a:pt x="91474" y="1117357"/>
                    </a:cubicBezTo>
                    <a:cubicBezTo>
                      <a:pt x="196805" y="1114587"/>
                      <a:pt x="302137" y="1114587"/>
                      <a:pt x="407468" y="1111814"/>
                    </a:cubicBezTo>
                    <a:cubicBezTo>
                      <a:pt x="407468" y="1111814"/>
                      <a:pt x="407468" y="1109043"/>
                      <a:pt x="407468" y="1109043"/>
                    </a:cubicBezTo>
                    <a:cubicBezTo>
                      <a:pt x="407468" y="951045"/>
                      <a:pt x="534975" y="823538"/>
                      <a:pt x="692970" y="823538"/>
                    </a:cubicBezTo>
                    <a:cubicBezTo>
                      <a:pt x="848196" y="823538"/>
                      <a:pt x="975703" y="948274"/>
                      <a:pt x="978476" y="1103499"/>
                    </a:cubicBezTo>
                    <a:cubicBezTo>
                      <a:pt x="1377627" y="1097956"/>
                      <a:pt x="1779548" y="1095182"/>
                      <a:pt x="2178699" y="1097956"/>
                    </a:cubicBezTo>
                    <a:cubicBezTo>
                      <a:pt x="2184243" y="945501"/>
                      <a:pt x="2308979" y="823538"/>
                      <a:pt x="2464204" y="823538"/>
                    </a:cubicBezTo>
                    <a:cubicBezTo>
                      <a:pt x="2622200" y="823538"/>
                      <a:pt x="2749707" y="951045"/>
                      <a:pt x="2749707" y="1106270"/>
                    </a:cubicBezTo>
                    <a:cubicBezTo>
                      <a:pt x="2805144" y="1109043"/>
                      <a:pt x="2857811" y="1109043"/>
                      <a:pt x="2913249" y="1111814"/>
                    </a:cubicBezTo>
                    <a:cubicBezTo>
                      <a:pt x="2993632" y="1114587"/>
                      <a:pt x="3004720" y="1059149"/>
                      <a:pt x="3015807" y="1003712"/>
                    </a:cubicBezTo>
                    <a:cubicBezTo>
                      <a:pt x="2996405" y="901151"/>
                      <a:pt x="2993632" y="801363"/>
                      <a:pt x="2982545" y="704349"/>
                    </a:cubicBezTo>
                    <a:cubicBezTo>
                      <a:pt x="2982545" y="701575"/>
                      <a:pt x="2982545" y="701575"/>
                      <a:pt x="2982545" y="698805"/>
                    </a:cubicBezTo>
                    <a:cubicBezTo>
                      <a:pt x="2982545" y="696032"/>
                      <a:pt x="2982545" y="693261"/>
                      <a:pt x="2979774" y="690488"/>
                    </a:cubicBezTo>
                    <a:cubicBezTo>
                      <a:pt x="2974230" y="668313"/>
                      <a:pt x="2963143" y="657225"/>
                      <a:pt x="2940968" y="654455"/>
                    </a:cubicBezTo>
                    <a:cubicBezTo>
                      <a:pt x="2938194" y="654455"/>
                      <a:pt x="2932651" y="654455"/>
                      <a:pt x="2929880" y="654455"/>
                    </a:cubicBezTo>
                    <a:cubicBezTo>
                      <a:pt x="2929880" y="654455"/>
                      <a:pt x="2927107" y="654455"/>
                      <a:pt x="2927107" y="654455"/>
                    </a:cubicBezTo>
                    <a:cubicBezTo>
                      <a:pt x="2907705" y="651682"/>
                      <a:pt x="2888301" y="651682"/>
                      <a:pt x="2868899" y="651682"/>
                    </a:cubicBezTo>
                    <a:cubicBezTo>
                      <a:pt x="2807918" y="474281"/>
                      <a:pt x="2780199" y="294110"/>
                      <a:pt x="2741392" y="113937"/>
                    </a:cubicBezTo>
                    <a:cubicBezTo>
                      <a:pt x="2735849" y="83448"/>
                      <a:pt x="2710900" y="72360"/>
                      <a:pt x="2688725" y="69587"/>
                    </a:cubicBezTo>
                    <a:cubicBezTo>
                      <a:pt x="2444800" y="14149"/>
                      <a:pt x="2123261" y="-2482"/>
                      <a:pt x="1890423" y="291"/>
                    </a:cubicBezTo>
                    <a:close/>
                  </a:path>
                </a:pathLst>
              </a:custGeom>
              <a:solidFill>
                <a:schemeClr val="accent5"/>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 xmlns:a16="http://schemas.microsoft.com/office/drawing/2014/main" id="{496C0DC2-60D4-4C3D-9E2D-5285AA2C4056}"/>
                  </a:ext>
                </a:extLst>
              </p:cNvPr>
              <p:cNvSpPr/>
              <p:nvPr/>
            </p:nvSpPr>
            <p:spPr>
              <a:xfrm flipH="1">
                <a:off x="8280515" y="4568426"/>
                <a:ext cx="532201" cy="532201"/>
              </a:xfrm>
              <a:custGeom>
                <a:avLst/>
                <a:gdLst>
                  <a:gd name="connsiteX0" fmla="*/ 241765 w 532201"/>
                  <a:gd name="connsiteY0" fmla="*/ 132029 h 532201"/>
                  <a:gd name="connsiteX1" fmla="*/ 297870 w 532201"/>
                  <a:gd name="connsiteY1" fmla="*/ 133862 h 532201"/>
                  <a:gd name="connsiteX2" fmla="*/ 402960 w 532201"/>
                  <a:gd name="connsiteY2" fmla="*/ 303926 h 532201"/>
                  <a:gd name="connsiteX3" fmla="*/ 232899 w 532201"/>
                  <a:gd name="connsiteY3" fmla="*/ 409016 h 532201"/>
                  <a:gd name="connsiteX4" fmla="*/ 127806 w 532201"/>
                  <a:gd name="connsiteY4" fmla="*/ 238955 h 532201"/>
                  <a:gd name="connsiteX5" fmla="*/ 241765 w 532201"/>
                  <a:gd name="connsiteY5" fmla="*/ 132029 h 532201"/>
                  <a:gd name="connsiteX6" fmla="*/ 266100 w 532201"/>
                  <a:gd name="connsiteY6" fmla="*/ 0 h 532201"/>
                  <a:gd name="connsiteX7" fmla="*/ 0 w 532201"/>
                  <a:gd name="connsiteY7" fmla="*/ 266101 h 532201"/>
                  <a:gd name="connsiteX8" fmla="*/ 0 w 532201"/>
                  <a:gd name="connsiteY8" fmla="*/ 268871 h 532201"/>
                  <a:gd name="connsiteX9" fmla="*/ 266100 w 532201"/>
                  <a:gd name="connsiteY9" fmla="*/ 532201 h 532201"/>
                  <a:gd name="connsiteX10" fmla="*/ 532201 w 532201"/>
                  <a:gd name="connsiteY10" fmla="*/ 266101 h 532201"/>
                  <a:gd name="connsiteX11" fmla="*/ 532201 w 532201"/>
                  <a:gd name="connsiteY11" fmla="*/ 260557 h 532201"/>
                  <a:gd name="connsiteX12" fmla="*/ 266100 w 532201"/>
                  <a:gd name="connsiteY12" fmla="*/ 0 h 532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01" h="532201">
                    <a:moveTo>
                      <a:pt x="241765" y="132029"/>
                    </a:moveTo>
                    <a:cubicBezTo>
                      <a:pt x="259869" y="128953"/>
                      <a:pt x="278874" y="129377"/>
                      <a:pt x="297870" y="133862"/>
                    </a:cubicBezTo>
                    <a:cubicBezTo>
                      <a:pt x="373850" y="151803"/>
                      <a:pt x="420904" y="227943"/>
                      <a:pt x="402960" y="303926"/>
                    </a:cubicBezTo>
                    <a:cubicBezTo>
                      <a:pt x="385019" y="379906"/>
                      <a:pt x="308879" y="426960"/>
                      <a:pt x="232899" y="409016"/>
                    </a:cubicBezTo>
                    <a:cubicBezTo>
                      <a:pt x="156915" y="391075"/>
                      <a:pt x="109865" y="314935"/>
                      <a:pt x="127806" y="238955"/>
                    </a:cubicBezTo>
                    <a:cubicBezTo>
                      <a:pt x="141261" y="181968"/>
                      <a:pt x="187454" y="141255"/>
                      <a:pt x="241765" y="132029"/>
                    </a:cubicBezTo>
                    <a:close/>
                    <a:moveTo>
                      <a:pt x="266100" y="0"/>
                    </a:moveTo>
                    <a:cubicBezTo>
                      <a:pt x="119192" y="0"/>
                      <a:pt x="0" y="119190"/>
                      <a:pt x="0" y="266101"/>
                    </a:cubicBezTo>
                    <a:cubicBezTo>
                      <a:pt x="0" y="266101"/>
                      <a:pt x="0" y="268871"/>
                      <a:pt x="0" y="268871"/>
                    </a:cubicBezTo>
                    <a:cubicBezTo>
                      <a:pt x="2773" y="415782"/>
                      <a:pt x="119192" y="532201"/>
                      <a:pt x="266100" y="532201"/>
                    </a:cubicBezTo>
                    <a:cubicBezTo>
                      <a:pt x="413011" y="532201"/>
                      <a:pt x="532201" y="413009"/>
                      <a:pt x="532201" y="266101"/>
                    </a:cubicBezTo>
                    <a:cubicBezTo>
                      <a:pt x="532201" y="263330"/>
                      <a:pt x="532201" y="263330"/>
                      <a:pt x="532201" y="260557"/>
                    </a:cubicBezTo>
                    <a:cubicBezTo>
                      <a:pt x="529431" y="116419"/>
                      <a:pt x="410238" y="0"/>
                      <a:pt x="266100" y="0"/>
                    </a:cubicBezTo>
                    <a:close/>
                  </a:path>
                </a:pathLst>
              </a:custGeom>
              <a:solidFill>
                <a:schemeClr val="accent5"/>
              </a:solidFill>
              <a:ln w="9525" cap="flat">
                <a:noFill/>
                <a:prstDash val="solid"/>
                <a:miter/>
              </a:ln>
            </p:spPr>
            <p:txBody>
              <a:bodyPr wrap="square" rtlCol="0" anchor="ctr">
                <a:noAutofit/>
              </a:bodyPr>
              <a:lstStyle/>
              <a:p>
                <a:endParaRPr lang="en-US"/>
              </a:p>
            </p:txBody>
          </p:sp>
          <p:sp>
            <p:nvSpPr>
              <p:cNvPr id="33" name="Freeform: Shape 32">
                <a:extLst>
                  <a:ext uri="{FF2B5EF4-FFF2-40B4-BE49-F238E27FC236}">
                    <a16:creationId xmlns="" xmlns:a16="http://schemas.microsoft.com/office/drawing/2014/main" id="{67BFEF64-C716-499A-976E-72CAC9C361E7}"/>
                  </a:ext>
                </a:extLst>
              </p:cNvPr>
              <p:cNvSpPr/>
              <p:nvPr/>
            </p:nvSpPr>
            <p:spPr>
              <a:xfrm flipH="1">
                <a:off x="6512054" y="4573970"/>
                <a:ext cx="532201" cy="532201"/>
              </a:xfrm>
              <a:custGeom>
                <a:avLst/>
                <a:gdLst>
                  <a:gd name="connsiteX0" fmla="*/ 243115 w 532201"/>
                  <a:gd name="connsiteY0" fmla="*/ 128170 h 532201"/>
                  <a:gd name="connsiteX1" fmla="*/ 299220 w 532201"/>
                  <a:gd name="connsiteY1" fmla="*/ 130003 h 532201"/>
                  <a:gd name="connsiteX2" fmla="*/ 404310 w 532201"/>
                  <a:gd name="connsiteY2" fmla="*/ 300067 h 532201"/>
                  <a:gd name="connsiteX3" fmla="*/ 234249 w 532201"/>
                  <a:gd name="connsiteY3" fmla="*/ 405157 h 532201"/>
                  <a:gd name="connsiteX4" fmla="*/ 129156 w 532201"/>
                  <a:gd name="connsiteY4" fmla="*/ 235096 h 532201"/>
                  <a:gd name="connsiteX5" fmla="*/ 243115 w 532201"/>
                  <a:gd name="connsiteY5" fmla="*/ 128170 h 532201"/>
                  <a:gd name="connsiteX6" fmla="*/ 266101 w 532201"/>
                  <a:gd name="connsiteY6" fmla="*/ 0 h 532201"/>
                  <a:gd name="connsiteX7" fmla="*/ 0 w 532201"/>
                  <a:gd name="connsiteY7" fmla="*/ 255013 h 532201"/>
                  <a:gd name="connsiteX8" fmla="*/ 0 w 532201"/>
                  <a:gd name="connsiteY8" fmla="*/ 266101 h 532201"/>
                  <a:gd name="connsiteX9" fmla="*/ 266101 w 532201"/>
                  <a:gd name="connsiteY9" fmla="*/ 532201 h 532201"/>
                  <a:gd name="connsiteX10" fmla="*/ 532201 w 532201"/>
                  <a:gd name="connsiteY10" fmla="*/ 266101 h 532201"/>
                  <a:gd name="connsiteX11" fmla="*/ 532201 w 532201"/>
                  <a:gd name="connsiteY11" fmla="*/ 263330 h 532201"/>
                  <a:gd name="connsiteX12" fmla="*/ 266101 w 532201"/>
                  <a:gd name="connsiteY12" fmla="*/ 0 h 532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01" h="532201">
                    <a:moveTo>
                      <a:pt x="243115" y="128170"/>
                    </a:moveTo>
                    <a:cubicBezTo>
                      <a:pt x="261218" y="125094"/>
                      <a:pt x="280224" y="125518"/>
                      <a:pt x="299220" y="130003"/>
                    </a:cubicBezTo>
                    <a:cubicBezTo>
                      <a:pt x="375200" y="147944"/>
                      <a:pt x="422254" y="224084"/>
                      <a:pt x="404310" y="300067"/>
                    </a:cubicBezTo>
                    <a:cubicBezTo>
                      <a:pt x="386369" y="376047"/>
                      <a:pt x="310229" y="423101"/>
                      <a:pt x="234249" y="405157"/>
                    </a:cubicBezTo>
                    <a:cubicBezTo>
                      <a:pt x="158266" y="387216"/>
                      <a:pt x="111215" y="311076"/>
                      <a:pt x="129156" y="235096"/>
                    </a:cubicBezTo>
                    <a:cubicBezTo>
                      <a:pt x="142612" y="178109"/>
                      <a:pt x="188804" y="137396"/>
                      <a:pt x="243115" y="128170"/>
                    </a:cubicBezTo>
                    <a:close/>
                    <a:moveTo>
                      <a:pt x="266101" y="0"/>
                    </a:moveTo>
                    <a:cubicBezTo>
                      <a:pt x="121963" y="0"/>
                      <a:pt x="5544" y="113649"/>
                      <a:pt x="0" y="255013"/>
                    </a:cubicBezTo>
                    <a:cubicBezTo>
                      <a:pt x="0" y="257786"/>
                      <a:pt x="0" y="263330"/>
                      <a:pt x="0" y="266101"/>
                    </a:cubicBezTo>
                    <a:cubicBezTo>
                      <a:pt x="0" y="413012"/>
                      <a:pt x="119192" y="532201"/>
                      <a:pt x="266101" y="532201"/>
                    </a:cubicBezTo>
                    <a:cubicBezTo>
                      <a:pt x="413012" y="532201"/>
                      <a:pt x="532201" y="413012"/>
                      <a:pt x="532201" y="266101"/>
                    </a:cubicBezTo>
                    <a:cubicBezTo>
                      <a:pt x="532201" y="266101"/>
                      <a:pt x="532201" y="266101"/>
                      <a:pt x="532201" y="263330"/>
                    </a:cubicBezTo>
                    <a:cubicBezTo>
                      <a:pt x="532201" y="119192"/>
                      <a:pt x="413012" y="0"/>
                      <a:pt x="266101" y="0"/>
                    </a:cubicBezTo>
                    <a:close/>
                  </a:path>
                </a:pathLst>
              </a:custGeom>
              <a:solidFill>
                <a:schemeClr val="accent5"/>
              </a:solid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 xmlns:a16="http://schemas.microsoft.com/office/drawing/2014/main" id="{900AD171-3C03-437C-B24D-1DF31A51E8E3}"/>
                  </a:ext>
                </a:extLst>
              </p:cNvPr>
              <p:cNvSpPr/>
              <p:nvPr/>
            </p:nvSpPr>
            <p:spPr>
              <a:xfrm flipH="1">
                <a:off x="7584771" y="4341132"/>
                <a:ext cx="27719" cy="332626"/>
              </a:xfrm>
              <a:custGeom>
                <a:avLst/>
                <a:gdLst>
                  <a:gd name="connsiteX0" fmla="*/ 0 w 0"/>
                  <a:gd name="connsiteY0" fmla="*/ 0 h 114300"/>
                  <a:gd name="connsiteX1" fmla="*/ 0 w 0"/>
                  <a:gd name="connsiteY1" fmla="*/ 120968 h 114300"/>
                </a:gdLst>
                <a:ahLst/>
                <a:cxnLst>
                  <a:cxn ang="0">
                    <a:pos x="connsiteX0" y="connsiteY0"/>
                  </a:cxn>
                  <a:cxn ang="0">
                    <a:pos x="connsiteX1" y="connsiteY1"/>
                  </a:cxn>
                </a:cxnLst>
                <a:rect l="l" t="t" r="r" b="b"/>
                <a:pathLst>
                  <a:path h="114300">
                    <a:moveTo>
                      <a:pt x="0" y="0"/>
                    </a:moveTo>
                    <a:lnTo>
                      <a:pt x="0" y="120968"/>
                    </a:lnTo>
                  </a:path>
                </a:pathLst>
              </a:custGeom>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81FE0338-59DA-4903-AD7D-0C6B6A996524}"/>
                  </a:ext>
                </a:extLst>
              </p:cNvPr>
              <p:cNvSpPr/>
              <p:nvPr/>
            </p:nvSpPr>
            <p:spPr>
              <a:xfrm flipH="1">
                <a:off x="7595862" y="4335588"/>
                <a:ext cx="27719" cy="360345"/>
              </a:xfrm>
              <a:custGeom>
                <a:avLst/>
                <a:gdLst>
                  <a:gd name="connsiteX0" fmla="*/ 3810 w 0"/>
                  <a:gd name="connsiteY0" fmla="*/ 124777 h 123825"/>
                  <a:gd name="connsiteX1" fmla="*/ 0 w 0"/>
                  <a:gd name="connsiteY1" fmla="*/ 122873 h 123825"/>
                  <a:gd name="connsiteX2" fmla="*/ 0 w 0"/>
                  <a:gd name="connsiteY2" fmla="*/ 1905 h 123825"/>
                  <a:gd name="connsiteX3" fmla="*/ 3810 w 0"/>
                  <a:gd name="connsiteY3" fmla="*/ 0 h 123825"/>
                  <a:gd name="connsiteX4" fmla="*/ 7620 w 0"/>
                  <a:gd name="connsiteY4" fmla="*/ 1905 h 123825"/>
                  <a:gd name="connsiteX5" fmla="*/ 7620 w 0"/>
                  <a:gd name="connsiteY5" fmla="*/ 123825 h 123825"/>
                  <a:gd name="connsiteX6" fmla="*/ 3810 w 0"/>
                  <a:gd name="connsiteY6" fmla="*/ 12477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123825">
                    <a:moveTo>
                      <a:pt x="3810" y="124777"/>
                    </a:moveTo>
                    <a:cubicBezTo>
                      <a:pt x="1905" y="124777"/>
                      <a:pt x="0" y="123825"/>
                      <a:pt x="0" y="122873"/>
                    </a:cubicBezTo>
                    <a:lnTo>
                      <a:pt x="0" y="1905"/>
                    </a:lnTo>
                    <a:cubicBezTo>
                      <a:pt x="0" y="953"/>
                      <a:pt x="1905" y="0"/>
                      <a:pt x="3810" y="0"/>
                    </a:cubicBezTo>
                    <a:cubicBezTo>
                      <a:pt x="5715" y="0"/>
                      <a:pt x="7620" y="953"/>
                      <a:pt x="7620" y="1905"/>
                    </a:cubicBezTo>
                    <a:lnTo>
                      <a:pt x="7620" y="123825"/>
                    </a:lnTo>
                    <a:cubicBezTo>
                      <a:pt x="7620" y="123825"/>
                      <a:pt x="5715" y="124777"/>
                      <a:pt x="3810" y="124777"/>
                    </a:cubicBezTo>
                    <a:close/>
                  </a:path>
                </a:pathLst>
              </a:custGeom>
              <a:solidFill>
                <a:srgbClr val="FAFAFA"/>
              </a:solidFill>
              <a:ln w="9525" cap="flat">
                <a:noFill/>
                <a:prstDash val="solid"/>
                <a:miter/>
              </a:ln>
            </p:spPr>
            <p:txBody>
              <a:bodyPr rtlCol="0" anchor="ctr"/>
              <a:lstStyle/>
              <a:p>
                <a:endParaRPr lang="en-US"/>
              </a:p>
            </p:txBody>
          </p:sp>
        </p:gr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724" y="2994584"/>
            <a:ext cx="3048000" cy="274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Technician Icons - Download Free Vector Icon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458" y="361824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 xmlns:a16="http://schemas.microsoft.com/office/drawing/2014/main" id="{E763124F-3644-4B65-9BA2-9734A8FB3331}"/>
              </a:ext>
            </a:extLst>
          </p:cNvPr>
          <p:cNvSpPr txBox="1"/>
          <p:nvPr/>
        </p:nvSpPr>
        <p:spPr>
          <a:xfrm>
            <a:off x="7551458" y="4027236"/>
            <a:ext cx="4086991" cy="1015663"/>
          </a:xfrm>
          <a:prstGeom prst="rect">
            <a:avLst/>
          </a:prstGeom>
          <a:noFill/>
        </p:spPr>
        <p:txBody>
          <a:bodyPr wrap="square" rtlCol="0">
            <a:spAutoFit/>
          </a:bodyPr>
          <a:lstStyle/>
          <a:p>
            <a:r>
              <a:rPr lang="en-US" sz="1200" dirty="0"/>
              <a:t>It seems that </a:t>
            </a:r>
            <a:r>
              <a:rPr lang="en-US" sz="1200" b="1" i="1" dirty="0"/>
              <a:t>VAZ (Soviet/Russian car manufacturer)</a:t>
            </a:r>
            <a:r>
              <a:rPr lang="en-US" sz="1200" dirty="0"/>
              <a:t> has much lower annual mileage than other popular producers. On the other hand it has the biggest age in average. It is obvious that annual mileage falls while car is getting older. But let’s </a:t>
            </a:r>
            <a:r>
              <a:rPr lang="en-US" sz="1200" dirty="0" smtClean="0"/>
              <a:t>check further.</a:t>
            </a:r>
            <a:endParaRPr lang="en-US" sz="1200" dirty="0"/>
          </a:p>
        </p:txBody>
      </p:sp>
    </p:spTree>
    <p:extLst>
      <p:ext uri="{BB962C8B-B14F-4D97-AF65-F5344CB8AC3E}">
        <p14:creationId xmlns:p14="http://schemas.microsoft.com/office/powerpoint/2010/main" val="2758013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09399" y="117949"/>
            <a:ext cx="11573197" cy="646331"/>
          </a:xfrm>
          <a:prstGeom prst="rect">
            <a:avLst/>
          </a:prstGeom>
        </p:spPr>
        <p:txBody>
          <a:bodyPr/>
          <a:lstStyle/>
          <a:p>
            <a:r>
              <a:rPr lang="en-US" altLang="ko-KR" sz="4000" b="1" dirty="0"/>
              <a:t>Feature Engineering</a:t>
            </a:r>
          </a:p>
        </p:txBody>
      </p:sp>
      <p:sp>
        <p:nvSpPr>
          <p:cNvPr id="21" name="Rectangle 20">
            <a:extLst>
              <a:ext uri="{FF2B5EF4-FFF2-40B4-BE49-F238E27FC236}">
                <a16:creationId xmlns="" xmlns:a16="http://schemas.microsoft.com/office/drawing/2014/main" id="{0CF84EAA-820C-4300-9EDF-B1B497FD2136}"/>
              </a:ext>
            </a:extLst>
          </p:cNvPr>
          <p:cNvSpPr/>
          <p:nvPr/>
        </p:nvSpPr>
        <p:spPr>
          <a:xfrm>
            <a:off x="0" y="4135273"/>
            <a:ext cx="12192000" cy="434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 xmlns:a16="http://schemas.microsoft.com/office/drawing/2014/main" id="{7B7EEEF1-4A5A-48FC-BEA6-C71CE9EC6106}"/>
              </a:ext>
            </a:extLst>
          </p:cNvPr>
          <p:cNvCxnSpPr>
            <a:cxnSpLocks/>
          </p:cNvCxnSpPr>
          <p:nvPr/>
        </p:nvCxnSpPr>
        <p:spPr>
          <a:xfrm>
            <a:off x="0" y="4378979"/>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 xmlns:a16="http://schemas.microsoft.com/office/drawing/2014/main" id="{ED3DB140-7CFA-4251-BD4E-31068FF9990D}"/>
              </a:ext>
            </a:extLst>
          </p:cNvPr>
          <p:cNvSpPr/>
          <p:nvPr/>
        </p:nvSpPr>
        <p:spPr>
          <a:xfrm>
            <a:off x="0" y="4585719"/>
            <a:ext cx="12192000" cy="2272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 xmlns:a16="http://schemas.microsoft.com/office/drawing/2014/main" id="{FF46445E-4481-4149-AFF8-A1084844A06D}"/>
              </a:ext>
            </a:extLst>
          </p:cNvPr>
          <p:cNvGrpSpPr/>
          <p:nvPr/>
        </p:nvGrpSpPr>
        <p:grpSpPr>
          <a:xfrm>
            <a:off x="968957" y="5454513"/>
            <a:ext cx="1392118" cy="740058"/>
            <a:chOff x="1218447" y="6030025"/>
            <a:chExt cx="1645920" cy="924724"/>
          </a:xfrm>
        </p:grpSpPr>
        <p:sp>
          <p:nvSpPr>
            <p:cNvPr id="32" name="TextBox 31">
              <a:extLst>
                <a:ext uri="{FF2B5EF4-FFF2-40B4-BE49-F238E27FC236}">
                  <a16:creationId xmlns="" xmlns:a16="http://schemas.microsoft.com/office/drawing/2014/main" id="{F1D8D53A-EF06-46E8-9554-5DB6FB7B2BD2}"/>
                </a:ext>
              </a:extLst>
            </p:cNvPr>
            <p:cNvSpPr txBox="1"/>
            <p:nvPr/>
          </p:nvSpPr>
          <p:spPr>
            <a:xfrm>
              <a:off x="1218447" y="6585417"/>
              <a:ext cx="1645920" cy="369332"/>
            </a:xfrm>
            <a:prstGeom prst="rect">
              <a:avLst/>
            </a:prstGeom>
            <a:noFill/>
          </p:spPr>
          <p:txBody>
            <a:bodyPr wrap="square" rtlCol="0">
              <a:spAutoFit/>
            </a:bodyPr>
            <a:lstStyle/>
            <a:p>
              <a:pPr algn="ctr"/>
              <a:r>
                <a:rPr lang="en-US" altLang="ko-KR" b="1" dirty="0" smtClean="0">
                  <a:solidFill>
                    <a:schemeClr val="bg1"/>
                  </a:solidFill>
                  <a:cs typeface="Arial" pitchFamily="34" charset="0"/>
                </a:rPr>
                <a:t>962</a:t>
              </a:r>
              <a:endParaRPr lang="ko-KR" altLang="en-US" b="1" dirty="0">
                <a:solidFill>
                  <a:schemeClr val="bg1"/>
                </a:solidFill>
                <a:cs typeface="Arial" pitchFamily="34" charset="0"/>
              </a:endParaRPr>
            </a:p>
          </p:txBody>
        </p:sp>
        <p:sp>
          <p:nvSpPr>
            <p:cNvPr id="34" name="Rectangle 33">
              <a:extLst>
                <a:ext uri="{FF2B5EF4-FFF2-40B4-BE49-F238E27FC236}">
                  <a16:creationId xmlns="" xmlns:a16="http://schemas.microsoft.com/office/drawing/2014/main" id="{C73BBE26-312E-4F58-86FD-5E604F36378A}"/>
                </a:ext>
              </a:extLst>
            </p:cNvPr>
            <p:cNvSpPr/>
            <p:nvPr/>
          </p:nvSpPr>
          <p:spPr>
            <a:xfrm>
              <a:off x="1726258" y="6030025"/>
              <a:ext cx="630301" cy="461665"/>
            </a:xfrm>
            <a:prstGeom prst="rect">
              <a:avLst/>
            </a:prstGeom>
          </p:spPr>
          <p:txBody>
            <a:bodyPr wrap="none">
              <a:spAutoFit/>
            </a:bodyPr>
            <a:lstStyle/>
            <a:p>
              <a:pPr algn="ctr" latinLnBrk="1"/>
              <a:r>
                <a:rPr lang="en-US" altLang="ko-KR" sz="2400" b="1" dirty="0" smtClean="0">
                  <a:solidFill>
                    <a:schemeClr val="bg1"/>
                  </a:solidFill>
                  <a:cs typeface="Arial" pitchFamily="34" charset="0"/>
                </a:rPr>
                <a:t>4-6</a:t>
              </a:r>
              <a:endParaRPr lang="en-US" altLang="ko-KR" sz="2400" b="1" dirty="0">
                <a:solidFill>
                  <a:schemeClr val="bg1"/>
                </a:solidFill>
                <a:cs typeface="Arial" pitchFamily="34" charset="0"/>
              </a:endParaRPr>
            </a:p>
          </p:txBody>
        </p:sp>
      </p:grpSp>
      <p:sp>
        <p:nvSpPr>
          <p:cNvPr id="37" name="TextBox 36">
            <a:extLst>
              <a:ext uri="{FF2B5EF4-FFF2-40B4-BE49-F238E27FC236}">
                <a16:creationId xmlns="" xmlns:a16="http://schemas.microsoft.com/office/drawing/2014/main" id="{BB493D8C-2508-4380-9646-172A3E708694}"/>
              </a:ext>
            </a:extLst>
          </p:cNvPr>
          <p:cNvSpPr txBox="1"/>
          <p:nvPr/>
        </p:nvSpPr>
        <p:spPr>
          <a:xfrm>
            <a:off x="57865" y="4624430"/>
            <a:ext cx="6038135" cy="738664"/>
          </a:xfrm>
          <a:prstGeom prst="rect">
            <a:avLst/>
          </a:prstGeom>
          <a:noFill/>
        </p:spPr>
        <p:txBody>
          <a:bodyPr wrap="square" rtlCol="0">
            <a:spAutoFit/>
          </a:bodyPr>
          <a:lstStyle/>
          <a:p>
            <a:r>
              <a:rPr lang="en-US" altLang="ko-KR" sz="1400" b="1" dirty="0" smtClean="0">
                <a:solidFill>
                  <a:schemeClr val="bg1"/>
                </a:solidFill>
                <a:cs typeface="Arial" pitchFamily="34" charset="0"/>
              </a:rPr>
              <a:t>We created a age group bucket, so we can compare mileage variance for different age groups. We did not consider the age which is zero.  Hence we did not have groups &lt;=3 years of age.</a:t>
            </a:r>
            <a:endParaRPr lang="ko-KR" altLang="en-US" sz="1400" b="1" dirty="0">
              <a:solidFill>
                <a:schemeClr val="bg1"/>
              </a:solidFill>
              <a:cs typeface="Arial" pitchFamily="34" charset="0"/>
            </a:endParaRPr>
          </a:p>
        </p:txBody>
      </p:sp>
      <p:sp>
        <p:nvSpPr>
          <p:cNvPr id="46" name="TextBox 45">
            <a:extLst>
              <a:ext uri="{FF2B5EF4-FFF2-40B4-BE49-F238E27FC236}">
                <a16:creationId xmlns="" xmlns:a16="http://schemas.microsoft.com/office/drawing/2014/main" id="{F1D8D53A-EF06-46E8-9554-5DB6FB7B2BD2}"/>
              </a:ext>
            </a:extLst>
          </p:cNvPr>
          <p:cNvSpPr txBox="1"/>
          <p:nvPr/>
        </p:nvSpPr>
        <p:spPr>
          <a:xfrm>
            <a:off x="-105296" y="5501890"/>
            <a:ext cx="1715720" cy="369332"/>
          </a:xfrm>
          <a:prstGeom prst="rect">
            <a:avLst/>
          </a:prstGeom>
          <a:noFill/>
        </p:spPr>
        <p:txBody>
          <a:bodyPr wrap="square" rtlCol="0">
            <a:spAutoFit/>
          </a:bodyPr>
          <a:lstStyle/>
          <a:p>
            <a:pPr algn="ctr"/>
            <a:r>
              <a:rPr lang="en-US" altLang="ko-KR" b="1" dirty="0" smtClean="0">
                <a:solidFill>
                  <a:schemeClr val="bg1"/>
                </a:solidFill>
                <a:cs typeface="Arial" pitchFamily="34" charset="0"/>
              </a:rPr>
              <a:t>Age Group   </a:t>
            </a:r>
            <a:endParaRPr lang="ko-KR" altLang="en-US" b="1" dirty="0">
              <a:solidFill>
                <a:schemeClr val="bg1"/>
              </a:solidFill>
              <a:cs typeface="Arial" pitchFamily="34" charset="0"/>
            </a:endParaRPr>
          </a:p>
        </p:txBody>
      </p:sp>
      <p:sp>
        <p:nvSpPr>
          <p:cNvPr id="47" name="TextBox 46">
            <a:extLst>
              <a:ext uri="{FF2B5EF4-FFF2-40B4-BE49-F238E27FC236}">
                <a16:creationId xmlns="" xmlns:a16="http://schemas.microsoft.com/office/drawing/2014/main" id="{F1D8D53A-EF06-46E8-9554-5DB6FB7B2BD2}"/>
              </a:ext>
            </a:extLst>
          </p:cNvPr>
          <p:cNvSpPr txBox="1"/>
          <p:nvPr/>
        </p:nvSpPr>
        <p:spPr>
          <a:xfrm>
            <a:off x="-34784" y="5899954"/>
            <a:ext cx="1449167" cy="369332"/>
          </a:xfrm>
          <a:prstGeom prst="rect">
            <a:avLst/>
          </a:prstGeom>
          <a:noFill/>
        </p:spPr>
        <p:txBody>
          <a:bodyPr wrap="square" rtlCol="0">
            <a:spAutoFit/>
          </a:bodyPr>
          <a:lstStyle/>
          <a:p>
            <a:pPr algn="ctr"/>
            <a:r>
              <a:rPr lang="en-US" altLang="ko-KR" b="1" dirty="0" smtClean="0">
                <a:solidFill>
                  <a:schemeClr val="bg1"/>
                </a:solidFill>
                <a:cs typeface="Arial" pitchFamily="34" charset="0"/>
              </a:rPr>
              <a:t>Count </a:t>
            </a:r>
            <a:endParaRPr lang="ko-KR" altLang="en-US" b="1" dirty="0">
              <a:solidFill>
                <a:schemeClr val="bg1"/>
              </a:solidFill>
              <a:cs typeface="Arial" pitchFamily="34" charset="0"/>
            </a:endParaRPr>
          </a:p>
        </p:txBody>
      </p:sp>
      <p:sp>
        <p:nvSpPr>
          <p:cNvPr id="48" name="TextBox 47">
            <a:extLst>
              <a:ext uri="{FF2B5EF4-FFF2-40B4-BE49-F238E27FC236}">
                <a16:creationId xmlns="" xmlns:a16="http://schemas.microsoft.com/office/drawing/2014/main" id="{F1D8D53A-EF06-46E8-9554-5DB6FB7B2BD2}"/>
              </a:ext>
            </a:extLst>
          </p:cNvPr>
          <p:cNvSpPr txBox="1"/>
          <p:nvPr/>
        </p:nvSpPr>
        <p:spPr>
          <a:xfrm>
            <a:off x="1684814" y="5899715"/>
            <a:ext cx="1392118" cy="369332"/>
          </a:xfrm>
          <a:prstGeom prst="rect">
            <a:avLst/>
          </a:prstGeom>
          <a:noFill/>
        </p:spPr>
        <p:txBody>
          <a:bodyPr wrap="square" rtlCol="0">
            <a:spAutoFit/>
          </a:bodyPr>
          <a:lstStyle/>
          <a:p>
            <a:pPr algn="ctr"/>
            <a:r>
              <a:rPr lang="en-US" altLang="ko-KR" b="1" dirty="0" smtClean="0">
                <a:solidFill>
                  <a:schemeClr val="bg1"/>
                </a:solidFill>
                <a:cs typeface="Arial" pitchFamily="34" charset="0"/>
              </a:rPr>
              <a:t>2449</a:t>
            </a:r>
            <a:endParaRPr lang="ko-KR" altLang="en-US" b="1" dirty="0">
              <a:solidFill>
                <a:schemeClr val="bg1"/>
              </a:solidFill>
              <a:cs typeface="Arial" pitchFamily="34" charset="0"/>
            </a:endParaRPr>
          </a:p>
        </p:txBody>
      </p:sp>
      <p:sp>
        <p:nvSpPr>
          <p:cNvPr id="49" name="Rectangle 48">
            <a:extLst>
              <a:ext uri="{FF2B5EF4-FFF2-40B4-BE49-F238E27FC236}">
                <a16:creationId xmlns="" xmlns:a16="http://schemas.microsoft.com/office/drawing/2014/main" id="{C73BBE26-312E-4F58-86FD-5E604F36378A}"/>
              </a:ext>
            </a:extLst>
          </p:cNvPr>
          <p:cNvSpPr/>
          <p:nvPr/>
        </p:nvSpPr>
        <p:spPr>
          <a:xfrm>
            <a:off x="1979963" y="5455234"/>
            <a:ext cx="801823" cy="461665"/>
          </a:xfrm>
          <a:prstGeom prst="rect">
            <a:avLst/>
          </a:prstGeom>
        </p:spPr>
        <p:txBody>
          <a:bodyPr wrap="none">
            <a:spAutoFit/>
          </a:bodyPr>
          <a:lstStyle/>
          <a:p>
            <a:pPr algn="ctr" latinLnBrk="1"/>
            <a:r>
              <a:rPr lang="en-US" altLang="ko-KR" sz="2400" b="1" dirty="0" smtClean="0">
                <a:solidFill>
                  <a:schemeClr val="bg1"/>
                </a:solidFill>
                <a:cs typeface="Arial" pitchFamily="34" charset="0"/>
              </a:rPr>
              <a:t>7-10</a:t>
            </a:r>
            <a:endParaRPr lang="en-US" altLang="ko-KR" sz="2400" b="1" dirty="0">
              <a:solidFill>
                <a:schemeClr val="bg1"/>
              </a:solidFill>
              <a:cs typeface="Arial" pitchFamily="34" charset="0"/>
            </a:endParaRPr>
          </a:p>
        </p:txBody>
      </p:sp>
      <p:sp>
        <p:nvSpPr>
          <p:cNvPr id="50" name="TextBox 49">
            <a:extLst>
              <a:ext uri="{FF2B5EF4-FFF2-40B4-BE49-F238E27FC236}">
                <a16:creationId xmlns="" xmlns:a16="http://schemas.microsoft.com/office/drawing/2014/main" id="{F1D8D53A-EF06-46E8-9554-5DB6FB7B2BD2}"/>
              </a:ext>
            </a:extLst>
          </p:cNvPr>
          <p:cNvSpPr txBox="1"/>
          <p:nvPr/>
        </p:nvSpPr>
        <p:spPr>
          <a:xfrm>
            <a:off x="2456350" y="5886067"/>
            <a:ext cx="1392118" cy="369332"/>
          </a:xfrm>
          <a:prstGeom prst="rect">
            <a:avLst/>
          </a:prstGeom>
          <a:noFill/>
        </p:spPr>
        <p:txBody>
          <a:bodyPr wrap="square" rtlCol="0">
            <a:spAutoFit/>
          </a:bodyPr>
          <a:lstStyle/>
          <a:p>
            <a:pPr algn="ctr"/>
            <a:r>
              <a:rPr lang="en-US" altLang="ko-KR" b="1" dirty="0" smtClean="0">
                <a:solidFill>
                  <a:schemeClr val="bg1"/>
                </a:solidFill>
                <a:cs typeface="Arial" pitchFamily="34" charset="0"/>
              </a:rPr>
              <a:t>3361</a:t>
            </a:r>
            <a:endParaRPr lang="ko-KR" altLang="en-US" b="1" dirty="0">
              <a:solidFill>
                <a:schemeClr val="bg1"/>
              </a:solidFill>
              <a:cs typeface="Arial" pitchFamily="34" charset="0"/>
            </a:endParaRPr>
          </a:p>
        </p:txBody>
      </p:sp>
      <p:sp>
        <p:nvSpPr>
          <p:cNvPr id="51" name="Rectangle 50">
            <a:extLst>
              <a:ext uri="{FF2B5EF4-FFF2-40B4-BE49-F238E27FC236}">
                <a16:creationId xmlns="" xmlns:a16="http://schemas.microsoft.com/office/drawing/2014/main" id="{C73BBE26-312E-4F58-86FD-5E604F36378A}"/>
              </a:ext>
            </a:extLst>
          </p:cNvPr>
          <p:cNvSpPr/>
          <p:nvPr/>
        </p:nvSpPr>
        <p:spPr>
          <a:xfrm>
            <a:off x="2674234" y="5441586"/>
            <a:ext cx="956352" cy="461665"/>
          </a:xfrm>
          <a:prstGeom prst="rect">
            <a:avLst/>
          </a:prstGeom>
        </p:spPr>
        <p:txBody>
          <a:bodyPr wrap="none">
            <a:spAutoFit/>
          </a:bodyPr>
          <a:lstStyle/>
          <a:p>
            <a:pPr algn="ctr" latinLnBrk="1"/>
            <a:r>
              <a:rPr lang="en-US" altLang="ko-KR" sz="2400" b="1" dirty="0" smtClean="0">
                <a:solidFill>
                  <a:schemeClr val="bg1"/>
                </a:solidFill>
                <a:cs typeface="Arial" pitchFamily="34" charset="0"/>
              </a:rPr>
              <a:t>11-15</a:t>
            </a:r>
            <a:endParaRPr lang="en-US" altLang="ko-KR" sz="2400" b="1" dirty="0">
              <a:solidFill>
                <a:schemeClr val="bg1"/>
              </a:solidFill>
              <a:cs typeface="Arial" pitchFamily="34" charset="0"/>
            </a:endParaRPr>
          </a:p>
        </p:txBody>
      </p:sp>
      <p:sp>
        <p:nvSpPr>
          <p:cNvPr id="52" name="TextBox 51">
            <a:extLst>
              <a:ext uri="{FF2B5EF4-FFF2-40B4-BE49-F238E27FC236}">
                <a16:creationId xmlns="" xmlns:a16="http://schemas.microsoft.com/office/drawing/2014/main" id="{F1D8D53A-EF06-46E8-9554-5DB6FB7B2BD2}"/>
              </a:ext>
            </a:extLst>
          </p:cNvPr>
          <p:cNvSpPr txBox="1"/>
          <p:nvPr/>
        </p:nvSpPr>
        <p:spPr>
          <a:xfrm>
            <a:off x="3385689" y="5880914"/>
            <a:ext cx="1392118" cy="369332"/>
          </a:xfrm>
          <a:prstGeom prst="rect">
            <a:avLst/>
          </a:prstGeom>
          <a:noFill/>
        </p:spPr>
        <p:txBody>
          <a:bodyPr wrap="square" rtlCol="0">
            <a:spAutoFit/>
          </a:bodyPr>
          <a:lstStyle/>
          <a:p>
            <a:pPr algn="ctr"/>
            <a:r>
              <a:rPr lang="en-US" altLang="ko-KR" b="1" dirty="0" smtClean="0">
                <a:solidFill>
                  <a:schemeClr val="bg1"/>
                </a:solidFill>
                <a:cs typeface="Arial" pitchFamily="34" charset="0"/>
              </a:rPr>
              <a:t>1267</a:t>
            </a:r>
            <a:endParaRPr lang="ko-KR" altLang="en-US" b="1" dirty="0">
              <a:solidFill>
                <a:schemeClr val="bg1"/>
              </a:solidFill>
              <a:cs typeface="Arial" pitchFamily="34" charset="0"/>
            </a:endParaRPr>
          </a:p>
        </p:txBody>
      </p:sp>
      <p:sp>
        <p:nvSpPr>
          <p:cNvPr id="53" name="Rectangle 52">
            <a:extLst>
              <a:ext uri="{FF2B5EF4-FFF2-40B4-BE49-F238E27FC236}">
                <a16:creationId xmlns="" xmlns:a16="http://schemas.microsoft.com/office/drawing/2014/main" id="{C73BBE26-312E-4F58-86FD-5E604F36378A}"/>
              </a:ext>
            </a:extLst>
          </p:cNvPr>
          <p:cNvSpPr/>
          <p:nvPr/>
        </p:nvSpPr>
        <p:spPr>
          <a:xfrm>
            <a:off x="3595077" y="5436433"/>
            <a:ext cx="973344" cy="461665"/>
          </a:xfrm>
          <a:prstGeom prst="rect">
            <a:avLst/>
          </a:prstGeom>
        </p:spPr>
        <p:txBody>
          <a:bodyPr wrap="none">
            <a:spAutoFit/>
          </a:bodyPr>
          <a:lstStyle/>
          <a:p>
            <a:pPr algn="ctr" latinLnBrk="1"/>
            <a:r>
              <a:rPr lang="en-US" altLang="ko-KR" sz="2400" b="1" dirty="0" smtClean="0">
                <a:solidFill>
                  <a:schemeClr val="bg1"/>
                </a:solidFill>
                <a:cs typeface="Arial" pitchFamily="34" charset="0"/>
              </a:rPr>
              <a:t>16-20</a:t>
            </a:r>
            <a:endParaRPr lang="en-US" altLang="ko-KR" sz="2400" b="1" dirty="0">
              <a:solidFill>
                <a:schemeClr val="bg1"/>
              </a:solidFill>
              <a:cs typeface="Arial" pitchFamily="34" charset="0"/>
            </a:endParaRPr>
          </a:p>
        </p:txBody>
      </p:sp>
      <p:sp>
        <p:nvSpPr>
          <p:cNvPr id="54" name="TextBox 53">
            <a:extLst>
              <a:ext uri="{FF2B5EF4-FFF2-40B4-BE49-F238E27FC236}">
                <a16:creationId xmlns="" xmlns:a16="http://schemas.microsoft.com/office/drawing/2014/main" id="{F1D8D53A-EF06-46E8-9554-5DB6FB7B2BD2}"/>
              </a:ext>
            </a:extLst>
          </p:cNvPr>
          <p:cNvSpPr txBox="1"/>
          <p:nvPr/>
        </p:nvSpPr>
        <p:spPr>
          <a:xfrm>
            <a:off x="4377833" y="5886556"/>
            <a:ext cx="1392118" cy="369332"/>
          </a:xfrm>
          <a:prstGeom prst="rect">
            <a:avLst/>
          </a:prstGeom>
          <a:noFill/>
        </p:spPr>
        <p:txBody>
          <a:bodyPr wrap="square" rtlCol="0">
            <a:spAutoFit/>
          </a:bodyPr>
          <a:lstStyle/>
          <a:p>
            <a:pPr algn="ctr"/>
            <a:r>
              <a:rPr lang="en-US" altLang="ko-KR" b="1" dirty="0" smtClean="0">
                <a:solidFill>
                  <a:schemeClr val="bg1"/>
                </a:solidFill>
                <a:cs typeface="Arial" pitchFamily="34" charset="0"/>
              </a:rPr>
              <a:t>951</a:t>
            </a:r>
            <a:endParaRPr lang="ko-KR" altLang="en-US" b="1" dirty="0">
              <a:solidFill>
                <a:schemeClr val="bg1"/>
              </a:solidFill>
              <a:cs typeface="Arial" pitchFamily="34" charset="0"/>
            </a:endParaRPr>
          </a:p>
        </p:txBody>
      </p:sp>
      <p:sp>
        <p:nvSpPr>
          <p:cNvPr id="55" name="Rectangle 54">
            <a:extLst>
              <a:ext uri="{FF2B5EF4-FFF2-40B4-BE49-F238E27FC236}">
                <a16:creationId xmlns="" xmlns:a16="http://schemas.microsoft.com/office/drawing/2014/main" id="{C73BBE26-312E-4F58-86FD-5E604F36378A}"/>
              </a:ext>
            </a:extLst>
          </p:cNvPr>
          <p:cNvSpPr/>
          <p:nvPr/>
        </p:nvSpPr>
        <p:spPr>
          <a:xfrm>
            <a:off x="4587221" y="5442075"/>
            <a:ext cx="973344" cy="461665"/>
          </a:xfrm>
          <a:prstGeom prst="rect">
            <a:avLst/>
          </a:prstGeom>
        </p:spPr>
        <p:txBody>
          <a:bodyPr wrap="none">
            <a:spAutoFit/>
          </a:bodyPr>
          <a:lstStyle/>
          <a:p>
            <a:pPr algn="ctr" latinLnBrk="1"/>
            <a:r>
              <a:rPr lang="en-US" altLang="ko-KR" sz="2400" b="1" dirty="0" smtClean="0">
                <a:solidFill>
                  <a:schemeClr val="bg1"/>
                </a:solidFill>
                <a:cs typeface="Arial" pitchFamily="34" charset="0"/>
              </a:rPr>
              <a:t>21-30</a:t>
            </a:r>
            <a:endParaRPr lang="en-US" altLang="ko-KR" sz="2400" b="1" dirty="0">
              <a:solidFill>
                <a:schemeClr val="bg1"/>
              </a:solidFill>
              <a:cs typeface="Arial" pitchFamily="34" charset="0"/>
            </a:endParaRPr>
          </a:p>
        </p:txBody>
      </p:sp>
      <p:sp>
        <p:nvSpPr>
          <p:cNvPr id="56" name="TextBox 55">
            <a:extLst>
              <a:ext uri="{FF2B5EF4-FFF2-40B4-BE49-F238E27FC236}">
                <a16:creationId xmlns="" xmlns:a16="http://schemas.microsoft.com/office/drawing/2014/main" id="{F1D8D53A-EF06-46E8-9554-5DB6FB7B2BD2}"/>
              </a:ext>
            </a:extLst>
          </p:cNvPr>
          <p:cNvSpPr txBox="1"/>
          <p:nvPr/>
        </p:nvSpPr>
        <p:spPr>
          <a:xfrm>
            <a:off x="5208868" y="5878131"/>
            <a:ext cx="1392118" cy="369332"/>
          </a:xfrm>
          <a:prstGeom prst="rect">
            <a:avLst/>
          </a:prstGeom>
          <a:noFill/>
        </p:spPr>
        <p:txBody>
          <a:bodyPr wrap="square" rtlCol="0">
            <a:spAutoFit/>
          </a:bodyPr>
          <a:lstStyle/>
          <a:p>
            <a:pPr algn="ctr"/>
            <a:r>
              <a:rPr lang="en-US" altLang="ko-KR" b="1" dirty="0" smtClean="0">
                <a:solidFill>
                  <a:schemeClr val="bg1"/>
                </a:solidFill>
                <a:cs typeface="Arial" pitchFamily="34" charset="0"/>
              </a:rPr>
              <a:t>315</a:t>
            </a:r>
            <a:endParaRPr lang="ko-KR" altLang="en-US" b="1" dirty="0">
              <a:solidFill>
                <a:schemeClr val="bg1"/>
              </a:solidFill>
              <a:cs typeface="Arial" pitchFamily="34" charset="0"/>
            </a:endParaRPr>
          </a:p>
        </p:txBody>
      </p:sp>
      <p:sp>
        <p:nvSpPr>
          <p:cNvPr id="57" name="Rectangle 56">
            <a:extLst>
              <a:ext uri="{FF2B5EF4-FFF2-40B4-BE49-F238E27FC236}">
                <a16:creationId xmlns="" xmlns:a16="http://schemas.microsoft.com/office/drawing/2014/main" id="{C73BBE26-312E-4F58-86FD-5E604F36378A}"/>
              </a:ext>
            </a:extLst>
          </p:cNvPr>
          <p:cNvSpPr/>
          <p:nvPr/>
        </p:nvSpPr>
        <p:spPr>
          <a:xfrm>
            <a:off x="5551305" y="5433650"/>
            <a:ext cx="707245" cy="461665"/>
          </a:xfrm>
          <a:prstGeom prst="rect">
            <a:avLst/>
          </a:prstGeom>
        </p:spPr>
        <p:txBody>
          <a:bodyPr wrap="none">
            <a:spAutoFit/>
          </a:bodyPr>
          <a:lstStyle/>
          <a:p>
            <a:pPr algn="ctr" latinLnBrk="1"/>
            <a:r>
              <a:rPr lang="en-US" altLang="ko-KR" sz="2400" b="1" dirty="0" smtClean="0">
                <a:solidFill>
                  <a:schemeClr val="bg1"/>
                </a:solidFill>
                <a:cs typeface="Arial" pitchFamily="34" charset="0"/>
              </a:rPr>
              <a:t>30+</a:t>
            </a:r>
            <a:endParaRPr lang="en-US" altLang="ko-KR" sz="2400" b="1" dirty="0">
              <a:solidFill>
                <a:schemeClr val="bg1"/>
              </a:solidFill>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737" y="764280"/>
            <a:ext cx="843052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a:extLst>
              <a:ext uri="{FF2B5EF4-FFF2-40B4-BE49-F238E27FC236}">
                <a16:creationId xmlns="" xmlns:a16="http://schemas.microsoft.com/office/drawing/2014/main" id="{90603EB5-E185-47FE-9136-1C2503E296A1}"/>
              </a:ext>
            </a:extLst>
          </p:cNvPr>
          <p:cNvSpPr txBox="1"/>
          <p:nvPr/>
        </p:nvSpPr>
        <p:spPr>
          <a:xfrm>
            <a:off x="57865" y="819347"/>
            <a:ext cx="1404845" cy="923330"/>
          </a:xfrm>
          <a:prstGeom prst="rect">
            <a:avLst/>
          </a:prstGeom>
          <a:noFill/>
        </p:spPr>
        <p:txBody>
          <a:bodyPr wrap="square" rtlCol="0">
            <a:spAutoFit/>
          </a:bodyPr>
          <a:lstStyle/>
          <a:p>
            <a:pPr algn="ctr"/>
            <a:r>
              <a:rPr lang="en-US" altLang="ko-KR" sz="5400" b="1" dirty="0" smtClean="0">
                <a:solidFill>
                  <a:schemeClr val="accent1"/>
                </a:solidFill>
                <a:cs typeface="Arial" pitchFamily="34" charset="0"/>
              </a:rPr>
              <a:t>2nd</a:t>
            </a:r>
            <a:endParaRPr lang="ko-KR" altLang="en-US" sz="5400" b="1" dirty="0">
              <a:solidFill>
                <a:schemeClr val="accent1"/>
              </a:solidFill>
              <a:cs typeface="Arial" pitchFamily="34" charset="0"/>
            </a:endParaRPr>
          </a:p>
        </p:txBody>
      </p:sp>
      <p:pic>
        <p:nvPicPr>
          <p:cNvPr id="59" name="Picture 4" descr="Technician Icons - Download Free Vector Icon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958" y="4410594"/>
            <a:ext cx="1905000" cy="1905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6258550" y="4624430"/>
            <a:ext cx="0" cy="2062973"/>
          </a:xfrm>
          <a:prstGeom prst="line">
            <a:avLst/>
          </a:prstGeom>
          <a:ln w="38100">
            <a:solidFill>
              <a:schemeClr val="bg1"/>
            </a:solidFill>
            <a:prstDash val="sysDot"/>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 xmlns:a16="http://schemas.microsoft.com/office/drawing/2014/main" id="{BB493D8C-2508-4380-9646-172A3E708694}"/>
              </a:ext>
            </a:extLst>
          </p:cNvPr>
          <p:cNvSpPr txBox="1"/>
          <p:nvPr/>
        </p:nvSpPr>
        <p:spPr>
          <a:xfrm>
            <a:off x="8503958" y="4653445"/>
            <a:ext cx="3560663" cy="1600438"/>
          </a:xfrm>
          <a:prstGeom prst="rect">
            <a:avLst/>
          </a:prstGeom>
          <a:noFill/>
        </p:spPr>
        <p:txBody>
          <a:bodyPr wrap="square" rtlCol="0">
            <a:spAutoFit/>
          </a:bodyPr>
          <a:lstStyle/>
          <a:p>
            <a:r>
              <a:rPr lang="en-US" altLang="ko-KR" sz="1400" b="1" dirty="0">
                <a:solidFill>
                  <a:schemeClr val="bg1"/>
                </a:solidFill>
                <a:cs typeface="Arial" pitchFamily="34" charset="0"/>
              </a:rPr>
              <a:t>As we see average values of mileage for VAZ are lower than 2nd </a:t>
            </a:r>
            <a:r>
              <a:rPr lang="en-US" altLang="ko-KR" sz="1400" b="1" dirty="0" smtClean="0">
                <a:solidFill>
                  <a:schemeClr val="bg1"/>
                </a:solidFill>
                <a:cs typeface="Arial" pitchFamily="34" charset="0"/>
              </a:rPr>
              <a:t>quartile </a:t>
            </a:r>
            <a:r>
              <a:rPr lang="en-US" altLang="ko-KR" sz="1400" b="1" dirty="0">
                <a:solidFill>
                  <a:schemeClr val="bg1"/>
                </a:solidFill>
                <a:cs typeface="Arial" pitchFamily="34" charset="0"/>
              </a:rPr>
              <a:t>for all cars of this age. I know that in this cars it is easy to “adjust” speedometer readings. And I assumed that we got evidence of such massive manipulations.</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4087399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Oldest Cars used by Ukraine</a:t>
            </a:r>
            <a:endParaRPr lang="en-US" dirty="0"/>
          </a:p>
        </p:txBody>
      </p:sp>
      <p:sp>
        <p:nvSpPr>
          <p:cNvPr id="42" name="TextBox 41">
            <a:extLst>
              <a:ext uri="{FF2B5EF4-FFF2-40B4-BE49-F238E27FC236}">
                <a16:creationId xmlns="" xmlns:a16="http://schemas.microsoft.com/office/drawing/2014/main" id="{06081771-3BBC-4761-948F-253E3A89C5EF}"/>
              </a:ext>
            </a:extLst>
          </p:cNvPr>
          <p:cNvSpPr txBox="1"/>
          <p:nvPr/>
        </p:nvSpPr>
        <p:spPr>
          <a:xfrm>
            <a:off x="2863351" y="2714551"/>
            <a:ext cx="2833242" cy="276999"/>
          </a:xfrm>
          <a:prstGeom prst="rect">
            <a:avLst/>
          </a:prstGeom>
          <a:noFill/>
        </p:spPr>
        <p:txBody>
          <a:bodyPr wrap="square" rtlCol="0">
            <a:spAutoFit/>
          </a:bodyPr>
          <a:lstStyle/>
          <a:p>
            <a:pPr algn="r"/>
            <a:r>
              <a:rPr lang="en-US" altLang="ko-KR" sz="1200" b="1" dirty="0" err="1">
                <a:solidFill>
                  <a:schemeClr val="tx1">
                    <a:lumMod val="75000"/>
                    <a:lumOff val="25000"/>
                  </a:schemeClr>
                </a:solidFill>
                <a:cs typeface="Arial" pitchFamily="34" charset="0"/>
              </a:rPr>
              <a:t>Moskvich</a:t>
            </a:r>
            <a:r>
              <a:rPr lang="en-US" altLang="ko-KR" sz="1200" b="1" dirty="0">
                <a:solidFill>
                  <a:schemeClr val="tx1">
                    <a:lumMod val="75000"/>
                    <a:lumOff val="25000"/>
                  </a:schemeClr>
                </a:solidFill>
                <a:cs typeface="Arial" pitchFamily="34" charset="0"/>
              </a:rPr>
              <a:t>-AZLK</a:t>
            </a:r>
            <a:endParaRPr lang="ko-KR" altLang="en-US" sz="1200" b="1" dirty="0">
              <a:solidFill>
                <a:schemeClr val="tx1">
                  <a:lumMod val="75000"/>
                  <a:lumOff val="25000"/>
                </a:schemeClr>
              </a:solidFill>
              <a:cs typeface="Arial" pitchFamily="34" charset="0"/>
            </a:endParaRPr>
          </a:p>
        </p:txBody>
      </p:sp>
      <p:sp>
        <p:nvSpPr>
          <p:cNvPr id="45" name="TextBox 44">
            <a:extLst>
              <a:ext uri="{FF2B5EF4-FFF2-40B4-BE49-F238E27FC236}">
                <a16:creationId xmlns="" xmlns:a16="http://schemas.microsoft.com/office/drawing/2014/main" id="{9BC27144-992F-42F6-8E7F-8B05F7CBBEE6}"/>
              </a:ext>
            </a:extLst>
          </p:cNvPr>
          <p:cNvSpPr txBox="1"/>
          <p:nvPr/>
        </p:nvSpPr>
        <p:spPr>
          <a:xfrm>
            <a:off x="2544025" y="5228675"/>
            <a:ext cx="283324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GAZ</a:t>
            </a:r>
            <a:endParaRPr lang="ko-KR" altLang="en-US" sz="1200" b="1" dirty="0">
              <a:solidFill>
                <a:schemeClr val="tx1">
                  <a:lumMod val="75000"/>
                  <a:lumOff val="25000"/>
                </a:schemeClr>
              </a:solidFill>
              <a:cs typeface="Arial" pitchFamily="34" charset="0"/>
            </a:endParaRPr>
          </a:p>
        </p:txBody>
      </p:sp>
      <p:sp>
        <p:nvSpPr>
          <p:cNvPr id="48" name="TextBox 47">
            <a:extLst>
              <a:ext uri="{FF2B5EF4-FFF2-40B4-BE49-F238E27FC236}">
                <a16:creationId xmlns="" xmlns:a16="http://schemas.microsoft.com/office/drawing/2014/main" id="{BC99DC45-1EBB-4F87-A96E-B428AD5ECC42}"/>
              </a:ext>
            </a:extLst>
          </p:cNvPr>
          <p:cNvSpPr txBox="1"/>
          <p:nvPr/>
        </p:nvSpPr>
        <p:spPr>
          <a:xfrm>
            <a:off x="6987595" y="2693301"/>
            <a:ext cx="281697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ZAZ</a:t>
            </a:r>
            <a:endParaRPr lang="ko-KR" altLang="en-US" sz="1200" b="1" dirty="0">
              <a:solidFill>
                <a:schemeClr val="tx1">
                  <a:lumMod val="75000"/>
                  <a:lumOff val="25000"/>
                </a:schemeClr>
              </a:solidFill>
              <a:cs typeface="Arial" pitchFamily="34" charset="0"/>
            </a:endParaRPr>
          </a:p>
        </p:txBody>
      </p:sp>
      <p:grpSp>
        <p:nvGrpSpPr>
          <p:cNvPr id="90" name="Group 89">
            <a:extLst>
              <a:ext uri="{FF2B5EF4-FFF2-40B4-BE49-F238E27FC236}">
                <a16:creationId xmlns="" xmlns:a16="http://schemas.microsoft.com/office/drawing/2014/main" id="{A195A236-0DE3-4129-8AB1-A5306EF71537}"/>
              </a:ext>
            </a:extLst>
          </p:cNvPr>
          <p:cNvGrpSpPr/>
          <p:nvPr/>
        </p:nvGrpSpPr>
        <p:grpSpPr>
          <a:xfrm>
            <a:off x="4429203" y="2115051"/>
            <a:ext cx="3770936" cy="3646085"/>
            <a:chOff x="4429203" y="2115051"/>
            <a:chExt cx="3770936" cy="3646085"/>
          </a:xfrm>
        </p:grpSpPr>
        <p:sp>
          <p:nvSpPr>
            <p:cNvPr id="13" name="Rectangle 12">
              <a:extLst>
                <a:ext uri="{FF2B5EF4-FFF2-40B4-BE49-F238E27FC236}">
                  <a16:creationId xmlns="" xmlns:a16="http://schemas.microsoft.com/office/drawing/2014/main" id="{64B8B3AA-D1E2-4495-8961-5C84D5FE5D74}"/>
                </a:ext>
              </a:extLst>
            </p:cNvPr>
            <p:cNvSpPr/>
            <p:nvPr/>
          </p:nvSpPr>
          <p:spPr>
            <a:xfrm rot="5400000">
              <a:off x="6246352" y="1843053"/>
              <a:ext cx="128165" cy="6721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14" name="Rectangle 13">
              <a:extLst>
                <a:ext uri="{FF2B5EF4-FFF2-40B4-BE49-F238E27FC236}">
                  <a16:creationId xmlns="" xmlns:a16="http://schemas.microsoft.com/office/drawing/2014/main" id="{3AA6E004-87DB-4963-A04A-FC19D0B6F0CE}"/>
                </a:ext>
              </a:extLst>
            </p:cNvPr>
            <p:cNvSpPr/>
            <p:nvPr/>
          </p:nvSpPr>
          <p:spPr>
            <a:xfrm>
              <a:off x="5845828" y="2115051"/>
              <a:ext cx="128165" cy="147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15" name="Rectangle 14">
              <a:extLst>
                <a:ext uri="{FF2B5EF4-FFF2-40B4-BE49-F238E27FC236}">
                  <a16:creationId xmlns="" xmlns:a16="http://schemas.microsoft.com/office/drawing/2014/main" id="{81053EB8-3F05-4719-B375-82C67F257425}"/>
                </a:ext>
              </a:extLst>
            </p:cNvPr>
            <p:cNvSpPr/>
            <p:nvPr/>
          </p:nvSpPr>
          <p:spPr>
            <a:xfrm>
              <a:off x="6646518" y="2115051"/>
              <a:ext cx="128165" cy="147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Rectangle 15">
              <a:extLst>
                <a:ext uri="{FF2B5EF4-FFF2-40B4-BE49-F238E27FC236}">
                  <a16:creationId xmlns="" xmlns:a16="http://schemas.microsoft.com/office/drawing/2014/main" id="{92DB9382-53CD-4B5C-903B-4F713BFCACE4}"/>
                </a:ext>
              </a:extLst>
            </p:cNvPr>
            <p:cNvSpPr/>
            <p:nvPr/>
          </p:nvSpPr>
          <p:spPr>
            <a:xfrm rot="10800000">
              <a:off x="8071973" y="3604093"/>
              <a:ext cx="128165" cy="6721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Rectangle 16">
              <a:extLst>
                <a:ext uri="{FF2B5EF4-FFF2-40B4-BE49-F238E27FC236}">
                  <a16:creationId xmlns="" xmlns:a16="http://schemas.microsoft.com/office/drawing/2014/main" id="{2CFAEC0F-3D93-4B66-9C00-0DCBD5C7922C}"/>
                </a:ext>
              </a:extLst>
            </p:cNvPr>
            <p:cNvSpPr/>
            <p:nvPr/>
          </p:nvSpPr>
          <p:spPr>
            <a:xfrm rot="5400000">
              <a:off x="7362056" y="2765651"/>
              <a:ext cx="128165" cy="154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8" name="Rectangle 17">
              <a:extLst>
                <a:ext uri="{FF2B5EF4-FFF2-40B4-BE49-F238E27FC236}">
                  <a16:creationId xmlns="" xmlns:a16="http://schemas.microsoft.com/office/drawing/2014/main" id="{93917692-8E10-4853-9B51-2710A1EB3E55}"/>
                </a:ext>
              </a:extLst>
            </p:cNvPr>
            <p:cNvSpPr/>
            <p:nvPr/>
          </p:nvSpPr>
          <p:spPr>
            <a:xfrm rot="5400000">
              <a:off x="7362056" y="3566339"/>
              <a:ext cx="128165" cy="154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Rectangle 18">
              <a:extLst>
                <a:ext uri="{FF2B5EF4-FFF2-40B4-BE49-F238E27FC236}">
                  <a16:creationId xmlns="" xmlns:a16="http://schemas.microsoft.com/office/drawing/2014/main" id="{D9D6FF62-80C3-4663-87F9-91E7FDF0CDBF}"/>
                </a:ext>
              </a:extLst>
            </p:cNvPr>
            <p:cNvSpPr/>
            <p:nvPr/>
          </p:nvSpPr>
          <p:spPr>
            <a:xfrm rot="16200000">
              <a:off x="6250868" y="5355054"/>
              <a:ext cx="128165" cy="68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Rectangle 19">
              <a:extLst>
                <a:ext uri="{FF2B5EF4-FFF2-40B4-BE49-F238E27FC236}">
                  <a16:creationId xmlns="" xmlns:a16="http://schemas.microsoft.com/office/drawing/2014/main" id="{76EA52C2-37AA-49FB-B3D1-DC0C01778BCB}"/>
                </a:ext>
              </a:extLst>
            </p:cNvPr>
            <p:cNvSpPr/>
            <p:nvPr/>
          </p:nvSpPr>
          <p:spPr>
            <a:xfrm rot="10800000">
              <a:off x="6645475" y="4280243"/>
              <a:ext cx="128165" cy="147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1" name="Rectangle 20">
              <a:extLst>
                <a:ext uri="{FF2B5EF4-FFF2-40B4-BE49-F238E27FC236}">
                  <a16:creationId xmlns="" xmlns:a16="http://schemas.microsoft.com/office/drawing/2014/main" id="{A81CA4F5-F4E7-4DC0-9F89-CA1B101F60C2}"/>
                </a:ext>
              </a:extLst>
            </p:cNvPr>
            <p:cNvSpPr/>
            <p:nvPr/>
          </p:nvSpPr>
          <p:spPr>
            <a:xfrm rot="10800000">
              <a:off x="5844785" y="4280243"/>
              <a:ext cx="128165" cy="147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22" name="Rectangle 21">
              <a:extLst>
                <a:ext uri="{FF2B5EF4-FFF2-40B4-BE49-F238E27FC236}">
                  <a16:creationId xmlns="" xmlns:a16="http://schemas.microsoft.com/office/drawing/2014/main" id="{0E2D7F5C-9275-486B-A4D8-383E25A7F1F5}"/>
                </a:ext>
              </a:extLst>
            </p:cNvPr>
            <p:cNvSpPr/>
            <p:nvPr/>
          </p:nvSpPr>
          <p:spPr>
            <a:xfrm>
              <a:off x="4429203" y="3603736"/>
              <a:ext cx="128165" cy="6721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23" name="Rectangle 22">
              <a:extLst>
                <a:ext uri="{FF2B5EF4-FFF2-40B4-BE49-F238E27FC236}">
                  <a16:creationId xmlns="" xmlns:a16="http://schemas.microsoft.com/office/drawing/2014/main" id="{24B9A332-9C4C-43CF-B9CA-AB2B4B93CDA0}"/>
                </a:ext>
              </a:extLst>
            </p:cNvPr>
            <p:cNvSpPr/>
            <p:nvPr/>
          </p:nvSpPr>
          <p:spPr>
            <a:xfrm rot="16200000">
              <a:off x="5139120" y="3566341"/>
              <a:ext cx="128165" cy="154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4" name="Rectangle 23">
              <a:extLst>
                <a:ext uri="{FF2B5EF4-FFF2-40B4-BE49-F238E27FC236}">
                  <a16:creationId xmlns="" xmlns:a16="http://schemas.microsoft.com/office/drawing/2014/main" id="{ADE64C95-DB93-4C59-82AA-4827F9A9BCDD}"/>
                </a:ext>
              </a:extLst>
            </p:cNvPr>
            <p:cNvSpPr/>
            <p:nvPr/>
          </p:nvSpPr>
          <p:spPr>
            <a:xfrm rot="16200000">
              <a:off x="5139120" y="2765650"/>
              <a:ext cx="128165" cy="154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5" name="Isosceles Triangle 24">
              <a:extLst>
                <a:ext uri="{FF2B5EF4-FFF2-40B4-BE49-F238E27FC236}">
                  <a16:creationId xmlns="" xmlns:a16="http://schemas.microsoft.com/office/drawing/2014/main" id="{8674EAFD-888A-4A35-8B27-B1A90B8BB844}"/>
                </a:ext>
              </a:extLst>
            </p:cNvPr>
            <p:cNvSpPr/>
            <p:nvPr/>
          </p:nvSpPr>
          <p:spPr>
            <a:xfrm>
              <a:off x="6153631" y="2348902"/>
              <a:ext cx="310808" cy="267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6" name="Isosceles Triangle 25">
              <a:extLst>
                <a:ext uri="{FF2B5EF4-FFF2-40B4-BE49-F238E27FC236}">
                  <a16:creationId xmlns="" xmlns:a16="http://schemas.microsoft.com/office/drawing/2014/main" id="{6FE83701-ECD1-4AD5-B158-7C2D010473EE}"/>
                </a:ext>
              </a:extLst>
            </p:cNvPr>
            <p:cNvSpPr/>
            <p:nvPr/>
          </p:nvSpPr>
          <p:spPr>
            <a:xfrm rot="5400000">
              <a:off x="7600057" y="3784580"/>
              <a:ext cx="310808" cy="267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7" name="Isosceles Triangle 26">
              <a:extLst>
                <a:ext uri="{FF2B5EF4-FFF2-40B4-BE49-F238E27FC236}">
                  <a16:creationId xmlns="" xmlns:a16="http://schemas.microsoft.com/office/drawing/2014/main" id="{F457B948-E028-47AC-9A0B-3A6A4B26AEC2}"/>
                </a:ext>
              </a:extLst>
            </p:cNvPr>
            <p:cNvSpPr/>
            <p:nvPr/>
          </p:nvSpPr>
          <p:spPr>
            <a:xfrm rot="10800000">
              <a:off x="6158958" y="5229310"/>
              <a:ext cx="310808" cy="267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8" name="Isosceles Triangle 27">
              <a:extLst>
                <a:ext uri="{FF2B5EF4-FFF2-40B4-BE49-F238E27FC236}">
                  <a16:creationId xmlns="" xmlns:a16="http://schemas.microsoft.com/office/drawing/2014/main" id="{435DE13F-0418-4DA3-B3EA-D7C1684FCB17}"/>
                </a:ext>
              </a:extLst>
            </p:cNvPr>
            <p:cNvSpPr/>
            <p:nvPr/>
          </p:nvSpPr>
          <p:spPr>
            <a:xfrm rot="16200000">
              <a:off x="4721908" y="3800409"/>
              <a:ext cx="310808" cy="267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26" y="1618193"/>
            <a:ext cx="26003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75" y="1618193"/>
            <a:ext cx="27622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01" y="4404424"/>
            <a:ext cx="25717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5504" y="4627158"/>
            <a:ext cx="3393621" cy="163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a:extLst>
              <a:ext uri="{FF2B5EF4-FFF2-40B4-BE49-F238E27FC236}">
                <a16:creationId xmlns="" xmlns:a16="http://schemas.microsoft.com/office/drawing/2014/main" id="{BC99DC45-1EBB-4F87-A96E-B428AD5ECC42}"/>
              </a:ext>
            </a:extLst>
          </p:cNvPr>
          <p:cNvSpPr txBox="1"/>
          <p:nvPr/>
        </p:nvSpPr>
        <p:spPr>
          <a:xfrm>
            <a:off x="7188576" y="5229310"/>
            <a:ext cx="2816974"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Opel Manta</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52269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3074</TotalTime>
  <Words>1181</Words>
  <Application>Microsoft Office PowerPoint</Application>
  <PresentationFormat>Custom</PresentationFormat>
  <Paragraphs>153</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174</cp:revision>
  <dcterms:created xsi:type="dcterms:W3CDTF">2019-01-14T06:35:35Z</dcterms:created>
  <dcterms:modified xsi:type="dcterms:W3CDTF">2020-06-06T18:46:25Z</dcterms:modified>
</cp:coreProperties>
</file>