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7" r:id="rId5"/>
    <p:sldId id="258" r:id="rId6"/>
    <p:sldId id="262"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MkbovxhwM4I&amp;list=PLUOI0wRTeX_RdsKEzZbZs_GqWXek09HDZ&amp;index=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3668" y="1964267"/>
            <a:ext cx="7302321" cy="2421464"/>
          </a:xfrm>
        </p:spPr>
        <p:txBody>
          <a:bodyPr/>
          <a:lstStyle/>
          <a:p>
            <a:r>
              <a:rPr lang="en-GB" dirty="0" smtClean="0"/>
              <a:t>Camera collision detection Overview</a:t>
            </a:r>
            <a:endParaRPr lang="en-GB" dirty="0"/>
          </a:p>
        </p:txBody>
      </p:sp>
      <p:sp>
        <p:nvSpPr>
          <p:cNvPr id="3" name="Subtitle 2"/>
          <p:cNvSpPr>
            <a:spLocks noGrp="1"/>
          </p:cNvSpPr>
          <p:nvPr>
            <p:ph type="subTitle" idx="1"/>
          </p:nvPr>
        </p:nvSpPr>
        <p:spPr>
          <a:xfrm>
            <a:off x="8467278" y="5673620"/>
            <a:ext cx="3548711" cy="1062031"/>
          </a:xfrm>
        </p:spPr>
        <p:txBody>
          <a:bodyPr/>
          <a:lstStyle/>
          <a:p>
            <a:r>
              <a:rPr lang="en-GB" dirty="0" smtClean="0"/>
              <a:t>Bindu karki</a:t>
            </a:r>
          </a:p>
          <a:p>
            <a:r>
              <a:rPr lang="en-GB" dirty="0" smtClean="0"/>
              <a:t>2020/03/24</a:t>
            </a:r>
            <a:endParaRPr lang="en-GB" dirty="0"/>
          </a:p>
        </p:txBody>
      </p:sp>
    </p:spTree>
    <p:extLst>
      <p:ext uri="{BB962C8B-B14F-4D97-AF65-F5344CB8AC3E}">
        <p14:creationId xmlns:p14="http://schemas.microsoft.com/office/powerpoint/2010/main" val="9579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www.youtube.com/watch?v=MkbovxhwM4I&amp;list=PLUOI0wRTeX_RdsKEzZbZs_GqWXek09HDZ&amp;index=2</a:t>
            </a:r>
            <a:endParaRPr lang="en-GB" dirty="0" smtClean="0"/>
          </a:p>
          <a:p>
            <a:pPr marL="0" indent="0">
              <a:buNone/>
            </a:pPr>
            <a:endParaRPr lang="en-GB" dirty="0"/>
          </a:p>
        </p:txBody>
      </p:sp>
    </p:spTree>
    <p:extLst>
      <p:ext uri="{BB962C8B-B14F-4D97-AF65-F5344CB8AC3E}">
        <p14:creationId xmlns:p14="http://schemas.microsoft.com/office/powerpoint/2010/main" val="306758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Camera</a:t>
            </a:r>
            <a:endParaRPr lang="en-GB" dirty="0"/>
          </a:p>
        </p:txBody>
      </p:sp>
      <p:sp>
        <p:nvSpPr>
          <p:cNvPr id="3" name="Content Placeholder 2"/>
          <p:cNvSpPr>
            <a:spLocks noGrp="1"/>
          </p:cNvSpPr>
          <p:nvPr>
            <p:ph idx="1"/>
          </p:nvPr>
        </p:nvSpPr>
        <p:spPr>
          <a:xfrm>
            <a:off x="685800" y="2798890"/>
            <a:ext cx="10131425" cy="2120840"/>
          </a:xfrm>
        </p:spPr>
        <p:txBody>
          <a:bodyPr/>
          <a:lstStyle/>
          <a:p>
            <a:r>
              <a:rPr lang="en-GB" dirty="0" smtClean="0"/>
              <a:t>Renders views to users</a:t>
            </a:r>
          </a:p>
          <a:p>
            <a:r>
              <a:rPr lang="en-GB" dirty="0" smtClean="0"/>
              <a:t>A scene can have unlimited number of cameras</a:t>
            </a:r>
          </a:p>
          <a:p>
            <a:r>
              <a:rPr lang="en-GB" dirty="0" smtClean="0"/>
              <a:t>Multiple cameras can be used to make </a:t>
            </a:r>
            <a:r>
              <a:rPr lang="en-GB" dirty="0"/>
              <a:t>a single view, or can be set to render in any order, at any place on the screen, or only certain parts of the screen</a:t>
            </a:r>
            <a:r>
              <a:rPr lang="en-GB" dirty="0" smtClean="0"/>
              <a:t>.</a:t>
            </a:r>
          </a:p>
          <a:p>
            <a:r>
              <a:rPr lang="en-GB" dirty="0" smtClean="0"/>
              <a:t>Cameras can be used in two mode: Perspective and Orthographic</a:t>
            </a:r>
            <a:endParaRPr lang="en-GB" dirty="0"/>
          </a:p>
        </p:txBody>
      </p:sp>
    </p:spTree>
    <p:extLst>
      <p:ext uri="{BB962C8B-B14F-4D97-AF65-F5344CB8AC3E}">
        <p14:creationId xmlns:p14="http://schemas.microsoft.com/office/powerpoint/2010/main" val="2935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Perspective vs orthographic</a:t>
            </a:r>
            <a:endParaRPr lang="en-GB" dirty="0"/>
          </a:p>
        </p:txBody>
      </p:sp>
      <p:sp>
        <p:nvSpPr>
          <p:cNvPr id="5" name="Rectangle 4"/>
          <p:cNvSpPr/>
          <p:nvPr/>
        </p:nvSpPr>
        <p:spPr>
          <a:xfrm>
            <a:off x="785608" y="2619658"/>
            <a:ext cx="4790941" cy="1545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smtClean="0">
                <a:solidFill>
                  <a:sysClr val="windowText" lastClr="000000"/>
                </a:solidFill>
              </a:rPr>
              <a:t>Mostly used for 3D games</a:t>
            </a:r>
          </a:p>
          <a:p>
            <a:pPr marL="285750" indent="-285750">
              <a:buFont typeface="Wingdings" panose="05000000000000000000" pitchFamily="2" charset="2"/>
              <a:buChar char="Ø"/>
            </a:pPr>
            <a:r>
              <a:rPr lang="en-GB" dirty="0" smtClean="0">
                <a:solidFill>
                  <a:sysClr val="windowText" lastClr="000000"/>
                </a:solidFill>
              </a:rPr>
              <a:t>Has diminishing perspective</a:t>
            </a:r>
          </a:p>
          <a:p>
            <a:pPr marL="285750" indent="-285750">
              <a:buFont typeface="Wingdings" panose="05000000000000000000" pitchFamily="2" charset="2"/>
              <a:buChar char="Ø"/>
            </a:pPr>
            <a:r>
              <a:rPr lang="en-GB" dirty="0" smtClean="0">
                <a:solidFill>
                  <a:sysClr val="windowText" lastClr="000000"/>
                </a:solidFill>
              </a:rPr>
              <a:t>Width of the view is determined by Field of view property</a:t>
            </a:r>
            <a:endParaRPr lang="en-GB" dirty="0">
              <a:solidFill>
                <a:sysClr val="windowText" lastClr="000000"/>
              </a:solidFill>
            </a:endParaRPr>
          </a:p>
        </p:txBody>
      </p:sp>
      <p:sp>
        <p:nvSpPr>
          <p:cNvPr id="6" name="Rectangle 5"/>
          <p:cNvSpPr/>
          <p:nvPr/>
        </p:nvSpPr>
        <p:spPr>
          <a:xfrm>
            <a:off x="5576551" y="2619659"/>
            <a:ext cx="4790941" cy="1545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smtClean="0">
                <a:solidFill>
                  <a:sysClr val="windowText" lastClr="000000"/>
                </a:solidFill>
              </a:rPr>
              <a:t>Most used in 2D games and to render UI</a:t>
            </a:r>
          </a:p>
          <a:p>
            <a:pPr marL="285750" indent="-285750">
              <a:buFont typeface="Wingdings" panose="05000000000000000000" pitchFamily="2" charset="2"/>
              <a:buChar char="Ø"/>
            </a:pPr>
            <a:r>
              <a:rPr lang="en-GB" dirty="0" smtClean="0">
                <a:solidFill>
                  <a:sysClr val="windowText" lastClr="000000"/>
                </a:solidFill>
              </a:rPr>
              <a:t>Doesn’t have diminishing perspective</a:t>
            </a:r>
          </a:p>
          <a:p>
            <a:pPr marL="285750" indent="-285750">
              <a:buFont typeface="Wingdings" panose="05000000000000000000" pitchFamily="2" charset="2"/>
              <a:buChar char="Ø"/>
            </a:pPr>
            <a:r>
              <a:rPr lang="en-GB" dirty="0" smtClean="0">
                <a:solidFill>
                  <a:sysClr val="windowText" lastClr="000000"/>
                </a:solidFill>
              </a:rPr>
              <a:t>Width of the view is determined by size property</a:t>
            </a:r>
            <a:endParaRPr lang="en-GB" dirty="0">
              <a:solidFill>
                <a:sysClr val="windowText" lastClr="000000"/>
              </a:solidFill>
            </a:endParaRPr>
          </a:p>
        </p:txBody>
      </p:sp>
      <p:sp>
        <p:nvSpPr>
          <p:cNvPr id="7" name="Rectangle 6"/>
          <p:cNvSpPr/>
          <p:nvPr/>
        </p:nvSpPr>
        <p:spPr>
          <a:xfrm>
            <a:off x="785609" y="2065867"/>
            <a:ext cx="4790941" cy="55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Perspective</a:t>
            </a:r>
            <a:endParaRPr lang="en-GB" dirty="0">
              <a:solidFill>
                <a:sysClr val="windowText" lastClr="000000"/>
              </a:solidFill>
            </a:endParaRPr>
          </a:p>
        </p:txBody>
      </p:sp>
      <p:sp>
        <p:nvSpPr>
          <p:cNvPr id="8" name="Rectangle 7"/>
          <p:cNvSpPr/>
          <p:nvPr/>
        </p:nvSpPr>
        <p:spPr>
          <a:xfrm>
            <a:off x="5576550" y="2058235"/>
            <a:ext cx="4790941" cy="55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Orthographic</a:t>
            </a:r>
            <a:endParaRPr lang="en-GB" dirty="0">
              <a:solidFill>
                <a:sysClr val="windowText" lastClr="000000"/>
              </a:solidFill>
            </a:endParaRPr>
          </a:p>
        </p:txBody>
      </p:sp>
      <p:pic>
        <p:nvPicPr>
          <p:cNvPr id="17"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4907" y="4335900"/>
            <a:ext cx="4761966" cy="2297038"/>
          </a:xfrm>
          <a:prstGeom prst="rect">
            <a:avLst/>
          </a:prstGeom>
        </p:spPr>
      </p:pic>
    </p:spTree>
    <p:extLst>
      <p:ext uri="{BB962C8B-B14F-4D97-AF65-F5344CB8AC3E}">
        <p14:creationId xmlns:p14="http://schemas.microsoft.com/office/powerpoint/2010/main" val="29815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Camera and its perspective view</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027" y="2247105"/>
            <a:ext cx="5212723" cy="2598673"/>
          </a:xfrm>
        </p:spPr>
      </p:pic>
      <p:sp>
        <p:nvSpPr>
          <p:cNvPr id="5" name="TextBox 4"/>
          <p:cNvSpPr txBox="1"/>
          <p:nvPr/>
        </p:nvSpPr>
        <p:spPr>
          <a:xfrm>
            <a:off x="3496302" y="3786388"/>
            <a:ext cx="1479379" cy="369332"/>
          </a:xfrm>
          <a:prstGeom prst="rect">
            <a:avLst/>
          </a:prstGeom>
          <a:noFill/>
        </p:spPr>
        <p:txBody>
          <a:bodyPr wrap="none" rtlCol="0">
            <a:spAutoFit/>
          </a:bodyPr>
          <a:lstStyle/>
          <a:p>
            <a:r>
              <a:rPr lang="en-GB" dirty="0" smtClean="0">
                <a:solidFill>
                  <a:schemeClr val="bg1"/>
                </a:solidFill>
              </a:rPr>
              <a:t>View Frustum</a:t>
            </a:r>
            <a:endParaRPr lang="en-GB" dirty="0">
              <a:solidFill>
                <a:schemeClr val="bg1"/>
              </a:solidFill>
            </a:endParaRPr>
          </a:p>
        </p:txBody>
      </p:sp>
      <p:sp>
        <p:nvSpPr>
          <p:cNvPr id="6" name="TextBox 5"/>
          <p:cNvSpPr txBox="1"/>
          <p:nvPr/>
        </p:nvSpPr>
        <p:spPr>
          <a:xfrm>
            <a:off x="5961184" y="2419128"/>
            <a:ext cx="4045723" cy="923330"/>
          </a:xfrm>
          <a:prstGeom prst="rect">
            <a:avLst/>
          </a:prstGeom>
          <a:noFill/>
        </p:spPr>
        <p:txBody>
          <a:bodyPr wrap="none" rtlCol="0">
            <a:spAutoFit/>
          </a:bodyPr>
          <a:lstStyle/>
          <a:p>
            <a:pPr marL="285750" indent="-285750">
              <a:buFont typeface="Wingdings" panose="05000000000000000000" pitchFamily="2" charset="2"/>
              <a:buChar char="v"/>
            </a:pPr>
            <a:r>
              <a:rPr lang="en-GB" dirty="0" smtClean="0"/>
              <a:t>Acts as real world camera</a:t>
            </a:r>
          </a:p>
          <a:p>
            <a:pPr marL="285750" indent="-285750">
              <a:buFont typeface="Wingdings" panose="05000000000000000000" pitchFamily="2" charset="2"/>
              <a:buChar char="v"/>
            </a:pPr>
            <a:r>
              <a:rPr lang="en-GB" dirty="0" smtClean="0"/>
              <a:t>Views can be adjusted using near and </a:t>
            </a:r>
          </a:p>
          <a:p>
            <a:r>
              <a:rPr lang="en-GB" dirty="0" smtClean="0"/>
              <a:t>far clipping planes</a:t>
            </a:r>
            <a:endParaRPr lang="en-GB" dirty="0"/>
          </a:p>
        </p:txBody>
      </p:sp>
      <p:pic>
        <p:nvPicPr>
          <p:cNvPr id="7" name="Picture 6"/>
          <p:cNvPicPr>
            <a:picLocks noChangeAspect="1"/>
          </p:cNvPicPr>
          <p:nvPr/>
        </p:nvPicPr>
        <p:blipFill rotWithShape="1">
          <a:blip r:embed="rId3"/>
          <a:srcRect b="1346"/>
          <a:stretch/>
        </p:blipFill>
        <p:spPr>
          <a:xfrm>
            <a:off x="5716027" y="3786388"/>
            <a:ext cx="4767858" cy="2665927"/>
          </a:xfrm>
          <a:prstGeom prst="rect">
            <a:avLst/>
          </a:prstGeom>
        </p:spPr>
      </p:pic>
      <p:sp>
        <p:nvSpPr>
          <p:cNvPr id="8" name="TextBox 7"/>
          <p:cNvSpPr txBox="1"/>
          <p:nvPr/>
        </p:nvSpPr>
        <p:spPr>
          <a:xfrm>
            <a:off x="5751513" y="5215944"/>
            <a:ext cx="1034257" cy="246221"/>
          </a:xfrm>
          <a:prstGeom prst="rect">
            <a:avLst/>
          </a:prstGeom>
          <a:noFill/>
        </p:spPr>
        <p:txBody>
          <a:bodyPr wrap="none" rtlCol="0">
            <a:spAutoFit/>
          </a:bodyPr>
          <a:lstStyle/>
          <a:p>
            <a:r>
              <a:rPr lang="en-GB" sz="1000" dirty="0" smtClean="0"/>
              <a:t>Camera Position</a:t>
            </a:r>
            <a:endParaRPr lang="en-GB" sz="1000" dirty="0"/>
          </a:p>
        </p:txBody>
      </p:sp>
    </p:spTree>
    <p:extLst>
      <p:ext uri="{BB962C8B-B14F-4D97-AF65-F5344CB8AC3E}">
        <p14:creationId xmlns:p14="http://schemas.microsoft.com/office/powerpoint/2010/main" val="160903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22221"/>
            <a:ext cx="10131425" cy="1456267"/>
          </a:xfrm>
        </p:spPr>
        <p:txBody>
          <a:bodyPr/>
          <a:lstStyle/>
          <a:p>
            <a:r>
              <a:rPr lang="en-GB" dirty="0" smtClean="0"/>
              <a:t>5 points For collision detection</a:t>
            </a:r>
            <a:endParaRPr lang="en-GB" dirty="0"/>
          </a:p>
        </p:txBody>
      </p:sp>
      <p:sp>
        <p:nvSpPr>
          <p:cNvPr id="3" name="Content Placeholder 2"/>
          <p:cNvSpPr>
            <a:spLocks noGrp="1"/>
          </p:cNvSpPr>
          <p:nvPr>
            <p:ph idx="1"/>
          </p:nvPr>
        </p:nvSpPr>
        <p:spPr>
          <a:xfrm>
            <a:off x="685800" y="1461573"/>
            <a:ext cx="7878651" cy="1360987"/>
          </a:xfrm>
        </p:spPr>
        <p:txBody>
          <a:bodyPr>
            <a:normAutofit lnSpcReduction="10000"/>
          </a:bodyPr>
          <a:lstStyle/>
          <a:p>
            <a:r>
              <a:rPr lang="en-GB" dirty="0" smtClean="0"/>
              <a:t>Take near clip plane</a:t>
            </a:r>
          </a:p>
          <a:p>
            <a:r>
              <a:rPr lang="en-GB" dirty="0" smtClean="0"/>
              <a:t>In forward position, all five points; 4 on near clip plane and one camera position needs to be able to see the player without any obstruction</a:t>
            </a:r>
          </a:p>
          <a:p>
            <a:r>
              <a:rPr lang="en-GB" dirty="0" smtClean="0"/>
              <a:t>In obstruction at any point, it is determined as collision</a:t>
            </a:r>
            <a:endParaRPr lang="en-GB" dirty="0"/>
          </a:p>
        </p:txBody>
      </p:sp>
      <p:pic>
        <p:nvPicPr>
          <p:cNvPr id="4" name="Picture 3"/>
          <p:cNvPicPr>
            <a:picLocks noChangeAspect="1"/>
          </p:cNvPicPr>
          <p:nvPr/>
        </p:nvPicPr>
        <p:blipFill rotWithShape="1">
          <a:blip r:embed="rId2"/>
          <a:srcRect b="45834"/>
          <a:stretch/>
        </p:blipFill>
        <p:spPr>
          <a:xfrm>
            <a:off x="1219758" y="3111023"/>
            <a:ext cx="9063507" cy="2719869"/>
          </a:xfrm>
          <a:prstGeom prst="rect">
            <a:avLst/>
          </a:prstGeom>
        </p:spPr>
      </p:pic>
      <p:sp>
        <p:nvSpPr>
          <p:cNvPr id="6" name="TextBox 5"/>
          <p:cNvSpPr txBox="1"/>
          <p:nvPr/>
        </p:nvSpPr>
        <p:spPr>
          <a:xfrm>
            <a:off x="3675782" y="5934689"/>
            <a:ext cx="4151457" cy="369332"/>
          </a:xfrm>
          <a:prstGeom prst="rect">
            <a:avLst/>
          </a:prstGeom>
          <a:noFill/>
        </p:spPr>
        <p:txBody>
          <a:bodyPr wrap="none" rtlCol="0">
            <a:spAutoFit/>
          </a:bodyPr>
          <a:lstStyle/>
          <a:p>
            <a:r>
              <a:rPr lang="en-GB" dirty="0" smtClean="0"/>
              <a:t>Near Clip plane back view towards camera</a:t>
            </a:r>
            <a:endParaRPr lang="en-GB" dirty="0"/>
          </a:p>
        </p:txBody>
      </p:sp>
    </p:spTree>
    <p:extLst>
      <p:ext uri="{BB962C8B-B14F-4D97-AF65-F5344CB8AC3E}">
        <p14:creationId xmlns:p14="http://schemas.microsoft.com/office/powerpoint/2010/main" val="20170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Determining x, y, z</a:t>
            </a:r>
            <a:endParaRPr lang="en-GB" dirty="0"/>
          </a:p>
        </p:txBody>
      </p:sp>
      <p:sp>
        <p:nvSpPr>
          <p:cNvPr id="5" name="Content Placeholder 4"/>
          <p:cNvSpPr>
            <a:spLocks noGrp="1"/>
          </p:cNvSpPr>
          <p:nvPr>
            <p:ph idx="1"/>
          </p:nvPr>
        </p:nvSpPr>
        <p:spPr>
          <a:xfrm>
            <a:off x="6941713" y="2142067"/>
            <a:ext cx="3875513" cy="3649133"/>
          </a:xfrm>
        </p:spPr>
        <p:txBody>
          <a:bodyPr/>
          <a:lstStyle/>
          <a:p>
            <a:r>
              <a:rPr lang="en-GB" dirty="0"/>
              <a:t>x</a:t>
            </a:r>
            <a:r>
              <a:rPr lang="en-GB" dirty="0" smtClean="0"/>
              <a:t>, y, z are the values to be used to determine clip points from camera position  </a:t>
            </a:r>
          </a:p>
          <a:p>
            <a:r>
              <a:rPr lang="en-GB" dirty="0" smtClean="0"/>
              <a:t>z = </a:t>
            </a:r>
            <a:r>
              <a:rPr lang="en-GB" dirty="0"/>
              <a:t>C</a:t>
            </a:r>
            <a:r>
              <a:rPr lang="en-GB" dirty="0" smtClean="0"/>
              <a:t>amera.main.nearClipPlane;</a:t>
            </a:r>
          </a:p>
          <a:p>
            <a:r>
              <a:rPr lang="en-GB" dirty="0"/>
              <a:t>x</a:t>
            </a:r>
            <a:r>
              <a:rPr lang="en-GB" dirty="0" smtClean="0"/>
              <a:t> = tan(field of view/2) * x;</a:t>
            </a:r>
          </a:p>
          <a:p>
            <a:r>
              <a:rPr lang="en-GB" dirty="0"/>
              <a:t>y</a:t>
            </a:r>
            <a:r>
              <a:rPr lang="en-GB" dirty="0" smtClean="0"/>
              <a:t> = x / aspect ratio of camera;</a:t>
            </a:r>
            <a:endParaRPr lang="en-GB" dirty="0"/>
          </a:p>
        </p:txBody>
      </p:sp>
      <p:grpSp>
        <p:nvGrpSpPr>
          <p:cNvPr id="12" name="Group 11"/>
          <p:cNvGrpSpPr/>
          <p:nvPr/>
        </p:nvGrpSpPr>
        <p:grpSpPr>
          <a:xfrm>
            <a:off x="182719" y="3009337"/>
            <a:ext cx="6578690" cy="1914592"/>
            <a:chOff x="414538" y="4095482"/>
            <a:chExt cx="6134100" cy="1485110"/>
          </a:xfrm>
        </p:grpSpPr>
        <p:pic>
          <p:nvPicPr>
            <p:cNvPr id="7" name="Picture 6"/>
            <p:cNvPicPr>
              <a:picLocks noChangeAspect="1"/>
            </p:cNvPicPr>
            <p:nvPr/>
          </p:nvPicPr>
          <p:blipFill rotWithShape="1">
            <a:blip r:embed="rId2"/>
            <a:srcRect t="56810"/>
            <a:stretch/>
          </p:blipFill>
          <p:spPr>
            <a:xfrm>
              <a:off x="414538" y="4095482"/>
              <a:ext cx="6134100" cy="1485110"/>
            </a:xfrm>
            <a:prstGeom prst="rect">
              <a:avLst/>
            </a:prstGeom>
          </p:spPr>
        </p:pic>
        <p:sp>
          <p:nvSpPr>
            <p:cNvPr id="8" name="TextBox 7"/>
            <p:cNvSpPr txBox="1"/>
            <p:nvPr/>
          </p:nvSpPr>
          <p:spPr>
            <a:xfrm>
              <a:off x="685801" y="5334371"/>
              <a:ext cx="572593" cy="246221"/>
            </a:xfrm>
            <a:prstGeom prst="rect">
              <a:avLst/>
            </a:prstGeom>
            <a:noFill/>
          </p:spPr>
          <p:txBody>
            <a:bodyPr wrap="none" rtlCol="0">
              <a:spAutoFit/>
            </a:bodyPr>
            <a:lstStyle/>
            <a:p>
              <a:r>
                <a:rPr lang="en-GB" sz="1000" dirty="0" smtClean="0"/>
                <a:t>camera</a:t>
              </a:r>
              <a:endParaRPr lang="en-GB" sz="1000" dirty="0"/>
            </a:p>
          </p:txBody>
        </p:sp>
        <p:sp>
          <p:nvSpPr>
            <p:cNvPr id="9" name="TextBox 8"/>
            <p:cNvSpPr txBox="1"/>
            <p:nvPr/>
          </p:nvSpPr>
          <p:spPr>
            <a:xfrm>
              <a:off x="2266682" y="4752305"/>
              <a:ext cx="276038" cy="369332"/>
            </a:xfrm>
            <a:prstGeom prst="rect">
              <a:avLst/>
            </a:prstGeom>
            <a:noFill/>
          </p:spPr>
          <p:txBody>
            <a:bodyPr wrap="none" rtlCol="0">
              <a:spAutoFit/>
            </a:bodyPr>
            <a:lstStyle/>
            <a:p>
              <a:r>
                <a:rPr lang="en-GB" dirty="0"/>
                <a:t>z</a:t>
              </a:r>
              <a:endParaRPr lang="en-GB" dirty="0"/>
            </a:p>
          </p:txBody>
        </p:sp>
        <p:sp>
          <p:nvSpPr>
            <p:cNvPr id="10" name="TextBox 9"/>
            <p:cNvSpPr txBox="1"/>
            <p:nvPr/>
          </p:nvSpPr>
          <p:spPr>
            <a:xfrm>
              <a:off x="2801784" y="4382973"/>
              <a:ext cx="284052" cy="369332"/>
            </a:xfrm>
            <a:prstGeom prst="rect">
              <a:avLst/>
            </a:prstGeom>
            <a:noFill/>
          </p:spPr>
          <p:txBody>
            <a:bodyPr wrap="none" rtlCol="0">
              <a:spAutoFit/>
            </a:bodyPr>
            <a:lstStyle/>
            <a:p>
              <a:r>
                <a:rPr lang="en-GB" dirty="0" smtClean="0"/>
                <a:t>x</a:t>
              </a:r>
              <a:endParaRPr lang="en-GB" dirty="0"/>
            </a:p>
          </p:txBody>
        </p:sp>
      </p:grpSp>
      <p:sp>
        <p:nvSpPr>
          <p:cNvPr id="13" name="TextBox 12"/>
          <p:cNvSpPr txBox="1"/>
          <p:nvPr/>
        </p:nvSpPr>
        <p:spPr>
          <a:xfrm>
            <a:off x="1184642" y="5109893"/>
            <a:ext cx="3774110" cy="369332"/>
          </a:xfrm>
          <a:prstGeom prst="rect">
            <a:avLst/>
          </a:prstGeom>
          <a:noFill/>
        </p:spPr>
        <p:txBody>
          <a:bodyPr wrap="none" rtlCol="0">
            <a:spAutoFit/>
          </a:bodyPr>
          <a:lstStyle/>
          <a:p>
            <a:r>
              <a:rPr lang="en-GB" dirty="0" smtClean="0"/>
              <a:t>Top View of Camera and View frustum</a:t>
            </a:r>
            <a:endParaRPr lang="en-GB" dirty="0"/>
          </a:p>
        </p:txBody>
      </p:sp>
    </p:spTree>
    <p:extLst>
      <p:ext uri="{BB962C8B-B14F-4D97-AF65-F5344CB8AC3E}">
        <p14:creationId xmlns:p14="http://schemas.microsoft.com/office/powerpoint/2010/main" val="96380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Determining 5 points in near clip plane</a:t>
            </a:r>
            <a:endParaRPr lang="en-GB" dirty="0"/>
          </a:p>
        </p:txBody>
      </p:sp>
      <p:sp>
        <p:nvSpPr>
          <p:cNvPr id="3" name="Content Placeholder 2"/>
          <p:cNvSpPr>
            <a:spLocks noGrp="1"/>
          </p:cNvSpPr>
          <p:nvPr>
            <p:ph idx="1"/>
          </p:nvPr>
        </p:nvSpPr>
        <p:spPr>
          <a:xfrm>
            <a:off x="6570386" y="1927122"/>
            <a:ext cx="3757407" cy="3649133"/>
          </a:xfrm>
        </p:spPr>
        <p:txBody>
          <a:bodyPr/>
          <a:lstStyle/>
          <a:p>
            <a:r>
              <a:rPr lang="en-GB" dirty="0" smtClean="0"/>
              <a:t>E : Camera position</a:t>
            </a:r>
          </a:p>
          <a:p>
            <a:r>
              <a:rPr lang="en-GB" dirty="0" smtClean="0"/>
              <a:t>A : Top left clip point given by: E + (-x, y, z)</a:t>
            </a:r>
          </a:p>
          <a:p>
            <a:r>
              <a:rPr lang="en-GB" dirty="0" smtClean="0"/>
              <a:t>B : Top right clip point given by: </a:t>
            </a:r>
            <a:r>
              <a:rPr lang="en-GB" dirty="0"/>
              <a:t>E </a:t>
            </a:r>
            <a:r>
              <a:rPr lang="en-GB" dirty="0" smtClean="0"/>
              <a:t>+ (x, y, z)</a:t>
            </a:r>
          </a:p>
          <a:p>
            <a:r>
              <a:rPr lang="en-GB" dirty="0" smtClean="0"/>
              <a:t>C : Bottom right clip point given by: </a:t>
            </a:r>
            <a:r>
              <a:rPr lang="en-GB" dirty="0"/>
              <a:t>E </a:t>
            </a:r>
            <a:r>
              <a:rPr lang="en-GB" dirty="0" smtClean="0"/>
              <a:t>+ (x, -y, z)</a:t>
            </a:r>
          </a:p>
          <a:p>
            <a:r>
              <a:rPr lang="en-GB" dirty="0" smtClean="0"/>
              <a:t>D : Bottom left clip point given by: </a:t>
            </a:r>
            <a:r>
              <a:rPr lang="en-GB" dirty="0"/>
              <a:t>E </a:t>
            </a:r>
            <a:r>
              <a:rPr lang="en-GB" dirty="0" smtClean="0"/>
              <a:t>+ (-x, -y, z)</a:t>
            </a:r>
            <a:endParaRPr lang="en-GB" dirty="0"/>
          </a:p>
        </p:txBody>
      </p:sp>
      <p:grpSp>
        <p:nvGrpSpPr>
          <p:cNvPr id="36" name="Group 35"/>
          <p:cNvGrpSpPr/>
          <p:nvPr/>
        </p:nvGrpSpPr>
        <p:grpSpPr>
          <a:xfrm>
            <a:off x="545177" y="1968767"/>
            <a:ext cx="4523706" cy="3645498"/>
            <a:chOff x="313922" y="1977802"/>
            <a:chExt cx="4523706" cy="3645498"/>
          </a:xfrm>
        </p:grpSpPr>
        <p:grpSp>
          <p:nvGrpSpPr>
            <p:cNvPr id="35" name="Group 34"/>
            <p:cNvGrpSpPr/>
            <p:nvPr/>
          </p:nvGrpSpPr>
          <p:grpSpPr>
            <a:xfrm>
              <a:off x="313922" y="1977802"/>
              <a:ext cx="4523706" cy="3645498"/>
              <a:chOff x="313922" y="1977802"/>
              <a:chExt cx="4523706" cy="3645498"/>
            </a:xfrm>
          </p:grpSpPr>
          <p:sp>
            <p:nvSpPr>
              <p:cNvPr id="4" name="Rectangle 3"/>
              <p:cNvSpPr/>
              <p:nvPr/>
            </p:nvSpPr>
            <p:spPr>
              <a:xfrm>
                <a:off x="437882" y="2065867"/>
                <a:ext cx="4275786" cy="3451538"/>
              </a:xfrm>
              <a:prstGeom prst="rect">
                <a:avLst/>
              </a:prstGeom>
              <a:solidFill>
                <a:schemeClr val="bg1"/>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p:nvSpPr>
            <p:spPr>
              <a:xfrm>
                <a:off x="313922" y="1992768"/>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4589709" y="1977802"/>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569876" y="5370730"/>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33755" y="5370970"/>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227466" y="4788946"/>
                <a:ext cx="317716" cy="369332"/>
              </a:xfrm>
              <a:prstGeom prst="rect">
                <a:avLst/>
              </a:prstGeom>
              <a:noFill/>
            </p:spPr>
            <p:txBody>
              <a:bodyPr wrap="none" rtlCol="0">
                <a:spAutoFit/>
              </a:bodyPr>
              <a:lstStyle/>
              <a:p>
                <a:r>
                  <a:rPr lang="en-GB" dirty="0" smtClean="0"/>
                  <a:t>C</a:t>
                </a:r>
                <a:endParaRPr lang="en-GB" dirty="0"/>
              </a:p>
            </p:txBody>
          </p:sp>
          <p:sp>
            <p:nvSpPr>
              <p:cNvPr id="11" name="TextBox 10"/>
              <p:cNvSpPr txBox="1"/>
              <p:nvPr/>
            </p:nvSpPr>
            <p:spPr>
              <a:xfrm>
                <a:off x="531214" y="2166778"/>
                <a:ext cx="317716" cy="369332"/>
              </a:xfrm>
              <a:prstGeom prst="rect">
                <a:avLst/>
              </a:prstGeom>
              <a:noFill/>
            </p:spPr>
            <p:txBody>
              <a:bodyPr wrap="none" rtlCol="0">
                <a:spAutoFit/>
              </a:bodyPr>
              <a:lstStyle/>
              <a:p>
                <a:r>
                  <a:rPr lang="en-GB" dirty="0" smtClean="0"/>
                  <a:t>A</a:t>
                </a:r>
                <a:endParaRPr lang="en-GB" dirty="0"/>
              </a:p>
            </p:txBody>
          </p:sp>
          <p:sp>
            <p:nvSpPr>
              <p:cNvPr id="12" name="TextBox 11"/>
              <p:cNvSpPr txBox="1"/>
              <p:nvPr/>
            </p:nvSpPr>
            <p:spPr>
              <a:xfrm>
                <a:off x="4219930" y="2060432"/>
                <a:ext cx="309700" cy="369332"/>
              </a:xfrm>
              <a:prstGeom prst="rect">
                <a:avLst/>
              </a:prstGeom>
              <a:noFill/>
            </p:spPr>
            <p:txBody>
              <a:bodyPr wrap="none" rtlCol="0">
                <a:spAutoFit/>
              </a:bodyPr>
              <a:lstStyle/>
              <a:p>
                <a:r>
                  <a:rPr lang="en-GB" dirty="0"/>
                  <a:t>B</a:t>
                </a:r>
              </a:p>
            </p:txBody>
          </p:sp>
          <p:sp>
            <p:nvSpPr>
              <p:cNvPr id="13" name="TextBox 12"/>
              <p:cNvSpPr txBox="1"/>
              <p:nvPr/>
            </p:nvSpPr>
            <p:spPr>
              <a:xfrm>
                <a:off x="526943" y="4788946"/>
                <a:ext cx="327334" cy="369332"/>
              </a:xfrm>
              <a:prstGeom prst="rect">
                <a:avLst/>
              </a:prstGeom>
              <a:noFill/>
            </p:spPr>
            <p:txBody>
              <a:bodyPr wrap="none" rtlCol="0">
                <a:spAutoFit/>
              </a:bodyPr>
              <a:lstStyle/>
              <a:p>
                <a:r>
                  <a:rPr lang="en-GB" dirty="0" smtClean="0"/>
                  <a:t>D</a:t>
                </a:r>
                <a:endParaRPr lang="en-GB" dirty="0"/>
              </a:p>
            </p:txBody>
          </p:sp>
          <p:sp>
            <p:nvSpPr>
              <p:cNvPr id="14" name="TextBox 13"/>
              <p:cNvSpPr txBox="1"/>
              <p:nvPr/>
            </p:nvSpPr>
            <p:spPr>
              <a:xfrm>
                <a:off x="2134099" y="3363435"/>
                <a:ext cx="296876" cy="369332"/>
              </a:xfrm>
              <a:prstGeom prst="rect">
                <a:avLst/>
              </a:prstGeom>
              <a:noFill/>
            </p:spPr>
            <p:txBody>
              <a:bodyPr wrap="none" rtlCol="0">
                <a:spAutoFit/>
              </a:bodyPr>
              <a:lstStyle/>
              <a:p>
                <a:r>
                  <a:rPr lang="en-GB" dirty="0" smtClean="0"/>
                  <a:t>E</a:t>
                </a:r>
                <a:endParaRPr lang="en-GB" dirty="0"/>
              </a:p>
            </p:txBody>
          </p:sp>
        </p:grpSp>
        <p:sp>
          <p:nvSpPr>
            <p:cNvPr id="9" name="Oval 8"/>
            <p:cNvSpPr/>
            <p:nvPr/>
          </p:nvSpPr>
          <p:spPr>
            <a:xfrm>
              <a:off x="2451815" y="3592133"/>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3" name="Group 42"/>
          <p:cNvGrpSpPr/>
          <p:nvPr/>
        </p:nvGrpSpPr>
        <p:grpSpPr>
          <a:xfrm>
            <a:off x="5446451" y="3053557"/>
            <a:ext cx="889955" cy="930680"/>
            <a:chOff x="5486313" y="2758662"/>
            <a:chExt cx="889955" cy="930680"/>
          </a:xfrm>
        </p:grpSpPr>
        <p:cxnSp>
          <p:nvCxnSpPr>
            <p:cNvPr id="16" name="Straight Arrow Connector 15"/>
            <p:cNvCxnSpPr/>
            <p:nvPr/>
          </p:nvCxnSpPr>
          <p:spPr>
            <a:xfrm flipV="1">
              <a:off x="5486313" y="2758662"/>
              <a:ext cx="9784" cy="915975"/>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496097" y="3688962"/>
              <a:ext cx="880171" cy="38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499198" y="3053557"/>
            <a:ext cx="219864" cy="369332"/>
          </a:xfrm>
          <a:prstGeom prst="rect">
            <a:avLst/>
          </a:prstGeom>
          <a:noFill/>
        </p:spPr>
        <p:txBody>
          <a:bodyPr wrap="square" rtlCol="0">
            <a:spAutoFit/>
          </a:bodyPr>
          <a:lstStyle/>
          <a:p>
            <a:r>
              <a:rPr lang="en-GB" dirty="0" smtClean="0">
                <a:solidFill>
                  <a:schemeClr val="bg1"/>
                </a:solidFill>
              </a:rPr>
              <a:t>Y</a:t>
            </a:r>
            <a:endParaRPr lang="en-GB" dirty="0">
              <a:solidFill>
                <a:schemeClr val="bg1"/>
              </a:solidFill>
            </a:endParaRPr>
          </a:p>
        </p:txBody>
      </p:sp>
      <p:sp>
        <p:nvSpPr>
          <p:cNvPr id="25" name="TextBox 24"/>
          <p:cNvSpPr txBox="1"/>
          <p:nvPr/>
        </p:nvSpPr>
        <p:spPr>
          <a:xfrm>
            <a:off x="5839832" y="3983857"/>
            <a:ext cx="304892" cy="369332"/>
          </a:xfrm>
          <a:prstGeom prst="rect">
            <a:avLst/>
          </a:prstGeom>
          <a:noFill/>
        </p:spPr>
        <p:txBody>
          <a:bodyPr wrap="none" rtlCol="0">
            <a:spAutoFit/>
          </a:bodyPr>
          <a:lstStyle/>
          <a:p>
            <a:r>
              <a:rPr lang="en-GB" dirty="0" smtClean="0">
                <a:solidFill>
                  <a:schemeClr val="bg1"/>
                </a:solidFill>
              </a:rPr>
              <a:t>X</a:t>
            </a:r>
            <a:endParaRPr lang="en-GB" dirty="0">
              <a:solidFill>
                <a:schemeClr val="bg1"/>
              </a:solidFill>
            </a:endParaRPr>
          </a:p>
        </p:txBody>
      </p:sp>
      <p:sp>
        <p:nvSpPr>
          <p:cNvPr id="37" name="TextBox 36"/>
          <p:cNvSpPr txBox="1"/>
          <p:nvPr/>
        </p:nvSpPr>
        <p:spPr>
          <a:xfrm>
            <a:off x="897593" y="5561327"/>
            <a:ext cx="4151457" cy="369332"/>
          </a:xfrm>
          <a:prstGeom prst="rect">
            <a:avLst/>
          </a:prstGeom>
          <a:noFill/>
        </p:spPr>
        <p:txBody>
          <a:bodyPr wrap="none" rtlCol="0">
            <a:spAutoFit/>
          </a:bodyPr>
          <a:lstStyle/>
          <a:p>
            <a:r>
              <a:rPr lang="en-GB" dirty="0"/>
              <a:t>Near Clip plane back view towards camera</a:t>
            </a:r>
            <a:endParaRPr lang="en-GB" dirty="0"/>
          </a:p>
        </p:txBody>
      </p:sp>
    </p:spTree>
    <p:extLst>
      <p:ext uri="{BB962C8B-B14F-4D97-AF65-F5344CB8AC3E}">
        <p14:creationId xmlns:p14="http://schemas.microsoft.com/office/powerpoint/2010/main" val="273398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Collision detection</a:t>
            </a:r>
            <a:endParaRPr lang="en-GB" dirty="0"/>
          </a:p>
        </p:txBody>
      </p:sp>
      <p:sp>
        <p:nvSpPr>
          <p:cNvPr id="3" name="Content Placeholder 2"/>
          <p:cNvSpPr>
            <a:spLocks noGrp="1"/>
          </p:cNvSpPr>
          <p:nvPr>
            <p:ph idx="1"/>
          </p:nvPr>
        </p:nvSpPr>
        <p:spPr>
          <a:xfrm>
            <a:off x="685800" y="1845853"/>
            <a:ext cx="8535473" cy="1489775"/>
          </a:xfrm>
        </p:spPr>
        <p:txBody>
          <a:bodyPr/>
          <a:lstStyle/>
          <a:p>
            <a:r>
              <a:rPr lang="en-GB" dirty="0" smtClean="0"/>
              <a:t>Once the clipping points are determined, cast ray from those points and also from the camera position to the target </a:t>
            </a:r>
          </a:p>
          <a:p>
            <a:r>
              <a:rPr lang="en-GB" dirty="0" smtClean="0"/>
              <a:t>If all casted ray hits the target then there is no collision else there is collision, and hence the camera is moved (forward) to the position where the target is in view.</a:t>
            </a:r>
            <a:endParaRPr lang="en-GB" dirty="0"/>
          </a:p>
        </p:txBody>
      </p:sp>
      <p:pic>
        <p:nvPicPr>
          <p:cNvPr id="4" name="Picture 3"/>
          <p:cNvPicPr>
            <a:picLocks noChangeAspect="1"/>
          </p:cNvPicPr>
          <p:nvPr/>
        </p:nvPicPr>
        <p:blipFill>
          <a:blip r:embed="rId2"/>
          <a:stretch>
            <a:fillRect/>
          </a:stretch>
        </p:blipFill>
        <p:spPr>
          <a:xfrm>
            <a:off x="2215423" y="3507228"/>
            <a:ext cx="6361906" cy="3081448"/>
          </a:xfrm>
          <a:prstGeom prst="rect">
            <a:avLst/>
          </a:prstGeom>
        </p:spPr>
      </p:pic>
    </p:spTree>
    <p:extLst>
      <p:ext uri="{BB962C8B-B14F-4D97-AF65-F5344CB8AC3E}">
        <p14:creationId xmlns:p14="http://schemas.microsoft.com/office/powerpoint/2010/main" val="16570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5 points?</a:t>
            </a:r>
            <a:endParaRPr lang="en-GB" dirty="0"/>
          </a:p>
        </p:txBody>
      </p:sp>
      <p:sp>
        <p:nvSpPr>
          <p:cNvPr id="3" name="Content Placeholder 2"/>
          <p:cNvSpPr>
            <a:spLocks noGrp="1"/>
          </p:cNvSpPr>
          <p:nvPr>
            <p:ph idx="1"/>
          </p:nvPr>
        </p:nvSpPr>
        <p:spPr>
          <a:xfrm>
            <a:off x="5674699" y="2142067"/>
            <a:ext cx="5142527" cy="3649133"/>
          </a:xfrm>
        </p:spPr>
        <p:txBody>
          <a:bodyPr/>
          <a:lstStyle/>
          <a:p>
            <a:r>
              <a:rPr lang="en-GB" dirty="0" smtClean="0"/>
              <a:t>Say if ray is casted from camera position only and few part of the wall falls on the camera view then it will not be taken as collision which is not realistic.</a:t>
            </a:r>
            <a:endParaRPr lang="en-GB" dirty="0"/>
          </a:p>
        </p:txBody>
      </p:sp>
      <p:grpSp>
        <p:nvGrpSpPr>
          <p:cNvPr id="33" name="Group 32"/>
          <p:cNvGrpSpPr/>
          <p:nvPr/>
        </p:nvGrpSpPr>
        <p:grpSpPr>
          <a:xfrm>
            <a:off x="919229" y="1977562"/>
            <a:ext cx="4523706" cy="3645498"/>
            <a:chOff x="313922" y="1977802"/>
            <a:chExt cx="4523706" cy="3645498"/>
          </a:xfrm>
        </p:grpSpPr>
        <p:grpSp>
          <p:nvGrpSpPr>
            <p:cNvPr id="18" name="Group 17"/>
            <p:cNvGrpSpPr/>
            <p:nvPr/>
          </p:nvGrpSpPr>
          <p:grpSpPr>
            <a:xfrm>
              <a:off x="313922" y="1977802"/>
              <a:ext cx="4523706" cy="3645498"/>
              <a:chOff x="313922" y="1977802"/>
              <a:chExt cx="4523706" cy="3645498"/>
            </a:xfrm>
          </p:grpSpPr>
          <p:grpSp>
            <p:nvGrpSpPr>
              <p:cNvPr id="19" name="Group 18"/>
              <p:cNvGrpSpPr/>
              <p:nvPr/>
            </p:nvGrpSpPr>
            <p:grpSpPr>
              <a:xfrm>
                <a:off x="313922" y="1977802"/>
                <a:ext cx="4523706" cy="3645498"/>
                <a:chOff x="313922" y="1977802"/>
                <a:chExt cx="4523706" cy="3645498"/>
              </a:xfrm>
            </p:grpSpPr>
            <p:sp>
              <p:nvSpPr>
                <p:cNvPr id="21" name="Rectangle 20"/>
                <p:cNvSpPr/>
                <p:nvPr/>
              </p:nvSpPr>
              <p:spPr>
                <a:xfrm>
                  <a:off x="437882" y="2065867"/>
                  <a:ext cx="4275786" cy="3451538"/>
                </a:xfrm>
                <a:prstGeom prst="rect">
                  <a:avLst/>
                </a:prstGeom>
                <a:solidFill>
                  <a:schemeClr val="bg1"/>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      Empty Space</a:t>
                  </a:r>
                  <a:endParaRPr lang="en-GB" dirty="0">
                    <a:solidFill>
                      <a:schemeClr val="tx1"/>
                    </a:solidFill>
                  </a:endParaRPr>
                </a:p>
              </p:txBody>
            </p:sp>
            <p:sp>
              <p:nvSpPr>
                <p:cNvPr id="22" name="Oval 21"/>
                <p:cNvSpPr/>
                <p:nvPr/>
              </p:nvSpPr>
              <p:spPr>
                <a:xfrm>
                  <a:off x="313922" y="1992768"/>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Oval 24"/>
                <p:cNvSpPr/>
                <p:nvPr/>
              </p:nvSpPr>
              <p:spPr>
                <a:xfrm>
                  <a:off x="333755" y="5370970"/>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4227466" y="4788946"/>
                  <a:ext cx="317716" cy="369332"/>
                </a:xfrm>
                <a:prstGeom prst="rect">
                  <a:avLst/>
                </a:prstGeom>
                <a:noFill/>
              </p:spPr>
              <p:txBody>
                <a:bodyPr wrap="none" rtlCol="0">
                  <a:spAutoFit/>
                </a:bodyPr>
                <a:lstStyle/>
                <a:p>
                  <a:r>
                    <a:rPr lang="en-GB" dirty="0" smtClean="0"/>
                    <a:t>C</a:t>
                  </a:r>
                  <a:endParaRPr lang="en-GB" dirty="0"/>
                </a:p>
              </p:txBody>
            </p:sp>
            <p:sp>
              <p:nvSpPr>
                <p:cNvPr id="27" name="TextBox 26"/>
                <p:cNvSpPr txBox="1"/>
                <p:nvPr/>
              </p:nvSpPr>
              <p:spPr>
                <a:xfrm>
                  <a:off x="531214" y="2166778"/>
                  <a:ext cx="317716" cy="369332"/>
                </a:xfrm>
                <a:prstGeom prst="rect">
                  <a:avLst/>
                </a:prstGeom>
                <a:noFill/>
              </p:spPr>
              <p:txBody>
                <a:bodyPr wrap="none" rtlCol="0">
                  <a:spAutoFit/>
                </a:bodyPr>
                <a:lstStyle/>
                <a:p>
                  <a:r>
                    <a:rPr lang="en-GB" dirty="0" smtClean="0"/>
                    <a:t>A</a:t>
                  </a:r>
                  <a:endParaRPr lang="en-GB" dirty="0"/>
                </a:p>
              </p:txBody>
            </p:sp>
            <p:sp>
              <p:nvSpPr>
                <p:cNvPr id="28" name="TextBox 27"/>
                <p:cNvSpPr txBox="1"/>
                <p:nvPr/>
              </p:nvSpPr>
              <p:spPr>
                <a:xfrm>
                  <a:off x="4219930" y="2060432"/>
                  <a:ext cx="309700" cy="369332"/>
                </a:xfrm>
                <a:prstGeom prst="rect">
                  <a:avLst/>
                </a:prstGeom>
                <a:noFill/>
              </p:spPr>
              <p:txBody>
                <a:bodyPr wrap="none" rtlCol="0">
                  <a:spAutoFit/>
                </a:bodyPr>
                <a:lstStyle/>
                <a:p>
                  <a:r>
                    <a:rPr lang="en-GB" dirty="0"/>
                    <a:t>B</a:t>
                  </a:r>
                </a:p>
              </p:txBody>
            </p:sp>
            <p:sp>
              <p:nvSpPr>
                <p:cNvPr id="29" name="TextBox 28"/>
                <p:cNvSpPr txBox="1"/>
                <p:nvPr/>
              </p:nvSpPr>
              <p:spPr>
                <a:xfrm>
                  <a:off x="526943" y="4788946"/>
                  <a:ext cx="327334" cy="369332"/>
                </a:xfrm>
                <a:prstGeom prst="rect">
                  <a:avLst/>
                </a:prstGeom>
                <a:noFill/>
              </p:spPr>
              <p:txBody>
                <a:bodyPr wrap="none" rtlCol="0">
                  <a:spAutoFit/>
                </a:bodyPr>
                <a:lstStyle/>
                <a:p>
                  <a:r>
                    <a:rPr lang="en-GB" dirty="0" smtClean="0"/>
                    <a:t>D</a:t>
                  </a:r>
                  <a:endParaRPr lang="en-GB" dirty="0"/>
                </a:p>
              </p:txBody>
            </p:sp>
            <p:sp>
              <p:nvSpPr>
                <p:cNvPr id="30" name="TextBox 29"/>
                <p:cNvSpPr txBox="1"/>
                <p:nvPr/>
              </p:nvSpPr>
              <p:spPr>
                <a:xfrm>
                  <a:off x="2134099" y="3363435"/>
                  <a:ext cx="296876" cy="369332"/>
                </a:xfrm>
                <a:prstGeom prst="rect">
                  <a:avLst/>
                </a:prstGeom>
                <a:noFill/>
              </p:spPr>
              <p:txBody>
                <a:bodyPr wrap="none" rtlCol="0">
                  <a:spAutoFit/>
                </a:bodyPr>
                <a:lstStyle/>
                <a:p>
                  <a:r>
                    <a:rPr lang="en-GB" dirty="0" smtClean="0"/>
                    <a:t>E</a:t>
                  </a:r>
                  <a:endParaRPr lang="en-GB" dirty="0"/>
                </a:p>
              </p:txBody>
            </p:sp>
            <p:sp>
              <p:nvSpPr>
                <p:cNvPr id="23" name="Oval 22"/>
                <p:cNvSpPr/>
                <p:nvPr/>
              </p:nvSpPr>
              <p:spPr>
                <a:xfrm>
                  <a:off x="4589709" y="1977802"/>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Oval 23"/>
                <p:cNvSpPr/>
                <p:nvPr/>
              </p:nvSpPr>
              <p:spPr>
                <a:xfrm>
                  <a:off x="4569876" y="5370730"/>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0" name="Oval 19"/>
              <p:cNvSpPr/>
              <p:nvPr/>
            </p:nvSpPr>
            <p:spPr>
              <a:xfrm>
                <a:off x="2451815" y="3592133"/>
                <a:ext cx="247919" cy="2523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31" name="Rectangle 30"/>
            <p:cNvSpPr/>
            <p:nvPr/>
          </p:nvSpPr>
          <p:spPr>
            <a:xfrm>
              <a:off x="2823694" y="2060432"/>
              <a:ext cx="1889974" cy="3456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Wall</a:t>
              </a:r>
              <a:endParaRPr lang="en-GB" dirty="0">
                <a:solidFill>
                  <a:schemeClr val="bg1"/>
                </a:solidFill>
              </a:endParaRPr>
            </a:p>
          </p:txBody>
        </p:sp>
      </p:grpSp>
      <p:sp>
        <p:nvSpPr>
          <p:cNvPr id="32" name="TextBox 31"/>
          <p:cNvSpPr txBox="1"/>
          <p:nvPr/>
        </p:nvSpPr>
        <p:spPr>
          <a:xfrm>
            <a:off x="1726740" y="5517165"/>
            <a:ext cx="2908681" cy="369332"/>
          </a:xfrm>
          <a:prstGeom prst="rect">
            <a:avLst/>
          </a:prstGeom>
          <a:noFill/>
        </p:spPr>
        <p:txBody>
          <a:bodyPr wrap="none" rtlCol="0">
            <a:spAutoFit/>
          </a:bodyPr>
          <a:lstStyle/>
          <a:p>
            <a:r>
              <a:rPr lang="en-GB" dirty="0" smtClean="0"/>
              <a:t>Camera View Near Clip plane</a:t>
            </a:r>
            <a:endParaRPr lang="en-GB" dirty="0"/>
          </a:p>
        </p:txBody>
      </p:sp>
    </p:spTree>
    <p:extLst>
      <p:ext uri="{BB962C8B-B14F-4D97-AF65-F5344CB8AC3E}">
        <p14:creationId xmlns:p14="http://schemas.microsoft.com/office/powerpoint/2010/main" val="823433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463</TotalTime>
  <Words>461</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Celestial</vt:lpstr>
      <vt:lpstr>Camera collision detection Overview</vt:lpstr>
      <vt:lpstr>Camera</vt:lpstr>
      <vt:lpstr>Perspective vs orthographic</vt:lpstr>
      <vt:lpstr>Camera and its perspective view</vt:lpstr>
      <vt:lpstr>5 points For collision detection</vt:lpstr>
      <vt:lpstr>Determining x, y, z</vt:lpstr>
      <vt:lpstr>Determining 5 points in near clip plane</vt:lpstr>
      <vt:lpstr>Collision detection</vt:lpstr>
      <vt:lpstr>Why 5 points?</vt:lpstr>
      <vt:lpstr>reference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collision detection Overview</dc:title>
  <dc:creator>Microsoft</dc:creator>
  <cp:lastModifiedBy>Microsoft</cp:lastModifiedBy>
  <cp:revision>62</cp:revision>
  <dcterms:created xsi:type="dcterms:W3CDTF">2020-03-24T04:33:41Z</dcterms:created>
  <dcterms:modified xsi:type="dcterms:W3CDTF">2020-03-24T12:17:08Z</dcterms:modified>
</cp:coreProperties>
</file>