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42"/>
  </p:notesMasterIdLst>
  <p:handoutMasterIdLst>
    <p:handoutMasterId r:id="rId43"/>
  </p:handoutMasterIdLst>
  <p:sldIdLst>
    <p:sldId id="332" r:id="rId5"/>
    <p:sldId id="276" r:id="rId6"/>
    <p:sldId id="290" r:id="rId7"/>
    <p:sldId id="299" r:id="rId8"/>
    <p:sldId id="292" r:id="rId9"/>
    <p:sldId id="293" r:id="rId10"/>
    <p:sldId id="302" r:id="rId11"/>
    <p:sldId id="303" r:id="rId12"/>
    <p:sldId id="304" r:id="rId13"/>
    <p:sldId id="307" r:id="rId14"/>
    <p:sldId id="305" r:id="rId15"/>
    <p:sldId id="278" r:id="rId16"/>
    <p:sldId id="294" r:id="rId17"/>
    <p:sldId id="308" r:id="rId18"/>
    <p:sldId id="296" r:id="rId19"/>
    <p:sldId id="309" r:id="rId20"/>
    <p:sldId id="310" r:id="rId21"/>
    <p:sldId id="311" r:id="rId22"/>
    <p:sldId id="312" r:id="rId23"/>
    <p:sldId id="314" r:id="rId24"/>
    <p:sldId id="316" r:id="rId25"/>
    <p:sldId id="317" r:id="rId26"/>
    <p:sldId id="318" r:id="rId27"/>
    <p:sldId id="315" r:id="rId28"/>
    <p:sldId id="319" r:id="rId29"/>
    <p:sldId id="320" r:id="rId30"/>
    <p:sldId id="321" r:id="rId31"/>
    <p:sldId id="325" r:id="rId32"/>
    <p:sldId id="322" r:id="rId33"/>
    <p:sldId id="323" r:id="rId34"/>
    <p:sldId id="324" r:id="rId35"/>
    <p:sldId id="326" r:id="rId36"/>
    <p:sldId id="327" r:id="rId37"/>
    <p:sldId id="328" r:id="rId38"/>
    <p:sldId id="329" r:id="rId39"/>
    <p:sldId id="298" r:id="rId40"/>
    <p:sldId id="28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52" autoAdjust="0"/>
  </p:normalViewPr>
  <p:slideViewPr>
    <p:cSldViewPr snapToGrid="0" showGuides="1">
      <p:cViewPr varScale="1">
        <p:scale>
          <a:sx n="69" d="100"/>
          <a:sy n="69" d="100"/>
        </p:scale>
        <p:origin x="780" y="60"/>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6/12/2022</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6/12/2022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3050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563306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2656817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411219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1059473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1671951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4169804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12736462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8086041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1249140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27451724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21</a:t>
            </a:fld>
            <a:endParaRPr lang="en-US" dirty="0"/>
          </a:p>
        </p:txBody>
      </p:sp>
    </p:spTree>
    <p:extLst>
      <p:ext uri="{BB962C8B-B14F-4D97-AF65-F5344CB8AC3E}">
        <p14:creationId xmlns:p14="http://schemas.microsoft.com/office/powerpoint/2010/main" val="14293677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22</a:t>
            </a:fld>
            <a:endParaRPr lang="en-US" dirty="0"/>
          </a:p>
        </p:txBody>
      </p:sp>
    </p:spTree>
    <p:extLst>
      <p:ext uri="{BB962C8B-B14F-4D97-AF65-F5344CB8AC3E}">
        <p14:creationId xmlns:p14="http://schemas.microsoft.com/office/powerpoint/2010/main" val="33071235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23</a:t>
            </a:fld>
            <a:endParaRPr lang="en-US" dirty="0"/>
          </a:p>
        </p:txBody>
      </p:sp>
    </p:spTree>
    <p:extLst>
      <p:ext uri="{BB962C8B-B14F-4D97-AF65-F5344CB8AC3E}">
        <p14:creationId xmlns:p14="http://schemas.microsoft.com/office/powerpoint/2010/main" val="41764068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24</a:t>
            </a:fld>
            <a:endParaRPr lang="en-US" dirty="0"/>
          </a:p>
        </p:txBody>
      </p:sp>
    </p:spTree>
    <p:extLst>
      <p:ext uri="{BB962C8B-B14F-4D97-AF65-F5344CB8AC3E}">
        <p14:creationId xmlns:p14="http://schemas.microsoft.com/office/powerpoint/2010/main" val="35693893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25</a:t>
            </a:fld>
            <a:endParaRPr lang="en-US" dirty="0"/>
          </a:p>
        </p:txBody>
      </p:sp>
    </p:spTree>
    <p:extLst>
      <p:ext uri="{BB962C8B-B14F-4D97-AF65-F5344CB8AC3E}">
        <p14:creationId xmlns:p14="http://schemas.microsoft.com/office/powerpoint/2010/main" val="17488044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26</a:t>
            </a:fld>
            <a:endParaRPr lang="en-US" dirty="0"/>
          </a:p>
        </p:txBody>
      </p:sp>
    </p:spTree>
    <p:extLst>
      <p:ext uri="{BB962C8B-B14F-4D97-AF65-F5344CB8AC3E}">
        <p14:creationId xmlns:p14="http://schemas.microsoft.com/office/powerpoint/2010/main" val="26577071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27</a:t>
            </a:fld>
            <a:endParaRPr lang="en-US" dirty="0"/>
          </a:p>
        </p:txBody>
      </p:sp>
    </p:spTree>
    <p:extLst>
      <p:ext uri="{BB962C8B-B14F-4D97-AF65-F5344CB8AC3E}">
        <p14:creationId xmlns:p14="http://schemas.microsoft.com/office/powerpoint/2010/main" val="39905789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28</a:t>
            </a:fld>
            <a:endParaRPr lang="en-US" dirty="0"/>
          </a:p>
        </p:txBody>
      </p:sp>
    </p:spTree>
    <p:extLst>
      <p:ext uri="{BB962C8B-B14F-4D97-AF65-F5344CB8AC3E}">
        <p14:creationId xmlns:p14="http://schemas.microsoft.com/office/powerpoint/2010/main" val="230198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29</a:t>
            </a:fld>
            <a:endParaRPr lang="en-US" dirty="0"/>
          </a:p>
        </p:txBody>
      </p:sp>
    </p:spTree>
    <p:extLst>
      <p:ext uri="{BB962C8B-B14F-4D97-AF65-F5344CB8AC3E}">
        <p14:creationId xmlns:p14="http://schemas.microsoft.com/office/powerpoint/2010/main" val="599176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39659728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30</a:t>
            </a:fld>
            <a:endParaRPr lang="en-US" dirty="0"/>
          </a:p>
        </p:txBody>
      </p:sp>
    </p:spTree>
    <p:extLst>
      <p:ext uri="{BB962C8B-B14F-4D97-AF65-F5344CB8AC3E}">
        <p14:creationId xmlns:p14="http://schemas.microsoft.com/office/powerpoint/2010/main" val="33584617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31</a:t>
            </a:fld>
            <a:endParaRPr lang="en-US" dirty="0"/>
          </a:p>
        </p:txBody>
      </p:sp>
    </p:spTree>
    <p:extLst>
      <p:ext uri="{BB962C8B-B14F-4D97-AF65-F5344CB8AC3E}">
        <p14:creationId xmlns:p14="http://schemas.microsoft.com/office/powerpoint/2010/main" val="31945394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32</a:t>
            </a:fld>
            <a:endParaRPr lang="en-US" dirty="0"/>
          </a:p>
        </p:txBody>
      </p:sp>
    </p:spTree>
    <p:extLst>
      <p:ext uri="{BB962C8B-B14F-4D97-AF65-F5344CB8AC3E}">
        <p14:creationId xmlns:p14="http://schemas.microsoft.com/office/powerpoint/2010/main" val="8048955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33</a:t>
            </a:fld>
            <a:endParaRPr lang="en-US" dirty="0"/>
          </a:p>
        </p:txBody>
      </p:sp>
    </p:spTree>
    <p:extLst>
      <p:ext uri="{BB962C8B-B14F-4D97-AF65-F5344CB8AC3E}">
        <p14:creationId xmlns:p14="http://schemas.microsoft.com/office/powerpoint/2010/main" val="30587289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34</a:t>
            </a:fld>
            <a:endParaRPr lang="en-US" dirty="0"/>
          </a:p>
        </p:txBody>
      </p:sp>
    </p:spTree>
    <p:extLst>
      <p:ext uri="{BB962C8B-B14F-4D97-AF65-F5344CB8AC3E}">
        <p14:creationId xmlns:p14="http://schemas.microsoft.com/office/powerpoint/2010/main" val="20621803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35</a:t>
            </a:fld>
            <a:endParaRPr lang="en-US" dirty="0"/>
          </a:p>
        </p:txBody>
      </p:sp>
    </p:spTree>
    <p:extLst>
      <p:ext uri="{BB962C8B-B14F-4D97-AF65-F5344CB8AC3E}">
        <p14:creationId xmlns:p14="http://schemas.microsoft.com/office/powerpoint/2010/main" val="40977964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36</a:t>
            </a:fld>
            <a:endParaRPr lang="en-US" dirty="0"/>
          </a:p>
        </p:txBody>
      </p:sp>
    </p:spTree>
    <p:extLst>
      <p:ext uri="{BB962C8B-B14F-4D97-AF65-F5344CB8AC3E}">
        <p14:creationId xmlns:p14="http://schemas.microsoft.com/office/powerpoint/2010/main" val="4119630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37</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32826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3698346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2750069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216105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1855368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2425812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58DF976B-E214-4000-A746-C83E21A17AC2}" type="datetime1">
              <a:rPr lang="en-US" smtClean="0"/>
              <a:t>6/12/2022</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r>
              <a:rPr lang="en-US"/>
              <a:t>Bajra International College</a:t>
            </a:r>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DA6AFF67-EB33-4E6F-8C39-34E0030204C9}" type="datetime1">
              <a:rPr lang="en-US" smtClean="0"/>
              <a:t>6/12/2022</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r>
              <a:rPr lang="en-US"/>
              <a:t>Bajra International College</a:t>
            </a:r>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AD25A7BB-8F75-48AD-8213-C54772C3D058}" type="datetime1">
              <a:rPr lang="en-US" smtClean="0"/>
              <a:t>6/12/2022</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r>
              <a:rPr lang="en-US"/>
              <a:t>Bajra International College</a:t>
            </a:r>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A7AE63B5-036E-4B53-85B6-9BCCC5AC6DB7}" type="datetime1">
              <a:rPr lang="en-US" smtClean="0"/>
              <a:t>6/12/2022</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r>
              <a:rPr lang="en-US"/>
              <a:t>Bajra International College</a:t>
            </a:r>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DB62B102-A4B1-4E8E-AB42-52C3BB8F2F5F}" type="datetime1">
              <a:rPr lang="en-US" smtClean="0"/>
              <a:t>6/12/2022</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r>
              <a:rPr lang="en-US"/>
              <a:t>Bajra International College</a:t>
            </a:r>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9CB1E4FC-DCAC-4834-8011-12574AD172D9}" type="datetime1">
              <a:rPr lang="en-US" smtClean="0"/>
              <a:t>6/12/2022</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r>
              <a:rPr lang="en-US"/>
              <a:t>Bajra International College</a:t>
            </a:r>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00799500-5863-453F-AE3B-7D04D8247215}" type="datetime1">
              <a:rPr lang="en-US" smtClean="0"/>
              <a:t>6/12/2022</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r>
              <a:rPr lang="en-US"/>
              <a:t>Bajra International College</a:t>
            </a:r>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C8906F20-689C-4B2A-B8F6-257DC71E18D7}" type="datetime1">
              <a:rPr lang="en-US" smtClean="0"/>
              <a:t>6/12/2022</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r>
              <a:rPr lang="en-US"/>
              <a:t>Bajra International College</a:t>
            </a:r>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93275FEB-694F-4907-9839-156D7310AD9E}" type="datetime1">
              <a:rPr lang="en-US" smtClean="0"/>
              <a:t>6/12/2022</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r>
              <a:rPr lang="en-US"/>
              <a:t>Bajra International College</a:t>
            </a:r>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AB75709C-3B42-4D2D-AF9E-95013257BFE0}" type="datetime1">
              <a:rPr lang="en-US" smtClean="0"/>
              <a:t>6/12/2022</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r>
              <a:rPr lang="en-US"/>
              <a:t>Bajra International College</a:t>
            </a:r>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84B0F097-980A-4589-8ABB-D8C83B6159B4}" type="datetime1">
              <a:rPr lang="en-US" smtClean="0"/>
              <a:t>6/12/2022</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r>
              <a:rPr lang="en-US"/>
              <a:t>Bajra International College</a:t>
            </a:r>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556988-E873-4081-AD4E-F1D488CEAF9E}" type="datetime1">
              <a:rPr lang="en-US" smtClean="0"/>
              <a:t>6/12/2022</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Bajra International College</a:t>
            </a:r>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7.emf"/></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14.JPG"/></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16.JPG"/></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17.JPG"/></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18.JPG"/></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0">
              <a:schemeClr val="accent1">
                <a:lumMod val="45000"/>
                <a:lumOff val="55000"/>
              </a:schemeClr>
            </a:gs>
            <a:gs pos="0">
              <a:schemeClr val="accent1">
                <a:lumMod val="45000"/>
                <a:lumOff val="55000"/>
              </a:schemeClr>
            </a:gs>
            <a:gs pos="0">
              <a:schemeClr val="tx1">
                <a:lumMod val="65000"/>
                <a:lumOff val="35000"/>
              </a:schemeClr>
            </a:gs>
          </a:gsLst>
          <a:lin ang="5400000" scaled="1"/>
        </a:gradFill>
        <a:effectLst/>
      </p:bgPr>
    </p:bg>
    <p:spTree>
      <p:nvGrpSpPr>
        <p:cNvPr id="1" name=""/>
        <p:cNvGrpSpPr/>
        <p:nvPr/>
      </p:nvGrpSpPr>
      <p:grpSpPr>
        <a:xfrm>
          <a:off x="0" y="0"/>
          <a:ext cx="0" cy="0"/>
          <a:chOff x="0" y="0"/>
          <a:chExt cx="0" cy="0"/>
        </a:xfrm>
      </p:grpSpPr>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0" y="1447159"/>
            <a:ext cx="489958" cy="492680"/>
            <a:chOff x="2125662" y="4297419"/>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125662" y="4297419"/>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168525" y="43680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Light"/>
                <a:ea typeface="+mn-ea"/>
                <a:cs typeface="+mn-cs"/>
              </a:endParaRPr>
            </a:p>
          </p:txBody>
        </p:sp>
      </p:grpSp>
      <p:sp>
        <p:nvSpPr>
          <p:cNvPr id="3" name="Footer Placeholder 2">
            <a:extLst>
              <a:ext uri="{FF2B5EF4-FFF2-40B4-BE49-F238E27FC236}">
                <a16:creationId xmlns:a16="http://schemas.microsoft.com/office/drawing/2014/main" id="{905FCAE0-68A3-447B-B69B-87E24D7B21D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tint val="75000"/>
                  </a:srgbClr>
                </a:solidFill>
                <a:effectLst/>
                <a:uLnTx/>
                <a:uFillTx/>
                <a:latin typeface="Segoe UI Light"/>
                <a:ea typeface="+mn-ea"/>
                <a:cs typeface="+mn-cs"/>
              </a:rPr>
              <a:t>Bajra International College</a:t>
            </a:r>
            <a:endParaRPr kumimoji="0" lang="en-US" sz="1200" b="0" i="0" u="none" strike="noStrike" kern="1200" cap="none" spc="0" normalizeH="0" baseline="0" noProof="0" dirty="0">
              <a:ln>
                <a:noFill/>
              </a:ln>
              <a:solidFill>
                <a:srgbClr val="000000">
                  <a:tint val="75000"/>
                </a:srgbClr>
              </a:solidFill>
              <a:effectLst/>
              <a:uLnTx/>
              <a:uFillTx/>
              <a:latin typeface="Segoe UI Light"/>
              <a:ea typeface="+mn-ea"/>
              <a:cs typeface="+mn-cs"/>
            </a:endParaRPr>
          </a:p>
        </p:txBody>
      </p:sp>
      <p:pic>
        <p:nvPicPr>
          <p:cNvPr id="10" name="Picture 9">
            <a:extLst>
              <a:ext uri="{FF2B5EF4-FFF2-40B4-BE49-F238E27FC236}">
                <a16:creationId xmlns:a16="http://schemas.microsoft.com/office/drawing/2014/main" id="{B76B4E13-2462-401F-8BE4-EA7BBD5568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159500"/>
            <a:ext cx="1895475" cy="561975"/>
          </a:xfrm>
          <a:prstGeom prst="rect">
            <a:avLst/>
          </a:prstGeom>
        </p:spPr>
      </p:pic>
      <p:sp>
        <p:nvSpPr>
          <p:cNvPr id="11" name="Title 1">
            <a:extLst>
              <a:ext uri="{FF2B5EF4-FFF2-40B4-BE49-F238E27FC236}">
                <a16:creationId xmlns:a16="http://schemas.microsoft.com/office/drawing/2014/main" id="{E16E43E1-6497-4BF5-27A1-38DC70E75C63}"/>
              </a:ext>
            </a:extLst>
          </p:cNvPr>
          <p:cNvSpPr txBox="1">
            <a:spLocks/>
          </p:cNvSpPr>
          <p:nvPr/>
        </p:nvSpPr>
        <p:spPr>
          <a:xfrm>
            <a:off x="189771" y="2620789"/>
            <a:ext cx="11469488" cy="2857761"/>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	Project I</a:t>
            </a:r>
            <a:br>
              <a:rPr lang="en-US" dirty="0">
                <a:solidFill>
                  <a:schemeClr val="bg1"/>
                </a:solidFill>
              </a:rPr>
            </a:br>
            <a:r>
              <a:rPr lang="en-US" dirty="0">
                <a:solidFill>
                  <a:schemeClr val="bg1"/>
                </a:solidFill>
              </a:rPr>
              <a:t>	</a:t>
            </a:r>
            <a:r>
              <a:rPr lang="en-US" sz="4000" dirty="0">
                <a:solidFill>
                  <a:schemeClr val="accent4"/>
                </a:solidFill>
              </a:rPr>
              <a:t>ECOMMERCE WEBSITE</a:t>
            </a:r>
          </a:p>
          <a:p>
            <a:r>
              <a:rPr lang="en-US" sz="3200" dirty="0">
                <a:solidFill>
                  <a:schemeClr val="accent3">
                    <a:lumMod val="20000"/>
                    <a:lumOff val="80000"/>
                  </a:schemeClr>
                </a:solidFill>
              </a:rPr>
              <a:t>BY: MILAN KARKI</a:t>
            </a:r>
          </a:p>
          <a:p>
            <a:r>
              <a:rPr lang="en-US" sz="2800" dirty="0">
                <a:solidFill>
                  <a:srgbClr val="FFFF00"/>
                </a:solidFill>
              </a:rPr>
              <a:t>Tu Register No: 6-2-712-52-2019</a:t>
            </a:r>
            <a:endParaRPr lang="en-US" sz="2800" dirty="0">
              <a:solidFill>
                <a:schemeClr val="accent2">
                  <a:lumMod val="60000"/>
                  <a:lumOff val="40000"/>
                </a:schemeClr>
              </a:solidFill>
            </a:endParaRPr>
          </a:p>
          <a:p>
            <a:r>
              <a:rPr lang="en-US" sz="2800" dirty="0">
                <a:solidFill>
                  <a:schemeClr val="accent2">
                    <a:lumMod val="60000"/>
                    <a:lumOff val="40000"/>
                  </a:schemeClr>
                </a:solidFill>
              </a:rPr>
              <a:t>Roll No: 5    </a:t>
            </a:r>
          </a:p>
        </p:txBody>
      </p:sp>
    </p:spTree>
    <p:extLst>
      <p:ext uri="{BB962C8B-B14F-4D97-AF65-F5344CB8AC3E}">
        <p14:creationId xmlns:p14="http://schemas.microsoft.com/office/powerpoint/2010/main" val="1563616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Requirements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84CC1B18-0FCB-46E8-AE14-FE2A6466F1A4}"/>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a16="http://schemas.microsoft.com/office/drawing/2014/main" id="{E01A8A7B-497A-49FA-AF57-15C61196A5E8}"/>
              </a:ext>
            </a:extLst>
          </p:cNvPr>
          <p:cNvSpPr txBox="1"/>
          <p:nvPr/>
        </p:nvSpPr>
        <p:spPr>
          <a:xfrm>
            <a:off x="552450" y="775148"/>
            <a:ext cx="11303000" cy="1477328"/>
          </a:xfrm>
          <a:prstGeom prst="rect">
            <a:avLst/>
          </a:prstGeom>
          <a:noFill/>
        </p:spPr>
        <p:txBody>
          <a:bodyPr wrap="square">
            <a:spAutoFit/>
          </a:bodyPr>
          <a:lstStyle/>
          <a:p>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800" b="1" dirty="0">
                <a:effectLst/>
                <a:latin typeface="Times New Roman" panose="02020603050405020304" pitchFamily="18" charset="0"/>
                <a:ea typeface="Calibri" panose="020F0502020204030204" pitchFamily="34" charset="0"/>
              </a:rPr>
              <a:t>Gantt chart </a:t>
            </a:r>
            <a:r>
              <a:rPr lang="en-GB" sz="1800" dirty="0">
                <a:effectLst/>
                <a:latin typeface="Times New Roman" panose="02020603050405020304" pitchFamily="18" charset="0"/>
                <a:ea typeface="Calibri" panose="020F0502020204030204" pitchFamily="34" charset="0"/>
              </a:rPr>
              <a:t>is used for planning projects of all sizes, and it is a useful way of showing what work is scheduled to be done on a specific day.</a:t>
            </a: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It can also help you view the start and end dates of a project in one simple chart. </a:t>
            </a:r>
            <a:endParaRPr lang="en-GB"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2FE49507-522A-49A4-8CD1-2FA1C4F021A9}"/>
              </a:ext>
            </a:extLst>
          </p:cNvPr>
          <p:cNvSpPr>
            <a:spLocks noGrp="1"/>
          </p:cNvSpPr>
          <p:nvPr>
            <p:ph type="ftr" sz="quarter" idx="11"/>
          </p:nvPr>
        </p:nvSpPr>
        <p:spPr/>
        <p:txBody>
          <a:bodyPr/>
          <a:lstStyle/>
          <a:p>
            <a:r>
              <a:rPr lang="en-US" dirty="0"/>
              <a:t>Bajra International College</a:t>
            </a:r>
          </a:p>
        </p:txBody>
      </p:sp>
      <p:pic>
        <p:nvPicPr>
          <p:cNvPr id="6" name="Picture 5">
            <a:extLst>
              <a:ext uri="{FF2B5EF4-FFF2-40B4-BE49-F238E27FC236}">
                <a16:creationId xmlns:a16="http://schemas.microsoft.com/office/drawing/2014/main" id="{4418685A-EE1A-435C-9DDF-93CFC7F76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159500"/>
            <a:ext cx="1895475" cy="561975"/>
          </a:xfrm>
          <a:prstGeom prst="rect">
            <a:avLst/>
          </a:prstGeom>
        </p:spPr>
      </p:pic>
      <p:sp>
        <p:nvSpPr>
          <p:cNvPr id="5" name="Rectangle 1">
            <a:extLst>
              <a:ext uri="{FF2B5EF4-FFF2-40B4-BE49-F238E27FC236}">
                <a16:creationId xmlns:a16="http://schemas.microsoft.com/office/drawing/2014/main" id="{884FD799-1ADD-2D42-EEB7-3213352A7900}"/>
              </a:ext>
            </a:extLst>
          </p:cNvPr>
          <p:cNvSpPr>
            <a:spLocks noChangeArrowheads="1"/>
          </p:cNvSpPr>
          <p:nvPr/>
        </p:nvSpPr>
        <p:spPr bwMode="auto">
          <a:xfrm>
            <a:off x="9499926" y="3301613"/>
            <a:ext cx="22794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442398A9-D466-A30B-C845-57253BF09B44}"/>
              </a:ext>
            </a:extLst>
          </p:cNvPr>
          <p:cNvPicPr>
            <a:picLocks noChangeAspect="1"/>
          </p:cNvPicPr>
          <p:nvPr/>
        </p:nvPicPr>
        <p:blipFill>
          <a:blip r:embed="rId4"/>
          <a:stretch>
            <a:fillRect/>
          </a:stretch>
        </p:blipFill>
        <p:spPr>
          <a:xfrm>
            <a:off x="725054" y="2396729"/>
            <a:ext cx="10957791" cy="2751969"/>
          </a:xfrm>
          <a:prstGeom prst="rect">
            <a:avLst/>
          </a:prstGeom>
        </p:spPr>
      </p:pic>
      <p:sp>
        <p:nvSpPr>
          <p:cNvPr id="12" name="TextBox 11">
            <a:extLst>
              <a:ext uri="{FF2B5EF4-FFF2-40B4-BE49-F238E27FC236}">
                <a16:creationId xmlns:a16="http://schemas.microsoft.com/office/drawing/2014/main" id="{AB198827-B1F4-D9EA-85E1-63091C7A8EA9}"/>
              </a:ext>
            </a:extLst>
          </p:cNvPr>
          <p:cNvSpPr txBox="1"/>
          <p:nvPr/>
        </p:nvSpPr>
        <p:spPr>
          <a:xfrm>
            <a:off x="5336452" y="5528817"/>
            <a:ext cx="2816948" cy="338554"/>
          </a:xfrm>
          <a:prstGeom prst="rect">
            <a:avLst/>
          </a:prstGeom>
          <a:noFill/>
        </p:spPr>
        <p:txBody>
          <a:bodyPr wrap="square">
            <a:spAutoFit/>
          </a:bodyPr>
          <a:lstStyle/>
          <a:p>
            <a:r>
              <a:rPr lang="en-US" sz="1600" b="1" i="1" dirty="0">
                <a:latin typeface="Times New Roman" panose="02020603050405020304" pitchFamily="18" charset="0"/>
                <a:cs typeface="Times New Roman" panose="02020603050405020304" pitchFamily="18" charset="0"/>
              </a:rPr>
              <a:t>Fig 2: Gantt Chart</a:t>
            </a:r>
            <a:endParaRPr lang="en-GB" sz="16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5469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Requirements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84CC1B18-0FCB-46E8-AE14-FE2A6466F1A4}"/>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a16="http://schemas.microsoft.com/office/drawing/2014/main" id="{E01A8A7B-497A-49FA-AF57-15C61196A5E8}"/>
              </a:ext>
            </a:extLst>
          </p:cNvPr>
          <p:cNvSpPr txBox="1"/>
          <p:nvPr/>
        </p:nvSpPr>
        <p:spPr>
          <a:xfrm>
            <a:off x="552450" y="775148"/>
            <a:ext cx="11303000" cy="3416320"/>
          </a:xfrm>
          <a:prstGeom prst="rect">
            <a:avLst/>
          </a:prstGeom>
          <a:noFill/>
        </p:spPr>
        <p:txBody>
          <a:bodyPr wrap="square">
            <a:spAutoFit/>
          </a:bodyPr>
          <a:lstStyle/>
          <a:p>
            <a:r>
              <a:rPr lang="en-GB"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Tools and Technology Used:</a:t>
            </a:r>
            <a:r>
              <a:rPr lang="en-GB"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endParaRPr lang="en-GB"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Following software is used for the development of the System</a:t>
            </a:r>
            <a:r>
              <a:rPr lang="en-GB"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endParaRPr lang="en-GB"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VS Code</a:t>
            </a:r>
          </a:p>
          <a:p>
            <a:pPr marL="285750" indent="-285750">
              <a:buFont typeface="Arial" panose="020B0604020202020204" pitchFamily="34" charset="0"/>
              <a:buChar char="•"/>
            </a:pPr>
            <a:endPar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MySQL</a:t>
            </a:r>
          </a:p>
          <a:p>
            <a:endPar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Apache [</a:t>
            </a:r>
            <a:r>
              <a:rPr lang="en-GB"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Xampp</a:t>
            </a: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endPar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Minimum Windows 8 required.</a:t>
            </a: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2FE49507-522A-49A4-8CD1-2FA1C4F021A9}"/>
              </a:ext>
            </a:extLst>
          </p:cNvPr>
          <p:cNvSpPr>
            <a:spLocks noGrp="1"/>
          </p:cNvSpPr>
          <p:nvPr>
            <p:ph type="ftr" sz="quarter" idx="11"/>
          </p:nvPr>
        </p:nvSpPr>
        <p:spPr/>
        <p:txBody>
          <a:bodyPr/>
          <a:lstStyle/>
          <a:p>
            <a:r>
              <a:rPr lang="en-US"/>
              <a:t>Bajra International College</a:t>
            </a:r>
            <a:endParaRPr lang="en-US" dirty="0"/>
          </a:p>
        </p:txBody>
      </p:sp>
      <p:pic>
        <p:nvPicPr>
          <p:cNvPr id="6" name="Picture 5">
            <a:extLst>
              <a:ext uri="{FF2B5EF4-FFF2-40B4-BE49-F238E27FC236}">
                <a16:creationId xmlns:a16="http://schemas.microsoft.com/office/drawing/2014/main" id="{4418685A-EE1A-435C-9DDF-93CFC7F76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159500"/>
            <a:ext cx="1895475" cy="561975"/>
          </a:xfrm>
          <a:prstGeom prst="rect">
            <a:avLst/>
          </a:prstGeom>
        </p:spPr>
      </p:pic>
      <p:sp>
        <p:nvSpPr>
          <p:cNvPr id="5" name="Rectangle 1">
            <a:extLst>
              <a:ext uri="{FF2B5EF4-FFF2-40B4-BE49-F238E27FC236}">
                <a16:creationId xmlns:a16="http://schemas.microsoft.com/office/drawing/2014/main" id="{884FD799-1ADD-2D42-EEB7-3213352A7900}"/>
              </a:ext>
            </a:extLst>
          </p:cNvPr>
          <p:cNvSpPr>
            <a:spLocks noChangeArrowheads="1"/>
          </p:cNvSpPr>
          <p:nvPr/>
        </p:nvSpPr>
        <p:spPr bwMode="auto">
          <a:xfrm>
            <a:off x="9499926" y="3301613"/>
            <a:ext cx="22794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7513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Use Case Diagram</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00313CB-DAB7-4998-A00A-3C7F570EA3F9}"/>
              </a:ext>
            </a:extLst>
          </p:cNvPr>
          <p:cNvSpPr>
            <a:spLocks noGrp="1"/>
          </p:cNvSpPr>
          <p:nvPr>
            <p:ph type="ftr" sz="quarter" idx="11"/>
          </p:nvPr>
        </p:nvSpPr>
        <p:spPr>
          <a:xfrm>
            <a:off x="4038600" y="6356351"/>
            <a:ext cx="3899452" cy="340850"/>
          </a:xfrm>
        </p:spPr>
        <p:txBody>
          <a:bodyPr/>
          <a:lstStyle/>
          <a:p>
            <a:r>
              <a:rPr lang="en-US"/>
              <a:t>Bajra International College</a:t>
            </a:r>
            <a:endParaRPr lang="en-US" dirty="0"/>
          </a:p>
        </p:txBody>
      </p:sp>
      <p:pic>
        <p:nvPicPr>
          <p:cNvPr id="4" name="Picture 3">
            <a:extLst>
              <a:ext uri="{FF2B5EF4-FFF2-40B4-BE49-F238E27FC236}">
                <a16:creationId xmlns:a16="http://schemas.microsoft.com/office/drawing/2014/main" id="{DA443416-A888-48FA-9744-8EF2E9BB2F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3981" y="6296025"/>
            <a:ext cx="1895475" cy="561975"/>
          </a:xfrm>
          <a:prstGeom prst="rect">
            <a:avLst/>
          </a:prstGeom>
        </p:spPr>
      </p:pic>
      <p:pic>
        <p:nvPicPr>
          <p:cNvPr id="6" name="Picture 5">
            <a:extLst>
              <a:ext uri="{FF2B5EF4-FFF2-40B4-BE49-F238E27FC236}">
                <a16:creationId xmlns:a16="http://schemas.microsoft.com/office/drawing/2014/main" id="{0461D5B3-225C-D804-63C9-2939AF45F8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9563" y="578297"/>
            <a:ext cx="5597236" cy="5668025"/>
          </a:xfrm>
          <a:prstGeom prst="rect">
            <a:avLst/>
          </a:prstGeom>
        </p:spPr>
      </p:pic>
      <p:sp>
        <p:nvSpPr>
          <p:cNvPr id="10" name="TextBox 9">
            <a:extLst>
              <a:ext uri="{FF2B5EF4-FFF2-40B4-BE49-F238E27FC236}">
                <a16:creationId xmlns:a16="http://schemas.microsoft.com/office/drawing/2014/main" id="{768A0FE3-DEE5-6D60-9AC0-592350B4DC6C}"/>
              </a:ext>
            </a:extLst>
          </p:cNvPr>
          <p:cNvSpPr txBox="1"/>
          <p:nvPr/>
        </p:nvSpPr>
        <p:spPr>
          <a:xfrm>
            <a:off x="4593244" y="6017797"/>
            <a:ext cx="2816948" cy="338554"/>
          </a:xfrm>
          <a:prstGeom prst="rect">
            <a:avLst/>
          </a:prstGeom>
          <a:noFill/>
        </p:spPr>
        <p:txBody>
          <a:bodyPr wrap="square">
            <a:spAutoFit/>
          </a:bodyPr>
          <a:lstStyle/>
          <a:p>
            <a:r>
              <a:rPr lang="en-US" sz="1600" b="1" i="1" dirty="0">
                <a:latin typeface="Times New Roman" panose="02020603050405020304" pitchFamily="18" charset="0"/>
                <a:cs typeface="Times New Roman" panose="02020603050405020304" pitchFamily="18" charset="0"/>
              </a:rPr>
              <a:t>Fig 3: Use Case Diagram</a:t>
            </a:r>
            <a:endParaRPr lang="en-GB" sz="16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3768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708448" y="398206"/>
            <a:ext cx="325495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  Entity Relationship Diagram</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398206"/>
            <a:ext cx="369829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2A2DA7A2-9E0D-4D5D-A379-55A069E7E20B}"/>
              </a:ext>
            </a:extLst>
          </p:cNvPr>
          <p:cNvSpPr>
            <a:spLocks noGrp="1"/>
          </p:cNvSpPr>
          <p:nvPr>
            <p:ph type="ftr" sz="quarter" idx="11"/>
          </p:nvPr>
        </p:nvSpPr>
        <p:spPr/>
        <p:txBody>
          <a:bodyPr/>
          <a:lstStyle/>
          <a:p>
            <a:r>
              <a:rPr lang="en-US"/>
              <a:t>Bajra International College</a:t>
            </a:r>
            <a:endParaRPr lang="en-US" dirty="0"/>
          </a:p>
        </p:txBody>
      </p:sp>
      <p:pic>
        <p:nvPicPr>
          <p:cNvPr id="5" name="Picture 4">
            <a:extLst>
              <a:ext uri="{FF2B5EF4-FFF2-40B4-BE49-F238E27FC236}">
                <a16:creationId xmlns:a16="http://schemas.microsoft.com/office/drawing/2014/main" id="{2466D1B8-6A77-4942-AE51-2A4D90956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257924"/>
            <a:ext cx="1895475" cy="561975"/>
          </a:xfrm>
          <a:prstGeom prst="rect">
            <a:avLst/>
          </a:prstGeom>
        </p:spPr>
      </p:pic>
      <p:sp>
        <p:nvSpPr>
          <p:cNvPr id="12" name="TextBox 11">
            <a:extLst>
              <a:ext uri="{FF2B5EF4-FFF2-40B4-BE49-F238E27FC236}">
                <a16:creationId xmlns:a16="http://schemas.microsoft.com/office/drawing/2014/main" id="{75B226AE-A002-A155-2DDA-7BCC55252B0D}"/>
              </a:ext>
            </a:extLst>
          </p:cNvPr>
          <p:cNvSpPr txBox="1"/>
          <p:nvPr/>
        </p:nvSpPr>
        <p:spPr>
          <a:xfrm>
            <a:off x="4513044" y="5853193"/>
            <a:ext cx="3300920" cy="338554"/>
          </a:xfrm>
          <a:prstGeom prst="rect">
            <a:avLst/>
          </a:prstGeom>
          <a:noFill/>
        </p:spPr>
        <p:txBody>
          <a:bodyPr wrap="square">
            <a:spAutoFit/>
          </a:bodyPr>
          <a:lstStyle/>
          <a:p>
            <a:r>
              <a:rPr lang="en-US" sz="1600" b="1" i="1" dirty="0">
                <a:latin typeface="Times New Roman" panose="02020603050405020304" pitchFamily="18" charset="0"/>
                <a:cs typeface="Times New Roman" panose="02020603050405020304" pitchFamily="18" charset="0"/>
              </a:rPr>
              <a:t>Fig 4: Entity Relationship Diagram</a:t>
            </a:r>
            <a:endParaRPr lang="en-GB" sz="1600" b="1" i="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0F149A5C-55AA-2ABE-A717-ABB579AC77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399" y="693241"/>
            <a:ext cx="8077200" cy="5159952"/>
          </a:xfrm>
          <a:prstGeom prst="rect">
            <a:avLst/>
          </a:prstGeom>
        </p:spPr>
      </p:pic>
    </p:spTree>
    <p:extLst>
      <p:ext uri="{BB962C8B-B14F-4D97-AF65-F5344CB8AC3E}">
        <p14:creationId xmlns:p14="http://schemas.microsoft.com/office/powerpoint/2010/main" val="1396284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708448" y="398206"/>
            <a:ext cx="325495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  Process Modelling (DFD)</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398206"/>
            <a:ext cx="369829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2A2DA7A2-9E0D-4D5D-A379-55A069E7E20B}"/>
              </a:ext>
            </a:extLst>
          </p:cNvPr>
          <p:cNvSpPr>
            <a:spLocks noGrp="1"/>
          </p:cNvSpPr>
          <p:nvPr>
            <p:ph type="ftr" sz="quarter" idx="11"/>
          </p:nvPr>
        </p:nvSpPr>
        <p:spPr/>
        <p:txBody>
          <a:bodyPr/>
          <a:lstStyle/>
          <a:p>
            <a:r>
              <a:rPr lang="en-US"/>
              <a:t>Bajra International College</a:t>
            </a:r>
            <a:endParaRPr lang="en-US" dirty="0"/>
          </a:p>
        </p:txBody>
      </p:sp>
      <p:pic>
        <p:nvPicPr>
          <p:cNvPr id="5" name="Picture 4">
            <a:extLst>
              <a:ext uri="{FF2B5EF4-FFF2-40B4-BE49-F238E27FC236}">
                <a16:creationId xmlns:a16="http://schemas.microsoft.com/office/drawing/2014/main" id="{2466D1B8-6A77-4942-AE51-2A4D90956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257924"/>
            <a:ext cx="1895475" cy="561975"/>
          </a:xfrm>
          <a:prstGeom prst="rect">
            <a:avLst/>
          </a:prstGeom>
        </p:spPr>
      </p:pic>
      <p:pic>
        <p:nvPicPr>
          <p:cNvPr id="4" name="Picture 3">
            <a:extLst>
              <a:ext uri="{FF2B5EF4-FFF2-40B4-BE49-F238E27FC236}">
                <a16:creationId xmlns:a16="http://schemas.microsoft.com/office/drawing/2014/main" id="{251E9366-9109-5E18-C320-99489D9C4276}"/>
              </a:ext>
            </a:extLst>
          </p:cNvPr>
          <p:cNvPicPr>
            <a:picLocks noChangeAspect="1"/>
          </p:cNvPicPr>
          <p:nvPr/>
        </p:nvPicPr>
        <p:blipFill>
          <a:blip r:embed="rId4"/>
          <a:stretch>
            <a:fillRect/>
          </a:stretch>
        </p:blipFill>
        <p:spPr>
          <a:xfrm>
            <a:off x="1846956" y="299782"/>
            <a:ext cx="8712834" cy="4765152"/>
          </a:xfrm>
          <a:prstGeom prst="rect">
            <a:avLst/>
          </a:prstGeom>
        </p:spPr>
      </p:pic>
      <p:sp>
        <p:nvSpPr>
          <p:cNvPr id="10" name="TextBox 9">
            <a:extLst>
              <a:ext uri="{FF2B5EF4-FFF2-40B4-BE49-F238E27FC236}">
                <a16:creationId xmlns:a16="http://schemas.microsoft.com/office/drawing/2014/main" id="{FDAA38E9-4154-04B6-3BC8-819282F80C6E}"/>
              </a:ext>
            </a:extLst>
          </p:cNvPr>
          <p:cNvSpPr txBox="1"/>
          <p:nvPr/>
        </p:nvSpPr>
        <p:spPr>
          <a:xfrm>
            <a:off x="4038600" y="5499348"/>
            <a:ext cx="3913549" cy="338554"/>
          </a:xfrm>
          <a:prstGeom prst="rect">
            <a:avLst/>
          </a:prstGeom>
          <a:noFill/>
        </p:spPr>
        <p:txBody>
          <a:bodyPr wrap="square">
            <a:spAutoFit/>
          </a:bodyPr>
          <a:lstStyle/>
          <a:p>
            <a:r>
              <a:rPr lang="en-US" sz="1600" b="1" i="1" dirty="0">
                <a:latin typeface="Times New Roman" panose="02020603050405020304" pitchFamily="18" charset="0"/>
                <a:cs typeface="Times New Roman" panose="02020603050405020304" pitchFamily="18" charset="0"/>
              </a:rPr>
              <a:t>Fig 5: DFD Diagram (Level 1 DFD)</a:t>
            </a:r>
            <a:endParaRPr lang="en-GB" sz="16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9724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40362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Implementation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40362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585B3ED-94EB-4849-A151-4C1733077F54}"/>
              </a:ext>
            </a:extLst>
          </p:cNvPr>
          <p:cNvSpPr txBox="1"/>
          <p:nvPr/>
        </p:nvSpPr>
        <p:spPr>
          <a:xfrm>
            <a:off x="554182" y="929163"/>
            <a:ext cx="11180617" cy="4247317"/>
          </a:xfrm>
          <a:prstGeom prst="rect">
            <a:avLst/>
          </a:prstGeom>
          <a:noFill/>
        </p:spPr>
        <p:txBody>
          <a:bodyPr wrap="square">
            <a:spAutoFit/>
          </a:bodyPr>
          <a:lstStyle/>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Implementation usually consists of coding; testing, installation, documentation, training and support.</a:t>
            </a:r>
          </a:p>
          <a:p>
            <a:r>
              <a:rPr lang="en-GB"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It is basically converting system design specification into working software.</a:t>
            </a: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r>
              <a:rPr lang="en-GB" sz="1800" b="1" dirty="0">
                <a:effectLst/>
                <a:latin typeface="Times New Roman" panose="02020603050405020304" pitchFamily="18" charset="0"/>
                <a:ea typeface="Calibri" panose="020F0502020204030204" pitchFamily="34" charset="0"/>
              </a:rPr>
              <a:t>Tools Used</a:t>
            </a:r>
            <a:endParaRPr lang="en-GB" sz="18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b="1" dirty="0">
              <a:latin typeface="Times New Roman" panose="02020603050405020304" pitchFamily="18" charset="0"/>
              <a:cs typeface="Times New Roman" panose="02020603050405020304" pitchFamily="18" charset="0"/>
            </a:endParaRPr>
          </a:p>
          <a:p>
            <a:pPr lvl="1"/>
            <a:r>
              <a:rPr lang="en-GB"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GB" b="1"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1 HTML						1 </a:t>
            </a:r>
            <a:r>
              <a:rPr lang="en-GB" dirty="0">
                <a:effectLst/>
                <a:latin typeface="Times New Roman" panose="02020603050405020304" pitchFamily="18" charset="0"/>
                <a:ea typeface="Calibri" panose="020F0502020204030204" pitchFamily="34" charset="0"/>
              </a:rPr>
              <a:t>PHP </a:t>
            </a:r>
            <a:r>
              <a:rPr lang="en-GB"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2 CSS						2 MYSQL</a:t>
            </a: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3 JAVASCRIPT</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4 BOOTSTRAP</a:t>
            </a:r>
          </a:p>
        </p:txBody>
      </p:sp>
      <p:sp>
        <p:nvSpPr>
          <p:cNvPr id="2" name="Footer Placeholder 1">
            <a:extLst>
              <a:ext uri="{FF2B5EF4-FFF2-40B4-BE49-F238E27FC236}">
                <a16:creationId xmlns:a16="http://schemas.microsoft.com/office/drawing/2014/main" id="{174C79D2-9617-4E39-A773-BF9E8BC282C2}"/>
              </a:ext>
            </a:extLst>
          </p:cNvPr>
          <p:cNvSpPr>
            <a:spLocks noGrp="1"/>
          </p:cNvSpPr>
          <p:nvPr>
            <p:ph type="ftr" sz="quarter" idx="11"/>
          </p:nvPr>
        </p:nvSpPr>
        <p:spPr/>
        <p:txBody>
          <a:bodyPr/>
          <a:lstStyle/>
          <a:p>
            <a:r>
              <a:rPr lang="en-US"/>
              <a:t>Bajra International College</a:t>
            </a:r>
            <a:endParaRPr lang="en-US" dirty="0"/>
          </a:p>
        </p:txBody>
      </p:sp>
      <p:pic>
        <p:nvPicPr>
          <p:cNvPr id="4" name="Picture 3">
            <a:extLst>
              <a:ext uri="{FF2B5EF4-FFF2-40B4-BE49-F238E27FC236}">
                <a16:creationId xmlns:a16="http://schemas.microsoft.com/office/drawing/2014/main" id="{51BBE758-290A-433D-A95C-0D98B7FC7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8808" y="6416934"/>
            <a:ext cx="1754383" cy="441066"/>
          </a:xfrm>
          <a:prstGeom prst="rect">
            <a:avLst/>
          </a:prstGeom>
        </p:spPr>
      </p:pic>
      <p:sp>
        <p:nvSpPr>
          <p:cNvPr id="12" name="Rectangle: Rounded Corners 11">
            <a:extLst>
              <a:ext uri="{FF2B5EF4-FFF2-40B4-BE49-F238E27FC236}">
                <a16:creationId xmlns:a16="http://schemas.microsoft.com/office/drawing/2014/main" id="{A783A07D-C8DB-573A-D0BD-DD9BEDFECEBB}"/>
              </a:ext>
            </a:extLst>
          </p:cNvPr>
          <p:cNvSpPr/>
          <p:nvPr/>
        </p:nvSpPr>
        <p:spPr>
          <a:xfrm>
            <a:off x="554182" y="244617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FRONT END</a:t>
            </a:r>
          </a:p>
        </p:txBody>
      </p:sp>
      <p:sp>
        <p:nvSpPr>
          <p:cNvPr id="13" name="Rectangle: Rounded Corners 12">
            <a:extLst>
              <a:ext uri="{FF2B5EF4-FFF2-40B4-BE49-F238E27FC236}">
                <a16:creationId xmlns:a16="http://schemas.microsoft.com/office/drawing/2014/main" id="{73EAA0EC-6733-C881-2B5B-7BB1DD43CEF5}"/>
              </a:ext>
            </a:extLst>
          </p:cNvPr>
          <p:cNvSpPr/>
          <p:nvPr/>
        </p:nvSpPr>
        <p:spPr>
          <a:xfrm>
            <a:off x="5670907" y="244617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BACK END</a:t>
            </a:r>
          </a:p>
        </p:txBody>
      </p:sp>
      <p:sp>
        <p:nvSpPr>
          <p:cNvPr id="17" name="Rectangle 16">
            <a:extLst>
              <a:ext uri="{FF2B5EF4-FFF2-40B4-BE49-F238E27FC236}">
                <a16:creationId xmlns:a16="http://schemas.microsoft.com/office/drawing/2014/main" id="{5C8CB274-4BA8-02C6-39E7-774A85874F8F}"/>
              </a:ext>
            </a:extLst>
          </p:cNvPr>
          <p:cNvSpPr/>
          <p:nvPr/>
        </p:nvSpPr>
        <p:spPr>
          <a:xfrm>
            <a:off x="637187" y="4287452"/>
            <a:ext cx="4645239" cy="984885"/>
          </a:xfrm>
          <a:prstGeom prst="rect">
            <a:avLst/>
          </a:prstGeom>
        </p:spPr>
        <p:txBody>
          <a:bodyPr wrap="square" lIns="0" tIns="0" rIns="0" bIns="0" anchor="t">
            <a:spAutoFit/>
          </a:bodyPr>
          <a:lstStyle/>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p:txBody>
      </p:sp>
      <p:pic>
        <p:nvPicPr>
          <p:cNvPr id="19" name="Picture 18">
            <a:extLst>
              <a:ext uri="{FF2B5EF4-FFF2-40B4-BE49-F238E27FC236}">
                <a16:creationId xmlns:a16="http://schemas.microsoft.com/office/drawing/2014/main" id="{33ED4863-B6E5-1BFA-B162-02D8D93086DE}"/>
              </a:ext>
            </a:extLst>
          </p:cNvPr>
          <p:cNvPicPr>
            <a:picLocks noChangeAspect="1"/>
          </p:cNvPicPr>
          <p:nvPr/>
        </p:nvPicPr>
        <p:blipFill>
          <a:blip r:embed="rId4"/>
          <a:stretch>
            <a:fillRect/>
          </a:stretch>
        </p:blipFill>
        <p:spPr>
          <a:xfrm flipH="1">
            <a:off x="5573513" y="2623350"/>
            <a:ext cx="62376" cy="3078664"/>
          </a:xfrm>
          <a:prstGeom prst="rect">
            <a:avLst/>
          </a:prstGeom>
        </p:spPr>
      </p:pic>
      <p:pic>
        <p:nvPicPr>
          <p:cNvPr id="20" name="Picture 19">
            <a:extLst>
              <a:ext uri="{FF2B5EF4-FFF2-40B4-BE49-F238E27FC236}">
                <a16:creationId xmlns:a16="http://schemas.microsoft.com/office/drawing/2014/main" id="{58A2D5F1-E1E0-954C-613E-0BD85E87A16E}"/>
              </a:ext>
            </a:extLst>
          </p:cNvPr>
          <p:cNvPicPr>
            <a:picLocks noChangeAspect="1"/>
          </p:cNvPicPr>
          <p:nvPr/>
        </p:nvPicPr>
        <p:blipFill>
          <a:blip r:embed="rId4"/>
          <a:stretch>
            <a:fillRect/>
          </a:stretch>
        </p:blipFill>
        <p:spPr>
          <a:xfrm rot="5400000" flipH="1">
            <a:off x="5553997" y="792443"/>
            <a:ext cx="101408" cy="9895342"/>
          </a:xfrm>
          <a:prstGeom prst="rect">
            <a:avLst/>
          </a:prstGeom>
        </p:spPr>
      </p:pic>
    </p:spTree>
    <p:extLst>
      <p:ext uri="{BB962C8B-B14F-4D97-AF65-F5344CB8AC3E}">
        <p14:creationId xmlns:p14="http://schemas.microsoft.com/office/powerpoint/2010/main" val="2018147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490364" y="398206"/>
            <a:ext cx="270163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  Implementation Details of Modules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398206"/>
            <a:ext cx="300643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585B3ED-94EB-4849-A151-4C1733077F54}"/>
              </a:ext>
            </a:extLst>
          </p:cNvPr>
          <p:cNvSpPr txBox="1"/>
          <p:nvPr/>
        </p:nvSpPr>
        <p:spPr>
          <a:xfrm>
            <a:off x="228600" y="919497"/>
            <a:ext cx="11734800" cy="4770537"/>
          </a:xfrm>
          <a:prstGeom prst="rect">
            <a:avLst/>
          </a:prstGeom>
          <a:noFill/>
        </p:spPr>
        <p:txBody>
          <a:bodyPr wrap="square">
            <a:spAutoFit/>
          </a:bodyPr>
          <a:lstStyle/>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Header: It displays the header with the logo of the shopping website, social media or the login. It is used in the navbar of the homepage. It is used in order to provide links to different pages of the website.</a:t>
            </a:r>
          </a:p>
          <a:p>
            <a:pPr marL="285750" indent="-285750">
              <a:buFont typeface="Arial" panose="020B0604020202020204" pitchFamily="34" charset="0"/>
              <a:buChar char="•"/>
            </a:pPr>
            <a:endParaRPr lang="en-GB"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Breadcrumbs: It is used to automatically display the path taken to get to the page. </a:t>
            </a:r>
          </a:p>
          <a:p>
            <a:pPr marL="285750" indent="-285750">
              <a:buFont typeface="Arial" panose="020B0604020202020204" pitchFamily="34" charset="0"/>
              <a:buChar char="•"/>
            </a:pPr>
            <a:endParaRPr lang="en-GB"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Register Form: It is used in order to register the new users to the website. It contains the text field like email, username and password. The information entered is further stored to be used in the login page.</a:t>
            </a:r>
          </a:p>
          <a:p>
            <a:pPr marL="285750" indent="-285750">
              <a:buFont typeface="Arial" panose="020B0604020202020204" pitchFamily="34" charset="0"/>
              <a:buChar char="•"/>
            </a:pPr>
            <a:endParaRPr lang="en-GB"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Login Form: It is used in order to provide the user the gateway to the website. It uses the data like username and password from register form to authenticate the user and give further access.</a:t>
            </a:r>
          </a:p>
          <a:p>
            <a:pPr marL="285750" indent="-285750">
              <a:buFont typeface="Arial" panose="020B0604020202020204" pitchFamily="34" charset="0"/>
              <a:buChar char="•"/>
            </a:pPr>
            <a:endParaRPr lang="en-GB"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Shopping Cart: It displays the quantity of products and the prices of the products which is to be bought by the user.</a:t>
            </a:r>
          </a:p>
          <a:p>
            <a:pPr marL="285750" indent="-285750">
              <a:buFont typeface="Arial" panose="020B0604020202020204" pitchFamily="34" charset="0"/>
              <a:buChar char="•"/>
            </a:pPr>
            <a:endParaRPr lang="en-GB"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Product Modules: Since the shopping website offers two different Shopping categories, Product modules divides different products according to their categories. Users can select the products according io their choices.</a:t>
            </a:r>
          </a:p>
          <a:p>
            <a:pPr marL="285750" indent="-285750">
              <a:buFont typeface="Arial" panose="020B0604020202020204" pitchFamily="34" charset="0"/>
              <a:buChar char="•"/>
            </a:pPr>
            <a:endParaRPr lang="en-GB"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User Module: It provides information related to the user. It Provides information like cart detail, product detail, login, register and logout</a:t>
            </a:r>
          </a:p>
          <a:p>
            <a:r>
              <a:rPr lang="en-GB" sz="16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Admin Module: It provides information to the admin. It provides information like user detail, Admin can add or remove products etc.</a:t>
            </a:r>
          </a:p>
        </p:txBody>
      </p:sp>
      <p:sp>
        <p:nvSpPr>
          <p:cNvPr id="2" name="Footer Placeholder 1">
            <a:extLst>
              <a:ext uri="{FF2B5EF4-FFF2-40B4-BE49-F238E27FC236}">
                <a16:creationId xmlns:a16="http://schemas.microsoft.com/office/drawing/2014/main" id="{2A2DA7A2-9E0D-4D5D-A379-55A069E7E20B}"/>
              </a:ext>
            </a:extLst>
          </p:cNvPr>
          <p:cNvSpPr>
            <a:spLocks noGrp="1"/>
          </p:cNvSpPr>
          <p:nvPr>
            <p:ph type="ftr" sz="quarter" idx="11"/>
          </p:nvPr>
        </p:nvSpPr>
        <p:spPr/>
        <p:txBody>
          <a:bodyPr/>
          <a:lstStyle/>
          <a:p>
            <a:r>
              <a:rPr lang="en-US"/>
              <a:t>Bajra International College</a:t>
            </a:r>
            <a:endParaRPr lang="en-US" dirty="0"/>
          </a:p>
        </p:txBody>
      </p:sp>
      <p:pic>
        <p:nvPicPr>
          <p:cNvPr id="5" name="Picture 4">
            <a:extLst>
              <a:ext uri="{FF2B5EF4-FFF2-40B4-BE49-F238E27FC236}">
                <a16:creationId xmlns:a16="http://schemas.microsoft.com/office/drawing/2014/main" id="{2466D1B8-6A77-4942-AE51-2A4D90956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257924"/>
            <a:ext cx="1895475" cy="561975"/>
          </a:xfrm>
          <a:prstGeom prst="rect">
            <a:avLst/>
          </a:prstGeom>
        </p:spPr>
      </p:pic>
    </p:spTree>
    <p:extLst>
      <p:ext uri="{BB962C8B-B14F-4D97-AF65-F5344CB8AC3E}">
        <p14:creationId xmlns:p14="http://schemas.microsoft.com/office/powerpoint/2010/main" val="3710868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248939" y="403628"/>
            <a:ext cx="494306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Testing</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403628"/>
            <a:ext cx="485029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585B3ED-94EB-4849-A151-4C1733077F54}"/>
              </a:ext>
            </a:extLst>
          </p:cNvPr>
          <p:cNvSpPr txBox="1"/>
          <p:nvPr/>
        </p:nvSpPr>
        <p:spPr>
          <a:xfrm>
            <a:off x="228600" y="718560"/>
            <a:ext cx="11734800" cy="3816429"/>
          </a:xfrm>
          <a:prstGeom prst="rect">
            <a:avLst/>
          </a:prstGeom>
          <a:noFill/>
        </p:spPr>
        <p:txBody>
          <a:bodyPr wrap="square">
            <a:spAutoFit/>
          </a:bodyPr>
          <a:lstStyle/>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Testing is done to check the behaviour of a complete and fully integrated software product based on the software requirement specification document. For the application or website to be deployed it has to be tested.</a:t>
            </a:r>
          </a:p>
          <a:p>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1.Verify that all the specified fields are present on the registration page.</a:t>
            </a:r>
          </a:p>
          <a:p>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2.Verify that clicking submits button after entering all the required fields, submits the data to the server.</a:t>
            </a:r>
          </a:p>
          <a:p>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3.Verify that not filling the optional fields and clicking the submit button will still send data to the server without any validation error.</a:t>
            </a:r>
          </a:p>
          <a:p>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4.Check validation on the phone no and email fields (only valid phone no and valid email Ids should be allowed).</a:t>
            </a:r>
          </a:p>
          <a:p>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5.Check validation on numeric fields by entering alphabets and special characters.</a:t>
            </a:r>
          </a:p>
          <a:p>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6.verify Cart by putting negative value and 0.</a:t>
            </a:r>
          </a:p>
          <a:p>
            <a:endParaRPr lang="en-GB"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174C79D2-9617-4E39-A773-BF9E8BC282C2}"/>
              </a:ext>
            </a:extLst>
          </p:cNvPr>
          <p:cNvSpPr>
            <a:spLocks noGrp="1"/>
          </p:cNvSpPr>
          <p:nvPr>
            <p:ph type="ftr" sz="quarter" idx="11"/>
          </p:nvPr>
        </p:nvSpPr>
        <p:spPr/>
        <p:txBody>
          <a:bodyPr/>
          <a:lstStyle/>
          <a:p>
            <a:r>
              <a:rPr lang="en-US"/>
              <a:t>Bajra International College</a:t>
            </a:r>
            <a:endParaRPr lang="en-US" dirty="0"/>
          </a:p>
        </p:txBody>
      </p:sp>
      <p:pic>
        <p:nvPicPr>
          <p:cNvPr id="4" name="Picture 3">
            <a:extLst>
              <a:ext uri="{FF2B5EF4-FFF2-40B4-BE49-F238E27FC236}">
                <a16:creationId xmlns:a16="http://schemas.microsoft.com/office/drawing/2014/main" id="{51BBE758-290A-433D-A95C-0D98B7FC7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334" y="6257924"/>
            <a:ext cx="1895475" cy="561975"/>
          </a:xfrm>
          <a:prstGeom prst="rect">
            <a:avLst/>
          </a:prstGeom>
        </p:spPr>
      </p:pic>
      <p:sp>
        <p:nvSpPr>
          <p:cNvPr id="17" name="Rectangle 16">
            <a:extLst>
              <a:ext uri="{FF2B5EF4-FFF2-40B4-BE49-F238E27FC236}">
                <a16:creationId xmlns:a16="http://schemas.microsoft.com/office/drawing/2014/main" id="{5C8CB274-4BA8-02C6-39E7-774A85874F8F}"/>
              </a:ext>
            </a:extLst>
          </p:cNvPr>
          <p:cNvSpPr/>
          <p:nvPr/>
        </p:nvSpPr>
        <p:spPr>
          <a:xfrm>
            <a:off x="637187" y="4287452"/>
            <a:ext cx="4645239" cy="984885"/>
          </a:xfrm>
          <a:prstGeom prst="rect">
            <a:avLst/>
          </a:prstGeom>
        </p:spPr>
        <p:txBody>
          <a:bodyPr wrap="square" lIns="0" tIns="0" rIns="0" bIns="0" anchor="t">
            <a:spAutoFit/>
          </a:bodyPr>
          <a:lstStyle/>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p:txBody>
      </p:sp>
    </p:spTree>
    <p:extLst>
      <p:ext uri="{BB962C8B-B14F-4D97-AF65-F5344CB8AC3E}">
        <p14:creationId xmlns:p14="http://schemas.microsoft.com/office/powerpoint/2010/main" val="752970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765143" y="403628"/>
            <a:ext cx="4426857"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Testing Evidence</a:t>
            </a:r>
          </a:p>
          <a:p>
            <a:pPr algn="ctr"/>
            <a:endParaRPr lang="en-US" sz="2800" b="1" dirty="0">
              <a:solidFill>
                <a:schemeClr val="tx1">
                  <a:lumMod val="75000"/>
                  <a:lumOff val="25000"/>
                </a:schemeClr>
              </a:solidFill>
            </a:endParaRPr>
          </a:p>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403628"/>
            <a:ext cx="441234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174C79D2-9617-4E39-A773-BF9E8BC282C2}"/>
              </a:ext>
            </a:extLst>
          </p:cNvPr>
          <p:cNvSpPr>
            <a:spLocks noGrp="1"/>
          </p:cNvSpPr>
          <p:nvPr>
            <p:ph type="ftr" sz="quarter" idx="11"/>
          </p:nvPr>
        </p:nvSpPr>
        <p:spPr/>
        <p:txBody>
          <a:bodyPr/>
          <a:lstStyle/>
          <a:p>
            <a:r>
              <a:rPr lang="en-US"/>
              <a:t>Bajra International College</a:t>
            </a:r>
            <a:endParaRPr lang="en-US" dirty="0"/>
          </a:p>
        </p:txBody>
      </p:sp>
      <p:pic>
        <p:nvPicPr>
          <p:cNvPr id="4" name="Picture 3">
            <a:extLst>
              <a:ext uri="{FF2B5EF4-FFF2-40B4-BE49-F238E27FC236}">
                <a16:creationId xmlns:a16="http://schemas.microsoft.com/office/drawing/2014/main" id="{51BBE758-290A-433D-A95C-0D98B7FC7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334" y="6257924"/>
            <a:ext cx="1895475" cy="561975"/>
          </a:xfrm>
          <a:prstGeom prst="rect">
            <a:avLst/>
          </a:prstGeom>
        </p:spPr>
      </p:pic>
      <p:sp>
        <p:nvSpPr>
          <p:cNvPr id="17" name="Rectangle 16">
            <a:extLst>
              <a:ext uri="{FF2B5EF4-FFF2-40B4-BE49-F238E27FC236}">
                <a16:creationId xmlns:a16="http://schemas.microsoft.com/office/drawing/2014/main" id="{5C8CB274-4BA8-02C6-39E7-774A85874F8F}"/>
              </a:ext>
            </a:extLst>
          </p:cNvPr>
          <p:cNvSpPr/>
          <p:nvPr/>
        </p:nvSpPr>
        <p:spPr>
          <a:xfrm>
            <a:off x="637187" y="4287452"/>
            <a:ext cx="4645239" cy="984885"/>
          </a:xfrm>
          <a:prstGeom prst="rect">
            <a:avLst/>
          </a:prstGeom>
        </p:spPr>
        <p:txBody>
          <a:bodyPr wrap="square" lIns="0" tIns="0" rIns="0" bIns="0" anchor="t">
            <a:spAutoFit/>
          </a:bodyPr>
          <a:lstStyle/>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p:txBody>
      </p:sp>
      <p:graphicFrame>
        <p:nvGraphicFramePr>
          <p:cNvPr id="3" name="Table 2">
            <a:extLst>
              <a:ext uri="{FF2B5EF4-FFF2-40B4-BE49-F238E27FC236}">
                <a16:creationId xmlns:a16="http://schemas.microsoft.com/office/drawing/2014/main" id="{B45C1016-4BBD-C5E8-24EB-3E0B0239BB32}"/>
              </a:ext>
            </a:extLst>
          </p:cNvPr>
          <p:cNvGraphicFramePr>
            <a:graphicFrameLocks noGrp="1"/>
          </p:cNvGraphicFramePr>
          <p:nvPr>
            <p:extLst>
              <p:ext uri="{D42A27DB-BD31-4B8C-83A1-F6EECF244321}">
                <p14:modId xmlns:p14="http://schemas.microsoft.com/office/powerpoint/2010/main" val="1339527449"/>
              </p:ext>
            </p:extLst>
          </p:nvPr>
        </p:nvGraphicFramePr>
        <p:xfrm>
          <a:off x="1319284" y="805693"/>
          <a:ext cx="9553432" cy="4867330"/>
        </p:xfrm>
        <a:graphic>
          <a:graphicData uri="http://schemas.openxmlformats.org/drawingml/2006/table">
            <a:tbl>
              <a:tblPr firstRow="1" firstCol="1" bandRow="1">
                <a:tableStyleId>{5C22544A-7EE6-4342-B048-85BDC9FD1C3A}</a:tableStyleId>
              </a:tblPr>
              <a:tblGrid>
                <a:gridCol w="1273791">
                  <a:extLst>
                    <a:ext uri="{9D8B030D-6E8A-4147-A177-3AD203B41FA5}">
                      <a16:colId xmlns:a16="http://schemas.microsoft.com/office/drawing/2014/main" val="1173428042"/>
                    </a:ext>
                  </a:extLst>
                </a:gridCol>
                <a:gridCol w="1482006">
                  <a:extLst>
                    <a:ext uri="{9D8B030D-6E8A-4147-A177-3AD203B41FA5}">
                      <a16:colId xmlns:a16="http://schemas.microsoft.com/office/drawing/2014/main" val="3295360744"/>
                    </a:ext>
                  </a:extLst>
                </a:gridCol>
                <a:gridCol w="3490678">
                  <a:extLst>
                    <a:ext uri="{9D8B030D-6E8A-4147-A177-3AD203B41FA5}">
                      <a16:colId xmlns:a16="http://schemas.microsoft.com/office/drawing/2014/main" val="951192595"/>
                    </a:ext>
                  </a:extLst>
                </a:gridCol>
                <a:gridCol w="1297266">
                  <a:extLst>
                    <a:ext uri="{9D8B030D-6E8A-4147-A177-3AD203B41FA5}">
                      <a16:colId xmlns:a16="http://schemas.microsoft.com/office/drawing/2014/main" val="3853519066"/>
                    </a:ext>
                  </a:extLst>
                </a:gridCol>
                <a:gridCol w="1038018">
                  <a:extLst>
                    <a:ext uri="{9D8B030D-6E8A-4147-A177-3AD203B41FA5}">
                      <a16:colId xmlns:a16="http://schemas.microsoft.com/office/drawing/2014/main" val="966486621"/>
                    </a:ext>
                  </a:extLst>
                </a:gridCol>
                <a:gridCol w="971673">
                  <a:extLst>
                    <a:ext uri="{9D8B030D-6E8A-4147-A177-3AD203B41FA5}">
                      <a16:colId xmlns:a16="http://schemas.microsoft.com/office/drawing/2014/main" val="2381146789"/>
                    </a:ext>
                  </a:extLst>
                </a:gridCol>
              </a:tblGrid>
              <a:tr h="642456">
                <a:tc>
                  <a:txBody>
                    <a:bodyPr/>
                    <a:lstStyle/>
                    <a:p>
                      <a:pPr marL="0" marR="0" algn="l">
                        <a:lnSpc>
                          <a:spcPct val="107000"/>
                        </a:lnSpc>
                        <a:spcBef>
                          <a:spcPts val="600"/>
                        </a:spcBef>
                        <a:spcAft>
                          <a:spcPts val="800"/>
                        </a:spcAft>
                      </a:pPr>
                      <a:r>
                        <a:rPr lang="en-GB" sz="1200">
                          <a:effectLst/>
                        </a:rPr>
                        <a:t> </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1595" marR="0" marT="38735" marB="0"/>
                </a:tc>
                <a:tc>
                  <a:txBody>
                    <a:bodyPr/>
                    <a:lstStyle/>
                    <a:p>
                      <a:pPr marL="4445" marR="0" algn="l">
                        <a:lnSpc>
                          <a:spcPct val="107000"/>
                        </a:lnSpc>
                        <a:spcBef>
                          <a:spcPts val="600"/>
                        </a:spcBef>
                        <a:spcAft>
                          <a:spcPts val="0"/>
                        </a:spcAft>
                      </a:pPr>
                      <a:r>
                        <a:rPr lang="en-GB" sz="1200">
                          <a:effectLst/>
                        </a:rPr>
                        <a:t>Test Case Description</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1595" marR="0" marT="38735" marB="0"/>
                </a:tc>
                <a:tc>
                  <a:txBody>
                    <a:bodyPr/>
                    <a:lstStyle/>
                    <a:p>
                      <a:pPr marL="4445" marR="0" algn="l">
                        <a:lnSpc>
                          <a:spcPct val="107000"/>
                        </a:lnSpc>
                        <a:spcBef>
                          <a:spcPts val="600"/>
                        </a:spcBef>
                        <a:spcAft>
                          <a:spcPts val="0"/>
                        </a:spcAft>
                      </a:pPr>
                      <a:r>
                        <a:rPr lang="en-GB" sz="1300" dirty="0">
                          <a:effectLst/>
                        </a:rPr>
                        <a:t>Test Data</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595" marR="0" marT="38735" marB="0"/>
                </a:tc>
                <a:tc>
                  <a:txBody>
                    <a:bodyPr/>
                    <a:lstStyle/>
                    <a:p>
                      <a:pPr marL="9525" marR="0" algn="l">
                        <a:lnSpc>
                          <a:spcPct val="107000"/>
                        </a:lnSpc>
                        <a:spcBef>
                          <a:spcPts val="600"/>
                        </a:spcBef>
                        <a:spcAft>
                          <a:spcPts val="510"/>
                        </a:spcAft>
                      </a:pPr>
                      <a:r>
                        <a:rPr lang="en-GB" sz="1200">
                          <a:effectLst/>
                        </a:rPr>
                        <a:t>Expected</a:t>
                      </a:r>
                    </a:p>
                    <a:p>
                      <a:pPr marL="9525" marR="0" algn="l">
                        <a:lnSpc>
                          <a:spcPct val="107000"/>
                        </a:lnSpc>
                        <a:spcBef>
                          <a:spcPts val="600"/>
                        </a:spcBef>
                        <a:spcAft>
                          <a:spcPts val="0"/>
                        </a:spcAft>
                      </a:pPr>
                      <a:r>
                        <a:rPr lang="en-GB" sz="1200">
                          <a:effectLst/>
                        </a:rPr>
                        <a:t>Result</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1595" marR="0" marT="38735" marB="0"/>
                </a:tc>
                <a:tc>
                  <a:txBody>
                    <a:bodyPr/>
                    <a:lstStyle/>
                    <a:p>
                      <a:pPr marL="4445" marR="0" algn="l">
                        <a:lnSpc>
                          <a:spcPct val="107000"/>
                        </a:lnSpc>
                        <a:spcBef>
                          <a:spcPts val="600"/>
                        </a:spcBef>
                        <a:spcAft>
                          <a:spcPts val="0"/>
                        </a:spcAft>
                      </a:pPr>
                      <a:r>
                        <a:rPr lang="en-GB" sz="1200">
                          <a:effectLst/>
                        </a:rPr>
                        <a:t>Actual Result</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1595" marR="0" marT="38735" marB="0"/>
                </a:tc>
                <a:tc>
                  <a:txBody>
                    <a:bodyPr/>
                    <a:lstStyle/>
                    <a:p>
                      <a:pPr marL="4445" marR="0" algn="l">
                        <a:lnSpc>
                          <a:spcPct val="107000"/>
                        </a:lnSpc>
                        <a:spcBef>
                          <a:spcPts val="600"/>
                        </a:spcBef>
                        <a:spcAft>
                          <a:spcPts val="0"/>
                        </a:spcAft>
                      </a:pPr>
                      <a:r>
                        <a:rPr lang="en-GB" sz="1300">
                          <a:effectLst/>
                        </a:rPr>
                        <a:t>Pass/</a:t>
                      </a:r>
                      <a:endParaRPr lang="en-GB" sz="1200">
                        <a:effectLst/>
                      </a:endParaRPr>
                    </a:p>
                    <a:p>
                      <a:pPr marL="4445" marR="0" algn="l">
                        <a:lnSpc>
                          <a:spcPct val="107000"/>
                        </a:lnSpc>
                        <a:spcBef>
                          <a:spcPts val="600"/>
                        </a:spcBef>
                        <a:spcAft>
                          <a:spcPts val="0"/>
                        </a:spcAft>
                      </a:pPr>
                      <a:r>
                        <a:rPr lang="en-GB" sz="1300">
                          <a:effectLst/>
                        </a:rPr>
                        <a:t>Fail</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1595" marR="0" marT="38735" marB="0"/>
                </a:tc>
                <a:extLst>
                  <a:ext uri="{0D108BD9-81ED-4DB2-BD59-A6C34878D82A}">
                    <a16:rowId xmlns:a16="http://schemas.microsoft.com/office/drawing/2014/main" val="734806299"/>
                  </a:ext>
                </a:extLst>
              </a:tr>
              <a:tr h="1500923">
                <a:tc>
                  <a:txBody>
                    <a:bodyPr/>
                    <a:lstStyle/>
                    <a:p>
                      <a:pPr marL="9525" marR="0" algn="l">
                        <a:lnSpc>
                          <a:spcPct val="107000"/>
                        </a:lnSpc>
                        <a:spcBef>
                          <a:spcPts val="600"/>
                        </a:spcBef>
                        <a:spcAft>
                          <a:spcPts val="0"/>
                        </a:spcAft>
                      </a:pPr>
                      <a:r>
                        <a:rPr lang="en-GB" sz="1200">
                          <a:effectLst/>
                        </a:rPr>
                        <a:t>A_LOG_1</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1595" marR="0" marT="38735" marB="0"/>
                </a:tc>
                <a:tc>
                  <a:txBody>
                    <a:bodyPr/>
                    <a:lstStyle/>
                    <a:p>
                      <a:pPr marL="4445" marR="0" algn="l">
                        <a:lnSpc>
                          <a:spcPct val="107000"/>
                        </a:lnSpc>
                        <a:spcBef>
                          <a:spcPts val="600"/>
                        </a:spcBef>
                        <a:spcAft>
                          <a:spcPts val="510"/>
                        </a:spcAft>
                      </a:pPr>
                      <a:r>
                        <a:rPr lang="en-GB" sz="1200">
                          <a:effectLst/>
                        </a:rPr>
                        <a:t>Admin</a:t>
                      </a:r>
                    </a:p>
                    <a:p>
                      <a:pPr marL="4445" marR="0" algn="l">
                        <a:lnSpc>
                          <a:spcPct val="107000"/>
                        </a:lnSpc>
                        <a:spcBef>
                          <a:spcPts val="600"/>
                        </a:spcBef>
                        <a:spcAft>
                          <a:spcPts val="0"/>
                        </a:spcAft>
                      </a:pPr>
                      <a:r>
                        <a:rPr lang="en-GB" sz="1200">
                          <a:effectLst/>
                        </a:rPr>
                        <a:t>enters an invalid email</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1595" marR="0" marT="38735" marB="0"/>
                </a:tc>
                <a:tc>
                  <a:txBody>
                    <a:bodyPr/>
                    <a:lstStyle/>
                    <a:p>
                      <a:pPr marL="4445" marR="0" algn="just">
                        <a:lnSpc>
                          <a:spcPct val="107000"/>
                        </a:lnSpc>
                        <a:spcBef>
                          <a:spcPts val="600"/>
                        </a:spcBef>
                        <a:spcAft>
                          <a:spcPts val="0"/>
                        </a:spcAft>
                      </a:pPr>
                      <a:r>
                        <a:rPr lang="en-GB" sz="1200" dirty="0">
                          <a:effectLst/>
                        </a:rPr>
                        <a:t>username: 1324gmail.com </a:t>
                      </a:r>
                    </a:p>
                    <a:p>
                      <a:pPr marL="4445" marR="0" algn="just">
                        <a:lnSpc>
                          <a:spcPct val="107000"/>
                        </a:lnSpc>
                        <a:spcBef>
                          <a:spcPts val="600"/>
                        </a:spcBef>
                        <a:spcAft>
                          <a:spcPts val="0"/>
                        </a:spcAft>
                      </a:pPr>
                      <a:r>
                        <a:rPr lang="en-GB" sz="1200" dirty="0">
                          <a:effectLst/>
                        </a:rPr>
                        <a:t>password: 1234</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595" marR="0" marT="38735" marB="0"/>
                </a:tc>
                <a:tc>
                  <a:txBody>
                    <a:bodyPr/>
                    <a:lstStyle/>
                    <a:p>
                      <a:pPr marL="0" marR="94615" indent="9525" algn="just">
                        <a:lnSpc>
                          <a:spcPct val="107000"/>
                        </a:lnSpc>
                        <a:spcBef>
                          <a:spcPts val="600"/>
                        </a:spcBef>
                        <a:spcAft>
                          <a:spcPts val="0"/>
                        </a:spcAft>
                      </a:pPr>
                      <a:r>
                        <a:rPr lang="en-GB" sz="1200" dirty="0">
                          <a:effectLst/>
                        </a:rPr>
                        <a:t>Display message **The email format is invalid.</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595" marR="0" marT="38735" marB="0"/>
                </a:tc>
                <a:tc>
                  <a:txBody>
                    <a:bodyPr/>
                    <a:lstStyle/>
                    <a:p>
                      <a:pPr marL="4445" marR="0" indent="9525" algn="l">
                        <a:lnSpc>
                          <a:spcPct val="107000"/>
                        </a:lnSpc>
                        <a:spcBef>
                          <a:spcPts val="600"/>
                        </a:spcBef>
                        <a:spcAft>
                          <a:spcPts val="0"/>
                        </a:spcAft>
                      </a:pPr>
                      <a:r>
                        <a:rPr lang="en-GB" sz="1200">
                          <a:effectLst/>
                        </a:rPr>
                        <a:t>As expected,</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1595" marR="0" marT="38735" marB="0"/>
                </a:tc>
                <a:tc>
                  <a:txBody>
                    <a:bodyPr/>
                    <a:lstStyle/>
                    <a:p>
                      <a:pPr marL="13970" marR="0" algn="l">
                        <a:lnSpc>
                          <a:spcPct val="107000"/>
                        </a:lnSpc>
                        <a:spcBef>
                          <a:spcPts val="600"/>
                        </a:spcBef>
                        <a:spcAft>
                          <a:spcPts val="0"/>
                        </a:spcAft>
                      </a:pPr>
                      <a:r>
                        <a:rPr lang="en-GB" sz="1200">
                          <a:effectLst/>
                        </a:rPr>
                        <a:t>Pass</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1595" marR="0" marT="38735" marB="0"/>
                </a:tc>
                <a:extLst>
                  <a:ext uri="{0D108BD9-81ED-4DB2-BD59-A6C34878D82A}">
                    <a16:rowId xmlns:a16="http://schemas.microsoft.com/office/drawing/2014/main" val="4195599341"/>
                  </a:ext>
                </a:extLst>
              </a:tr>
              <a:tr h="1511921">
                <a:tc>
                  <a:txBody>
                    <a:bodyPr/>
                    <a:lstStyle/>
                    <a:p>
                      <a:pPr marL="0" marR="0" algn="l">
                        <a:lnSpc>
                          <a:spcPct val="107000"/>
                        </a:lnSpc>
                        <a:spcBef>
                          <a:spcPts val="600"/>
                        </a:spcBef>
                        <a:spcAft>
                          <a:spcPts val="615"/>
                        </a:spcAft>
                      </a:pPr>
                      <a:r>
                        <a:rPr lang="en-GB" sz="1200">
                          <a:effectLst/>
                        </a:rPr>
                        <a:t>A_LOG_</a:t>
                      </a:r>
                      <a:r>
                        <a:rPr lang="en-GB" sz="1400">
                          <a:effectLst/>
                        </a:rPr>
                        <a:t>2</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1595" marR="0" marT="38735" marB="0"/>
                </a:tc>
                <a:tc>
                  <a:txBody>
                    <a:bodyPr/>
                    <a:lstStyle/>
                    <a:p>
                      <a:pPr marL="4445" marR="198755" algn="just">
                        <a:lnSpc>
                          <a:spcPct val="107000"/>
                        </a:lnSpc>
                        <a:spcBef>
                          <a:spcPts val="600"/>
                        </a:spcBef>
                        <a:spcAft>
                          <a:spcPts val="0"/>
                        </a:spcAft>
                      </a:pPr>
                      <a:r>
                        <a:rPr lang="en-GB" sz="1200">
                          <a:effectLst/>
                        </a:rPr>
                        <a:t>Admin enters a wrong password</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1595" marR="0" marT="38735" marB="0"/>
                </a:tc>
                <a:tc>
                  <a:txBody>
                    <a:bodyPr/>
                    <a:lstStyle/>
                    <a:p>
                      <a:pPr marL="4445" marR="203200" algn="just">
                        <a:lnSpc>
                          <a:spcPct val="107000"/>
                        </a:lnSpc>
                        <a:spcBef>
                          <a:spcPts val="600"/>
                        </a:spcBef>
                        <a:spcAft>
                          <a:spcPts val="0"/>
                        </a:spcAft>
                      </a:pPr>
                      <a:r>
                        <a:rPr lang="en-GB" sz="1200" dirty="0">
                          <a:effectLst/>
                        </a:rPr>
                        <a:t>email:1234@gmail.com password:1234</a:t>
                      </a:r>
                    </a:p>
                    <a:p>
                      <a:pPr marL="4445" marR="203200" algn="just">
                        <a:lnSpc>
                          <a:spcPct val="107000"/>
                        </a:lnSpc>
                        <a:spcBef>
                          <a:spcPts val="600"/>
                        </a:spcBef>
                        <a:spcAft>
                          <a:spcPts val="0"/>
                        </a:spcAft>
                      </a:pPr>
                      <a:r>
                        <a:rPr lang="en-GB" sz="1200" dirty="0">
                          <a:effectLst/>
                        </a:rPr>
                        <a:t> </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595" marR="0" marT="38735" marB="0"/>
                </a:tc>
                <a:tc>
                  <a:txBody>
                    <a:bodyPr/>
                    <a:lstStyle/>
                    <a:p>
                      <a:pPr marL="0" marR="113665" indent="9525" algn="l">
                        <a:lnSpc>
                          <a:spcPct val="107000"/>
                        </a:lnSpc>
                        <a:spcBef>
                          <a:spcPts val="600"/>
                        </a:spcBef>
                        <a:spcAft>
                          <a:spcPts val="0"/>
                        </a:spcAft>
                      </a:pPr>
                      <a:r>
                        <a:rPr lang="en-GB" sz="1200">
                          <a:effectLst/>
                        </a:rPr>
                        <a:t>Display message ** Password mismatch**</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1595" marR="0" marT="38735" marB="0"/>
                </a:tc>
                <a:tc>
                  <a:txBody>
                    <a:bodyPr/>
                    <a:lstStyle/>
                    <a:p>
                      <a:pPr marL="4445" marR="0" algn="l">
                        <a:lnSpc>
                          <a:spcPct val="107000"/>
                        </a:lnSpc>
                        <a:spcBef>
                          <a:spcPts val="600"/>
                        </a:spcBef>
                        <a:spcAft>
                          <a:spcPts val="0"/>
                        </a:spcAft>
                      </a:pPr>
                      <a:r>
                        <a:rPr lang="en-GB" sz="1200" dirty="0">
                          <a:effectLst/>
                        </a:rPr>
                        <a:t>expected</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595" marR="0" marT="38735" marB="0"/>
                </a:tc>
                <a:tc>
                  <a:txBody>
                    <a:bodyPr/>
                    <a:lstStyle/>
                    <a:p>
                      <a:pPr marL="4445" marR="0" algn="l">
                        <a:lnSpc>
                          <a:spcPct val="107000"/>
                        </a:lnSpc>
                        <a:spcBef>
                          <a:spcPts val="600"/>
                        </a:spcBef>
                        <a:spcAft>
                          <a:spcPts val="0"/>
                        </a:spcAft>
                      </a:pPr>
                      <a:r>
                        <a:rPr lang="en-GB" sz="1200">
                          <a:effectLst/>
                        </a:rPr>
                        <a:t>Pass</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1595" marR="0" marT="38735" marB="0"/>
                </a:tc>
                <a:extLst>
                  <a:ext uri="{0D108BD9-81ED-4DB2-BD59-A6C34878D82A}">
                    <a16:rowId xmlns:a16="http://schemas.microsoft.com/office/drawing/2014/main" val="2967264127"/>
                  </a:ext>
                </a:extLst>
              </a:tr>
              <a:tr h="1212030">
                <a:tc>
                  <a:txBody>
                    <a:bodyPr/>
                    <a:lstStyle/>
                    <a:p>
                      <a:pPr marL="0" marR="0" algn="l">
                        <a:lnSpc>
                          <a:spcPct val="107000"/>
                        </a:lnSpc>
                        <a:spcBef>
                          <a:spcPts val="600"/>
                        </a:spcBef>
                        <a:spcAft>
                          <a:spcPts val="615"/>
                        </a:spcAft>
                      </a:pPr>
                      <a:r>
                        <a:rPr lang="en-GB" sz="1200">
                          <a:effectLst/>
                        </a:rPr>
                        <a:t>A _LOG_</a:t>
                      </a:r>
                      <a:r>
                        <a:rPr lang="en-GB" sz="1400">
                          <a:effectLst/>
                        </a:rPr>
                        <a:t>3</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1595" marR="0" marT="38735" marB="0"/>
                </a:tc>
                <a:tc>
                  <a:txBody>
                    <a:bodyPr/>
                    <a:lstStyle/>
                    <a:p>
                      <a:pPr marL="4445" marR="0" algn="l">
                        <a:lnSpc>
                          <a:spcPct val="107000"/>
                        </a:lnSpc>
                        <a:spcBef>
                          <a:spcPts val="600"/>
                        </a:spcBef>
                        <a:spcAft>
                          <a:spcPts val="510"/>
                        </a:spcAft>
                      </a:pPr>
                      <a:r>
                        <a:rPr lang="en-GB" sz="1200">
                          <a:effectLst/>
                        </a:rPr>
                        <a:t>Admin</a:t>
                      </a:r>
                    </a:p>
                    <a:p>
                      <a:pPr marL="4445" marR="75565" algn="just">
                        <a:lnSpc>
                          <a:spcPct val="107000"/>
                        </a:lnSpc>
                        <a:spcBef>
                          <a:spcPts val="600"/>
                        </a:spcBef>
                        <a:spcAft>
                          <a:spcPts val="0"/>
                        </a:spcAft>
                      </a:pPr>
                      <a:r>
                        <a:rPr lang="en-GB" sz="1200">
                          <a:effectLst/>
                        </a:rPr>
                        <a:t>enters valid email and password</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1595" marR="0" marT="38735" marB="0"/>
                </a:tc>
                <a:tc>
                  <a:txBody>
                    <a:bodyPr/>
                    <a:lstStyle/>
                    <a:p>
                      <a:pPr marL="4445" marR="13970" algn="l">
                        <a:lnSpc>
                          <a:spcPct val="107000"/>
                        </a:lnSpc>
                        <a:spcBef>
                          <a:spcPts val="600"/>
                        </a:spcBef>
                        <a:spcAft>
                          <a:spcPts val="0"/>
                        </a:spcAft>
                      </a:pPr>
                      <a:r>
                        <a:rPr lang="en-GB" sz="1200" dirty="0">
                          <a:effectLst/>
                        </a:rPr>
                        <a:t>email:milankarki723@gmail.com </a:t>
                      </a:r>
                    </a:p>
                    <a:p>
                      <a:pPr marL="4445" marR="13970" algn="l">
                        <a:lnSpc>
                          <a:spcPct val="107000"/>
                        </a:lnSpc>
                        <a:spcBef>
                          <a:spcPts val="600"/>
                        </a:spcBef>
                        <a:spcAft>
                          <a:spcPts val="0"/>
                        </a:spcAft>
                      </a:pPr>
                      <a:r>
                        <a:rPr lang="en-GB" sz="1200" dirty="0">
                          <a:effectLst/>
                        </a:rPr>
                        <a:t>password- user123</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595" marR="0" marT="38735" marB="0"/>
                </a:tc>
                <a:tc>
                  <a:txBody>
                    <a:bodyPr/>
                    <a:lstStyle/>
                    <a:p>
                      <a:pPr marL="9525" marR="0" algn="l">
                        <a:lnSpc>
                          <a:spcPct val="107000"/>
                        </a:lnSpc>
                        <a:spcBef>
                          <a:spcPts val="600"/>
                        </a:spcBef>
                        <a:spcAft>
                          <a:spcPts val="580"/>
                        </a:spcAft>
                      </a:pPr>
                      <a:r>
                        <a:rPr lang="en-GB" sz="1200" dirty="0">
                          <a:effectLst/>
                        </a:rPr>
                        <a:t>Logged into</a:t>
                      </a:r>
                    </a:p>
                    <a:p>
                      <a:pPr marL="9525" marR="0" algn="l">
                        <a:lnSpc>
                          <a:spcPct val="107000"/>
                        </a:lnSpc>
                        <a:spcBef>
                          <a:spcPts val="600"/>
                        </a:spcBef>
                        <a:spcAft>
                          <a:spcPts val="0"/>
                        </a:spcAft>
                      </a:pPr>
                      <a:r>
                        <a:rPr lang="en-GB" sz="1200" dirty="0">
                          <a:effectLst/>
                        </a:rPr>
                        <a:t>Login page</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595" marR="0" marT="38735" marB="0"/>
                </a:tc>
                <a:tc>
                  <a:txBody>
                    <a:bodyPr/>
                    <a:lstStyle/>
                    <a:p>
                      <a:pPr marL="4445" marR="0" algn="l">
                        <a:lnSpc>
                          <a:spcPct val="107000"/>
                        </a:lnSpc>
                        <a:spcBef>
                          <a:spcPts val="600"/>
                        </a:spcBef>
                        <a:spcAft>
                          <a:spcPts val="510"/>
                        </a:spcAft>
                      </a:pPr>
                      <a:r>
                        <a:rPr lang="en-GB" sz="1200">
                          <a:effectLst/>
                        </a:rPr>
                        <a:t>As</a:t>
                      </a:r>
                    </a:p>
                    <a:p>
                      <a:pPr marL="4445" marR="0" algn="l">
                        <a:lnSpc>
                          <a:spcPct val="107000"/>
                        </a:lnSpc>
                        <a:spcBef>
                          <a:spcPts val="600"/>
                        </a:spcBef>
                        <a:spcAft>
                          <a:spcPts val="0"/>
                        </a:spcAft>
                      </a:pPr>
                      <a:r>
                        <a:rPr lang="en-GB" sz="1200">
                          <a:effectLst/>
                        </a:rPr>
                        <a:t>expected,</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1595" marR="0" marT="38735" marB="0"/>
                </a:tc>
                <a:tc>
                  <a:txBody>
                    <a:bodyPr/>
                    <a:lstStyle/>
                    <a:p>
                      <a:pPr marL="4445" marR="0" algn="l">
                        <a:lnSpc>
                          <a:spcPct val="107000"/>
                        </a:lnSpc>
                        <a:spcBef>
                          <a:spcPts val="600"/>
                        </a:spcBef>
                        <a:spcAft>
                          <a:spcPts val="0"/>
                        </a:spcAft>
                      </a:pPr>
                      <a:r>
                        <a:rPr lang="en-GB" sz="1200" dirty="0">
                          <a:effectLst/>
                        </a:rPr>
                        <a:t>Pass</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595" marR="0" marT="38735" marB="0"/>
                </a:tc>
                <a:extLst>
                  <a:ext uri="{0D108BD9-81ED-4DB2-BD59-A6C34878D82A}">
                    <a16:rowId xmlns:a16="http://schemas.microsoft.com/office/drawing/2014/main" val="1538716766"/>
                  </a:ext>
                </a:extLst>
              </a:tr>
            </a:tbl>
          </a:graphicData>
        </a:graphic>
      </p:graphicFrame>
      <p:sp>
        <p:nvSpPr>
          <p:cNvPr id="5" name="Rectangle 1">
            <a:extLst>
              <a:ext uri="{FF2B5EF4-FFF2-40B4-BE49-F238E27FC236}">
                <a16:creationId xmlns:a16="http://schemas.microsoft.com/office/drawing/2014/main" id="{160519B8-BDFC-3705-3CEA-3FA856E594B3}"/>
              </a:ext>
            </a:extLst>
          </p:cNvPr>
          <p:cNvSpPr>
            <a:spLocks noChangeArrowheads="1"/>
          </p:cNvSpPr>
          <p:nvPr/>
        </p:nvSpPr>
        <p:spPr bwMode="auto">
          <a:xfrm>
            <a:off x="-881710" y="1959279"/>
            <a:ext cx="19596786" cy="553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indent="952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9525" algn="r"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a:t>
            </a:r>
            <a:r>
              <a:rPr kumimoji="0" lang="en-GB" altLang="en-US" sz="1400" b="1" i="0" u="none" strike="noStrike" cap="none" normalizeH="0" baseline="0" bmk="">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egister page test case</a:t>
            </a:r>
            <a:endParaRPr kumimoji="0" lang="en-GB" altLang="en-US" sz="14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9525" algn="r"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Fig: Register page test case</a:t>
            </a:r>
            <a:endParaRPr kumimoji="0" lang="en-GB" altLang="en-US" sz="1800" b="0" i="0" u="none" strike="noStrike" cap="none" normalizeH="0" baseline="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493CE5BF-A3C2-871C-6850-ACCD30A20EA9}"/>
              </a:ext>
            </a:extLst>
          </p:cNvPr>
          <p:cNvSpPr txBox="1"/>
          <p:nvPr/>
        </p:nvSpPr>
        <p:spPr>
          <a:xfrm>
            <a:off x="4194629" y="5888592"/>
            <a:ext cx="3570514" cy="369332"/>
          </a:xfrm>
          <a:prstGeom prst="rect">
            <a:avLst/>
          </a:prstGeom>
          <a:noFill/>
        </p:spPr>
        <p:txBody>
          <a:bodyPr wrap="square">
            <a:spAutoFit/>
          </a:bodyPr>
          <a:lstStyle/>
          <a:p>
            <a:r>
              <a:rPr lang="en-GB" sz="1800" b="1" i="1" dirty="0">
                <a:effectLst/>
                <a:latin typeface="Times New Roman" panose="02020603050405020304" pitchFamily="18" charset="0"/>
                <a:ea typeface="Calibri" panose="020F0502020204030204" pitchFamily="34" charset="0"/>
              </a:rPr>
              <a:t> Table 1</a:t>
            </a:r>
            <a:r>
              <a:rPr lang="en-GB" b="1" i="1" dirty="0">
                <a:latin typeface="Times New Roman" panose="02020603050405020304" pitchFamily="18" charset="0"/>
                <a:ea typeface="Calibri" panose="020F0502020204030204" pitchFamily="34" charset="0"/>
              </a:rPr>
              <a:t>: </a:t>
            </a:r>
            <a:r>
              <a:rPr lang="en-GB" sz="1800" b="1" i="1" dirty="0">
                <a:effectLst/>
                <a:latin typeface="Times New Roman" panose="02020603050405020304" pitchFamily="18" charset="0"/>
                <a:ea typeface="Calibri" panose="020F0502020204030204" pitchFamily="34" charset="0"/>
              </a:rPr>
              <a:t>Register page test case</a:t>
            </a:r>
            <a:endParaRPr lang="en-GB"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4245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634514" y="403628"/>
            <a:ext cx="455748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Testing Evidence</a:t>
            </a:r>
          </a:p>
          <a:p>
            <a:pPr algn="ctr"/>
            <a:endParaRPr lang="en-US" sz="2800" b="1" dirty="0">
              <a:solidFill>
                <a:schemeClr val="tx1">
                  <a:lumMod val="75000"/>
                  <a:lumOff val="25000"/>
                </a:schemeClr>
              </a:solidFill>
            </a:endParaRPr>
          </a:p>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403628"/>
            <a:ext cx="451394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174C79D2-9617-4E39-A773-BF9E8BC282C2}"/>
              </a:ext>
            </a:extLst>
          </p:cNvPr>
          <p:cNvSpPr>
            <a:spLocks noGrp="1"/>
          </p:cNvSpPr>
          <p:nvPr>
            <p:ph type="ftr" sz="quarter" idx="11"/>
          </p:nvPr>
        </p:nvSpPr>
        <p:spPr/>
        <p:txBody>
          <a:bodyPr/>
          <a:lstStyle/>
          <a:p>
            <a:r>
              <a:rPr lang="en-US"/>
              <a:t>Bajra International College</a:t>
            </a:r>
            <a:endParaRPr lang="en-US" dirty="0"/>
          </a:p>
        </p:txBody>
      </p:sp>
      <p:pic>
        <p:nvPicPr>
          <p:cNvPr id="4" name="Picture 3">
            <a:extLst>
              <a:ext uri="{FF2B5EF4-FFF2-40B4-BE49-F238E27FC236}">
                <a16:creationId xmlns:a16="http://schemas.microsoft.com/office/drawing/2014/main" id="{51BBE758-290A-433D-A95C-0D98B7FC7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334" y="6257924"/>
            <a:ext cx="1895475" cy="561975"/>
          </a:xfrm>
          <a:prstGeom prst="rect">
            <a:avLst/>
          </a:prstGeom>
        </p:spPr>
      </p:pic>
      <p:sp>
        <p:nvSpPr>
          <p:cNvPr id="17" name="Rectangle 16">
            <a:extLst>
              <a:ext uri="{FF2B5EF4-FFF2-40B4-BE49-F238E27FC236}">
                <a16:creationId xmlns:a16="http://schemas.microsoft.com/office/drawing/2014/main" id="{5C8CB274-4BA8-02C6-39E7-774A85874F8F}"/>
              </a:ext>
            </a:extLst>
          </p:cNvPr>
          <p:cNvSpPr/>
          <p:nvPr/>
        </p:nvSpPr>
        <p:spPr>
          <a:xfrm>
            <a:off x="637187" y="4287452"/>
            <a:ext cx="4645239" cy="984885"/>
          </a:xfrm>
          <a:prstGeom prst="rect">
            <a:avLst/>
          </a:prstGeom>
        </p:spPr>
        <p:txBody>
          <a:bodyPr wrap="square" lIns="0" tIns="0" rIns="0" bIns="0" anchor="t">
            <a:spAutoFit/>
          </a:bodyPr>
          <a:lstStyle/>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p:txBody>
      </p:sp>
      <p:sp>
        <p:nvSpPr>
          <p:cNvPr id="5" name="Rectangle 1">
            <a:extLst>
              <a:ext uri="{FF2B5EF4-FFF2-40B4-BE49-F238E27FC236}">
                <a16:creationId xmlns:a16="http://schemas.microsoft.com/office/drawing/2014/main" id="{160519B8-BDFC-3705-3CEA-3FA856E594B3}"/>
              </a:ext>
            </a:extLst>
          </p:cNvPr>
          <p:cNvSpPr>
            <a:spLocks noChangeArrowheads="1"/>
          </p:cNvSpPr>
          <p:nvPr/>
        </p:nvSpPr>
        <p:spPr bwMode="auto">
          <a:xfrm>
            <a:off x="-881710" y="1959279"/>
            <a:ext cx="19596786" cy="553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indent="952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9525" algn="r"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a:t>
            </a:r>
            <a:r>
              <a:rPr kumimoji="0" lang="en-GB" altLang="en-US" sz="1400" b="1" i="0" u="none" strike="noStrike" cap="none" normalizeH="0" baseline="0" bmk="">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egister page test case</a:t>
            </a:r>
            <a:endParaRPr kumimoji="0" lang="en-GB" altLang="en-US" sz="14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9525" algn="r"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Fig: Register page test case</a:t>
            </a:r>
            <a:endParaRPr kumimoji="0" lang="en-GB"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C511D5D7-7901-00C5-B8C0-2589255FD2A3}"/>
              </a:ext>
            </a:extLst>
          </p:cNvPr>
          <p:cNvGraphicFramePr>
            <a:graphicFrameLocks noGrp="1"/>
          </p:cNvGraphicFramePr>
          <p:nvPr>
            <p:extLst>
              <p:ext uri="{D42A27DB-BD31-4B8C-83A1-F6EECF244321}">
                <p14:modId xmlns:p14="http://schemas.microsoft.com/office/powerpoint/2010/main" val="3184253507"/>
              </p:ext>
            </p:extLst>
          </p:nvPr>
        </p:nvGraphicFramePr>
        <p:xfrm>
          <a:off x="1098753" y="873936"/>
          <a:ext cx="10572174" cy="4710880"/>
        </p:xfrm>
        <a:graphic>
          <a:graphicData uri="http://schemas.openxmlformats.org/drawingml/2006/table">
            <a:tbl>
              <a:tblPr firstRow="1" firstCol="1" bandRow="1">
                <a:tableStyleId>{5C22544A-7EE6-4342-B048-85BDC9FD1C3A}</a:tableStyleId>
              </a:tblPr>
              <a:tblGrid>
                <a:gridCol w="1333105">
                  <a:extLst>
                    <a:ext uri="{9D8B030D-6E8A-4147-A177-3AD203B41FA5}">
                      <a16:colId xmlns:a16="http://schemas.microsoft.com/office/drawing/2014/main" val="2265737003"/>
                    </a:ext>
                  </a:extLst>
                </a:gridCol>
                <a:gridCol w="1709932">
                  <a:extLst>
                    <a:ext uri="{9D8B030D-6E8A-4147-A177-3AD203B41FA5}">
                      <a16:colId xmlns:a16="http://schemas.microsoft.com/office/drawing/2014/main" val="3578614435"/>
                    </a:ext>
                  </a:extLst>
                </a:gridCol>
                <a:gridCol w="3392683">
                  <a:extLst>
                    <a:ext uri="{9D8B030D-6E8A-4147-A177-3AD203B41FA5}">
                      <a16:colId xmlns:a16="http://schemas.microsoft.com/office/drawing/2014/main" val="1517201197"/>
                    </a:ext>
                  </a:extLst>
                </a:gridCol>
                <a:gridCol w="1737114">
                  <a:extLst>
                    <a:ext uri="{9D8B030D-6E8A-4147-A177-3AD203B41FA5}">
                      <a16:colId xmlns:a16="http://schemas.microsoft.com/office/drawing/2014/main" val="1027915241"/>
                    </a:ext>
                  </a:extLst>
                </a:gridCol>
                <a:gridCol w="1194728">
                  <a:extLst>
                    <a:ext uri="{9D8B030D-6E8A-4147-A177-3AD203B41FA5}">
                      <a16:colId xmlns:a16="http://schemas.microsoft.com/office/drawing/2014/main" val="1869708875"/>
                    </a:ext>
                  </a:extLst>
                </a:gridCol>
                <a:gridCol w="1204612">
                  <a:extLst>
                    <a:ext uri="{9D8B030D-6E8A-4147-A177-3AD203B41FA5}">
                      <a16:colId xmlns:a16="http://schemas.microsoft.com/office/drawing/2014/main" val="1707141236"/>
                    </a:ext>
                  </a:extLst>
                </a:gridCol>
              </a:tblGrid>
              <a:tr h="611271">
                <a:tc>
                  <a:txBody>
                    <a:bodyPr/>
                    <a:lstStyle/>
                    <a:p>
                      <a:pPr marL="0" marR="0" algn="l">
                        <a:lnSpc>
                          <a:spcPct val="107000"/>
                        </a:lnSpc>
                        <a:spcBef>
                          <a:spcPts val="600"/>
                        </a:spcBef>
                        <a:spcAft>
                          <a:spcPts val="800"/>
                        </a:spcAft>
                      </a:pPr>
                      <a:r>
                        <a:rPr lang="en-GB" sz="1200">
                          <a:effectLst/>
                        </a:rPr>
                        <a:t> </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0800" marR="0" marT="23495" marB="0"/>
                </a:tc>
                <a:tc>
                  <a:txBody>
                    <a:bodyPr/>
                    <a:lstStyle/>
                    <a:p>
                      <a:pPr marL="4445" marR="0" algn="l">
                        <a:lnSpc>
                          <a:spcPct val="107000"/>
                        </a:lnSpc>
                        <a:spcBef>
                          <a:spcPts val="600"/>
                        </a:spcBef>
                        <a:spcAft>
                          <a:spcPts val="385"/>
                        </a:spcAft>
                      </a:pPr>
                      <a:r>
                        <a:rPr lang="en-GB" sz="1300">
                          <a:effectLst/>
                        </a:rPr>
                        <a:t>Test Case</a:t>
                      </a:r>
                      <a:endParaRPr lang="en-GB" sz="1200">
                        <a:effectLst/>
                      </a:endParaRPr>
                    </a:p>
                    <a:p>
                      <a:pPr marL="4445" marR="0" algn="l">
                        <a:lnSpc>
                          <a:spcPct val="107000"/>
                        </a:lnSpc>
                        <a:spcBef>
                          <a:spcPts val="600"/>
                        </a:spcBef>
                        <a:spcAft>
                          <a:spcPts val="0"/>
                        </a:spcAft>
                      </a:pPr>
                      <a:r>
                        <a:rPr lang="en-GB" sz="1200">
                          <a:effectLst/>
                        </a:rPr>
                        <a:t>Description</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0800" marR="0" marT="23495" marB="0"/>
                </a:tc>
                <a:tc>
                  <a:txBody>
                    <a:bodyPr/>
                    <a:lstStyle/>
                    <a:p>
                      <a:pPr marL="4445" marR="0" algn="l">
                        <a:lnSpc>
                          <a:spcPct val="107000"/>
                        </a:lnSpc>
                        <a:spcBef>
                          <a:spcPts val="600"/>
                        </a:spcBef>
                        <a:spcAft>
                          <a:spcPts val="0"/>
                        </a:spcAft>
                      </a:pPr>
                      <a:r>
                        <a:rPr lang="en-GB" sz="1300" dirty="0">
                          <a:effectLst/>
                        </a:rPr>
                        <a:t>Test Data</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800" marR="0" marT="23495" marB="0"/>
                </a:tc>
                <a:tc>
                  <a:txBody>
                    <a:bodyPr/>
                    <a:lstStyle/>
                    <a:p>
                      <a:pPr marL="9525" marR="0" algn="l">
                        <a:lnSpc>
                          <a:spcPct val="107000"/>
                        </a:lnSpc>
                        <a:spcBef>
                          <a:spcPts val="600"/>
                        </a:spcBef>
                        <a:spcAft>
                          <a:spcPts val="0"/>
                        </a:spcAft>
                      </a:pPr>
                      <a:r>
                        <a:rPr lang="en-GB" sz="1200" dirty="0">
                          <a:effectLst/>
                        </a:rPr>
                        <a:t>Expected </a:t>
                      </a:r>
                      <a:r>
                        <a:rPr lang="en-GB" sz="1200" dirty="0" err="1">
                          <a:effectLst/>
                        </a:rPr>
                        <a:t>ResuIt</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800" marR="0" marT="23495" marB="0"/>
                </a:tc>
                <a:tc>
                  <a:txBody>
                    <a:bodyPr/>
                    <a:lstStyle/>
                    <a:p>
                      <a:pPr marL="4445" marR="0" algn="l">
                        <a:lnSpc>
                          <a:spcPct val="107000"/>
                        </a:lnSpc>
                        <a:spcBef>
                          <a:spcPts val="600"/>
                        </a:spcBef>
                        <a:spcAft>
                          <a:spcPts val="0"/>
                        </a:spcAft>
                      </a:pPr>
                      <a:r>
                        <a:rPr lang="en-GB" sz="1200">
                          <a:effectLst/>
                        </a:rPr>
                        <a:t>Actual Result</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0800" marR="0" marT="23495" marB="0"/>
                </a:tc>
                <a:tc>
                  <a:txBody>
                    <a:bodyPr/>
                    <a:lstStyle/>
                    <a:p>
                      <a:pPr marL="4445" marR="0" algn="l">
                        <a:lnSpc>
                          <a:spcPct val="107000"/>
                        </a:lnSpc>
                        <a:spcBef>
                          <a:spcPts val="600"/>
                        </a:spcBef>
                        <a:spcAft>
                          <a:spcPts val="0"/>
                        </a:spcAft>
                      </a:pPr>
                      <a:r>
                        <a:rPr lang="en-GB" sz="1200">
                          <a:effectLst/>
                        </a:rPr>
                        <a:t>Pass,'Fai</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0800" marR="0" marT="23495" marB="0"/>
                </a:tc>
                <a:extLst>
                  <a:ext uri="{0D108BD9-81ED-4DB2-BD59-A6C34878D82A}">
                    <a16:rowId xmlns:a16="http://schemas.microsoft.com/office/drawing/2014/main" val="1277293179"/>
                  </a:ext>
                </a:extLst>
              </a:tr>
              <a:tr h="1463688">
                <a:tc>
                  <a:txBody>
                    <a:bodyPr/>
                    <a:lstStyle/>
                    <a:p>
                      <a:pPr marL="0" marR="0" algn="l">
                        <a:lnSpc>
                          <a:spcPct val="107000"/>
                        </a:lnSpc>
                        <a:spcBef>
                          <a:spcPts val="600"/>
                        </a:spcBef>
                        <a:spcAft>
                          <a:spcPts val="0"/>
                        </a:spcAft>
                      </a:pPr>
                      <a:r>
                        <a:rPr lang="en-GB" sz="1200">
                          <a:effectLst/>
                        </a:rPr>
                        <a:t>A LOG</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0800" marR="0" marT="23495" marB="0"/>
                </a:tc>
                <a:tc>
                  <a:txBody>
                    <a:bodyPr/>
                    <a:lstStyle/>
                    <a:p>
                      <a:pPr marL="4445" marR="94615" algn="l">
                        <a:lnSpc>
                          <a:spcPct val="107000"/>
                        </a:lnSpc>
                        <a:spcBef>
                          <a:spcPts val="600"/>
                        </a:spcBef>
                        <a:spcAft>
                          <a:spcPts val="0"/>
                        </a:spcAft>
                      </a:pPr>
                      <a:r>
                        <a:rPr lang="en-GB" sz="1200">
                          <a:effectLst/>
                        </a:rPr>
                        <a:t>Admin enters a wrong email</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0800" marR="0" marT="23495" marB="0"/>
                </a:tc>
                <a:tc>
                  <a:txBody>
                    <a:bodyPr/>
                    <a:lstStyle/>
                    <a:p>
                      <a:pPr marL="4445" marR="0" algn="just">
                        <a:lnSpc>
                          <a:spcPct val="107000"/>
                        </a:lnSpc>
                        <a:spcBef>
                          <a:spcPts val="600"/>
                        </a:spcBef>
                        <a:spcAft>
                          <a:spcPts val="0"/>
                        </a:spcAft>
                      </a:pPr>
                      <a:r>
                        <a:rPr lang="en-GB" sz="1200" dirty="0">
                          <a:effectLst/>
                        </a:rPr>
                        <a:t>email: 1324gmail.com password: 1234</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800" marR="0" marT="23495" marB="0"/>
                </a:tc>
                <a:tc>
                  <a:txBody>
                    <a:bodyPr/>
                    <a:lstStyle/>
                    <a:p>
                      <a:pPr marL="9525" marR="56515" algn="just">
                        <a:lnSpc>
                          <a:spcPct val="107000"/>
                        </a:lnSpc>
                        <a:spcBef>
                          <a:spcPts val="600"/>
                        </a:spcBef>
                        <a:spcAft>
                          <a:spcPts val="0"/>
                        </a:spcAft>
                      </a:pPr>
                      <a:r>
                        <a:rPr lang="en-GB" sz="1200">
                          <a:effectLst/>
                        </a:rPr>
                        <a:t>Display message **The email is not found* *</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0800" marR="0" marT="23495" marB="0"/>
                </a:tc>
                <a:tc>
                  <a:txBody>
                    <a:bodyPr/>
                    <a:lstStyle/>
                    <a:p>
                      <a:pPr marL="4445" marR="0" algn="l">
                        <a:lnSpc>
                          <a:spcPct val="107000"/>
                        </a:lnSpc>
                        <a:spcBef>
                          <a:spcPts val="600"/>
                        </a:spcBef>
                        <a:spcAft>
                          <a:spcPts val="0"/>
                        </a:spcAft>
                      </a:pPr>
                      <a:r>
                        <a:rPr lang="en-GB" sz="1200">
                          <a:effectLst/>
                        </a:rPr>
                        <a:t>expected</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0800" marR="0" marT="23495" marB="0"/>
                </a:tc>
                <a:tc>
                  <a:txBody>
                    <a:bodyPr/>
                    <a:lstStyle/>
                    <a:p>
                      <a:pPr marL="4445" marR="0" algn="l">
                        <a:lnSpc>
                          <a:spcPct val="107000"/>
                        </a:lnSpc>
                        <a:spcBef>
                          <a:spcPts val="600"/>
                        </a:spcBef>
                        <a:spcAft>
                          <a:spcPts val="0"/>
                        </a:spcAft>
                      </a:pPr>
                      <a:r>
                        <a:rPr lang="en-GB" sz="1200">
                          <a:effectLst/>
                        </a:rPr>
                        <a:t>Pass</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0800" marR="0" marT="23495" marB="0"/>
                </a:tc>
                <a:extLst>
                  <a:ext uri="{0D108BD9-81ED-4DB2-BD59-A6C34878D82A}">
                    <a16:rowId xmlns:a16="http://schemas.microsoft.com/office/drawing/2014/main" val="1592104129"/>
                  </a:ext>
                </a:extLst>
              </a:tr>
              <a:tr h="1463688">
                <a:tc>
                  <a:txBody>
                    <a:bodyPr/>
                    <a:lstStyle/>
                    <a:p>
                      <a:pPr marL="0" marR="0" algn="just">
                        <a:lnSpc>
                          <a:spcPct val="107000"/>
                        </a:lnSpc>
                        <a:spcBef>
                          <a:spcPts val="600"/>
                        </a:spcBef>
                        <a:spcAft>
                          <a:spcPts val="510"/>
                        </a:spcAft>
                      </a:pPr>
                      <a:r>
                        <a:rPr lang="en-GB" sz="1200">
                          <a:effectLst/>
                        </a:rPr>
                        <a:t>A_LOG_2</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0800" marR="0" marT="23495" marB="0"/>
                </a:tc>
                <a:tc>
                  <a:txBody>
                    <a:bodyPr/>
                    <a:lstStyle/>
                    <a:p>
                      <a:pPr marL="5715" marR="38100" indent="9525" algn="l">
                        <a:lnSpc>
                          <a:spcPct val="107000"/>
                        </a:lnSpc>
                        <a:spcBef>
                          <a:spcPts val="600"/>
                        </a:spcBef>
                        <a:spcAft>
                          <a:spcPts val="0"/>
                        </a:spcAft>
                      </a:pPr>
                      <a:r>
                        <a:rPr lang="en-GB" sz="1200">
                          <a:effectLst/>
                        </a:rPr>
                        <a:t>Admin enters a wrong password</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0800" marR="0" marT="23495" marB="0"/>
                </a:tc>
                <a:tc>
                  <a:txBody>
                    <a:bodyPr/>
                    <a:lstStyle/>
                    <a:p>
                      <a:pPr marL="5715" marR="0" indent="9525" algn="just">
                        <a:lnSpc>
                          <a:spcPct val="107000"/>
                        </a:lnSpc>
                        <a:spcBef>
                          <a:spcPts val="600"/>
                        </a:spcBef>
                        <a:spcAft>
                          <a:spcPts val="0"/>
                        </a:spcAft>
                      </a:pPr>
                      <a:r>
                        <a:rPr lang="en-GB" sz="1200">
                          <a:effectLst/>
                        </a:rPr>
                        <a:t>email: 1234@gmail.eom password: 1234</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0800" marR="0" marT="23495" marB="0"/>
                </a:tc>
                <a:tc>
                  <a:txBody>
                    <a:bodyPr/>
                    <a:lstStyle/>
                    <a:p>
                      <a:pPr marL="5715" marR="119380" indent="9525" algn="just">
                        <a:lnSpc>
                          <a:spcPct val="107000"/>
                        </a:lnSpc>
                        <a:spcBef>
                          <a:spcPts val="600"/>
                        </a:spcBef>
                        <a:spcAft>
                          <a:spcPts val="0"/>
                        </a:spcAft>
                      </a:pPr>
                      <a:r>
                        <a:rPr lang="en-GB" sz="1200">
                          <a:effectLst/>
                        </a:rPr>
                        <a:t>Display message **Password does not match **</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0800" marR="0" marT="23495" marB="0"/>
                </a:tc>
                <a:tc>
                  <a:txBody>
                    <a:bodyPr/>
                    <a:lstStyle/>
                    <a:p>
                      <a:pPr marL="9525" marR="0" algn="l">
                        <a:lnSpc>
                          <a:spcPct val="107000"/>
                        </a:lnSpc>
                        <a:spcBef>
                          <a:spcPts val="600"/>
                        </a:spcBef>
                        <a:spcAft>
                          <a:spcPts val="0"/>
                        </a:spcAft>
                      </a:pPr>
                      <a:r>
                        <a:rPr lang="en-GB" sz="1200">
                          <a:effectLst/>
                        </a:rPr>
                        <a:t>As expected</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0800" marR="0" marT="23495" marB="0"/>
                </a:tc>
                <a:tc>
                  <a:txBody>
                    <a:bodyPr/>
                    <a:lstStyle/>
                    <a:p>
                      <a:pPr marL="0" marR="0" algn="l">
                        <a:lnSpc>
                          <a:spcPct val="107000"/>
                        </a:lnSpc>
                        <a:spcBef>
                          <a:spcPts val="600"/>
                        </a:spcBef>
                        <a:spcAft>
                          <a:spcPts val="800"/>
                        </a:spcAft>
                      </a:pPr>
                      <a:r>
                        <a:rPr lang="en-GB" sz="1200">
                          <a:effectLst/>
                        </a:rPr>
                        <a:t>Pass</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0800" marR="0" marT="23495" marB="0"/>
                </a:tc>
                <a:extLst>
                  <a:ext uri="{0D108BD9-81ED-4DB2-BD59-A6C34878D82A}">
                    <a16:rowId xmlns:a16="http://schemas.microsoft.com/office/drawing/2014/main" val="1023130999"/>
                  </a:ext>
                </a:extLst>
              </a:tr>
              <a:tr h="1172233">
                <a:tc>
                  <a:txBody>
                    <a:bodyPr/>
                    <a:lstStyle/>
                    <a:p>
                      <a:pPr marL="9525" marR="0" algn="just">
                        <a:lnSpc>
                          <a:spcPct val="107000"/>
                        </a:lnSpc>
                        <a:spcBef>
                          <a:spcPts val="600"/>
                        </a:spcBef>
                        <a:spcAft>
                          <a:spcPts val="565"/>
                        </a:spcAft>
                      </a:pPr>
                      <a:r>
                        <a:rPr lang="en-GB" sz="1200">
                          <a:effectLst/>
                        </a:rPr>
                        <a:t>A_LOG_</a:t>
                      </a:r>
                      <a:r>
                        <a:rPr lang="en-GB" sz="1400">
                          <a:effectLst/>
                        </a:rPr>
                        <a:t>3</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0800" marR="0" marT="23495" marB="0"/>
                </a:tc>
                <a:tc>
                  <a:txBody>
                    <a:bodyPr/>
                    <a:lstStyle/>
                    <a:p>
                      <a:pPr marL="5715" marR="122555" indent="9525" algn="just">
                        <a:lnSpc>
                          <a:spcPct val="107000"/>
                        </a:lnSpc>
                        <a:spcBef>
                          <a:spcPts val="600"/>
                        </a:spcBef>
                        <a:spcAft>
                          <a:spcPts val="0"/>
                        </a:spcAft>
                      </a:pPr>
                      <a:r>
                        <a:rPr lang="en-GB" sz="1200">
                          <a:effectLst/>
                        </a:rPr>
                        <a:t>Admin enters valid email and</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0800" marR="0" marT="23495" marB="0"/>
                </a:tc>
                <a:tc>
                  <a:txBody>
                    <a:bodyPr/>
                    <a:lstStyle/>
                    <a:p>
                      <a:pPr marL="0" marR="0" algn="l">
                        <a:lnSpc>
                          <a:spcPct val="107000"/>
                        </a:lnSpc>
                        <a:spcBef>
                          <a:spcPts val="600"/>
                        </a:spcBef>
                        <a:spcAft>
                          <a:spcPts val="755"/>
                        </a:spcAft>
                      </a:pPr>
                      <a:r>
                        <a:rPr lang="en-GB" sz="1200" dirty="0">
                          <a:effectLst/>
                        </a:rPr>
                        <a:t>email: milankarki723@gmail.eom password: user123</a:t>
                      </a:r>
                    </a:p>
                    <a:p>
                      <a:pPr marL="15240" marR="481965" algn="just">
                        <a:lnSpc>
                          <a:spcPct val="107000"/>
                        </a:lnSpc>
                        <a:spcBef>
                          <a:spcPts val="600"/>
                        </a:spcBef>
                        <a:spcAft>
                          <a:spcPts val="0"/>
                        </a:spcAft>
                      </a:pPr>
                      <a:r>
                        <a:rPr lang="en-GB" sz="1200" dirty="0">
                          <a:effectLst/>
                        </a:rPr>
                        <a:t> </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800" marR="0" marT="23495" marB="0" anchor="ctr"/>
                </a:tc>
                <a:tc>
                  <a:txBody>
                    <a:bodyPr/>
                    <a:lstStyle/>
                    <a:p>
                      <a:pPr marL="15240" marR="0" algn="just">
                        <a:lnSpc>
                          <a:spcPct val="107000"/>
                        </a:lnSpc>
                        <a:spcBef>
                          <a:spcPts val="600"/>
                        </a:spcBef>
                        <a:spcAft>
                          <a:spcPts val="575"/>
                        </a:spcAft>
                      </a:pPr>
                      <a:r>
                        <a:rPr lang="en-GB" sz="1100">
                          <a:effectLst/>
                        </a:rPr>
                        <a:t>log into </a:t>
                      </a:r>
                      <a:endParaRPr lang="en-GB" sz="1200">
                        <a:effectLst/>
                      </a:endParaRPr>
                    </a:p>
                    <a:p>
                      <a:pPr marL="15240" marR="0" algn="l">
                        <a:lnSpc>
                          <a:spcPct val="107000"/>
                        </a:lnSpc>
                        <a:spcBef>
                          <a:spcPts val="600"/>
                        </a:spcBef>
                        <a:spcAft>
                          <a:spcPts val="0"/>
                        </a:spcAft>
                      </a:pPr>
                      <a:r>
                        <a:rPr lang="en-GB" sz="1100">
                          <a:effectLst/>
                        </a:rPr>
                        <a:t>Home page </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0800" marR="0" marT="23495" marB="0"/>
                </a:tc>
                <a:tc>
                  <a:txBody>
                    <a:bodyPr/>
                    <a:lstStyle/>
                    <a:p>
                      <a:pPr marL="9525" marR="0" algn="l">
                        <a:lnSpc>
                          <a:spcPct val="107000"/>
                        </a:lnSpc>
                        <a:spcBef>
                          <a:spcPts val="600"/>
                        </a:spcBef>
                        <a:spcAft>
                          <a:spcPts val="0"/>
                        </a:spcAft>
                      </a:pPr>
                      <a:r>
                        <a:rPr lang="en-GB" sz="1200">
                          <a:effectLst/>
                        </a:rPr>
                        <a:t>As expected</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0800" marR="0" marT="23495" marB="0"/>
                </a:tc>
                <a:tc>
                  <a:txBody>
                    <a:bodyPr/>
                    <a:lstStyle/>
                    <a:p>
                      <a:pPr marL="0" marR="0" algn="l">
                        <a:lnSpc>
                          <a:spcPct val="107000"/>
                        </a:lnSpc>
                        <a:spcBef>
                          <a:spcPts val="600"/>
                        </a:spcBef>
                        <a:spcAft>
                          <a:spcPts val="800"/>
                        </a:spcAft>
                      </a:pPr>
                      <a:r>
                        <a:rPr lang="en-GB" sz="1200" dirty="0">
                          <a:effectLst/>
                        </a:rPr>
                        <a:t>Pass</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800" marR="0" marT="23495" marB="0"/>
                </a:tc>
                <a:extLst>
                  <a:ext uri="{0D108BD9-81ED-4DB2-BD59-A6C34878D82A}">
                    <a16:rowId xmlns:a16="http://schemas.microsoft.com/office/drawing/2014/main" val="1537752280"/>
                  </a:ext>
                </a:extLst>
              </a:tr>
            </a:tbl>
          </a:graphicData>
        </a:graphic>
      </p:graphicFrame>
      <p:sp>
        <p:nvSpPr>
          <p:cNvPr id="13" name="TextBox 12">
            <a:extLst>
              <a:ext uri="{FF2B5EF4-FFF2-40B4-BE49-F238E27FC236}">
                <a16:creationId xmlns:a16="http://schemas.microsoft.com/office/drawing/2014/main" id="{34E69BDF-1CE8-3379-B5EC-4F173A51E588}"/>
              </a:ext>
            </a:extLst>
          </p:cNvPr>
          <p:cNvSpPr txBox="1"/>
          <p:nvPr/>
        </p:nvSpPr>
        <p:spPr>
          <a:xfrm>
            <a:off x="4139848" y="5785917"/>
            <a:ext cx="3570514" cy="369332"/>
          </a:xfrm>
          <a:prstGeom prst="rect">
            <a:avLst/>
          </a:prstGeom>
          <a:noFill/>
        </p:spPr>
        <p:txBody>
          <a:bodyPr wrap="square">
            <a:spAutoFit/>
          </a:bodyPr>
          <a:lstStyle/>
          <a:p>
            <a:r>
              <a:rPr lang="en-GB" sz="1800" b="1" i="1" dirty="0">
                <a:effectLst/>
                <a:latin typeface="Times New Roman" panose="02020603050405020304" pitchFamily="18" charset="0"/>
                <a:ea typeface="Calibri" panose="020F0502020204030204" pitchFamily="34" charset="0"/>
              </a:rPr>
              <a:t> Table 2</a:t>
            </a:r>
            <a:r>
              <a:rPr lang="en-GB" b="1" i="1" dirty="0">
                <a:latin typeface="Times New Roman" panose="02020603050405020304" pitchFamily="18" charset="0"/>
                <a:ea typeface="Calibri" panose="020F0502020204030204" pitchFamily="34" charset="0"/>
              </a:rPr>
              <a:t>: </a:t>
            </a:r>
            <a:r>
              <a:rPr lang="en-GB" sz="1800" b="1" i="1" dirty="0">
                <a:effectLst/>
                <a:latin typeface="Times New Roman" panose="02020603050405020304" pitchFamily="18" charset="0"/>
                <a:ea typeface="Calibri" panose="020F0502020204030204" pitchFamily="34" charset="0"/>
              </a:rPr>
              <a:t>Login page Test case</a:t>
            </a:r>
            <a:endParaRPr lang="en-GB"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6421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431096"/>
            <a:ext cx="11734800" cy="4431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tx1">
                    <a:lumMod val="75000"/>
                    <a:lumOff val="25000"/>
                  </a:schemeClr>
                </a:solidFill>
              </a:rPr>
              <a:t>Introduction</a:t>
            </a:r>
            <a:endParaRPr lang="en-US" sz="32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84CC1B18-0FCB-46E8-AE14-FE2A6466F1A4}"/>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a16="http://schemas.microsoft.com/office/drawing/2014/main" id="{E01A8A7B-497A-49FA-AF57-15C61196A5E8}"/>
              </a:ext>
            </a:extLst>
          </p:cNvPr>
          <p:cNvSpPr txBox="1"/>
          <p:nvPr/>
        </p:nvSpPr>
        <p:spPr>
          <a:xfrm>
            <a:off x="914400" y="1370748"/>
            <a:ext cx="10058400" cy="2677656"/>
          </a:xfrm>
          <a:prstGeom prst="rect">
            <a:avLst/>
          </a:prstGeom>
          <a:noFill/>
        </p:spPr>
        <p:txBody>
          <a:bodyPr wrap="square">
            <a:spAutoFit/>
          </a:bodyPr>
          <a:lstStyle/>
          <a:p>
            <a:pPr marL="285750" indent="-28575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E-commerce (electronic commerce) is the buying and selling of goods and services, or the transmitting of funds or data, over an electronic network, primarily the internet. </a:t>
            </a:r>
          </a:p>
          <a:p>
            <a:endParaRPr lang="en-GB"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These business transactions occur either as business-to-business (B2B), business-to-consumer (B2C), consumer-to-consumer (C2C) or consumer-to-business (C2B).</a:t>
            </a:r>
          </a:p>
        </p:txBody>
      </p:sp>
      <p:pic>
        <p:nvPicPr>
          <p:cNvPr id="6" name="Picture 5">
            <a:extLst>
              <a:ext uri="{FF2B5EF4-FFF2-40B4-BE49-F238E27FC236}">
                <a16:creationId xmlns:a16="http://schemas.microsoft.com/office/drawing/2014/main" id="{8DFD64C7-0E5F-43FA-BEE9-BA1CEF8DAA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754" y="6137578"/>
            <a:ext cx="1895475" cy="561975"/>
          </a:xfrm>
          <a:prstGeom prst="rect">
            <a:avLst/>
          </a:prstGeom>
        </p:spPr>
      </p:pic>
    </p:spTree>
    <p:extLst>
      <p:ext uri="{BB962C8B-B14F-4D97-AF65-F5344CB8AC3E}">
        <p14:creationId xmlns:p14="http://schemas.microsoft.com/office/powerpoint/2010/main" val="3299715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689273" y="403628"/>
            <a:ext cx="4502727"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Testing Evidence</a:t>
            </a:r>
          </a:p>
          <a:p>
            <a:pPr algn="ctr"/>
            <a:endParaRPr lang="en-US" sz="2800" b="1" dirty="0">
              <a:solidFill>
                <a:schemeClr val="tx1">
                  <a:lumMod val="75000"/>
                  <a:lumOff val="25000"/>
                </a:schemeClr>
              </a:solidFill>
            </a:endParaRPr>
          </a:p>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403628"/>
            <a:ext cx="447501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174C79D2-9617-4E39-A773-BF9E8BC282C2}"/>
              </a:ext>
            </a:extLst>
          </p:cNvPr>
          <p:cNvSpPr>
            <a:spLocks noGrp="1"/>
          </p:cNvSpPr>
          <p:nvPr>
            <p:ph type="ftr" sz="quarter" idx="11"/>
          </p:nvPr>
        </p:nvSpPr>
        <p:spPr/>
        <p:txBody>
          <a:bodyPr/>
          <a:lstStyle/>
          <a:p>
            <a:r>
              <a:rPr lang="en-US"/>
              <a:t>Bajra International College</a:t>
            </a:r>
            <a:endParaRPr lang="en-US" dirty="0"/>
          </a:p>
        </p:txBody>
      </p:sp>
      <p:pic>
        <p:nvPicPr>
          <p:cNvPr id="4" name="Picture 3">
            <a:extLst>
              <a:ext uri="{FF2B5EF4-FFF2-40B4-BE49-F238E27FC236}">
                <a16:creationId xmlns:a16="http://schemas.microsoft.com/office/drawing/2014/main" id="{51BBE758-290A-433D-A95C-0D98B7FC7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334" y="6257924"/>
            <a:ext cx="1895475" cy="561975"/>
          </a:xfrm>
          <a:prstGeom prst="rect">
            <a:avLst/>
          </a:prstGeom>
        </p:spPr>
      </p:pic>
      <p:sp>
        <p:nvSpPr>
          <p:cNvPr id="17" name="Rectangle 16">
            <a:extLst>
              <a:ext uri="{FF2B5EF4-FFF2-40B4-BE49-F238E27FC236}">
                <a16:creationId xmlns:a16="http://schemas.microsoft.com/office/drawing/2014/main" id="{5C8CB274-4BA8-02C6-39E7-774A85874F8F}"/>
              </a:ext>
            </a:extLst>
          </p:cNvPr>
          <p:cNvSpPr/>
          <p:nvPr/>
        </p:nvSpPr>
        <p:spPr>
          <a:xfrm>
            <a:off x="637187" y="4287452"/>
            <a:ext cx="4645239" cy="984885"/>
          </a:xfrm>
          <a:prstGeom prst="rect">
            <a:avLst/>
          </a:prstGeom>
        </p:spPr>
        <p:txBody>
          <a:bodyPr wrap="square" lIns="0" tIns="0" rIns="0" bIns="0" anchor="t">
            <a:spAutoFit/>
          </a:bodyPr>
          <a:lstStyle/>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p:txBody>
      </p:sp>
      <p:graphicFrame>
        <p:nvGraphicFramePr>
          <p:cNvPr id="3" name="Table 2">
            <a:extLst>
              <a:ext uri="{FF2B5EF4-FFF2-40B4-BE49-F238E27FC236}">
                <a16:creationId xmlns:a16="http://schemas.microsoft.com/office/drawing/2014/main" id="{93BF9F72-04AD-6D43-987D-5C28AB63A0D2}"/>
              </a:ext>
            </a:extLst>
          </p:cNvPr>
          <p:cNvGraphicFramePr>
            <a:graphicFrameLocks noGrp="1"/>
          </p:cNvGraphicFramePr>
          <p:nvPr>
            <p:extLst>
              <p:ext uri="{D42A27DB-BD31-4B8C-83A1-F6EECF244321}">
                <p14:modId xmlns:p14="http://schemas.microsoft.com/office/powerpoint/2010/main" val="421237017"/>
              </p:ext>
            </p:extLst>
          </p:nvPr>
        </p:nvGraphicFramePr>
        <p:xfrm>
          <a:off x="907774" y="887680"/>
          <a:ext cx="10376451" cy="4557331"/>
        </p:xfrm>
        <a:graphic>
          <a:graphicData uri="http://schemas.openxmlformats.org/drawingml/2006/table">
            <a:tbl>
              <a:tblPr firstRow="1" firstCol="1" bandRow="1">
                <a:tableStyleId>{5C22544A-7EE6-4342-B048-85BDC9FD1C3A}</a:tableStyleId>
              </a:tblPr>
              <a:tblGrid>
                <a:gridCol w="1387032">
                  <a:extLst>
                    <a:ext uri="{9D8B030D-6E8A-4147-A177-3AD203B41FA5}">
                      <a16:colId xmlns:a16="http://schemas.microsoft.com/office/drawing/2014/main" val="2946255384"/>
                    </a:ext>
                  </a:extLst>
                </a:gridCol>
                <a:gridCol w="2725242">
                  <a:extLst>
                    <a:ext uri="{9D8B030D-6E8A-4147-A177-3AD203B41FA5}">
                      <a16:colId xmlns:a16="http://schemas.microsoft.com/office/drawing/2014/main" val="1435617807"/>
                    </a:ext>
                  </a:extLst>
                </a:gridCol>
                <a:gridCol w="3068245">
                  <a:extLst>
                    <a:ext uri="{9D8B030D-6E8A-4147-A177-3AD203B41FA5}">
                      <a16:colId xmlns:a16="http://schemas.microsoft.com/office/drawing/2014/main" val="1314475261"/>
                    </a:ext>
                  </a:extLst>
                </a:gridCol>
                <a:gridCol w="1881507">
                  <a:extLst>
                    <a:ext uri="{9D8B030D-6E8A-4147-A177-3AD203B41FA5}">
                      <a16:colId xmlns:a16="http://schemas.microsoft.com/office/drawing/2014/main" val="719245400"/>
                    </a:ext>
                  </a:extLst>
                </a:gridCol>
                <a:gridCol w="1314425">
                  <a:extLst>
                    <a:ext uri="{9D8B030D-6E8A-4147-A177-3AD203B41FA5}">
                      <a16:colId xmlns:a16="http://schemas.microsoft.com/office/drawing/2014/main" val="4087188334"/>
                    </a:ext>
                  </a:extLst>
                </a:gridCol>
              </a:tblGrid>
              <a:tr h="667099">
                <a:tc>
                  <a:txBody>
                    <a:bodyPr/>
                    <a:lstStyle/>
                    <a:p>
                      <a:pPr marL="9525" marR="0" algn="l">
                        <a:lnSpc>
                          <a:spcPct val="107000"/>
                        </a:lnSpc>
                        <a:spcBef>
                          <a:spcPts val="600"/>
                        </a:spcBef>
                        <a:spcAft>
                          <a:spcPts val="0"/>
                        </a:spcAft>
                      </a:pPr>
                      <a:r>
                        <a:rPr lang="en-GB" sz="1300">
                          <a:effectLst/>
                        </a:rPr>
                        <a:t>ID</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0800" marR="0" marT="13970" marB="0"/>
                </a:tc>
                <a:tc>
                  <a:txBody>
                    <a:bodyPr/>
                    <a:lstStyle/>
                    <a:p>
                      <a:pPr marL="15240" marR="0" algn="l">
                        <a:lnSpc>
                          <a:spcPct val="107000"/>
                        </a:lnSpc>
                        <a:spcBef>
                          <a:spcPts val="600"/>
                        </a:spcBef>
                        <a:spcAft>
                          <a:spcPts val="370"/>
                        </a:spcAft>
                      </a:pPr>
                      <a:r>
                        <a:rPr lang="en-GB" sz="1300">
                          <a:effectLst/>
                        </a:rPr>
                        <a:t>Test case</a:t>
                      </a:r>
                      <a:endParaRPr lang="en-GB" sz="1200">
                        <a:effectLst/>
                      </a:endParaRPr>
                    </a:p>
                    <a:p>
                      <a:pPr marL="5715" marR="0" algn="l">
                        <a:lnSpc>
                          <a:spcPct val="107000"/>
                        </a:lnSpc>
                        <a:spcBef>
                          <a:spcPts val="600"/>
                        </a:spcBef>
                        <a:spcAft>
                          <a:spcPts val="0"/>
                        </a:spcAft>
                      </a:pPr>
                      <a:r>
                        <a:rPr lang="en-GB" sz="1200">
                          <a:effectLst/>
                        </a:rPr>
                        <a:t>Description</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0800" marR="0" marT="13970" marB="0"/>
                </a:tc>
                <a:tc>
                  <a:txBody>
                    <a:bodyPr/>
                    <a:lstStyle/>
                    <a:p>
                      <a:pPr marL="15240" marR="0" algn="l">
                        <a:lnSpc>
                          <a:spcPct val="107000"/>
                        </a:lnSpc>
                        <a:spcBef>
                          <a:spcPts val="600"/>
                        </a:spcBef>
                        <a:spcAft>
                          <a:spcPts val="0"/>
                        </a:spcAft>
                      </a:pPr>
                      <a:r>
                        <a:rPr lang="en-GB" sz="1200" dirty="0">
                          <a:effectLst/>
                        </a:rPr>
                        <a:t>Expected Result</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800" marR="0" marT="13970" marB="0"/>
                </a:tc>
                <a:tc>
                  <a:txBody>
                    <a:bodyPr/>
                    <a:lstStyle/>
                    <a:p>
                      <a:pPr marL="9525" marR="0" algn="just">
                        <a:lnSpc>
                          <a:spcPct val="107000"/>
                        </a:lnSpc>
                        <a:spcBef>
                          <a:spcPts val="600"/>
                        </a:spcBef>
                        <a:spcAft>
                          <a:spcPts val="0"/>
                        </a:spcAft>
                      </a:pPr>
                      <a:r>
                        <a:rPr lang="en-GB" sz="1200">
                          <a:effectLst/>
                        </a:rPr>
                        <a:t>Actual Result </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0800" marR="0" marT="13970" marB="0"/>
                </a:tc>
                <a:tc>
                  <a:txBody>
                    <a:bodyPr/>
                    <a:lstStyle/>
                    <a:p>
                      <a:pPr marL="5715" marR="0" algn="just">
                        <a:lnSpc>
                          <a:spcPct val="107000"/>
                        </a:lnSpc>
                        <a:spcBef>
                          <a:spcPts val="600"/>
                        </a:spcBef>
                        <a:spcAft>
                          <a:spcPts val="0"/>
                        </a:spcAft>
                      </a:pPr>
                      <a:r>
                        <a:rPr lang="en-GB" sz="1200">
                          <a:effectLst/>
                        </a:rPr>
                        <a:t>Pass,'FaiI</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0800" marR="0" marT="13970" marB="0"/>
                </a:tc>
                <a:extLst>
                  <a:ext uri="{0D108BD9-81ED-4DB2-BD59-A6C34878D82A}">
                    <a16:rowId xmlns:a16="http://schemas.microsoft.com/office/drawing/2014/main" val="1221259498"/>
                  </a:ext>
                </a:extLst>
              </a:tr>
              <a:tr h="1392343">
                <a:tc>
                  <a:txBody>
                    <a:bodyPr/>
                    <a:lstStyle/>
                    <a:p>
                      <a:pPr marL="9525" marR="0" algn="just">
                        <a:lnSpc>
                          <a:spcPct val="107000"/>
                        </a:lnSpc>
                        <a:spcBef>
                          <a:spcPts val="600"/>
                        </a:spcBef>
                        <a:spcAft>
                          <a:spcPts val="0"/>
                        </a:spcAft>
                      </a:pPr>
                      <a:r>
                        <a:rPr lang="en-GB" sz="1200">
                          <a:effectLst/>
                        </a:rPr>
                        <a:t>A_LOG_ </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0800" marR="0" marT="13970" marB="0"/>
                </a:tc>
                <a:tc>
                  <a:txBody>
                    <a:bodyPr/>
                    <a:lstStyle/>
                    <a:p>
                      <a:pPr marL="5715" marR="0" indent="9525" algn="just">
                        <a:lnSpc>
                          <a:spcPct val="107000"/>
                        </a:lnSpc>
                        <a:spcBef>
                          <a:spcPts val="600"/>
                        </a:spcBef>
                        <a:spcAft>
                          <a:spcPts val="0"/>
                        </a:spcAft>
                      </a:pPr>
                      <a:r>
                        <a:rPr lang="en-GB" sz="1200">
                          <a:effectLst/>
                        </a:rPr>
                        <a:t>Adds Negative Value in cart.</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0800" marR="0" marT="13970" marB="0"/>
                </a:tc>
                <a:tc>
                  <a:txBody>
                    <a:bodyPr/>
                    <a:lstStyle/>
                    <a:p>
                      <a:pPr marL="15240" marR="24765" algn="just">
                        <a:lnSpc>
                          <a:spcPct val="107000"/>
                        </a:lnSpc>
                        <a:spcBef>
                          <a:spcPts val="600"/>
                        </a:spcBef>
                        <a:spcAft>
                          <a:spcPts val="0"/>
                        </a:spcAft>
                      </a:pPr>
                      <a:r>
                        <a:rPr lang="en-GB" sz="1200">
                          <a:effectLst/>
                        </a:rPr>
                        <a:t>The cart will not add the value less than 1</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0800" marR="0" marT="13970" marB="0"/>
                </a:tc>
                <a:tc>
                  <a:txBody>
                    <a:bodyPr/>
                    <a:lstStyle/>
                    <a:p>
                      <a:pPr marL="9525" marR="0" algn="just">
                        <a:lnSpc>
                          <a:spcPct val="107000"/>
                        </a:lnSpc>
                        <a:spcBef>
                          <a:spcPts val="600"/>
                        </a:spcBef>
                        <a:spcAft>
                          <a:spcPts val="0"/>
                        </a:spcAft>
                      </a:pPr>
                      <a:r>
                        <a:rPr lang="en-GB" sz="1100">
                          <a:effectLst/>
                        </a:rPr>
                        <a:t>As expected </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0800" marR="0" marT="13970" marB="0"/>
                </a:tc>
                <a:tc>
                  <a:txBody>
                    <a:bodyPr/>
                    <a:lstStyle/>
                    <a:p>
                      <a:pPr marL="5715" marR="0" algn="l">
                        <a:lnSpc>
                          <a:spcPct val="107000"/>
                        </a:lnSpc>
                        <a:spcBef>
                          <a:spcPts val="600"/>
                        </a:spcBef>
                        <a:spcAft>
                          <a:spcPts val="0"/>
                        </a:spcAft>
                      </a:pPr>
                      <a:r>
                        <a:rPr lang="en-GB" sz="1200">
                          <a:effectLst/>
                        </a:rPr>
                        <a:t>Pass</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0800" marR="0" marT="13970" marB="0"/>
                </a:tc>
                <a:extLst>
                  <a:ext uri="{0D108BD9-81ED-4DB2-BD59-A6C34878D82A}">
                    <a16:rowId xmlns:a16="http://schemas.microsoft.com/office/drawing/2014/main" val="3390028567"/>
                  </a:ext>
                </a:extLst>
              </a:tr>
              <a:tr h="1392343">
                <a:tc>
                  <a:txBody>
                    <a:bodyPr/>
                    <a:lstStyle/>
                    <a:p>
                      <a:pPr marL="0" marR="0" algn="l">
                        <a:lnSpc>
                          <a:spcPct val="107000"/>
                        </a:lnSpc>
                        <a:spcBef>
                          <a:spcPts val="600"/>
                        </a:spcBef>
                        <a:spcAft>
                          <a:spcPts val="0"/>
                        </a:spcAft>
                      </a:pPr>
                      <a:r>
                        <a:rPr lang="en-GB" sz="1200">
                          <a:effectLst/>
                        </a:rPr>
                        <a:t>A_LOG_2</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0800" marR="0" marT="13970" marB="0"/>
                </a:tc>
                <a:tc>
                  <a:txBody>
                    <a:bodyPr/>
                    <a:lstStyle/>
                    <a:p>
                      <a:pPr marL="0" marR="0" algn="just">
                        <a:lnSpc>
                          <a:spcPct val="150000"/>
                        </a:lnSpc>
                        <a:spcBef>
                          <a:spcPts val="600"/>
                        </a:spcBef>
                        <a:spcAft>
                          <a:spcPts val="600"/>
                        </a:spcAft>
                      </a:pPr>
                      <a:r>
                        <a:rPr lang="en-GB" sz="1200" dirty="0">
                          <a:effectLst/>
                        </a:rPr>
                        <a:t>Add products in cart. </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800" marR="0" marT="13970" marB="0"/>
                </a:tc>
                <a:tc>
                  <a:txBody>
                    <a:bodyPr/>
                    <a:lstStyle/>
                    <a:p>
                      <a:pPr marL="15240" marR="280035" indent="-9525" algn="just">
                        <a:lnSpc>
                          <a:spcPct val="107000"/>
                        </a:lnSpc>
                        <a:spcBef>
                          <a:spcPts val="600"/>
                        </a:spcBef>
                        <a:spcAft>
                          <a:spcPts val="0"/>
                        </a:spcAft>
                      </a:pPr>
                      <a:r>
                        <a:rPr lang="en-GB" sz="1200">
                          <a:effectLst/>
                        </a:rPr>
                        <a:t>Product added</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0800" marR="0" marT="13970" marB="0"/>
                </a:tc>
                <a:tc>
                  <a:txBody>
                    <a:bodyPr/>
                    <a:lstStyle/>
                    <a:p>
                      <a:pPr marL="9525" marR="0" algn="l">
                        <a:lnSpc>
                          <a:spcPct val="107000"/>
                        </a:lnSpc>
                        <a:spcBef>
                          <a:spcPts val="600"/>
                        </a:spcBef>
                        <a:spcAft>
                          <a:spcPts val="0"/>
                        </a:spcAft>
                      </a:pPr>
                      <a:r>
                        <a:rPr lang="en-GB" sz="1100">
                          <a:effectLst/>
                        </a:rPr>
                        <a:t>As expected</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0800" marR="0" marT="13970" marB="0"/>
                </a:tc>
                <a:tc>
                  <a:txBody>
                    <a:bodyPr/>
                    <a:lstStyle/>
                    <a:p>
                      <a:pPr marL="5715" marR="0" algn="l">
                        <a:lnSpc>
                          <a:spcPct val="107000"/>
                        </a:lnSpc>
                        <a:spcBef>
                          <a:spcPts val="600"/>
                        </a:spcBef>
                        <a:spcAft>
                          <a:spcPts val="0"/>
                        </a:spcAft>
                      </a:pPr>
                      <a:r>
                        <a:rPr lang="en-GB" sz="1200">
                          <a:effectLst/>
                        </a:rPr>
                        <a:t>Pass</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0800" marR="0" marT="13970" marB="0"/>
                </a:tc>
                <a:extLst>
                  <a:ext uri="{0D108BD9-81ED-4DB2-BD59-A6C34878D82A}">
                    <a16:rowId xmlns:a16="http://schemas.microsoft.com/office/drawing/2014/main" val="3503696922"/>
                  </a:ext>
                </a:extLst>
              </a:tr>
              <a:tr h="1105546">
                <a:tc>
                  <a:txBody>
                    <a:bodyPr/>
                    <a:lstStyle/>
                    <a:p>
                      <a:pPr marL="9525" marR="0" algn="just">
                        <a:lnSpc>
                          <a:spcPct val="107000"/>
                        </a:lnSpc>
                        <a:spcBef>
                          <a:spcPts val="600"/>
                        </a:spcBef>
                        <a:spcAft>
                          <a:spcPts val="0"/>
                        </a:spcAft>
                      </a:pPr>
                      <a:r>
                        <a:rPr lang="en-GB" sz="1200">
                          <a:effectLst/>
                        </a:rPr>
                        <a:t>A_LOG_3</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0800" marR="0" marT="13970" marB="0"/>
                </a:tc>
                <a:tc>
                  <a:txBody>
                    <a:bodyPr/>
                    <a:lstStyle/>
                    <a:p>
                      <a:pPr marL="5715" marR="104140" algn="just">
                        <a:lnSpc>
                          <a:spcPct val="107000"/>
                        </a:lnSpc>
                        <a:spcBef>
                          <a:spcPts val="600"/>
                        </a:spcBef>
                        <a:spcAft>
                          <a:spcPts val="0"/>
                        </a:spcAft>
                      </a:pPr>
                      <a:r>
                        <a:rPr lang="en-GB" sz="1200">
                          <a:effectLst/>
                        </a:rPr>
                        <a:t>Remove and update product in cart.</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0800" marR="0" marT="13970" marB="0"/>
                </a:tc>
                <a:tc>
                  <a:txBody>
                    <a:bodyPr/>
                    <a:lstStyle/>
                    <a:p>
                      <a:pPr marL="5715" marR="0" algn="l">
                        <a:lnSpc>
                          <a:spcPct val="107000"/>
                        </a:lnSpc>
                        <a:spcBef>
                          <a:spcPts val="600"/>
                        </a:spcBef>
                        <a:spcAft>
                          <a:spcPts val="0"/>
                        </a:spcAft>
                      </a:pPr>
                      <a:r>
                        <a:rPr lang="en-GB" sz="1200">
                          <a:effectLst/>
                        </a:rPr>
                        <a:t>Product updated and removed successfully</a:t>
                      </a:r>
                      <a:endParaRPr lang="en-GB"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0800" marR="0" marT="13970" marB="0"/>
                </a:tc>
                <a:tc>
                  <a:txBody>
                    <a:bodyPr/>
                    <a:lstStyle/>
                    <a:p>
                      <a:pPr marL="9525" marR="0" algn="just">
                        <a:lnSpc>
                          <a:spcPct val="107000"/>
                        </a:lnSpc>
                        <a:spcBef>
                          <a:spcPts val="600"/>
                        </a:spcBef>
                        <a:spcAft>
                          <a:spcPts val="0"/>
                        </a:spcAft>
                      </a:pPr>
                      <a:r>
                        <a:rPr lang="en-GB" sz="1100" dirty="0">
                          <a:effectLst/>
                        </a:rPr>
                        <a:t>As expected</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800" marR="0" marT="13970" marB="0"/>
                </a:tc>
                <a:tc>
                  <a:txBody>
                    <a:bodyPr/>
                    <a:lstStyle/>
                    <a:p>
                      <a:pPr marL="15240" marR="0" algn="l">
                        <a:lnSpc>
                          <a:spcPct val="107000"/>
                        </a:lnSpc>
                        <a:spcBef>
                          <a:spcPts val="600"/>
                        </a:spcBef>
                        <a:spcAft>
                          <a:spcPts val="0"/>
                        </a:spcAft>
                      </a:pPr>
                      <a:r>
                        <a:rPr lang="en-GB" sz="1200" dirty="0">
                          <a:effectLst/>
                        </a:rPr>
                        <a:t>Pass</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800" marR="0" marT="13970" marB="0"/>
                </a:tc>
                <a:extLst>
                  <a:ext uri="{0D108BD9-81ED-4DB2-BD59-A6C34878D82A}">
                    <a16:rowId xmlns:a16="http://schemas.microsoft.com/office/drawing/2014/main" val="2226737707"/>
                  </a:ext>
                </a:extLst>
              </a:tr>
            </a:tbl>
          </a:graphicData>
        </a:graphic>
      </p:graphicFrame>
      <p:sp>
        <p:nvSpPr>
          <p:cNvPr id="15" name="TextBox 14">
            <a:extLst>
              <a:ext uri="{FF2B5EF4-FFF2-40B4-BE49-F238E27FC236}">
                <a16:creationId xmlns:a16="http://schemas.microsoft.com/office/drawing/2014/main" id="{3B21CDD1-D7E2-CB4A-F14C-725264C9696E}"/>
              </a:ext>
            </a:extLst>
          </p:cNvPr>
          <p:cNvSpPr txBox="1"/>
          <p:nvPr/>
        </p:nvSpPr>
        <p:spPr>
          <a:xfrm>
            <a:off x="4038600" y="5710019"/>
            <a:ext cx="3570514" cy="646331"/>
          </a:xfrm>
          <a:prstGeom prst="rect">
            <a:avLst/>
          </a:prstGeom>
          <a:noFill/>
        </p:spPr>
        <p:txBody>
          <a:bodyPr wrap="square">
            <a:spAutoFit/>
          </a:bodyPr>
          <a:lstStyle/>
          <a:p>
            <a:r>
              <a:rPr lang="en-GB" sz="1800" b="1" i="1" dirty="0">
                <a:effectLst/>
                <a:latin typeface="Times New Roman" panose="02020603050405020304" pitchFamily="18" charset="0"/>
                <a:ea typeface="Calibri" panose="020F0502020204030204" pitchFamily="34" charset="0"/>
              </a:rPr>
              <a:t> Table 3</a:t>
            </a:r>
            <a:r>
              <a:rPr lang="en-GB" b="1" i="1" dirty="0">
                <a:latin typeface="Times New Roman" panose="02020603050405020304" pitchFamily="18" charset="0"/>
                <a:ea typeface="Calibri" panose="020F0502020204030204" pitchFamily="34" charset="0"/>
              </a:rPr>
              <a:t>: </a:t>
            </a:r>
            <a:r>
              <a:rPr lang="en-GB" b="1" i="1" dirty="0">
                <a:latin typeface="Times New Roman" panose="02020603050405020304" pitchFamily="18" charset="0"/>
                <a:cs typeface="Times New Roman" panose="02020603050405020304" pitchFamily="18" charset="0"/>
              </a:rPr>
              <a:t>Shopping cart Test case</a:t>
            </a:r>
          </a:p>
          <a:p>
            <a:endParaRPr lang="en-GB"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2915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550727" y="403628"/>
            <a:ext cx="464127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Outcome</a:t>
            </a:r>
          </a:p>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403628"/>
            <a:ext cx="45720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174C79D2-9617-4E39-A773-BF9E8BC282C2}"/>
              </a:ext>
            </a:extLst>
          </p:cNvPr>
          <p:cNvSpPr>
            <a:spLocks noGrp="1"/>
          </p:cNvSpPr>
          <p:nvPr>
            <p:ph type="ftr" sz="quarter" idx="11"/>
          </p:nvPr>
        </p:nvSpPr>
        <p:spPr/>
        <p:txBody>
          <a:bodyPr/>
          <a:lstStyle/>
          <a:p>
            <a:r>
              <a:rPr lang="en-US"/>
              <a:t>Bajra International College</a:t>
            </a:r>
            <a:endParaRPr lang="en-US" dirty="0"/>
          </a:p>
        </p:txBody>
      </p:sp>
      <p:pic>
        <p:nvPicPr>
          <p:cNvPr id="4" name="Picture 3">
            <a:extLst>
              <a:ext uri="{FF2B5EF4-FFF2-40B4-BE49-F238E27FC236}">
                <a16:creationId xmlns:a16="http://schemas.microsoft.com/office/drawing/2014/main" id="{51BBE758-290A-433D-A95C-0D98B7FC7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334" y="6257924"/>
            <a:ext cx="1895475" cy="561975"/>
          </a:xfrm>
          <a:prstGeom prst="rect">
            <a:avLst/>
          </a:prstGeom>
        </p:spPr>
      </p:pic>
      <p:sp>
        <p:nvSpPr>
          <p:cNvPr id="17" name="Rectangle 16">
            <a:extLst>
              <a:ext uri="{FF2B5EF4-FFF2-40B4-BE49-F238E27FC236}">
                <a16:creationId xmlns:a16="http://schemas.microsoft.com/office/drawing/2014/main" id="{5C8CB274-4BA8-02C6-39E7-774A85874F8F}"/>
              </a:ext>
            </a:extLst>
          </p:cNvPr>
          <p:cNvSpPr/>
          <p:nvPr/>
        </p:nvSpPr>
        <p:spPr>
          <a:xfrm>
            <a:off x="637187" y="4287452"/>
            <a:ext cx="4645239" cy="984885"/>
          </a:xfrm>
          <a:prstGeom prst="rect">
            <a:avLst/>
          </a:prstGeom>
        </p:spPr>
        <p:txBody>
          <a:bodyPr wrap="square" lIns="0" tIns="0" rIns="0" bIns="0" anchor="t">
            <a:spAutoFit/>
          </a:bodyPr>
          <a:lstStyle/>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p:txBody>
      </p:sp>
      <p:sp>
        <p:nvSpPr>
          <p:cNvPr id="13" name="TextBox 12">
            <a:extLst>
              <a:ext uri="{FF2B5EF4-FFF2-40B4-BE49-F238E27FC236}">
                <a16:creationId xmlns:a16="http://schemas.microsoft.com/office/drawing/2014/main" id="{5EDB19AC-9E8C-C423-08E0-81A77DE5557E}"/>
              </a:ext>
            </a:extLst>
          </p:cNvPr>
          <p:cNvSpPr txBox="1"/>
          <p:nvPr/>
        </p:nvSpPr>
        <p:spPr>
          <a:xfrm>
            <a:off x="384312" y="874642"/>
            <a:ext cx="11579087" cy="1754326"/>
          </a:xfrm>
          <a:prstGeom prst="rect">
            <a:avLst/>
          </a:prstGeom>
          <a:noFill/>
        </p:spPr>
        <p:txBody>
          <a:bodyPr wrap="square">
            <a:spAutoFit/>
          </a:bodyPr>
          <a:lstStyle/>
          <a:p>
            <a:pPr marL="285750" indent="-285750">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When this project is completed, the users will be able to buy various products. </a:t>
            </a:r>
          </a:p>
          <a:p>
            <a:pPr marL="285750" indent="-285750">
              <a:buFont typeface="Arial" panose="020B0604020202020204" pitchFamily="34" charset="0"/>
              <a:buChar char="•"/>
            </a:pPr>
            <a:endParaRPr lang="en-GB"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After filling the register form, user can view and buy different products online through web browser. </a:t>
            </a:r>
          </a:p>
          <a:p>
            <a:pPr marL="285750" indent="-285750">
              <a:buFont typeface="Arial" panose="020B0604020202020204" pitchFamily="34" charset="0"/>
              <a:buChar char="•"/>
            </a:pPr>
            <a:endParaRPr lang="en-GB"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User can easily add and remove products from the cart. </a:t>
            </a: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9939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474226" y="403628"/>
            <a:ext cx="471777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Conclusion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403628"/>
            <a:ext cx="470452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174C79D2-9617-4E39-A773-BF9E8BC282C2}"/>
              </a:ext>
            </a:extLst>
          </p:cNvPr>
          <p:cNvSpPr>
            <a:spLocks noGrp="1"/>
          </p:cNvSpPr>
          <p:nvPr>
            <p:ph type="ftr" sz="quarter" idx="11"/>
          </p:nvPr>
        </p:nvSpPr>
        <p:spPr/>
        <p:txBody>
          <a:bodyPr/>
          <a:lstStyle/>
          <a:p>
            <a:r>
              <a:rPr lang="en-US"/>
              <a:t>Bajra International College</a:t>
            </a:r>
            <a:endParaRPr lang="en-US" dirty="0"/>
          </a:p>
        </p:txBody>
      </p:sp>
      <p:pic>
        <p:nvPicPr>
          <p:cNvPr id="4" name="Picture 3">
            <a:extLst>
              <a:ext uri="{FF2B5EF4-FFF2-40B4-BE49-F238E27FC236}">
                <a16:creationId xmlns:a16="http://schemas.microsoft.com/office/drawing/2014/main" id="{51BBE758-290A-433D-A95C-0D98B7FC7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334" y="6257924"/>
            <a:ext cx="1895475" cy="561975"/>
          </a:xfrm>
          <a:prstGeom prst="rect">
            <a:avLst/>
          </a:prstGeom>
        </p:spPr>
      </p:pic>
      <p:sp>
        <p:nvSpPr>
          <p:cNvPr id="17" name="Rectangle 16">
            <a:extLst>
              <a:ext uri="{FF2B5EF4-FFF2-40B4-BE49-F238E27FC236}">
                <a16:creationId xmlns:a16="http://schemas.microsoft.com/office/drawing/2014/main" id="{5C8CB274-4BA8-02C6-39E7-774A85874F8F}"/>
              </a:ext>
            </a:extLst>
          </p:cNvPr>
          <p:cNvSpPr/>
          <p:nvPr/>
        </p:nvSpPr>
        <p:spPr>
          <a:xfrm>
            <a:off x="637187" y="4287452"/>
            <a:ext cx="4645239" cy="984885"/>
          </a:xfrm>
          <a:prstGeom prst="rect">
            <a:avLst/>
          </a:prstGeom>
        </p:spPr>
        <p:txBody>
          <a:bodyPr wrap="square" lIns="0" tIns="0" rIns="0" bIns="0" anchor="t">
            <a:spAutoFit/>
          </a:bodyPr>
          <a:lstStyle/>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p:txBody>
      </p:sp>
      <p:sp>
        <p:nvSpPr>
          <p:cNvPr id="13" name="TextBox 12">
            <a:extLst>
              <a:ext uri="{FF2B5EF4-FFF2-40B4-BE49-F238E27FC236}">
                <a16:creationId xmlns:a16="http://schemas.microsoft.com/office/drawing/2014/main" id="{5EDB19AC-9E8C-C423-08E0-81A77DE5557E}"/>
              </a:ext>
            </a:extLst>
          </p:cNvPr>
          <p:cNvSpPr txBox="1"/>
          <p:nvPr/>
        </p:nvSpPr>
        <p:spPr>
          <a:xfrm>
            <a:off x="384312" y="874642"/>
            <a:ext cx="11579087" cy="4955203"/>
          </a:xfrm>
          <a:prstGeom prst="rect">
            <a:avLst/>
          </a:prstGeom>
          <a:noFill/>
        </p:spPr>
        <p:txBody>
          <a:bodyPr wrap="square">
            <a:spAutoFit/>
          </a:bodyPr>
          <a:lstStyle/>
          <a:p>
            <a:pPr marL="285750" marR="0" indent="-285750" algn="just">
              <a:lnSpc>
                <a:spcPct val="150000"/>
              </a:lnSpc>
              <a:spcBef>
                <a:spcPts val="600"/>
              </a:spcBef>
              <a:spcAft>
                <a:spcPts val="600"/>
              </a:spcAft>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After the successful completion of the shopping website, people can perform easy shopping online. </a:t>
            </a:r>
          </a:p>
          <a:p>
            <a:pPr marL="285750" marR="0" indent="-285750" algn="just">
              <a:lnSpc>
                <a:spcPct val="150000"/>
              </a:lnSpc>
              <a:spcBef>
                <a:spcPts val="600"/>
              </a:spcBef>
              <a:spcAft>
                <a:spcPts val="600"/>
              </a:spcAft>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The current application has fulfilled all the objectives. </a:t>
            </a:r>
          </a:p>
          <a:p>
            <a:pPr marL="285750" marR="0" indent="-285750" algn="just">
              <a:lnSpc>
                <a:spcPct val="150000"/>
              </a:lnSpc>
              <a:spcBef>
                <a:spcPts val="600"/>
              </a:spcBef>
              <a:spcAft>
                <a:spcPts val="600"/>
              </a:spcAft>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We followed the specifications strictly but enhanced some of the features when there was need  it to be done. </a:t>
            </a:r>
          </a:p>
          <a:p>
            <a:pPr marL="285750" marR="0" indent="-285750" algn="just">
              <a:lnSpc>
                <a:spcPct val="150000"/>
              </a:lnSpc>
              <a:spcBef>
                <a:spcPts val="600"/>
              </a:spcBef>
              <a:spcAft>
                <a:spcPts val="600"/>
              </a:spcAft>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There have been challenges especially when it came to backend and making sure that the application responses in a predictable manner.</a:t>
            </a:r>
          </a:p>
          <a:p>
            <a:pPr marL="285750" marR="0" indent="-285750" algn="just">
              <a:lnSpc>
                <a:spcPct val="150000"/>
              </a:lnSpc>
              <a:spcBef>
                <a:spcPts val="600"/>
              </a:spcBef>
              <a:spcAft>
                <a:spcPts val="600"/>
              </a:spcAft>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Choosing PHP for this project is because it is very simple and easy to use, it could handle a lot of data and easily manipulation compared to another scripting language, this is widely used all over the world. it is Open source; we can freely download and use. And it is platform independent as well.</a:t>
            </a:r>
          </a:p>
          <a:p>
            <a:pPr marL="285750" marR="0" indent="-285750" algn="just">
              <a:lnSpc>
                <a:spcPct val="150000"/>
              </a:lnSpc>
              <a:spcBef>
                <a:spcPts val="600"/>
              </a:spcBef>
              <a:spcAft>
                <a:spcPts val="600"/>
              </a:spcAft>
              <a:buFont typeface="Arial" panose="020B0604020202020204" pitchFamily="34" charset="0"/>
              <a:buChar char="•"/>
            </a:pP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0400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362122" y="403628"/>
            <a:ext cx="382987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Future Recommendation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403628"/>
            <a:ext cx="377687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174C79D2-9617-4E39-A773-BF9E8BC282C2}"/>
              </a:ext>
            </a:extLst>
          </p:cNvPr>
          <p:cNvSpPr>
            <a:spLocks noGrp="1"/>
          </p:cNvSpPr>
          <p:nvPr>
            <p:ph type="ftr" sz="quarter" idx="11"/>
          </p:nvPr>
        </p:nvSpPr>
        <p:spPr/>
        <p:txBody>
          <a:bodyPr/>
          <a:lstStyle/>
          <a:p>
            <a:r>
              <a:rPr lang="en-US"/>
              <a:t>Bajra International College</a:t>
            </a:r>
            <a:endParaRPr lang="en-US" dirty="0"/>
          </a:p>
        </p:txBody>
      </p:sp>
      <p:pic>
        <p:nvPicPr>
          <p:cNvPr id="4" name="Picture 3">
            <a:extLst>
              <a:ext uri="{FF2B5EF4-FFF2-40B4-BE49-F238E27FC236}">
                <a16:creationId xmlns:a16="http://schemas.microsoft.com/office/drawing/2014/main" id="{51BBE758-290A-433D-A95C-0D98B7FC7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334" y="6257924"/>
            <a:ext cx="1895475" cy="561975"/>
          </a:xfrm>
          <a:prstGeom prst="rect">
            <a:avLst/>
          </a:prstGeom>
        </p:spPr>
      </p:pic>
      <p:sp>
        <p:nvSpPr>
          <p:cNvPr id="17" name="Rectangle 16">
            <a:extLst>
              <a:ext uri="{FF2B5EF4-FFF2-40B4-BE49-F238E27FC236}">
                <a16:creationId xmlns:a16="http://schemas.microsoft.com/office/drawing/2014/main" id="{5C8CB274-4BA8-02C6-39E7-774A85874F8F}"/>
              </a:ext>
            </a:extLst>
          </p:cNvPr>
          <p:cNvSpPr/>
          <p:nvPr/>
        </p:nvSpPr>
        <p:spPr>
          <a:xfrm>
            <a:off x="637187" y="4287452"/>
            <a:ext cx="4645239" cy="984885"/>
          </a:xfrm>
          <a:prstGeom prst="rect">
            <a:avLst/>
          </a:prstGeom>
        </p:spPr>
        <p:txBody>
          <a:bodyPr wrap="square" lIns="0" tIns="0" rIns="0" bIns="0" anchor="t">
            <a:spAutoFit/>
          </a:bodyPr>
          <a:lstStyle/>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p:txBody>
      </p:sp>
      <p:sp>
        <p:nvSpPr>
          <p:cNvPr id="13" name="TextBox 12">
            <a:extLst>
              <a:ext uri="{FF2B5EF4-FFF2-40B4-BE49-F238E27FC236}">
                <a16:creationId xmlns:a16="http://schemas.microsoft.com/office/drawing/2014/main" id="{5EDB19AC-9E8C-C423-08E0-81A77DE5557E}"/>
              </a:ext>
            </a:extLst>
          </p:cNvPr>
          <p:cNvSpPr txBox="1"/>
          <p:nvPr/>
        </p:nvSpPr>
        <p:spPr>
          <a:xfrm>
            <a:off x="384312" y="874642"/>
            <a:ext cx="11579087" cy="4078039"/>
          </a:xfrm>
          <a:prstGeom prst="rect">
            <a:avLst/>
          </a:prstGeom>
          <a:noFill/>
        </p:spPr>
        <p:txBody>
          <a:bodyPr wrap="square">
            <a:spAutoFit/>
          </a:bodyPr>
          <a:lstStyle/>
          <a:p>
            <a:pPr marR="0" lvl="0" algn="just">
              <a:lnSpc>
                <a:spcPct val="150000"/>
              </a:lnSpc>
              <a:spcBef>
                <a:spcPts val="600"/>
              </a:spcBef>
              <a:spcAft>
                <a:spcPts val="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Here is what can be added in the future on this website to increase its usability, user experience and portability of the website. There is a lot to be done hence this application can be considered as a starting point for something big to come</a:t>
            </a:r>
          </a:p>
          <a:p>
            <a:pPr marL="285750" marR="0" lvl="0" indent="-285750" algn="just">
              <a:lnSpc>
                <a:spcPct val="150000"/>
              </a:lnSpc>
              <a:spcBef>
                <a:spcPts val="600"/>
              </a:spcBef>
              <a:spcAft>
                <a:spcPts val="0"/>
              </a:spcAft>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Addition of transaction methods</a:t>
            </a:r>
          </a:p>
          <a:p>
            <a:pPr marL="285750" marR="0" lvl="0" indent="-285750" algn="just">
              <a:lnSpc>
                <a:spcPct val="150000"/>
              </a:lnSpc>
              <a:spcBef>
                <a:spcPts val="0"/>
              </a:spcBef>
              <a:spcAft>
                <a:spcPts val="0"/>
              </a:spcAft>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Access the applications on a small device (mobile app),</a:t>
            </a:r>
          </a:p>
          <a:p>
            <a:pPr marL="285750" marR="0" lvl="0" indent="-285750" algn="just">
              <a:lnSpc>
                <a:spcPct val="150000"/>
              </a:lnSpc>
              <a:spcBef>
                <a:spcPts val="0"/>
              </a:spcBef>
              <a:spcAft>
                <a:spcPts val="0"/>
              </a:spcAft>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Addition of new shopping categories.</a:t>
            </a:r>
          </a:p>
          <a:p>
            <a:pPr marL="285750" marR="0" lvl="0" indent="-285750" algn="just">
              <a:lnSpc>
                <a:spcPct val="150000"/>
              </a:lnSpc>
              <a:spcBef>
                <a:spcPts val="0"/>
              </a:spcBef>
              <a:spcAft>
                <a:spcPts val="600"/>
              </a:spcAft>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Making project device compatible.</a:t>
            </a:r>
          </a:p>
          <a:p>
            <a:pPr marL="285750" marR="0" lvl="0" indent="-285750" algn="just">
              <a:lnSpc>
                <a:spcPct val="150000"/>
              </a:lnSpc>
              <a:spcBef>
                <a:spcPts val="0"/>
              </a:spcBef>
              <a:spcAft>
                <a:spcPts val="600"/>
              </a:spcAft>
              <a:buFont typeface="Arial" panose="020B0604020202020204" pitchFamily="34" charset="0"/>
              <a:buChar char="•"/>
            </a:pPr>
            <a:r>
              <a:rPr lang="en-GB" dirty="0">
                <a:latin typeface="Times New Roman" panose="02020603050405020304" pitchFamily="18" charset="0"/>
                <a:ea typeface="Calibri" panose="020F0502020204030204" pitchFamily="34" charset="0"/>
                <a:cs typeface="Times New Roman" panose="02020603050405020304" pitchFamily="18" charset="0"/>
              </a:rPr>
              <a:t>Advance Shopping cart</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gn="just">
              <a:lnSpc>
                <a:spcPct val="150000"/>
              </a:lnSpc>
              <a:spcBef>
                <a:spcPts val="600"/>
              </a:spcBef>
              <a:spcAft>
                <a:spcPts val="600"/>
              </a:spcAft>
              <a:buFont typeface="Arial" panose="020B0604020202020204" pitchFamily="34" charset="0"/>
              <a:buChar char="•"/>
            </a:pP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3124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Reference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ED2E7B02-61FC-4258-BF5C-6148C1238AF8}"/>
              </a:ext>
            </a:extLst>
          </p:cNvPr>
          <p:cNvGraphicFramePr>
            <a:graphicFrameLocks noGrp="1"/>
          </p:cNvGraphicFramePr>
          <p:nvPr>
            <p:extLst>
              <p:ext uri="{D42A27DB-BD31-4B8C-83A1-F6EECF244321}">
                <p14:modId xmlns:p14="http://schemas.microsoft.com/office/powerpoint/2010/main" val="2220193899"/>
              </p:ext>
            </p:extLst>
          </p:nvPr>
        </p:nvGraphicFramePr>
        <p:xfrm>
          <a:off x="398317" y="1298496"/>
          <a:ext cx="11395365" cy="4005880"/>
        </p:xfrm>
        <a:graphic>
          <a:graphicData uri="http://schemas.openxmlformats.org/drawingml/2006/table">
            <a:tbl>
              <a:tblPr firstRow="1" firstCol="1" bandRow="1"/>
              <a:tblGrid>
                <a:gridCol w="291244">
                  <a:extLst>
                    <a:ext uri="{9D8B030D-6E8A-4147-A177-3AD203B41FA5}">
                      <a16:colId xmlns:a16="http://schemas.microsoft.com/office/drawing/2014/main" val="1224388833"/>
                    </a:ext>
                  </a:extLst>
                </a:gridCol>
                <a:gridCol w="11104121">
                  <a:extLst>
                    <a:ext uri="{9D8B030D-6E8A-4147-A177-3AD203B41FA5}">
                      <a16:colId xmlns:a16="http://schemas.microsoft.com/office/drawing/2014/main" val="3911120272"/>
                    </a:ext>
                  </a:extLst>
                </a:gridCol>
              </a:tblGrid>
              <a:tr h="394056">
                <a:tc>
                  <a:txBody>
                    <a:bodyPr/>
                    <a:lstStyle/>
                    <a:p>
                      <a:pPr marL="0" marR="0" algn="just">
                        <a:lnSpc>
                          <a:spcPct val="150000"/>
                        </a:lnSpc>
                        <a:spcBef>
                          <a:spcPts val="600"/>
                        </a:spcBef>
                        <a:spcAft>
                          <a:spcPts val="600"/>
                        </a:spcAft>
                      </a:pP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[1] </a:t>
                      </a:r>
                    </a:p>
                  </a:txBody>
                  <a:tcPr marL="9525" marR="9525" marT="9525" marB="9525">
                    <a:lnL>
                      <a:noFill/>
                    </a:lnL>
                    <a:lnR>
                      <a:noFill/>
                    </a:lnR>
                    <a:lnT>
                      <a:noFill/>
                    </a:lnT>
                    <a:lnB>
                      <a:noFill/>
                    </a:lnB>
                  </a:tcPr>
                </a:tc>
                <a:tc>
                  <a:txBody>
                    <a:bodyPr/>
                    <a:lstStyle/>
                    <a:p>
                      <a:pPr marL="0" marR="0" algn="just">
                        <a:lnSpc>
                          <a:spcPct val="150000"/>
                        </a:lnSpc>
                        <a:spcBef>
                          <a:spcPts val="600"/>
                        </a:spcBef>
                        <a:spcAft>
                          <a:spcPts val="600"/>
                        </a:spcAft>
                      </a:pP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techtarget.com, “techtarget.com,” 21 8 2015. [Online]. Available: https://www.techtarget.com/searchcio/definition/e-commerce. [Accessed 2022 3 3].</a:t>
                      </a:r>
                    </a:p>
                  </a:txBody>
                  <a:tcPr marL="9525" marR="9525" marT="9525" marB="9525">
                    <a:lnL>
                      <a:noFill/>
                    </a:lnL>
                    <a:lnR>
                      <a:noFill/>
                    </a:lnR>
                    <a:lnT>
                      <a:noFill/>
                    </a:lnT>
                    <a:lnB>
                      <a:noFill/>
                    </a:lnB>
                  </a:tcPr>
                </a:tc>
                <a:extLst>
                  <a:ext uri="{0D108BD9-81ED-4DB2-BD59-A6C34878D82A}">
                    <a16:rowId xmlns:a16="http://schemas.microsoft.com/office/drawing/2014/main" val="2635147816"/>
                  </a:ext>
                </a:extLst>
              </a:tr>
              <a:tr h="394056">
                <a:tc>
                  <a:txBody>
                    <a:bodyPr/>
                    <a:lstStyle/>
                    <a:p>
                      <a:pPr marL="0" marR="0" algn="just">
                        <a:lnSpc>
                          <a:spcPct val="150000"/>
                        </a:lnSpc>
                        <a:spcBef>
                          <a:spcPts val="600"/>
                        </a:spcBef>
                        <a:spcAft>
                          <a:spcPts val="600"/>
                        </a:spcAft>
                      </a:pP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[2] </a:t>
                      </a:r>
                    </a:p>
                  </a:txBody>
                  <a:tcPr marL="9525" marR="9525" marT="9525" marB="9525">
                    <a:lnL>
                      <a:noFill/>
                    </a:lnL>
                    <a:lnR>
                      <a:noFill/>
                    </a:lnR>
                    <a:lnT>
                      <a:noFill/>
                    </a:lnT>
                    <a:lnB>
                      <a:noFill/>
                    </a:lnB>
                  </a:tcPr>
                </a:tc>
                <a:tc>
                  <a:txBody>
                    <a:bodyPr/>
                    <a:lstStyle/>
                    <a:p>
                      <a:pPr marL="0" marR="0" algn="just">
                        <a:lnSpc>
                          <a:spcPct val="150000"/>
                        </a:lnSpc>
                        <a:spcBef>
                          <a:spcPts val="600"/>
                        </a:spcBef>
                        <a:spcAft>
                          <a:spcPts val="600"/>
                        </a:spcAft>
                      </a:pP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Ramesh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singh</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saudh</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 Software Engineering,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Ktm</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KEC Publication, 2020(Revised). </a:t>
                      </a:r>
                    </a:p>
                  </a:txBody>
                  <a:tcPr marL="9525" marR="9525" marT="9525" marB="9525">
                    <a:lnL>
                      <a:noFill/>
                    </a:lnL>
                    <a:lnR>
                      <a:noFill/>
                    </a:lnR>
                    <a:lnT>
                      <a:noFill/>
                    </a:lnT>
                    <a:lnB>
                      <a:noFill/>
                    </a:lnB>
                  </a:tcPr>
                </a:tc>
                <a:extLst>
                  <a:ext uri="{0D108BD9-81ED-4DB2-BD59-A6C34878D82A}">
                    <a16:rowId xmlns:a16="http://schemas.microsoft.com/office/drawing/2014/main" val="4048403725"/>
                  </a:ext>
                </a:extLst>
              </a:tr>
              <a:tr h="1224055">
                <a:tc>
                  <a:txBody>
                    <a:bodyPr/>
                    <a:lstStyle/>
                    <a:p>
                      <a:pPr marL="0" marR="0" algn="just">
                        <a:lnSpc>
                          <a:spcPct val="150000"/>
                        </a:lnSpc>
                        <a:spcBef>
                          <a:spcPts val="600"/>
                        </a:spcBef>
                        <a:spcAft>
                          <a:spcPts val="600"/>
                        </a:spcAft>
                      </a:pP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[3] </a:t>
                      </a:r>
                    </a:p>
                  </a:txBody>
                  <a:tcPr marL="9525" marR="9525" marT="9525" marB="9525">
                    <a:lnL>
                      <a:noFill/>
                    </a:lnL>
                    <a:lnR>
                      <a:noFill/>
                    </a:lnR>
                    <a:lnT>
                      <a:noFill/>
                    </a:lnT>
                    <a:lnB>
                      <a:noFill/>
                    </a:lnB>
                  </a:tcPr>
                </a:tc>
                <a:tc>
                  <a:txBody>
                    <a:bodyPr/>
                    <a:lstStyle/>
                    <a:p>
                      <a:pPr marL="0" marR="0" algn="just">
                        <a:lnSpc>
                          <a:spcPct val="150000"/>
                        </a:lnSpc>
                        <a:spcBef>
                          <a:spcPts val="600"/>
                        </a:spcBef>
                        <a:spcAft>
                          <a:spcPts val="600"/>
                        </a:spcAft>
                      </a:pP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onlinevisualparadigm</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onlinevisualparadigm</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onlinevisualparadigm</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1 1 2001. [Online]. Available: https://online.visual-paradigm.com/app/diagrams/#diagram:proj=0&amp;type=UseCaseDiagram&amp;gallery=/repository/b3387898-edd8-4801-b76d-16c753a22ded.xml&amp;name=Use%20Case%20Diagram%3A%20Bulletin%20Board%20System. [Accessed 4 3 2022].</a:t>
                      </a:r>
                    </a:p>
                  </a:txBody>
                  <a:tcPr marL="9525" marR="9525" marT="9525" marB="9525">
                    <a:lnL>
                      <a:noFill/>
                    </a:lnL>
                    <a:lnR>
                      <a:noFill/>
                    </a:lnR>
                    <a:lnT>
                      <a:noFill/>
                    </a:lnT>
                    <a:lnB>
                      <a:noFill/>
                    </a:lnB>
                  </a:tcPr>
                </a:tc>
                <a:extLst>
                  <a:ext uri="{0D108BD9-81ED-4DB2-BD59-A6C34878D82A}">
                    <a16:rowId xmlns:a16="http://schemas.microsoft.com/office/drawing/2014/main" val="3965701091"/>
                  </a:ext>
                </a:extLst>
              </a:tr>
              <a:tr h="769658">
                <a:tc>
                  <a:txBody>
                    <a:bodyPr/>
                    <a:lstStyle/>
                    <a:p>
                      <a:pPr marL="0" marR="0" algn="just">
                        <a:lnSpc>
                          <a:spcPct val="150000"/>
                        </a:lnSpc>
                        <a:spcBef>
                          <a:spcPts val="600"/>
                        </a:spcBef>
                        <a:spcAft>
                          <a:spcPts val="600"/>
                        </a:spcAft>
                      </a:pP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[4] </a:t>
                      </a:r>
                    </a:p>
                  </a:txBody>
                  <a:tcPr marL="9525" marR="9525" marT="9525" marB="9525">
                    <a:lnL>
                      <a:noFill/>
                    </a:lnL>
                    <a:lnR>
                      <a:noFill/>
                    </a:lnR>
                    <a:lnT>
                      <a:noFill/>
                    </a:lnT>
                    <a:lnB>
                      <a:noFill/>
                    </a:lnB>
                  </a:tcPr>
                </a:tc>
                <a:tc>
                  <a:txBody>
                    <a:bodyPr/>
                    <a:lstStyle/>
                    <a:p>
                      <a:pPr marL="0" marR="0" algn="just">
                        <a:lnSpc>
                          <a:spcPct val="150000"/>
                        </a:lnSpc>
                        <a:spcBef>
                          <a:spcPts val="600"/>
                        </a:spcBef>
                        <a:spcAft>
                          <a:spcPts val="600"/>
                        </a:spcAft>
                      </a:pP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erdplus.com, “erdplus.com,” erdplus.com, 17 12 2000. [Online]. Available: https://erdplus.com/standalone. [Accessed 4 3 2022].</a:t>
                      </a:r>
                    </a:p>
                  </a:txBody>
                  <a:tcPr marL="9525" marR="9525" marT="9525" marB="9525">
                    <a:lnL>
                      <a:noFill/>
                    </a:lnL>
                    <a:lnR>
                      <a:noFill/>
                    </a:lnR>
                    <a:lnT>
                      <a:noFill/>
                    </a:lnT>
                    <a:lnB>
                      <a:noFill/>
                    </a:lnB>
                  </a:tcPr>
                </a:tc>
                <a:extLst>
                  <a:ext uri="{0D108BD9-81ED-4DB2-BD59-A6C34878D82A}">
                    <a16:rowId xmlns:a16="http://schemas.microsoft.com/office/drawing/2014/main" val="1475933895"/>
                  </a:ext>
                </a:extLst>
              </a:tr>
              <a:tr h="1224055">
                <a:tc>
                  <a:txBody>
                    <a:bodyPr/>
                    <a:lstStyle/>
                    <a:p>
                      <a:pPr marL="0" marR="0" algn="just">
                        <a:lnSpc>
                          <a:spcPct val="150000"/>
                        </a:lnSpc>
                        <a:spcBef>
                          <a:spcPts val="600"/>
                        </a:spcBef>
                        <a:spcAft>
                          <a:spcPts val="60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[5] </a:t>
                      </a:r>
                    </a:p>
                  </a:txBody>
                  <a:tcPr marL="9525" marR="9525" marT="9525" marB="9525">
                    <a:lnL>
                      <a:noFill/>
                    </a:lnL>
                    <a:lnR>
                      <a:noFill/>
                    </a:lnR>
                    <a:lnT>
                      <a:noFill/>
                    </a:lnT>
                    <a:lnB>
                      <a:noFill/>
                    </a:lnB>
                  </a:tcPr>
                </a:tc>
                <a:tc>
                  <a:txBody>
                    <a:bodyPr/>
                    <a:lstStyle/>
                    <a:p>
                      <a:pPr marL="0" marR="0" algn="just">
                        <a:lnSpc>
                          <a:spcPct val="150000"/>
                        </a:lnSpc>
                        <a:spcBef>
                          <a:spcPts val="600"/>
                        </a:spcBef>
                        <a:spcAft>
                          <a:spcPts val="600"/>
                        </a:spcAft>
                      </a:pP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canva.com,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canva</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canva.com, 7 3 2005. [Online]. Available: https://www.canva.com/design/play?category=tADWs1ZQ3GI&amp;type=TACQ-lCLuV8&amp;uid=4e4ac7bf-8042-4965-b8e9-31ed6de54892&amp;_branch_match_id=1027966197395974451&amp;utm_source=landing-page&amp;utm_campaign=gantt-charts&amp;utm_medium=graphs-pages&amp;_branch_referrer=H4sIAAAAAAAAAw. [Accessed 3 3 2022].</a:t>
                      </a:r>
                    </a:p>
                  </a:txBody>
                  <a:tcPr marL="9525" marR="9525" marT="9525" marB="9525">
                    <a:lnL>
                      <a:noFill/>
                    </a:lnL>
                    <a:lnR>
                      <a:noFill/>
                    </a:lnR>
                    <a:lnT>
                      <a:noFill/>
                    </a:lnT>
                    <a:lnB>
                      <a:noFill/>
                    </a:lnB>
                  </a:tcPr>
                </a:tc>
                <a:extLst>
                  <a:ext uri="{0D108BD9-81ED-4DB2-BD59-A6C34878D82A}">
                    <a16:rowId xmlns:a16="http://schemas.microsoft.com/office/drawing/2014/main" val="1642017231"/>
                  </a:ext>
                </a:extLst>
              </a:tr>
            </a:tbl>
          </a:graphicData>
        </a:graphic>
      </p:graphicFrame>
      <p:sp>
        <p:nvSpPr>
          <p:cNvPr id="2" name="Footer Placeholder 1">
            <a:extLst>
              <a:ext uri="{FF2B5EF4-FFF2-40B4-BE49-F238E27FC236}">
                <a16:creationId xmlns:a16="http://schemas.microsoft.com/office/drawing/2014/main" id="{D635197D-4C30-4BEC-AFCC-368C6EFC78B5}"/>
              </a:ext>
            </a:extLst>
          </p:cNvPr>
          <p:cNvSpPr>
            <a:spLocks noGrp="1"/>
          </p:cNvSpPr>
          <p:nvPr>
            <p:ph type="ftr" sz="quarter" idx="11"/>
          </p:nvPr>
        </p:nvSpPr>
        <p:spPr/>
        <p:txBody>
          <a:bodyPr/>
          <a:lstStyle/>
          <a:p>
            <a:r>
              <a:rPr lang="en-US" dirty="0"/>
              <a:t>Bajra International College</a:t>
            </a:r>
          </a:p>
        </p:txBody>
      </p:sp>
      <p:pic>
        <p:nvPicPr>
          <p:cNvPr id="5" name="Picture 4">
            <a:extLst>
              <a:ext uri="{FF2B5EF4-FFF2-40B4-BE49-F238E27FC236}">
                <a16:creationId xmlns:a16="http://schemas.microsoft.com/office/drawing/2014/main" id="{49C7D786-37C6-4F93-9EDD-7A5A5A9A1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105525"/>
            <a:ext cx="1895475" cy="561975"/>
          </a:xfrm>
          <a:prstGeom prst="rect">
            <a:avLst/>
          </a:prstGeom>
        </p:spPr>
      </p:pic>
    </p:spTree>
    <p:extLst>
      <p:ext uri="{BB962C8B-B14F-4D97-AF65-F5344CB8AC3E}">
        <p14:creationId xmlns:p14="http://schemas.microsoft.com/office/powerpoint/2010/main" val="3125798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377124"/>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APPENDICES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377124"/>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D635197D-4C30-4BEC-AFCC-368C6EFC78B5}"/>
              </a:ext>
            </a:extLst>
          </p:cNvPr>
          <p:cNvSpPr>
            <a:spLocks noGrp="1"/>
          </p:cNvSpPr>
          <p:nvPr>
            <p:ph type="ftr" sz="quarter" idx="11"/>
          </p:nvPr>
        </p:nvSpPr>
        <p:spPr/>
        <p:txBody>
          <a:bodyPr/>
          <a:lstStyle/>
          <a:p>
            <a:r>
              <a:rPr lang="en-US" dirty="0"/>
              <a:t>Bajra International College</a:t>
            </a:r>
          </a:p>
        </p:txBody>
      </p:sp>
      <p:pic>
        <p:nvPicPr>
          <p:cNvPr id="5" name="Picture 4">
            <a:extLst>
              <a:ext uri="{FF2B5EF4-FFF2-40B4-BE49-F238E27FC236}">
                <a16:creationId xmlns:a16="http://schemas.microsoft.com/office/drawing/2014/main" id="{49C7D786-37C6-4F93-9EDD-7A5A5A9A1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105525"/>
            <a:ext cx="1895475" cy="561975"/>
          </a:xfrm>
          <a:prstGeom prst="rect">
            <a:avLst/>
          </a:prstGeom>
        </p:spPr>
      </p:pic>
      <p:pic>
        <p:nvPicPr>
          <p:cNvPr id="12" name="Picture 11">
            <a:extLst>
              <a:ext uri="{FF2B5EF4-FFF2-40B4-BE49-F238E27FC236}">
                <a16:creationId xmlns:a16="http://schemas.microsoft.com/office/drawing/2014/main" id="{A679A73A-FA0F-9CDF-9A2C-44A9CD35C5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854" y="861927"/>
            <a:ext cx="11022289" cy="3676523"/>
          </a:xfrm>
          <a:prstGeom prst="rect">
            <a:avLst/>
          </a:prstGeom>
        </p:spPr>
      </p:pic>
      <p:sp>
        <p:nvSpPr>
          <p:cNvPr id="15" name="Title 1">
            <a:extLst>
              <a:ext uri="{FF2B5EF4-FFF2-40B4-BE49-F238E27FC236}">
                <a16:creationId xmlns:a16="http://schemas.microsoft.com/office/drawing/2014/main" id="{01358B47-293F-0C5C-E80F-5FE17E397773}"/>
              </a:ext>
            </a:extLst>
          </p:cNvPr>
          <p:cNvSpPr txBox="1">
            <a:spLocks/>
          </p:cNvSpPr>
          <p:nvPr/>
        </p:nvSpPr>
        <p:spPr>
          <a:xfrm>
            <a:off x="0" y="4934189"/>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i="1" dirty="0">
                <a:solidFill>
                  <a:schemeClr val="tx1">
                    <a:lumMod val="75000"/>
                    <a:lumOff val="25000"/>
                  </a:schemeClr>
                </a:solidFill>
              </a:rPr>
              <a:t>Fig 1: Admin Login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spTree>
    <p:extLst>
      <p:ext uri="{BB962C8B-B14F-4D97-AF65-F5344CB8AC3E}">
        <p14:creationId xmlns:p14="http://schemas.microsoft.com/office/powerpoint/2010/main" val="295296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377124"/>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APPENDICES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377124"/>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D635197D-4C30-4BEC-AFCC-368C6EFC78B5}"/>
              </a:ext>
            </a:extLst>
          </p:cNvPr>
          <p:cNvSpPr>
            <a:spLocks noGrp="1"/>
          </p:cNvSpPr>
          <p:nvPr>
            <p:ph type="ftr" sz="quarter" idx="11"/>
          </p:nvPr>
        </p:nvSpPr>
        <p:spPr/>
        <p:txBody>
          <a:bodyPr/>
          <a:lstStyle/>
          <a:p>
            <a:r>
              <a:rPr lang="en-US" dirty="0"/>
              <a:t>Bajra International College</a:t>
            </a:r>
          </a:p>
        </p:txBody>
      </p:sp>
      <p:pic>
        <p:nvPicPr>
          <p:cNvPr id="5" name="Picture 4">
            <a:extLst>
              <a:ext uri="{FF2B5EF4-FFF2-40B4-BE49-F238E27FC236}">
                <a16:creationId xmlns:a16="http://schemas.microsoft.com/office/drawing/2014/main" id="{49C7D786-37C6-4F93-9EDD-7A5A5A9A1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105525"/>
            <a:ext cx="1895475" cy="561975"/>
          </a:xfrm>
          <a:prstGeom prst="rect">
            <a:avLst/>
          </a:prstGeom>
        </p:spPr>
      </p:pic>
      <p:sp>
        <p:nvSpPr>
          <p:cNvPr id="15" name="Title 1">
            <a:extLst>
              <a:ext uri="{FF2B5EF4-FFF2-40B4-BE49-F238E27FC236}">
                <a16:creationId xmlns:a16="http://schemas.microsoft.com/office/drawing/2014/main" id="{01358B47-293F-0C5C-E80F-5FE17E397773}"/>
              </a:ext>
            </a:extLst>
          </p:cNvPr>
          <p:cNvSpPr txBox="1">
            <a:spLocks/>
          </p:cNvSpPr>
          <p:nvPr/>
        </p:nvSpPr>
        <p:spPr>
          <a:xfrm>
            <a:off x="0" y="3851817"/>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i="1" dirty="0">
                <a:solidFill>
                  <a:schemeClr val="tx1">
                    <a:lumMod val="75000"/>
                    <a:lumOff val="25000"/>
                  </a:schemeClr>
                </a:solidFill>
              </a:rPr>
              <a:t>Fig 2: Admin Home Page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pic>
        <p:nvPicPr>
          <p:cNvPr id="4" name="Picture 3">
            <a:extLst>
              <a:ext uri="{FF2B5EF4-FFF2-40B4-BE49-F238E27FC236}">
                <a16:creationId xmlns:a16="http://schemas.microsoft.com/office/drawing/2014/main" id="{0742A87B-6E8F-1831-9C6E-CB35B1B65D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243" y="1023689"/>
            <a:ext cx="11622157" cy="2615122"/>
          </a:xfrm>
          <a:prstGeom prst="rect">
            <a:avLst/>
          </a:prstGeom>
        </p:spPr>
      </p:pic>
    </p:spTree>
    <p:extLst>
      <p:ext uri="{BB962C8B-B14F-4D97-AF65-F5344CB8AC3E}">
        <p14:creationId xmlns:p14="http://schemas.microsoft.com/office/powerpoint/2010/main" val="84902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377124"/>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APPENDICES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377124"/>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D635197D-4C30-4BEC-AFCC-368C6EFC78B5}"/>
              </a:ext>
            </a:extLst>
          </p:cNvPr>
          <p:cNvSpPr>
            <a:spLocks noGrp="1"/>
          </p:cNvSpPr>
          <p:nvPr>
            <p:ph type="ftr" sz="quarter" idx="11"/>
          </p:nvPr>
        </p:nvSpPr>
        <p:spPr/>
        <p:txBody>
          <a:bodyPr/>
          <a:lstStyle/>
          <a:p>
            <a:r>
              <a:rPr lang="en-US" dirty="0"/>
              <a:t>Bajra International College</a:t>
            </a:r>
          </a:p>
        </p:txBody>
      </p:sp>
      <p:pic>
        <p:nvPicPr>
          <p:cNvPr id="5" name="Picture 4">
            <a:extLst>
              <a:ext uri="{FF2B5EF4-FFF2-40B4-BE49-F238E27FC236}">
                <a16:creationId xmlns:a16="http://schemas.microsoft.com/office/drawing/2014/main" id="{49C7D786-37C6-4F93-9EDD-7A5A5A9A1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105525"/>
            <a:ext cx="1895475" cy="561975"/>
          </a:xfrm>
          <a:prstGeom prst="rect">
            <a:avLst/>
          </a:prstGeom>
        </p:spPr>
      </p:pic>
      <p:sp>
        <p:nvSpPr>
          <p:cNvPr id="15" name="Title 1">
            <a:extLst>
              <a:ext uri="{FF2B5EF4-FFF2-40B4-BE49-F238E27FC236}">
                <a16:creationId xmlns:a16="http://schemas.microsoft.com/office/drawing/2014/main" id="{01358B47-293F-0C5C-E80F-5FE17E397773}"/>
              </a:ext>
            </a:extLst>
          </p:cNvPr>
          <p:cNvSpPr txBox="1">
            <a:spLocks/>
          </p:cNvSpPr>
          <p:nvPr/>
        </p:nvSpPr>
        <p:spPr>
          <a:xfrm>
            <a:off x="-106017" y="4716285"/>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i="1" dirty="0">
                <a:solidFill>
                  <a:schemeClr val="tx1">
                    <a:lumMod val="75000"/>
                    <a:lumOff val="25000"/>
                  </a:schemeClr>
                </a:solidFill>
              </a:rPr>
              <a:t>Fig 3: Admin Manage User Page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pic>
        <p:nvPicPr>
          <p:cNvPr id="6" name="Picture 5">
            <a:extLst>
              <a:ext uri="{FF2B5EF4-FFF2-40B4-BE49-F238E27FC236}">
                <a16:creationId xmlns:a16="http://schemas.microsoft.com/office/drawing/2014/main" id="{6174E2B7-2EFC-D270-9C40-AE542CBBB8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60" y="739048"/>
            <a:ext cx="12059477" cy="4022287"/>
          </a:xfrm>
          <a:prstGeom prst="rect">
            <a:avLst/>
          </a:prstGeom>
        </p:spPr>
      </p:pic>
    </p:spTree>
    <p:extLst>
      <p:ext uri="{BB962C8B-B14F-4D97-AF65-F5344CB8AC3E}">
        <p14:creationId xmlns:p14="http://schemas.microsoft.com/office/powerpoint/2010/main" val="28541193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377124"/>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APPENDICES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377124"/>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D635197D-4C30-4BEC-AFCC-368C6EFC78B5}"/>
              </a:ext>
            </a:extLst>
          </p:cNvPr>
          <p:cNvSpPr>
            <a:spLocks noGrp="1"/>
          </p:cNvSpPr>
          <p:nvPr>
            <p:ph type="ftr" sz="quarter" idx="11"/>
          </p:nvPr>
        </p:nvSpPr>
        <p:spPr/>
        <p:txBody>
          <a:bodyPr/>
          <a:lstStyle/>
          <a:p>
            <a:r>
              <a:rPr lang="en-US" dirty="0"/>
              <a:t>Bajra International College</a:t>
            </a:r>
          </a:p>
        </p:txBody>
      </p:sp>
      <p:pic>
        <p:nvPicPr>
          <p:cNvPr id="5" name="Picture 4">
            <a:extLst>
              <a:ext uri="{FF2B5EF4-FFF2-40B4-BE49-F238E27FC236}">
                <a16:creationId xmlns:a16="http://schemas.microsoft.com/office/drawing/2014/main" id="{49C7D786-37C6-4F93-9EDD-7A5A5A9A1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105525"/>
            <a:ext cx="1895475" cy="561975"/>
          </a:xfrm>
          <a:prstGeom prst="rect">
            <a:avLst/>
          </a:prstGeom>
        </p:spPr>
      </p:pic>
      <p:sp>
        <p:nvSpPr>
          <p:cNvPr id="15" name="Title 1">
            <a:extLst>
              <a:ext uri="{FF2B5EF4-FFF2-40B4-BE49-F238E27FC236}">
                <a16:creationId xmlns:a16="http://schemas.microsoft.com/office/drawing/2014/main" id="{01358B47-293F-0C5C-E80F-5FE17E397773}"/>
              </a:ext>
            </a:extLst>
          </p:cNvPr>
          <p:cNvSpPr txBox="1">
            <a:spLocks/>
          </p:cNvSpPr>
          <p:nvPr/>
        </p:nvSpPr>
        <p:spPr>
          <a:xfrm>
            <a:off x="-185531" y="5526778"/>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i="1" dirty="0">
                <a:solidFill>
                  <a:schemeClr val="tx1">
                    <a:lumMod val="75000"/>
                    <a:lumOff val="25000"/>
                  </a:schemeClr>
                </a:solidFill>
              </a:rPr>
              <a:t>Fig 4: Admin Add post Page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pic>
        <p:nvPicPr>
          <p:cNvPr id="4" name="Picture 3">
            <a:extLst>
              <a:ext uri="{FF2B5EF4-FFF2-40B4-BE49-F238E27FC236}">
                <a16:creationId xmlns:a16="http://schemas.microsoft.com/office/drawing/2014/main" id="{9D76BF95-B5FC-E45B-D38A-7C1E6F3EF9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338" y="955872"/>
            <a:ext cx="11449062" cy="4076414"/>
          </a:xfrm>
          <a:prstGeom prst="rect">
            <a:avLst/>
          </a:prstGeom>
        </p:spPr>
      </p:pic>
    </p:spTree>
    <p:extLst>
      <p:ext uri="{BB962C8B-B14F-4D97-AF65-F5344CB8AC3E}">
        <p14:creationId xmlns:p14="http://schemas.microsoft.com/office/powerpoint/2010/main" val="1916097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377124"/>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APPENDICES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377124"/>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D635197D-4C30-4BEC-AFCC-368C6EFC78B5}"/>
              </a:ext>
            </a:extLst>
          </p:cNvPr>
          <p:cNvSpPr>
            <a:spLocks noGrp="1"/>
          </p:cNvSpPr>
          <p:nvPr>
            <p:ph type="ftr" sz="quarter" idx="11"/>
          </p:nvPr>
        </p:nvSpPr>
        <p:spPr/>
        <p:txBody>
          <a:bodyPr/>
          <a:lstStyle/>
          <a:p>
            <a:r>
              <a:rPr lang="en-US" dirty="0"/>
              <a:t>Bajra International College</a:t>
            </a:r>
          </a:p>
        </p:txBody>
      </p:sp>
      <p:pic>
        <p:nvPicPr>
          <p:cNvPr id="5" name="Picture 4">
            <a:extLst>
              <a:ext uri="{FF2B5EF4-FFF2-40B4-BE49-F238E27FC236}">
                <a16:creationId xmlns:a16="http://schemas.microsoft.com/office/drawing/2014/main" id="{49C7D786-37C6-4F93-9EDD-7A5A5A9A1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105525"/>
            <a:ext cx="1895475" cy="561975"/>
          </a:xfrm>
          <a:prstGeom prst="rect">
            <a:avLst/>
          </a:prstGeom>
        </p:spPr>
      </p:pic>
      <p:sp>
        <p:nvSpPr>
          <p:cNvPr id="15" name="Title 1">
            <a:extLst>
              <a:ext uri="{FF2B5EF4-FFF2-40B4-BE49-F238E27FC236}">
                <a16:creationId xmlns:a16="http://schemas.microsoft.com/office/drawing/2014/main" id="{01358B47-293F-0C5C-E80F-5FE17E397773}"/>
              </a:ext>
            </a:extLst>
          </p:cNvPr>
          <p:cNvSpPr txBox="1">
            <a:spLocks/>
          </p:cNvSpPr>
          <p:nvPr/>
        </p:nvSpPr>
        <p:spPr>
          <a:xfrm>
            <a:off x="-92765" y="4816717"/>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i="1" dirty="0">
                <a:solidFill>
                  <a:schemeClr val="tx1">
                    <a:lumMod val="75000"/>
                    <a:lumOff val="25000"/>
                  </a:schemeClr>
                </a:solidFill>
              </a:rPr>
              <a:t>Fig 5:  User Login Page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pic>
        <p:nvPicPr>
          <p:cNvPr id="4" name="Picture 3">
            <a:extLst>
              <a:ext uri="{FF2B5EF4-FFF2-40B4-BE49-F238E27FC236}">
                <a16:creationId xmlns:a16="http://schemas.microsoft.com/office/drawing/2014/main" id="{EC0549E1-11CE-59C3-7233-F67A3AD394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28929"/>
            <a:ext cx="11896725" cy="3762375"/>
          </a:xfrm>
          <a:prstGeom prst="rect">
            <a:avLst/>
          </a:prstGeom>
        </p:spPr>
      </p:pic>
    </p:spTree>
    <p:extLst>
      <p:ext uri="{BB962C8B-B14F-4D97-AF65-F5344CB8AC3E}">
        <p14:creationId xmlns:p14="http://schemas.microsoft.com/office/powerpoint/2010/main" val="4171243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87485"/>
            <a:ext cx="11734800" cy="8863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tx1">
                    <a:lumMod val="75000"/>
                    <a:lumOff val="25000"/>
                  </a:schemeClr>
                </a:solidFill>
              </a:rPr>
              <a:t>Problem Statement</a:t>
            </a:r>
          </a:p>
          <a:p>
            <a:pPr algn="ctr"/>
            <a:endParaRPr lang="en-US" sz="32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84CC1B18-0FCB-46E8-AE14-FE2A6466F1A4}"/>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a16="http://schemas.microsoft.com/office/drawing/2014/main" id="{E01A8A7B-497A-49FA-AF57-15C61196A5E8}"/>
              </a:ext>
            </a:extLst>
          </p:cNvPr>
          <p:cNvSpPr txBox="1"/>
          <p:nvPr/>
        </p:nvSpPr>
        <p:spPr>
          <a:xfrm>
            <a:off x="599297" y="1382864"/>
            <a:ext cx="10844558" cy="1569660"/>
          </a:xfrm>
          <a:prstGeom prst="rect">
            <a:avLst/>
          </a:prstGeom>
          <a:noFill/>
        </p:spPr>
        <p:txBody>
          <a:bodyPr wrap="square">
            <a:spAutoFit/>
          </a:bodyPr>
          <a:lstStyle/>
          <a:p>
            <a:pPr marL="285750" indent="-28575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In context of Nepal many organizations/ businesses are still doing physical shopping business and they are trying and wanted to shift online so that they can provide their services. So, this project will help them to provide these services online.</a:t>
            </a:r>
          </a:p>
          <a:p>
            <a:endParaRPr lang="en-GB" sz="24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82CA083F-D51D-4F71-9E67-F135EFD68A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4485" y="6159500"/>
            <a:ext cx="1895475" cy="561975"/>
          </a:xfrm>
          <a:prstGeom prst="rect">
            <a:avLst/>
          </a:prstGeom>
        </p:spPr>
      </p:pic>
    </p:spTree>
    <p:extLst>
      <p:ext uri="{BB962C8B-B14F-4D97-AF65-F5344CB8AC3E}">
        <p14:creationId xmlns:p14="http://schemas.microsoft.com/office/powerpoint/2010/main" val="2041884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377124"/>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APPENDICES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377124"/>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D635197D-4C30-4BEC-AFCC-368C6EFC78B5}"/>
              </a:ext>
            </a:extLst>
          </p:cNvPr>
          <p:cNvSpPr>
            <a:spLocks noGrp="1"/>
          </p:cNvSpPr>
          <p:nvPr>
            <p:ph type="ftr" sz="quarter" idx="11"/>
          </p:nvPr>
        </p:nvSpPr>
        <p:spPr/>
        <p:txBody>
          <a:bodyPr/>
          <a:lstStyle/>
          <a:p>
            <a:r>
              <a:rPr lang="en-US" dirty="0"/>
              <a:t>Bajra International College</a:t>
            </a:r>
          </a:p>
        </p:txBody>
      </p:sp>
      <p:pic>
        <p:nvPicPr>
          <p:cNvPr id="5" name="Picture 4">
            <a:extLst>
              <a:ext uri="{FF2B5EF4-FFF2-40B4-BE49-F238E27FC236}">
                <a16:creationId xmlns:a16="http://schemas.microsoft.com/office/drawing/2014/main" id="{49C7D786-37C6-4F93-9EDD-7A5A5A9A1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105525"/>
            <a:ext cx="1895475" cy="561975"/>
          </a:xfrm>
          <a:prstGeom prst="rect">
            <a:avLst/>
          </a:prstGeom>
        </p:spPr>
      </p:pic>
      <p:sp>
        <p:nvSpPr>
          <p:cNvPr id="15" name="Title 1">
            <a:extLst>
              <a:ext uri="{FF2B5EF4-FFF2-40B4-BE49-F238E27FC236}">
                <a16:creationId xmlns:a16="http://schemas.microsoft.com/office/drawing/2014/main" id="{01358B47-293F-0C5C-E80F-5FE17E397773}"/>
              </a:ext>
            </a:extLst>
          </p:cNvPr>
          <p:cNvSpPr txBox="1">
            <a:spLocks/>
          </p:cNvSpPr>
          <p:nvPr/>
        </p:nvSpPr>
        <p:spPr>
          <a:xfrm>
            <a:off x="-185531" y="5526778"/>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i="1" dirty="0">
                <a:solidFill>
                  <a:schemeClr val="tx1">
                    <a:lumMod val="75000"/>
                    <a:lumOff val="25000"/>
                  </a:schemeClr>
                </a:solidFill>
              </a:rPr>
              <a:t>Fig 6:  User Registration Page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pic>
        <p:nvPicPr>
          <p:cNvPr id="6" name="Picture 5">
            <a:extLst>
              <a:ext uri="{FF2B5EF4-FFF2-40B4-BE49-F238E27FC236}">
                <a16:creationId xmlns:a16="http://schemas.microsoft.com/office/drawing/2014/main" id="{F38D2701-D03D-3719-6619-F4014EFBAC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9740" y="780111"/>
            <a:ext cx="7249147" cy="4719680"/>
          </a:xfrm>
          <a:prstGeom prst="rect">
            <a:avLst/>
          </a:prstGeom>
        </p:spPr>
      </p:pic>
    </p:spTree>
    <p:extLst>
      <p:ext uri="{BB962C8B-B14F-4D97-AF65-F5344CB8AC3E}">
        <p14:creationId xmlns:p14="http://schemas.microsoft.com/office/powerpoint/2010/main" val="28755110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377124"/>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APPENDICES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377124"/>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D635197D-4C30-4BEC-AFCC-368C6EFC78B5}"/>
              </a:ext>
            </a:extLst>
          </p:cNvPr>
          <p:cNvSpPr>
            <a:spLocks noGrp="1"/>
          </p:cNvSpPr>
          <p:nvPr>
            <p:ph type="ftr" sz="quarter" idx="11"/>
          </p:nvPr>
        </p:nvSpPr>
        <p:spPr/>
        <p:txBody>
          <a:bodyPr/>
          <a:lstStyle/>
          <a:p>
            <a:r>
              <a:rPr lang="en-US" dirty="0"/>
              <a:t>Bajra International College</a:t>
            </a:r>
          </a:p>
        </p:txBody>
      </p:sp>
      <p:pic>
        <p:nvPicPr>
          <p:cNvPr id="5" name="Picture 4">
            <a:extLst>
              <a:ext uri="{FF2B5EF4-FFF2-40B4-BE49-F238E27FC236}">
                <a16:creationId xmlns:a16="http://schemas.microsoft.com/office/drawing/2014/main" id="{49C7D786-37C6-4F93-9EDD-7A5A5A9A1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105525"/>
            <a:ext cx="1895475" cy="561975"/>
          </a:xfrm>
          <a:prstGeom prst="rect">
            <a:avLst/>
          </a:prstGeom>
        </p:spPr>
      </p:pic>
      <p:sp>
        <p:nvSpPr>
          <p:cNvPr id="15" name="Title 1">
            <a:extLst>
              <a:ext uri="{FF2B5EF4-FFF2-40B4-BE49-F238E27FC236}">
                <a16:creationId xmlns:a16="http://schemas.microsoft.com/office/drawing/2014/main" id="{01358B47-293F-0C5C-E80F-5FE17E397773}"/>
              </a:ext>
            </a:extLst>
          </p:cNvPr>
          <p:cNvSpPr txBox="1">
            <a:spLocks/>
          </p:cNvSpPr>
          <p:nvPr/>
        </p:nvSpPr>
        <p:spPr>
          <a:xfrm>
            <a:off x="-185531" y="5843139"/>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i="1" dirty="0">
                <a:solidFill>
                  <a:schemeClr val="tx1">
                    <a:lumMod val="75000"/>
                    <a:lumOff val="25000"/>
                  </a:schemeClr>
                </a:solidFill>
              </a:rPr>
              <a:t>Fig 7: Home Page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pic>
        <p:nvPicPr>
          <p:cNvPr id="6" name="Picture 5">
            <a:extLst>
              <a:ext uri="{FF2B5EF4-FFF2-40B4-BE49-F238E27FC236}">
                <a16:creationId xmlns:a16="http://schemas.microsoft.com/office/drawing/2014/main" id="{B7BECA7F-CB24-0139-553E-7005A57139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364" y="578298"/>
            <a:ext cx="11549269" cy="5186986"/>
          </a:xfrm>
          <a:prstGeom prst="rect">
            <a:avLst/>
          </a:prstGeom>
        </p:spPr>
      </p:pic>
    </p:spTree>
    <p:extLst>
      <p:ext uri="{BB962C8B-B14F-4D97-AF65-F5344CB8AC3E}">
        <p14:creationId xmlns:p14="http://schemas.microsoft.com/office/powerpoint/2010/main" val="3634617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377124"/>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APPENDICES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377124"/>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D635197D-4C30-4BEC-AFCC-368C6EFC78B5}"/>
              </a:ext>
            </a:extLst>
          </p:cNvPr>
          <p:cNvSpPr>
            <a:spLocks noGrp="1"/>
          </p:cNvSpPr>
          <p:nvPr>
            <p:ph type="ftr" sz="quarter" idx="11"/>
          </p:nvPr>
        </p:nvSpPr>
        <p:spPr/>
        <p:txBody>
          <a:bodyPr/>
          <a:lstStyle/>
          <a:p>
            <a:r>
              <a:rPr lang="en-US" dirty="0"/>
              <a:t>Bajra International College</a:t>
            </a:r>
          </a:p>
        </p:txBody>
      </p:sp>
      <p:pic>
        <p:nvPicPr>
          <p:cNvPr id="5" name="Picture 4">
            <a:extLst>
              <a:ext uri="{FF2B5EF4-FFF2-40B4-BE49-F238E27FC236}">
                <a16:creationId xmlns:a16="http://schemas.microsoft.com/office/drawing/2014/main" id="{49C7D786-37C6-4F93-9EDD-7A5A5A9A1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105525"/>
            <a:ext cx="1895475" cy="561975"/>
          </a:xfrm>
          <a:prstGeom prst="rect">
            <a:avLst/>
          </a:prstGeom>
        </p:spPr>
      </p:pic>
      <p:sp>
        <p:nvSpPr>
          <p:cNvPr id="15" name="Title 1">
            <a:extLst>
              <a:ext uri="{FF2B5EF4-FFF2-40B4-BE49-F238E27FC236}">
                <a16:creationId xmlns:a16="http://schemas.microsoft.com/office/drawing/2014/main" id="{01358B47-293F-0C5C-E80F-5FE17E397773}"/>
              </a:ext>
            </a:extLst>
          </p:cNvPr>
          <p:cNvSpPr txBox="1">
            <a:spLocks/>
          </p:cNvSpPr>
          <p:nvPr/>
        </p:nvSpPr>
        <p:spPr>
          <a:xfrm>
            <a:off x="-185531" y="5843139"/>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i="1" dirty="0">
                <a:solidFill>
                  <a:schemeClr val="tx1">
                    <a:lumMod val="75000"/>
                    <a:lumOff val="25000"/>
                  </a:schemeClr>
                </a:solidFill>
              </a:rPr>
              <a:t>Fig 8: Bag Page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pic>
        <p:nvPicPr>
          <p:cNvPr id="4" name="Picture 3">
            <a:extLst>
              <a:ext uri="{FF2B5EF4-FFF2-40B4-BE49-F238E27FC236}">
                <a16:creationId xmlns:a16="http://schemas.microsoft.com/office/drawing/2014/main" id="{A97B226F-11AC-6794-BB5B-C083FFF330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727093"/>
            <a:ext cx="11734800" cy="5013307"/>
          </a:xfrm>
          <a:prstGeom prst="rect">
            <a:avLst/>
          </a:prstGeom>
        </p:spPr>
      </p:pic>
    </p:spTree>
    <p:extLst>
      <p:ext uri="{BB962C8B-B14F-4D97-AF65-F5344CB8AC3E}">
        <p14:creationId xmlns:p14="http://schemas.microsoft.com/office/powerpoint/2010/main" val="1619676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377124"/>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APPENDICES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377124"/>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D635197D-4C30-4BEC-AFCC-368C6EFC78B5}"/>
              </a:ext>
            </a:extLst>
          </p:cNvPr>
          <p:cNvSpPr>
            <a:spLocks noGrp="1"/>
          </p:cNvSpPr>
          <p:nvPr>
            <p:ph type="ftr" sz="quarter" idx="11"/>
          </p:nvPr>
        </p:nvSpPr>
        <p:spPr/>
        <p:txBody>
          <a:bodyPr/>
          <a:lstStyle/>
          <a:p>
            <a:r>
              <a:rPr lang="en-US" dirty="0"/>
              <a:t>Bajra International College</a:t>
            </a:r>
          </a:p>
        </p:txBody>
      </p:sp>
      <p:pic>
        <p:nvPicPr>
          <p:cNvPr id="5" name="Picture 4">
            <a:extLst>
              <a:ext uri="{FF2B5EF4-FFF2-40B4-BE49-F238E27FC236}">
                <a16:creationId xmlns:a16="http://schemas.microsoft.com/office/drawing/2014/main" id="{49C7D786-37C6-4F93-9EDD-7A5A5A9A1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105525"/>
            <a:ext cx="1895475" cy="561975"/>
          </a:xfrm>
          <a:prstGeom prst="rect">
            <a:avLst/>
          </a:prstGeom>
        </p:spPr>
      </p:pic>
      <p:sp>
        <p:nvSpPr>
          <p:cNvPr id="15" name="Title 1">
            <a:extLst>
              <a:ext uri="{FF2B5EF4-FFF2-40B4-BE49-F238E27FC236}">
                <a16:creationId xmlns:a16="http://schemas.microsoft.com/office/drawing/2014/main" id="{01358B47-293F-0C5C-E80F-5FE17E397773}"/>
              </a:ext>
            </a:extLst>
          </p:cNvPr>
          <p:cNvSpPr txBox="1">
            <a:spLocks/>
          </p:cNvSpPr>
          <p:nvPr/>
        </p:nvSpPr>
        <p:spPr>
          <a:xfrm>
            <a:off x="-185531" y="5843139"/>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i="1" dirty="0">
                <a:solidFill>
                  <a:schemeClr val="tx1">
                    <a:lumMod val="75000"/>
                    <a:lumOff val="25000"/>
                  </a:schemeClr>
                </a:solidFill>
              </a:rPr>
              <a:t>Fig 9: Mobile Page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pic>
        <p:nvPicPr>
          <p:cNvPr id="6" name="Picture 5">
            <a:extLst>
              <a:ext uri="{FF2B5EF4-FFF2-40B4-BE49-F238E27FC236}">
                <a16:creationId xmlns:a16="http://schemas.microsoft.com/office/drawing/2014/main" id="{DAD517BA-B66A-3E0B-3952-21CB5DB7AD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782" y="639511"/>
            <a:ext cx="11402291" cy="5154076"/>
          </a:xfrm>
          <a:prstGeom prst="rect">
            <a:avLst/>
          </a:prstGeom>
        </p:spPr>
      </p:pic>
    </p:spTree>
    <p:extLst>
      <p:ext uri="{BB962C8B-B14F-4D97-AF65-F5344CB8AC3E}">
        <p14:creationId xmlns:p14="http://schemas.microsoft.com/office/powerpoint/2010/main" val="41717290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377124"/>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APPENDICES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377124"/>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D635197D-4C30-4BEC-AFCC-368C6EFC78B5}"/>
              </a:ext>
            </a:extLst>
          </p:cNvPr>
          <p:cNvSpPr>
            <a:spLocks noGrp="1"/>
          </p:cNvSpPr>
          <p:nvPr>
            <p:ph type="ftr" sz="quarter" idx="11"/>
          </p:nvPr>
        </p:nvSpPr>
        <p:spPr/>
        <p:txBody>
          <a:bodyPr/>
          <a:lstStyle/>
          <a:p>
            <a:r>
              <a:rPr lang="en-US" dirty="0"/>
              <a:t>Bajra International College</a:t>
            </a:r>
          </a:p>
        </p:txBody>
      </p:sp>
      <p:pic>
        <p:nvPicPr>
          <p:cNvPr id="5" name="Picture 4">
            <a:extLst>
              <a:ext uri="{FF2B5EF4-FFF2-40B4-BE49-F238E27FC236}">
                <a16:creationId xmlns:a16="http://schemas.microsoft.com/office/drawing/2014/main" id="{49C7D786-37C6-4F93-9EDD-7A5A5A9A1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105525"/>
            <a:ext cx="1895475" cy="561975"/>
          </a:xfrm>
          <a:prstGeom prst="rect">
            <a:avLst/>
          </a:prstGeom>
        </p:spPr>
      </p:pic>
      <p:sp>
        <p:nvSpPr>
          <p:cNvPr id="15" name="Title 1">
            <a:extLst>
              <a:ext uri="{FF2B5EF4-FFF2-40B4-BE49-F238E27FC236}">
                <a16:creationId xmlns:a16="http://schemas.microsoft.com/office/drawing/2014/main" id="{01358B47-293F-0C5C-E80F-5FE17E397773}"/>
              </a:ext>
            </a:extLst>
          </p:cNvPr>
          <p:cNvSpPr txBox="1">
            <a:spLocks/>
          </p:cNvSpPr>
          <p:nvPr/>
        </p:nvSpPr>
        <p:spPr>
          <a:xfrm>
            <a:off x="-172278" y="578875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i="1" dirty="0">
                <a:solidFill>
                  <a:schemeClr val="tx1">
                    <a:lumMod val="75000"/>
                    <a:lumOff val="25000"/>
                  </a:schemeClr>
                </a:solidFill>
              </a:rPr>
              <a:t>Fig 10: Laptop Page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pic>
        <p:nvPicPr>
          <p:cNvPr id="4" name="Picture 3">
            <a:extLst>
              <a:ext uri="{FF2B5EF4-FFF2-40B4-BE49-F238E27FC236}">
                <a16:creationId xmlns:a16="http://schemas.microsoft.com/office/drawing/2014/main" id="{50D9E428-14DB-681B-89B3-2478D1EFD1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944" y="797054"/>
            <a:ext cx="10890578" cy="4937721"/>
          </a:xfrm>
          <a:prstGeom prst="rect">
            <a:avLst/>
          </a:prstGeom>
        </p:spPr>
      </p:pic>
    </p:spTree>
    <p:extLst>
      <p:ext uri="{BB962C8B-B14F-4D97-AF65-F5344CB8AC3E}">
        <p14:creationId xmlns:p14="http://schemas.microsoft.com/office/powerpoint/2010/main" val="5338494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377124"/>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APPENDICES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377124"/>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D635197D-4C30-4BEC-AFCC-368C6EFC78B5}"/>
              </a:ext>
            </a:extLst>
          </p:cNvPr>
          <p:cNvSpPr>
            <a:spLocks noGrp="1"/>
          </p:cNvSpPr>
          <p:nvPr>
            <p:ph type="ftr" sz="quarter" idx="11"/>
          </p:nvPr>
        </p:nvSpPr>
        <p:spPr/>
        <p:txBody>
          <a:bodyPr/>
          <a:lstStyle/>
          <a:p>
            <a:r>
              <a:rPr lang="en-US" dirty="0"/>
              <a:t>Bajra International College</a:t>
            </a:r>
          </a:p>
        </p:txBody>
      </p:sp>
      <p:pic>
        <p:nvPicPr>
          <p:cNvPr id="5" name="Picture 4">
            <a:extLst>
              <a:ext uri="{FF2B5EF4-FFF2-40B4-BE49-F238E27FC236}">
                <a16:creationId xmlns:a16="http://schemas.microsoft.com/office/drawing/2014/main" id="{49C7D786-37C6-4F93-9EDD-7A5A5A9A1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105525"/>
            <a:ext cx="1895475" cy="561975"/>
          </a:xfrm>
          <a:prstGeom prst="rect">
            <a:avLst/>
          </a:prstGeom>
        </p:spPr>
      </p:pic>
      <p:sp>
        <p:nvSpPr>
          <p:cNvPr id="15" name="Title 1">
            <a:extLst>
              <a:ext uri="{FF2B5EF4-FFF2-40B4-BE49-F238E27FC236}">
                <a16:creationId xmlns:a16="http://schemas.microsoft.com/office/drawing/2014/main" id="{01358B47-293F-0C5C-E80F-5FE17E397773}"/>
              </a:ext>
            </a:extLst>
          </p:cNvPr>
          <p:cNvSpPr txBox="1">
            <a:spLocks/>
          </p:cNvSpPr>
          <p:nvPr/>
        </p:nvSpPr>
        <p:spPr>
          <a:xfrm>
            <a:off x="124690" y="4691054"/>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i="1" dirty="0">
                <a:solidFill>
                  <a:schemeClr val="tx1">
                    <a:lumMod val="75000"/>
                    <a:lumOff val="25000"/>
                  </a:schemeClr>
                </a:solidFill>
              </a:rPr>
              <a:t>Fig 11: Cart Page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pic>
        <p:nvPicPr>
          <p:cNvPr id="6" name="Picture 5">
            <a:extLst>
              <a:ext uri="{FF2B5EF4-FFF2-40B4-BE49-F238E27FC236}">
                <a16:creationId xmlns:a16="http://schemas.microsoft.com/office/drawing/2014/main" id="{4E6932B9-F1E1-6288-9545-C4B5F04650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862" y="1075363"/>
            <a:ext cx="10886273" cy="3615691"/>
          </a:xfrm>
          <a:prstGeom prst="rect">
            <a:avLst/>
          </a:prstGeom>
        </p:spPr>
      </p:pic>
    </p:spTree>
    <p:extLst>
      <p:ext uri="{BB962C8B-B14F-4D97-AF65-F5344CB8AC3E}">
        <p14:creationId xmlns:p14="http://schemas.microsoft.com/office/powerpoint/2010/main" val="9216131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Any Question?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D635197D-4C30-4BEC-AFCC-368C6EFC78B5}"/>
              </a:ext>
            </a:extLst>
          </p:cNvPr>
          <p:cNvSpPr>
            <a:spLocks noGrp="1"/>
          </p:cNvSpPr>
          <p:nvPr>
            <p:ph type="ftr" sz="quarter" idx="11"/>
          </p:nvPr>
        </p:nvSpPr>
        <p:spPr/>
        <p:txBody>
          <a:bodyPr/>
          <a:lstStyle/>
          <a:p>
            <a:r>
              <a:rPr lang="en-US" dirty="0"/>
              <a:t>Bajra International College</a:t>
            </a:r>
          </a:p>
        </p:txBody>
      </p:sp>
      <p:pic>
        <p:nvPicPr>
          <p:cNvPr id="5" name="Picture 4">
            <a:extLst>
              <a:ext uri="{FF2B5EF4-FFF2-40B4-BE49-F238E27FC236}">
                <a16:creationId xmlns:a16="http://schemas.microsoft.com/office/drawing/2014/main" id="{49C7D786-37C6-4F93-9EDD-7A5A5A9A1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105525"/>
            <a:ext cx="1895475" cy="561975"/>
          </a:xfrm>
          <a:prstGeom prst="rect">
            <a:avLst/>
          </a:prstGeom>
        </p:spPr>
      </p:pic>
      <p:pic>
        <p:nvPicPr>
          <p:cNvPr id="3" name="Picture 2">
            <a:extLst>
              <a:ext uri="{FF2B5EF4-FFF2-40B4-BE49-F238E27FC236}">
                <a16:creationId xmlns:a16="http://schemas.microsoft.com/office/drawing/2014/main" id="{DCE5AFBF-5851-4352-B78F-FBD9ADB1C4BF}"/>
              </a:ext>
            </a:extLst>
          </p:cNvPr>
          <p:cNvPicPr>
            <a:picLocks noChangeAspect="1"/>
          </p:cNvPicPr>
          <p:nvPr/>
        </p:nvPicPr>
        <p:blipFill>
          <a:blip r:embed="rId4"/>
          <a:stretch>
            <a:fillRect/>
          </a:stretch>
        </p:blipFill>
        <p:spPr>
          <a:xfrm>
            <a:off x="1771891" y="855297"/>
            <a:ext cx="8120254" cy="5029058"/>
          </a:xfrm>
          <a:prstGeom prst="rect">
            <a:avLst/>
          </a:prstGeom>
        </p:spPr>
      </p:pic>
    </p:spTree>
    <p:extLst>
      <p:ext uri="{BB962C8B-B14F-4D97-AF65-F5344CB8AC3E}">
        <p14:creationId xmlns:p14="http://schemas.microsoft.com/office/powerpoint/2010/main" val="16112064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pattFill prst="zigZag">
          <a:fgClr>
            <a:schemeClr val="tx1">
              <a:lumMod val="65000"/>
              <a:lumOff val="35000"/>
            </a:schemeClr>
          </a:fgClr>
          <a:bgClr>
            <a:schemeClr val="tx1">
              <a:lumMod val="65000"/>
              <a:lumOff val="35000"/>
            </a:schemeClr>
          </a:bgClr>
        </a:patt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2" name="Footer Placeholder 1">
            <a:extLst>
              <a:ext uri="{FF2B5EF4-FFF2-40B4-BE49-F238E27FC236}">
                <a16:creationId xmlns:a16="http://schemas.microsoft.com/office/drawing/2014/main" id="{83829017-F429-4074-9D9B-55D5CE7E4235}"/>
              </a:ext>
            </a:extLst>
          </p:cNvPr>
          <p:cNvSpPr>
            <a:spLocks noGrp="1"/>
          </p:cNvSpPr>
          <p:nvPr>
            <p:ph type="ftr" sz="quarter" idx="11"/>
          </p:nvPr>
        </p:nvSpPr>
        <p:spPr/>
        <p:txBody>
          <a:bodyPr/>
          <a:lstStyle/>
          <a:p>
            <a:r>
              <a:rPr lang="en-US" dirty="0"/>
              <a:t>Bajra International College</a:t>
            </a:r>
          </a:p>
        </p:txBody>
      </p:sp>
      <p:pic>
        <p:nvPicPr>
          <p:cNvPr id="4" name="Picture 3">
            <a:extLst>
              <a:ext uri="{FF2B5EF4-FFF2-40B4-BE49-F238E27FC236}">
                <a16:creationId xmlns:a16="http://schemas.microsoft.com/office/drawing/2014/main" id="{510EA34E-F3A4-45CE-8515-46EF88A4E6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138293"/>
            <a:ext cx="1895475" cy="561975"/>
          </a:xfrm>
          <a:prstGeom prst="rect">
            <a:avLst/>
          </a:prstGeom>
        </p:spPr>
      </p:pic>
    </p:spTree>
    <p:extLst>
      <p:ext uri="{BB962C8B-B14F-4D97-AF65-F5344CB8AC3E}">
        <p14:creationId xmlns:p14="http://schemas.microsoft.com/office/powerpoint/2010/main" val="192303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4431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tx1">
                    <a:lumMod val="75000"/>
                    <a:lumOff val="25000"/>
                  </a:schemeClr>
                </a:solidFill>
              </a:rPr>
              <a:t>Objective</a:t>
            </a:r>
            <a:r>
              <a:rPr lang="en-US" sz="2800" b="1"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84CC1B18-0FCB-46E8-AE14-FE2A6466F1A4}"/>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a16="http://schemas.microsoft.com/office/drawing/2014/main" id="{E01A8A7B-497A-49FA-AF57-15C61196A5E8}"/>
              </a:ext>
            </a:extLst>
          </p:cNvPr>
          <p:cNvSpPr txBox="1"/>
          <p:nvPr/>
        </p:nvSpPr>
        <p:spPr>
          <a:xfrm>
            <a:off x="585442" y="1382864"/>
            <a:ext cx="11162058" cy="830997"/>
          </a:xfrm>
          <a:prstGeom prst="rect">
            <a:avLst/>
          </a:prstGeom>
          <a:noFill/>
        </p:spPr>
        <p:txBody>
          <a:bodyPr wrap="square">
            <a:spAutoFit/>
          </a:bodyPr>
          <a:lstStyle/>
          <a:p>
            <a:pPr marL="285750" indent="-28575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The Main objective of this project is to make Ecommerce website which will help the organization to operate them in business-to-consumer(B2C) model. </a:t>
            </a:r>
          </a:p>
        </p:txBody>
      </p:sp>
      <p:pic>
        <p:nvPicPr>
          <p:cNvPr id="13" name="Picture 12">
            <a:extLst>
              <a:ext uri="{FF2B5EF4-FFF2-40B4-BE49-F238E27FC236}">
                <a16:creationId xmlns:a16="http://schemas.microsoft.com/office/drawing/2014/main" id="{82CA083F-D51D-4F71-9E67-F135EFD68A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4485" y="6159500"/>
            <a:ext cx="1895475" cy="561975"/>
          </a:xfrm>
          <a:prstGeom prst="rect">
            <a:avLst/>
          </a:prstGeom>
        </p:spPr>
      </p:pic>
    </p:spTree>
    <p:extLst>
      <p:ext uri="{BB962C8B-B14F-4D97-AF65-F5344CB8AC3E}">
        <p14:creationId xmlns:p14="http://schemas.microsoft.com/office/powerpoint/2010/main" val="651328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Scope and Limitation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84CC1B18-0FCB-46E8-AE14-FE2A6466F1A4}"/>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sp>
        <p:nvSpPr>
          <p:cNvPr id="18" name="Rectangle: Rounded Corners 17">
            <a:extLst>
              <a:ext uri="{FF2B5EF4-FFF2-40B4-BE49-F238E27FC236}">
                <a16:creationId xmlns:a16="http://schemas.microsoft.com/office/drawing/2014/main" id="{34A2B914-66AA-43FD-A016-8024BA5997F3}"/>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SCOPE</a:t>
            </a:r>
          </a:p>
        </p:txBody>
      </p:sp>
      <p:sp>
        <p:nvSpPr>
          <p:cNvPr id="19" name="Rectangle: Rounded Corners 18">
            <a:extLst>
              <a:ext uri="{FF2B5EF4-FFF2-40B4-BE49-F238E27FC236}">
                <a16:creationId xmlns:a16="http://schemas.microsoft.com/office/drawing/2014/main" id="{A95D2B8D-D7AF-473D-8B8D-387DD2F25743}"/>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LIMITATION</a:t>
            </a:r>
          </a:p>
        </p:txBody>
      </p:sp>
      <p:cxnSp>
        <p:nvCxnSpPr>
          <p:cNvPr id="20" name="Straight Connector 19">
            <a:extLst>
              <a:ext uri="{FF2B5EF4-FFF2-40B4-BE49-F238E27FC236}">
                <a16:creationId xmlns:a16="http://schemas.microsoft.com/office/drawing/2014/main" id="{D91835B1-8E01-48D2-8926-E3D0527620ED}"/>
              </a:ext>
              <a:ext uri="{C183D7F6-B498-43B3-948B-1728B52AA6E4}">
                <adec:decorative xmlns:adec="http://schemas.microsoft.com/office/drawing/2017/decorative" val="1"/>
              </a:ext>
            </a:extLst>
          </p:cNvPr>
          <p:cNvCxnSpPr>
            <a:cxnSpLocks/>
          </p:cNvCxnSpPr>
          <p:nvPr/>
        </p:nvCxnSpPr>
        <p:spPr>
          <a:xfrm>
            <a:off x="1589829" y="4437016"/>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D675F0C-F0B6-4C21-84FD-EFD4172C8A05}"/>
              </a:ext>
            </a:extLst>
          </p:cNvPr>
          <p:cNvSpPr/>
          <p:nvPr/>
        </p:nvSpPr>
        <p:spPr>
          <a:xfrm>
            <a:off x="1313091" y="2345635"/>
            <a:ext cx="4645239" cy="984885"/>
          </a:xfrm>
          <a:prstGeom prst="rect">
            <a:avLst/>
          </a:prstGeom>
        </p:spPr>
        <p:txBody>
          <a:bodyPr wrap="square" lIns="0" tIns="0" rIns="0" bIns="0" anchor="t">
            <a:spAutoFit/>
          </a:bodyPr>
          <a:lstStyle/>
          <a:p>
            <a:r>
              <a:rPr lang="en-GB" sz="1600" b="1" dirty="0">
                <a:solidFill>
                  <a:schemeClr val="tx1">
                    <a:lumMod val="75000"/>
                    <a:lumOff val="25000"/>
                  </a:schemeClr>
                </a:solidFill>
                <a:cs typeface="Segoe UI" panose="020B0502040204020203" pitchFamily="34" charset="0"/>
              </a:rPr>
              <a:t>1.Any (Authorized, Guest) user can use this system.</a:t>
            </a: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r>
              <a:rPr lang="en-GB" sz="1600" b="1" dirty="0">
                <a:solidFill>
                  <a:schemeClr val="tx1">
                    <a:lumMod val="75000"/>
                    <a:lumOff val="25000"/>
                  </a:schemeClr>
                </a:solidFill>
                <a:cs typeface="Segoe UI" panose="020B0502040204020203" pitchFamily="34" charset="0"/>
              </a:rPr>
              <a:t>2.Admin can easily manage the whole system.</a:t>
            </a:r>
          </a:p>
        </p:txBody>
      </p:sp>
      <p:sp>
        <p:nvSpPr>
          <p:cNvPr id="26" name="Rectangle 25">
            <a:extLst>
              <a:ext uri="{FF2B5EF4-FFF2-40B4-BE49-F238E27FC236}">
                <a16:creationId xmlns:a16="http://schemas.microsoft.com/office/drawing/2014/main" id="{7C7498A7-5731-4DD2-9E17-873E392001EB}"/>
              </a:ext>
            </a:extLst>
          </p:cNvPr>
          <p:cNvSpPr/>
          <p:nvPr/>
        </p:nvSpPr>
        <p:spPr>
          <a:xfrm>
            <a:off x="6552133" y="2361534"/>
            <a:ext cx="4578443" cy="1231106"/>
          </a:xfrm>
          <a:prstGeom prst="rect">
            <a:avLst/>
          </a:prstGeom>
        </p:spPr>
        <p:txBody>
          <a:bodyPr wrap="square" lIns="0" tIns="0" rIns="0" bIns="0" anchor="t">
            <a:spAutoFit/>
          </a:bodyPr>
          <a:lstStyle/>
          <a:p>
            <a:r>
              <a:rPr lang="en-GB" sz="1600" b="1" dirty="0">
                <a:solidFill>
                  <a:schemeClr val="tx1">
                    <a:lumMod val="75000"/>
                    <a:lumOff val="25000"/>
                  </a:schemeClr>
                </a:solidFill>
                <a:cs typeface="Segoe UI" panose="020B0502040204020203" pitchFamily="34" charset="0"/>
              </a:rPr>
              <a:t>1.User must be online to order or view products.</a:t>
            </a: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r>
              <a:rPr lang="en-GB" sz="1600" b="1" dirty="0">
                <a:solidFill>
                  <a:schemeClr val="tx1">
                    <a:lumMod val="75000"/>
                    <a:lumOff val="25000"/>
                  </a:schemeClr>
                </a:solidFill>
                <a:cs typeface="Segoe UI" panose="020B0502040204020203" pitchFamily="34" charset="0"/>
              </a:rPr>
              <a:t>2.Payment, Watchlist, and review system is not included in this project</a:t>
            </a:r>
          </a:p>
        </p:txBody>
      </p:sp>
      <p:pic>
        <p:nvPicPr>
          <p:cNvPr id="7" name="Picture 6">
            <a:extLst>
              <a:ext uri="{FF2B5EF4-FFF2-40B4-BE49-F238E27FC236}">
                <a16:creationId xmlns:a16="http://schemas.microsoft.com/office/drawing/2014/main" id="{516D702F-11D1-47D4-BA50-87AD85BE3245}"/>
              </a:ext>
            </a:extLst>
          </p:cNvPr>
          <p:cNvPicPr>
            <a:picLocks noChangeAspect="1"/>
          </p:cNvPicPr>
          <p:nvPr/>
        </p:nvPicPr>
        <p:blipFill>
          <a:blip r:embed="rId3"/>
          <a:stretch>
            <a:fillRect/>
          </a:stretch>
        </p:blipFill>
        <p:spPr>
          <a:xfrm flipH="1">
            <a:off x="6233670" y="1347561"/>
            <a:ext cx="62376" cy="3078664"/>
          </a:xfrm>
          <a:prstGeom prst="rect">
            <a:avLst/>
          </a:prstGeom>
        </p:spPr>
      </p:pic>
      <p:sp>
        <p:nvSpPr>
          <p:cNvPr id="2" name="Footer Placeholder 1">
            <a:extLst>
              <a:ext uri="{FF2B5EF4-FFF2-40B4-BE49-F238E27FC236}">
                <a16:creationId xmlns:a16="http://schemas.microsoft.com/office/drawing/2014/main" id="{A3A9C0C5-0F0D-45F4-BF35-206CF1A0AC72}"/>
              </a:ext>
            </a:extLst>
          </p:cNvPr>
          <p:cNvSpPr>
            <a:spLocks noGrp="1"/>
          </p:cNvSpPr>
          <p:nvPr>
            <p:ph type="ftr" sz="quarter" idx="11"/>
          </p:nvPr>
        </p:nvSpPr>
        <p:spPr/>
        <p:txBody>
          <a:bodyPr/>
          <a:lstStyle/>
          <a:p>
            <a:r>
              <a:rPr lang="en-US"/>
              <a:t>Bajra International College</a:t>
            </a:r>
            <a:endParaRPr lang="en-US" dirty="0"/>
          </a:p>
        </p:txBody>
      </p:sp>
      <p:pic>
        <p:nvPicPr>
          <p:cNvPr id="5" name="Picture 4">
            <a:extLst>
              <a:ext uri="{FF2B5EF4-FFF2-40B4-BE49-F238E27FC236}">
                <a16:creationId xmlns:a16="http://schemas.microsoft.com/office/drawing/2014/main" id="{E5FB2FBF-33FA-4258-B714-74DA76A8B2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8262" y="6140008"/>
            <a:ext cx="1895475" cy="561975"/>
          </a:xfrm>
          <a:prstGeom prst="rect">
            <a:avLst/>
          </a:prstGeom>
        </p:spPr>
      </p:pic>
      <p:pic>
        <p:nvPicPr>
          <p:cNvPr id="17" name="Picture 16">
            <a:extLst>
              <a:ext uri="{FF2B5EF4-FFF2-40B4-BE49-F238E27FC236}">
                <a16:creationId xmlns:a16="http://schemas.microsoft.com/office/drawing/2014/main" id="{924763EC-C77B-BF2C-8166-CD4EB0248CCF}"/>
              </a:ext>
            </a:extLst>
          </p:cNvPr>
          <p:cNvPicPr>
            <a:picLocks noChangeAspect="1"/>
          </p:cNvPicPr>
          <p:nvPr/>
        </p:nvPicPr>
        <p:blipFill>
          <a:blip r:embed="rId3"/>
          <a:stretch>
            <a:fillRect/>
          </a:stretch>
        </p:blipFill>
        <p:spPr>
          <a:xfrm rot="5400000" flipH="1">
            <a:off x="6296107" y="-485820"/>
            <a:ext cx="101408" cy="9895342"/>
          </a:xfrm>
          <a:prstGeom prst="rect">
            <a:avLst/>
          </a:prstGeom>
        </p:spPr>
      </p:pic>
    </p:spTree>
    <p:extLst>
      <p:ext uri="{BB962C8B-B14F-4D97-AF65-F5344CB8AC3E}">
        <p14:creationId xmlns:p14="http://schemas.microsoft.com/office/powerpoint/2010/main" val="364366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System Analysis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84CC1B18-0FCB-46E8-AE14-FE2A6466F1A4}"/>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a16="http://schemas.microsoft.com/office/drawing/2014/main" id="{E01A8A7B-497A-49FA-AF57-15C61196A5E8}"/>
              </a:ext>
            </a:extLst>
          </p:cNvPr>
          <p:cNvSpPr txBox="1"/>
          <p:nvPr/>
        </p:nvSpPr>
        <p:spPr>
          <a:xfrm>
            <a:off x="444499" y="786506"/>
            <a:ext cx="11303000" cy="1077218"/>
          </a:xfrm>
          <a:prstGeom prst="rect">
            <a:avLst/>
          </a:prstGeom>
          <a:noFill/>
        </p:spPr>
        <p:txBody>
          <a:bodyPr wrap="square">
            <a:spAutoFit/>
          </a:bodyPr>
          <a:lstStyle/>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Waterfall methodology is used while building the website. </a:t>
            </a:r>
          </a:p>
          <a:p>
            <a:pPr marL="285750" indent="-285750">
              <a:buFont typeface="Arial" panose="020B0604020202020204" pitchFamily="34" charset="0"/>
              <a:buChar char="•"/>
            </a:pPr>
            <a:endParaRPr lang="en-GB"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This project has specific documentation, fixed time, fixed requirements, well-understanding technology so in order to build this system waterfall methodology can be properly utilized. </a:t>
            </a:r>
          </a:p>
        </p:txBody>
      </p:sp>
      <p:pic>
        <p:nvPicPr>
          <p:cNvPr id="3" name="Picture 2">
            <a:extLst>
              <a:ext uri="{FF2B5EF4-FFF2-40B4-BE49-F238E27FC236}">
                <a16:creationId xmlns:a16="http://schemas.microsoft.com/office/drawing/2014/main" id="{B547309F-1392-4FE5-ABED-767CBB0E6DC1}"/>
              </a:ext>
            </a:extLst>
          </p:cNvPr>
          <p:cNvPicPr>
            <a:picLocks noChangeAspect="1"/>
          </p:cNvPicPr>
          <p:nvPr/>
        </p:nvPicPr>
        <p:blipFill>
          <a:blip r:embed="rId3"/>
          <a:stretch>
            <a:fillRect/>
          </a:stretch>
        </p:blipFill>
        <p:spPr>
          <a:xfrm>
            <a:off x="2458748" y="1850570"/>
            <a:ext cx="6997410" cy="3977641"/>
          </a:xfrm>
          <a:prstGeom prst="rect">
            <a:avLst/>
          </a:prstGeom>
        </p:spPr>
      </p:pic>
      <p:sp>
        <p:nvSpPr>
          <p:cNvPr id="2" name="Footer Placeholder 1">
            <a:extLst>
              <a:ext uri="{FF2B5EF4-FFF2-40B4-BE49-F238E27FC236}">
                <a16:creationId xmlns:a16="http://schemas.microsoft.com/office/drawing/2014/main" id="{2FE49507-522A-49A4-8CD1-2FA1C4F021A9}"/>
              </a:ext>
            </a:extLst>
          </p:cNvPr>
          <p:cNvSpPr>
            <a:spLocks noGrp="1"/>
          </p:cNvSpPr>
          <p:nvPr>
            <p:ph type="ftr" sz="quarter" idx="11"/>
          </p:nvPr>
        </p:nvSpPr>
        <p:spPr/>
        <p:txBody>
          <a:bodyPr/>
          <a:lstStyle/>
          <a:p>
            <a:r>
              <a:rPr lang="en-US"/>
              <a:t>Bajra International College</a:t>
            </a:r>
            <a:endParaRPr lang="en-US" dirty="0"/>
          </a:p>
        </p:txBody>
      </p:sp>
      <p:pic>
        <p:nvPicPr>
          <p:cNvPr id="6" name="Picture 5">
            <a:extLst>
              <a:ext uri="{FF2B5EF4-FFF2-40B4-BE49-F238E27FC236}">
                <a16:creationId xmlns:a16="http://schemas.microsoft.com/office/drawing/2014/main" id="{4418685A-EE1A-435C-9DDF-93CFC7F76E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8261" y="6200694"/>
            <a:ext cx="1895475" cy="561975"/>
          </a:xfrm>
          <a:prstGeom prst="rect">
            <a:avLst/>
          </a:prstGeom>
        </p:spPr>
      </p:pic>
      <p:sp>
        <p:nvSpPr>
          <p:cNvPr id="12" name="TextBox 11">
            <a:extLst>
              <a:ext uri="{FF2B5EF4-FFF2-40B4-BE49-F238E27FC236}">
                <a16:creationId xmlns:a16="http://schemas.microsoft.com/office/drawing/2014/main" id="{75FCAE13-D4D0-4B81-CB40-1DB9724EA31F}"/>
              </a:ext>
            </a:extLst>
          </p:cNvPr>
          <p:cNvSpPr txBox="1"/>
          <p:nvPr/>
        </p:nvSpPr>
        <p:spPr>
          <a:xfrm>
            <a:off x="4795476" y="5846114"/>
            <a:ext cx="2816948" cy="338554"/>
          </a:xfrm>
          <a:prstGeom prst="rect">
            <a:avLst/>
          </a:prstGeom>
          <a:noFill/>
        </p:spPr>
        <p:txBody>
          <a:bodyPr wrap="square">
            <a:spAutoFit/>
          </a:bodyPr>
          <a:lstStyle/>
          <a:p>
            <a:r>
              <a:rPr lang="en-US" sz="1600" b="1" i="1" dirty="0">
                <a:latin typeface="Times New Roman" panose="02020603050405020304" pitchFamily="18" charset="0"/>
                <a:cs typeface="Times New Roman" panose="02020603050405020304" pitchFamily="18" charset="0"/>
              </a:rPr>
              <a:t>Fig 1: Waterfall Model</a:t>
            </a:r>
            <a:endParaRPr lang="en-GB" sz="16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536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Requirements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84CC1B18-0FCB-46E8-AE14-FE2A6466F1A4}"/>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a16="http://schemas.microsoft.com/office/drawing/2014/main" id="{E01A8A7B-497A-49FA-AF57-15C61196A5E8}"/>
              </a:ext>
            </a:extLst>
          </p:cNvPr>
          <p:cNvSpPr txBox="1"/>
          <p:nvPr/>
        </p:nvSpPr>
        <p:spPr>
          <a:xfrm>
            <a:off x="444499" y="574594"/>
            <a:ext cx="11303000" cy="5909310"/>
          </a:xfrm>
          <a:prstGeom prst="rect">
            <a:avLst/>
          </a:prstGeom>
          <a:noFill/>
        </p:spPr>
        <p:txBody>
          <a:bodyPr wrap="square">
            <a:spAutoFit/>
          </a:bodyPr>
          <a:lstStyle/>
          <a:p>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Functional requirement</a:t>
            </a:r>
          </a:p>
          <a:p>
            <a:endParaRPr lang="en-GB" b="1"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User Module:</a:t>
            </a:r>
          </a:p>
          <a:p>
            <a:endParaRPr lang="en-GB" b="1"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User shall register and login the system.</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Users shall look at their cart detail.</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User shall get cart detail after updating each product.</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Admin Module</a:t>
            </a:r>
            <a:r>
              <a:rPr lang="en-GB" dirty="0">
                <a:latin typeface="Times New Roman" panose="02020603050405020304" pitchFamily="18" charset="0"/>
                <a:cs typeface="Times New Roman" panose="02020603050405020304" pitchFamily="18" charset="0"/>
              </a:rPr>
              <a:t>:</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Admin shall login the system.</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Admin shall add and delete products.</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Admin shall see the registered users.</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Admin shall privilege to delete the user</a:t>
            </a:r>
          </a:p>
          <a:p>
            <a:r>
              <a:rPr lang="en-GB" dirty="0">
                <a:latin typeface="Times New Roman" panose="02020603050405020304" pitchFamily="18" charset="0"/>
                <a:cs typeface="Times New Roman" panose="02020603050405020304" pitchFamily="18" charset="0"/>
              </a:rPr>
              <a:t>.</a:t>
            </a:r>
          </a:p>
          <a:p>
            <a:r>
              <a:rPr lang="en-GB" dirty="0">
                <a:latin typeface="Times New Roman" panose="02020603050405020304" pitchFamily="18" charset="0"/>
                <a:cs typeface="Times New Roman" panose="02020603050405020304" pitchFamily="18" charset="0"/>
              </a:rPr>
              <a:t>• Admin shall logout from the system.</a:t>
            </a:r>
          </a:p>
        </p:txBody>
      </p:sp>
      <p:sp>
        <p:nvSpPr>
          <p:cNvPr id="2" name="Footer Placeholder 1">
            <a:extLst>
              <a:ext uri="{FF2B5EF4-FFF2-40B4-BE49-F238E27FC236}">
                <a16:creationId xmlns:a16="http://schemas.microsoft.com/office/drawing/2014/main" id="{2FE49507-522A-49A4-8CD1-2FA1C4F021A9}"/>
              </a:ext>
            </a:extLst>
          </p:cNvPr>
          <p:cNvSpPr>
            <a:spLocks noGrp="1"/>
          </p:cNvSpPr>
          <p:nvPr>
            <p:ph type="ftr" sz="quarter" idx="11"/>
          </p:nvPr>
        </p:nvSpPr>
        <p:spPr/>
        <p:txBody>
          <a:bodyPr/>
          <a:lstStyle/>
          <a:p>
            <a:r>
              <a:rPr lang="en-US"/>
              <a:t>Bajra International College</a:t>
            </a:r>
            <a:endParaRPr lang="en-US" dirty="0"/>
          </a:p>
        </p:txBody>
      </p:sp>
      <p:pic>
        <p:nvPicPr>
          <p:cNvPr id="6" name="Picture 5">
            <a:extLst>
              <a:ext uri="{FF2B5EF4-FFF2-40B4-BE49-F238E27FC236}">
                <a16:creationId xmlns:a16="http://schemas.microsoft.com/office/drawing/2014/main" id="{4418685A-EE1A-435C-9DDF-93CFC7F76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159500"/>
            <a:ext cx="1895475" cy="561975"/>
          </a:xfrm>
          <a:prstGeom prst="rect">
            <a:avLst/>
          </a:prstGeom>
        </p:spPr>
      </p:pic>
    </p:spTree>
    <p:extLst>
      <p:ext uri="{BB962C8B-B14F-4D97-AF65-F5344CB8AC3E}">
        <p14:creationId xmlns:p14="http://schemas.microsoft.com/office/powerpoint/2010/main" val="1109123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Requirements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84CC1B18-0FCB-46E8-AE14-FE2A6466F1A4}"/>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a16="http://schemas.microsoft.com/office/drawing/2014/main" id="{E01A8A7B-497A-49FA-AF57-15C61196A5E8}"/>
              </a:ext>
            </a:extLst>
          </p:cNvPr>
          <p:cNvSpPr txBox="1"/>
          <p:nvPr/>
        </p:nvSpPr>
        <p:spPr>
          <a:xfrm>
            <a:off x="371405" y="820776"/>
            <a:ext cx="11303000" cy="2862322"/>
          </a:xfrm>
          <a:prstGeom prst="rect">
            <a:avLst/>
          </a:prstGeom>
          <a:noFill/>
        </p:spPr>
        <p:txBody>
          <a:bodyPr wrap="square">
            <a:spAutoFit/>
          </a:bodyPr>
          <a:lstStyle/>
          <a:p>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Non-Functional Requirement</a:t>
            </a:r>
          </a:p>
          <a:p>
            <a:endParaRPr lang="en-GB"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Availability: </a:t>
            </a:r>
            <a:r>
              <a:rPr lang="en-GB" dirty="0">
                <a:latin typeface="Times New Roman" panose="02020603050405020304" pitchFamily="18" charset="0"/>
                <a:cs typeface="Times New Roman" panose="02020603050405020304" pitchFamily="18" charset="0"/>
              </a:rPr>
              <a:t>It must be available 24/7 online.</a:t>
            </a:r>
          </a:p>
          <a:p>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Security: </a:t>
            </a:r>
            <a:r>
              <a:rPr lang="en-GB" dirty="0">
                <a:latin typeface="Times New Roman" panose="02020603050405020304" pitchFamily="18" charset="0"/>
                <a:cs typeface="Times New Roman" panose="02020603050405020304" pitchFamily="18" charset="0"/>
              </a:rPr>
              <a:t>This system must be secure and the user’s information won’t be available for others for users’ privacy.</a:t>
            </a:r>
          </a:p>
          <a:p>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Performance:</a:t>
            </a:r>
            <a:r>
              <a:rPr lang="en-GB" dirty="0">
                <a:latin typeface="Times New Roman" panose="02020603050405020304" pitchFamily="18" charset="0"/>
                <a:cs typeface="Times New Roman" panose="02020603050405020304" pitchFamily="18" charset="0"/>
              </a:rPr>
              <a:t> This system must be designed for smooth performance with optimization and good response</a:t>
            </a:r>
          </a:p>
          <a:p>
            <a:endParaRPr lang="en-GB"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2FE49507-522A-49A4-8CD1-2FA1C4F021A9}"/>
              </a:ext>
            </a:extLst>
          </p:cNvPr>
          <p:cNvSpPr>
            <a:spLocks noGrp="1"/>
          </p:cNvSpPr>
          <p:nvPr>
            <p:ph type="ftr" sz="quarter" idx="11"/>
          </p:nvPr>
        </p:nvSpPr>
        <p:spPr/>
        <p:txBody>
          <a:bodyPr/>
          <a:lstStyle/>
          <a:p>
            <a:r>
              <a:rPr lang="en-US"/>
              <a:t>Bajra International College</a:t>
            </a:r>
            <a:endParaRPr lang="en-US" dirty="0"/>
          </a:p>
        </p:txBody>
      </p:sp>
      <p:pic>
        <p:nvPicPr>
          <p:cNvPr id="6" name="Picture 5">
            <a:extLst>
              <a:ext uri="{FF2B5EF4-FFF2-40B4-BE49-F238E27FC236}">
                <a16:creationId xmlns:a16="http://schemas.microsoft.com/office/drawing/2014/main" id="{4418685A-EE1A-435C-9DDF-93CFC7F76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159500"/>
            <a:ext cx="1895475" cy="561975"/>
          </a:xfrm>
          <a:prstGeom prst="rect">
            <a:avLst/>
          </a:prstGeom>
        </p:spPr>
      </p:pic>
    </p:spTree>
    <p:extLst>
      <p:ext uri="{BB962C8B-B14F-4D97-AF65-F5344CB8AC3E}">
        <p14:creationId xmlns:p14="http://schemas.microsoft.com/office/powerpoint/2010/main" val="621557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Requirements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84CC1B18-0FCB-46E8-AE14-FE2A6466F1A4}"/>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a16="http://schemas.microsoft.com/office/drawing/2014/main" id="{E01A8A7B-497A-49FA-AF57-15C61196A5E8}"/>
              </a:ext>
            </a:extLst>
          </p:cNvPr>
          <p:cNvSpPr txBox="1"/>
          <p:nvPr/>
        </p:nvSpPr>
        <p:spPr>
          <a:xfrm>
            <a:off x="228600" y="822179"/>
            <a:ext cx="11303000" cy="5632311"/>
          </a:xfrm>
          <a:prstGeom prst="rect">
            <a:avLst/>
          </a:prstGeom>
          <a:noFill/>
        </p:spPr>
        <p:txBody>
          <a:bodyPr wrap="square">
            <a:spAutoFit/>
          </a:bodyPr>
          <a:lstStyle/>
          <a:p>
            <a:r>
              <a:rPr lang="en-GB"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Feasibility study</a:t>
            </a:r>
            <a:r>
              <a:rPr lang="en-GB" sz="1800" dirty="0">
                <a:effectLst/>
                <a:latin typeface="Times New Roman" panose="02020603050405020304" pitchFamily="18" charset="0"/>
                <a:ea typeface="Calibri" panose="020F0502020204030204" pitchFamily="34" charset="0"/>
              </a:rPr>
              <a:t> </a:t>
            </a:r>
          </a:p>
          <a:p>
            <a:endParaRPr lang="en-GB"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Technical feasibility: </a:t>
            </a:r>
            <a:r>
              <a:rPr lang="en-GB" dirty="0">
                <a:latin typeface="Times New Roman" panose="02020603050405020304" pitchFamily="18" charset="0"/>
                <a:cs typeface="Times New Roman" panose="02020603050405020304" pitchFamily="18" charset="0"/>
              </a:rPr>
              <a:t>In order to design this system, it uses existing technologies, software and hardware so there is no technological hurdle to build this system.</a:t>
            </a: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Economic feasibility: </a:t>
            </a:r>
            <a:r>
              <a:rPr lang="en-GB" sz="1800" dirty="0">
                <a:effectLst/>
                <a:latin typeface="Times New Roman" panose="02020603050405020304" pitchFamily="18" charset="0"/>
                <a:ea typeface="Calibri" panose="020F0502020204030204" pitchFamily="34" charset="0"/>
              </a:rPr>
              <a:t>The system development does not have any requirement of expensive hardware and software, and used software are mostly open source so development is economically feasible.</a:t>
            </a:r>
          </a:p>
          <a:p>
            <a:endParaRPr lang="en-GB" dirty="0">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GB"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Operational feasibility</a:t>
            </a:r>
            <a:r>
              <a:rPr lang="en-GB" sz="1800" b="1" dirty="0">
                <a:effectLst/>
                <a:latin typeface="Times New Roman" panose="02020603050405020304" pitchFamily="18" charset="0"/>
                <a:ea typeface="Calibri" panose="020F0502020204030204" pitchFamily="34" charset="0"/>
              </a:rPr>
              <a:t>: </a:t>
            </a:r>
            <a:r>
              <a:rPr lang="en-GB" dirty="0">
                <a:latin typeface="Times New Roman" panose="02020603050405020304" pitchFamily="18" charset="0"/>
                <a:ea typeface="Calibri" panose="020F0502020204030204" pitchFamily="34" charset="0"/>
              </a:rPr>
              <a:t>The proposed system is operationally feasible as it is reliable for all type of user i.e., whether or not the user has the knowledge of computer or not. It is simple and easy to use due to simple user interface and its operational feasible.</a:t>
            </a:r>
          </a:p>
          <a:p>
            <a:pPr marL="285750" indent="-285750">
              <a:buFont typeface="Arial" panose="020B0604020202020204" pitchFamily="34" charset="0"/>
              <a:buChar char="•"/>
            </a:pPr>
            <a:endParaRPr lang="en-GB" dirty="0">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Schedule Feasibility: </a:t>
            </a:r>
            <a:r>
              <a:rPr lang="en-GB" dirty="0">
                <a:latin typeface="Times New Roman" panose="02020603050405020304" pitchFamily="18" charset="0"/>
                <a:cs typeface="Times New Roman" panose="02020603050405020304" pitchFamily="18" charset="0"/>
              </a:rPr>
              <a:t>The system that we developed is scheduling feasible as it does not require more time for the development phase. </a:t>
            </a:r>
          </a:p>
          <a:p>
            <a:pPr marL="285750" indent="-285750">
              <a:buFont typeface="Arial" panose="020B0604020202020204" pitchFamily="34" charset="0"/>
              <a:buChar char="•"/>
            </a:pP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ea typeface="Calibri" panose="020F0502020204030204" pitchFamily="34" charset="0"/>
            </a:endParaRPr>
          </a:p>
          <a:p>
            <a:r>
              <a:rPr lang="en-GB" sz="1800" dirty="0">
                <a:effectLst/>
                <a:latin typeface="Times New Roman" panose="02020603050405020304" pitchFamily="18" charset="0"/>
                <a:ea typeface="Calibri" panose="020F0502020204030204" pitchFamily="34" charset="0"/>
              </a:rPr>
              <a:t> </a:t>
            </a:r>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2FE49507-522A-49A4-8CD1-2FA1C4F021A9}"/>
              </a:ext>
            </a:extLst>
          </p:cNvPr>
          <p:cNvSpPr>
            <a:spLocks noGrp="1"/>
          </p:cNvSpPr>
          <p:nvPr>
            <p:ph type="ftr" sz="quarter" idx="11"/>
          </p:nvPr>
        </p:nvSpPr>
        <p:spPr/>
        <p:txBody>
          <a:bodyPr/>
          <a:lstStyle/>
          <a:p>
            <a:r>
              <a:rPr lang="en-US"/>
              <a:t>Bajra International College</a:t>
            </a:r>
            <a:endParaRPr lang="en-US" dirty="0"/>
          </a:p>
        </p:txBody>
      </p:sp>
      <p:pic>
        <p:nvPicPr>
          <p:cNvPr id="6" name="Picture 5">
            <a:extLst>
              <a:ext uri="{FF2B5EF4-FFF2-40B4-BE49-F238E27FC236}">
                <a16:creationId xmlns:a16="http://schemas.microsoft.com/office/drawing/2014/main" id="{4418685A-EE1A-435C-9DDF-93CFC7F76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159500"/>
            <a:ext cx="1895475" cy="561975"/>
          </a:xfrm>
          <a:prstGeom prst="rect">
            <a:avLst/>
          </a:prstGeom>
        </p:spPr>
      </p:pic>
    </p:spTree>
    <p:extLst>
      <p:ext uri="{BB962C8B-B14F-4D97-AF65-F5344CB8AC3E}">
        <p14:creationId xmlns:p14="http://schemas.microsoft.com/office/powerpoint/2010/main" val="3308814579"/>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360</TotalTime>
  <Words>2333</Words>
  <Application>Microsoft Office PowerPoint</Application>
  <PresentationFormat>Widescreen</PresentationFormat>
  <Paragraphs>422</Paragraphs>
  <Slides>37</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Century Gothic</vt:lpstr>
      <vt:lpstr>Segoe UI</vt:lpstr>
      <vt:lpstr>Segoe UI Light</vt:lpstr>
      <vt:lpstr>Times New Roman</vt:lpstr>
      <vt:lpstr>Office Theme</vt:lpstr>
      <vt:lpstr>PowerPoint Presentation</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Analysis Presentation</dc:title>
  <dc:creator>MILAN</dc:creator>
  <cp:lastModifiedBy>MILAN</cp:lastModifiedBy>
  <cp:revision>250</cp:revision>
  <dcterms:created xsi:type="dcterms:W3CDTF">2022-03-04T07:41:32Z</dcterms:created>
  <dcterms:modified xsi:type="dcterms:W3CDTF">2022-06-12T15:57:26Z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