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648" r:id="rId4"/>
  </p:sldMasterIdLst>
  <p:notesMasterIdLst>
    <p:notesMasterId r:id="rId54"/>
  </p:notesMasterIdLst>
  <p:handoutMasterIdLst>
    <p:handoutMasterId r:id="rId55"/>
  </p:handoutMasterIdLst>
  <p:sldIdLst>
    <p:sldId id="332" r:id="rId5"/>
    <p:sldId id="276" r:id="rId6"/>
    <p:sldId id="290" r:id="rId7"/>
    <p:sldId id="299" r:id="rId8"/>
    <p:sldId id="292" r:id="rId9"/>
    <p:sldId id="333" r:id="rId10"/>
    <p:sldId id="334" r:id="rId11"/>
    <p:sldId id="293" r:id="rId12"/>
    <p:sldId id="302" r:id="rId13"/>
    <p:sldId id="303" r:id="rId14"/>
    <p:sldId id="351" r:id="rId15"/>
    <p:sldId id="304" r:id="rId16"/>
    <p:sldId id="307" r:id="rId17"/>
    <p:sldId id="305" r:id="rId18"/>
    <p:sldId id="294" r:id="rId19"/>
    <p:sldId id="308" r:id="rId20"/>
    <p:sldId id="335" r:id="rId21"/>
    <p:sldId id="336" r:id="rId22"/>
    <p:sldId id="337" r:id="rId23"/>
    <p:sldId id="339" r:id="rId24"/>
    <p:sldId id="340" r:id="rId25"/>
    <p:sldId id="309" r:id="rId26"/>
    <p:sldId id="355" r:id="rId27"/>
    <p:sldId id="356" r:id="rId28"/>
    <p:sldId id="357" r:id="rId29"/>
    <p:sldId id="359" r:id="rId30"/>
    <p:sldId id="358" r:id="rId31"/>
    <p:sldId id="360" r:id="rId32"/>
    <p:sldId id="352" r:id="rId33"/>
    <p:sldId id="353" r:id="rId34"/>
    <p:sldId id="296" r:id="rId35"/>
    <p:sldId id="354" r:id="rId36"/>
    <p:sldId id="341" r:id="rId37"/>
    <p:sldId id="310" r:id="rId38"/>
    <p:sldId id="342" r:id="rId39"/>
    <p:sldId id="343" r:id="rId40"/>
    <p:sldId id="311" r:id="rId41"/>
    <p:sldId id="345" r:id="rId42"/>
    <p:sldId id="346" r:id="rId43"/>
    <p:sldId id="317" r:id="rId44"/>
    <p:sldId id="318" r:id="rId45"/>
    <p:sldId id="315" r:id="rId46"/>
    <p:sldId id="319" r:id="rId47"/>
    <p:sldId id="347" r:id="rId48"/>
    <p:sldId id="348" r:id="rId49"/>
    <p:sldId id="349" r:id="rId50"/>
    <p:sldId id="350" r:id="rId51"/>
    <p:sldId id="298" r:id="rId52"/>
    <p:sldId id="28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3" d="100"/>
          <a:sy n="73" d="100"/>
        </p:scale>
        <p:origin x="618"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1/12/2024</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30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855368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56738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425812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563306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65681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41121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059473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960947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463204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289172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49595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715165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4169804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153569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2225571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579954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894746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4033771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2341284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4286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965972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4294324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1671951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793242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2085783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34</a:t>
            </a:fld>
            <a:endParaRPr lang="en-US" dirty="0"/>
          </a:p>
        </p:txBody>
      </p:sp>
    </p:spTree>
    <p:extLst>
      <p:ext uri="{BB962C8B-B14F-4D97-AF65-F5344CB8AC3E}">
        <p14:creationId xmlns:p14="http://schemas.microsoft.com/office/powerpoint/2010/main" val="1273646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35</a:t>
            </a:fld>
            <a:endParaRPr lang="en-US" dirty="0"/>
          </a:p>
        </p:txBody>
      </p:sp>
    </p:spTree>
    <p:extLst>
      <p:ext uri="{BB962C8B-B14F-4D97-AF65-F5344CB8AC3E}">
        <p14:creationId xmlns:p14="http://schemas.microsoft.com/office/powerpoint/2010/main" val="1188949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36</a:t>
            </a:fld>
            <a:endParaRPr lang="en-US" dirty="0"/>
          </a:p>
        </p:txBody>
      </p:sp>
    </p:spTree>
    <p:extLst>
      <p:ext uri="{BB962C8B-B14F-4D97-AF65-F5344CB8AC3E}">
        <p14:creationId xmlns:p14="http://schemas.microsoft.com/office/powerpoint/2010/main" val="2557251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37</a:t>
            </a:fld>
            <a:endParaRPr lang="en-US" dirty="0"/>
          </a:p>
        </p:txBody>
      </p:sp>
    </p:spTree>
    <p:extLst>
      <p:ext uri="{BB962C8B-B14F-4D97-AF65-F5344CB8AC3E}">
        <p14:creationId xmlns:p14="http://schemas.microsoft.com/office/powerpoint/2010/main" val="808604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38</a:t>
            </a:fld>
            <a:endParaRPr lang="en-US" dirty="0"/>
          </a:p>
        </p:txBody>
      </p:sp>
    </p:spTree>
    <p:extLst>
      <p:ext uri="{BB962C8B-B14F-4D97-AF65-F5344CB8AC3E}">
        <p14:creationId xmlns:p14="http://schemas.microsoft.com/office/powerpoint/2010/main" val="2259505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39</a:t>
            </a:fld>
            <a:endParaRPr lang="en-US" dirty="0"/>
          </a:p>
        </p:txBody>
      </p:sp>
    </p:spTree>
    <p:extLst>
      <p:ext uri="{BB962C8B-B14F-4D97-AF65-F5344CB8AC3E}">
        <p14:creationId xmlns:p14="http://schemas.microsoft.com/office/powerpoint/2010/main" val="53845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32826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40</a:t>
            </a:fld>
            <a:endParaRPr lang="en-US" dirty="0"/>
          </a:p>
        </p:txBody>
      </p:sp>
    </p:spTree>
    <p:extLst>
      <p:ext uri="{BB962C8B-B14F-4D97-AF65-F5344CB8AC3E}">
        <p14:creationId xmlns:p14="http://schemas.microsoft.com/office/powerpoint/2010/main" val="3307123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41</a:t>
            </a:fld>
            <a:endParaRPr lang="en-US" dirty="0"/>
          </a:p>
        </p:txBody>
      </p:sp>
    </p:spTree>
    <p:extLst>
      <p:ext uri="{BB962C8B-B14F-4D97-AF65-F5344CB8AC3E}">
        <p14:creationId xmlns:p14="http://schemas.microsoft.com/office/powerpoint/2010/main" val="41764068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42</a:t>
            </a:fld>
            <a:endParaRPr lang="en-US" dirty="0"/>
          </a:p>
        </p:txBody>
      </p:sp>
    </p:spTree>
    <p:extLst>
      <p:ext uri="{BB962C8B-B14F-4D97-AF65-F5344CB8AC3E}">
        <p14:creationId xmlns:p14="http://schemas.microsoft.com/office/powerpoint/2010/main" val="3569389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43</a:t>
            </a:fld>
            <a:endParaRPr lang="en-US" dirty="0"/>
          </a:p>
        </p:txBody>
      </p:sp>
    </p:spTree>
    <p:extLst>
      <p:ext uri="{BB962C8B-B14F-4D97-AF65-F5344CB8AC3E}">
        <p14:creationId xmlns:p14="http://schemas.microsoft.com/office/powerpoint/2010/main" val="1748804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44</a:t>
            </a:fld>
            <a:endParaRPr lang="en-US" dirty="0"/>
          </a:p>
        </p:txBody>
      </p:sp>
    </p:spTree>
    <p:extLst>
      <p:ext uri="{BB962C8B-B14F-4D97-AF65-F5344CB8AC3E}">
        <p14:creationId xmlns:p14="http://schemas.microsoft.com/office/powerpoint/2010/main" val="2767832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45</a:t>
            </a:fld>
            <a:endParaRPr lang="en-US" dirty="0"/>
          </a:p>
        </p:txBody>
      </p:sp>
    </p:spTree>
    <p:extLst>
      <p:ext uri="{BB962C8B-B14F-4D97-AF65-F5344CB8AC3E}">
        <p14:creationId xmlns:p14="http://schemas.microsoft.com/office/powerpoint/2010/main" val="1466375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46</a:t>
            </a:fld>
            <a:endParaRPr lang="en-US" dirty="0"/>
          </a:p>
        </p:txBody>
      </p:sp>
    </p:spTree>
    <p:extLst>
      <p:ext uri="{BB962C8B-B14F-4D97-AF65-F5344CB8AC3E}">
        <p14:creationId xmlns:p14="http://schemas.microsoft.com/office/powerpoint/2010/main" val="13362367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47</a:t>
            </a:fld>
            <a:endParaRPr lang="en-US" dirty="0"/>
          </a:p>
        </p:txBody>
      </p:sp>
    </p:spTree>
    <p:extLst>
      <p:ext uri="{BB962C8B-B14F-4D97-AF65-F5344CB8AC3E}">
        <p14:creationId xmlns:p14="http://schemas.microsoft.com/office/powerpoint/2010/main" val="3733422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48</a:t>
            </a:fld>
            <a:endParaRPr lang="en-US" dirty="0"/>
          </a:p>
        </p:txBody>
      </p:sp>
    </p:spTree>
    <p:extLst>
      <p:ext uri="{BB962C8B-B14F-4D97-AF65-F5344CB8AC3E}">
        <p14:creationId xmlns:p14="http://schemas.microsoft.com/office/powerpoint/2010/main" val="4119630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9834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29398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0725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750069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216105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58DF976B-E214-4000-A746-C83E21A17AC2}" type="datetime1">
              <a:rPr lang="en-US" smtClean="0"/>
              <a:t>1/12/2024</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DA6AFF67-EB33-4E6F-8C39-34E0030204C9}" type="datetime1">
              <a:rPr lang="en-US" smtClean="0"/>
              <a:t>1/12/2024</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AD25A7BB-8F75-48AD-8213-C54772C3D058}" type="datetime1">
              <a:rPr lang="en-US" smtClean="0"/>
              <a:t>1/12/2024</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A7AE63B5-036E-4B53-85B6-9BCCC5AC6DB7}" type="datetime1">
              <a:rPr lang="en-US" smtClean="0"/>
              <a:t>1/12/2024</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DB62B102-A4B1-4E8E-AB42-52C3BB8F2F5F}" type="datetime1">
              <a:rPr lang="en-US" smtClean="0"/>
              <a:t>1/12/2024</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9CB1E4FC-DCAC-4834-8011-12574AD172D9}" type="datetime1">
              <a:rPr lang="en-US" smtClean="0"/>
              <a:t>1/12/2024</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00799500-5863-453F-AE3B-7D04D8247215}" type="datetime1">
              <a:rPr lang="en-US" smtClean="0"/>
              <a:t>1/12/2024</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r>
              <a:rPr lang="en-US"/>
              <a:t>Bajra International College</a:t>
            </a:r>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C8906F20-689C-4B2A-B8F6-257DC71E18D7}" type="datetime1">
              <a:rPr lang="en-US" smtClean="0"/>
              <a:t>1/12/2024</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r>
              <a:rPr lang="en-US"/>
              <a:t>Bajra International College</a:t>
            </a:r>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93275FEB-694F-4907-9839-156D7310AD9E}" type="datetime1">
              <a:rPr lang="en-US" smtClean="0"/>
              <a:t>1/12/2024</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r>
              <a:rPr lang="en-US"/>
              <a:t>Bajra International College</a:t>
            </a:r>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AB75709C-3B42-4D2D-AF9E-95013257BFE0}" type="datetime1">
              <a:rPr lang="en-US" smtClean="0"/>
              <a:t>1/12/2024</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84B0F097-980A-4589-8ABB-D8C83B6159B4}" type="datetime1">
              <a:rPr lang="en-US" smtClean="0"/>
              <a:t>1/12/2024</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56988-E873-4081-AD4E-F1D488CEAF9E}" type="datetime1">
              <a:rPr lang="en-US" smtClean="0"/>
              <a:t>1/12/2024</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Bajra International College</a:t>
            </a:r>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1.JP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44.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1.JPG"/><Relationship Id="rId7" Type="http://schemas.openxmlformats.org/officeDocument/2006/relationships/image" Target="../media/image25.JP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0.JP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4.JP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36.JPG"/><Relationship Id="rId4" Type="http://schemas.openxmlformats.org/officeDocument/2006/relationships/image" Target="../media/image35.JP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accent1">
                <a:lumMod val="45000"/>
                <a:lumOff val="55000"/>
              </a:schemeClr>
            </a:gs>
            <a:gs pos="0">
              <a:schemeClr val="accent1">
                <a:lumMod val="45000"/>
                <a:lumOff val="55000"/>
              </a:schemeClr>
            </a:gs>
            <a:gs pos="0">
              <a:schemeClr val="tx1">
                <a:lumMod val="65000"/>
                <a:lumOff val="35000"/>
              </a:schemeClr>
            </a:gs>
          </a:gsLst>
          <a:lin ang="5400000" scaled="1"/>
        </a:gradFill>
        <a:effectLst/>
      </p:bgPr>
    </p:bg>
    <p:spTree>
      <p:nvGrpSpPr>
        <p:cNvPr id="1" name=""/>
        <p:cNvGrpSpPr/>
        <p:nvPr/>
      </p:nvGrpSpPr>
      <p:grpSpPr>
        <a:xfrm>
          <a:off x="0" y="0"/>
          <a:ext cx="0" cy="0"/>
          <a:chOff x="0" y="0"/>
          <a:chExt cx="0" cy="0"/>
        </a:xfrm>
      </p:grpSpPr>
      <p:grpSp>
        <p:nvGrpSpPr>
          <p:cNvPr id="7" name="Group 6" descr="Icon of chart. ">
            <a:extLst>
              <a:ext uri="{FF2B5EF4-FFF2-40B4-BE49-F238E27FC236}">
                <a16:creationId xmlns="" xmlns:a16="http://schemas.microsoft.com/office/drawing/2014/main" id="{B95DF07A-CE7E-4D89-9AA0-25F4FFF3B9C7}"/>
              </a:ext>
            </a:extLst>
          </p:cNvPr>
          <p:cNvGrpSpPr/>
          <p:nvPr/>
        </p:nvGrpSpPr>
        <p:grpSpPr>
          <a:xfrm>
            <a:off x="5851020" y="1447159"/>
            <a:ext cx="489958" cy="492680"/>
            <a:chOff x="2125662" y="4297419"/>
            <a:chExt cx="285750" cy="287338"/>
          </a:xfrm>
          <a:solidFill>
            <a:schemeClr val="bg1"/>
          </a:solidFill>
        </p:grpSpPr>
        <p:sp>
          <p:nvSpPr>
            <p:cNvPr id="8" name="Freeform 565">
              <a:extLst>
                <a:ext uri="{FF2B5EF4-FFF2-40B4-BE49-F238E27FC236}">
                  <a16:creationId xmlns="" xmlns:a16="http://schemas.microsoft.com/office/drawing/2014/main" id="{548FC78B-EF83-4185-A63D-1A5A85640B62}"/>
                </a:ext>
              </a:extLst>
            </p:cNvPr>
            <p:cNvSpPr>
              <a:spLocks noEditPoints="1"/>
            </p:cNvSpPr>
            <p:nvPr/>
          </p:nvSpPr>
          <p:spPr bwMode="auto">
            <a:xfrm>
              <a:off x="2125662" y="4297419"/>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9" name="Freeform 566">
              <a:extLst>
                <a:ext uri="{FF2B5EF4-FFF2-40B4-BE49-F238E27FC236}">
                  <a16:creationId xmlns="" xmlns:a16="http://schemas.microsoft.com/office/drawing/2014/main" id="{B7B50F87-A3AA-4FB6-9692-24BF5512FC5B}"/>
                </a:ext>
              </a:extLst>
            </p:cNvPr>
            <p:cNvSpPr>
              <a:spLocks/>
            </p:cNvSpPr>
            <p:nvPr/>
          </p:nvSpPr>
          <p:spPr bwMode="auto">
            <a:xfrm>
              <a:off x="2168525" y="43680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sp>
        <p:nvSpPr>
          <p:cNvPr id="3" name="Footer Placeholder 2">
            <a:extLst>
              <a:ext uri="{FF2B5EF4-FFF2-40B4-BE49-F238E27FC236}">
                <a16:creationId xmlns="" xmlns:a16="http://schemas.microsoft.com/office/drawing/2014/main" id="{905FCAE0-68A3-447B-B69B-87E24D7B21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Segoe UI Light"/>
                <a:ea typeface="+mn-ea"/>
                <a:cs typeface="+mn-cs"/>
              </a:rPr>
              <a:t>Bajra International College</a:t>
            </a:r>
            <a:endParaRPr kumimoji="0" lang="en-US" sz="1200" b="0" i="0" u="none" strike="noStrike" kern="1200" cap="none" spc="0" normalizeH="0" baseline="0" noProof="0" dirty="0">
              <a:ln>
                <a:noFill/>
              </a:ln>
              <a:solidFill>
                <a:srgbClr val="000000">
                  <a:tint val="75000"/>
                </a:srgbClr>
              </a:solidFill>
              <a:effectLst/>
              <a:uLnTx/>
              <a:uFillTx/>
              <a:latin typeface="Segoe UI Light"/>
              <a:ea typeface="+mn-ea"/>
              <a:cs typeface="+mn-cs"/>
            </a:endParaRPr>
          </a:p>
        </p:txBody>
      </p:sp>
      <p:pic>
        <p:nvPicPr>
          <p:cNvPr id="10" name="Picture 9">
            <a:extLst>
              <a:ext uri="{FF2B5EF4-FFF2-40B4-BE49-F238E27FC236}">
                <a16:creationId xmlns="" xmlns:a16="http://schemas.microsoft.com/office/drawing/2014/main" id="{B76B4E13-2462-401F-8BE4-EA7BBD556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
        <p:nvSpPr>
          <p:cNvPr id="11" name="Title 1">
            <a:extLst>
              <a:ext uri="{FF2B5EF4-FFF2-40B4-BE49-F238E27FC236}">
                <a16:creationId xmlns="" xmlns:a16="http://schemas.microsoft.com/office/drawing/2014/main" id="{E16E43E1-6497-4BF5-27A1-38DC70E75C63}"/>
              </a:ext>
            </a:extLst>
          </p:cNvPr>
          <p:cNvSpPr txBox="1">
            <a:spLocks/>
          </p:cNvSpPr>
          <p:nvPr/>
        </p:nvSpPr>
        <p:spPr>
          <a:xfrm>
            <a:off x="189771" y="2620789"/>
            <a:ext cx="11469488" cy="2857761"/>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	Project II</a:t>
            </a:r>
            <a:r>
              <a:rPr lang="en-US" dirty="0">
                <a:solidFill>
                  <a:schemeClr val="bg1"/>
                </a:solidFill>
              </a:rPr>
              <a:t/>
            </a:r>
            <a:br>
              <a:rPr lang="en-US" dirty="0">
                <a:solidFill>
                  <a:schemeClr val="bg1"/>
                </a:solidFill>
              </a:rPr>
            </a:br>
            <a:r>
              <a:rPr lang="en-US" dirty="0">
                <a:solidFill>
                  <a:schemeClr val="bg1"/>
                </a:solidFill>
              </a:rPr>
              <a:t>	</a:t>
            </a:r>
            <a:r>
              <a:rPr lang="en-US" sz="4000" dirty="0">
                <a:solidFill>
                  <a:schemeClr val="accent4"/>
                </a:solidFill>
              </a:rPr>
              <a:t>STOCK MANAGEMENT SYSTEM</a:t>
            </a:r>
          </a:p>
          <a:p>
            <a:r>
              <a:rPr lang="en-US" sz="3200" dirty="0">
                <a:solidFill>
                  <a:schemeClr val="accent3">
                    <a:lumMod val="20000"/>
                    <a:lumOff val="80000"/>
                  </a:schemeClr>
                </a:solidFill>
              </a:rPr>
              <a:t>BY: MILAN KARKI</a:t>
            </a:r>
          </a:p>
          <a:p>
            <a:r>
              <a:rPr lang="en-US" sz="2800" dirty="0">
                <a:solidFill>
                  <a:srgbClr val="FFFF00"/>
                </a:solidFill>
              </a:rPr>
              <a:t>Tu Register No: 6-2-712-52-2019</a:t>
            </a:r>
            <a:endParaRPr lang="en-US" sz="2800" dirty="0">
              <a:solidFill>
                <a:schemeClr val="accent2">
                  <a:lumMod val="60000"/>
                  <a:lumOff val="40000"/>
                </a:schemeClr>
              </a:solidFill>
            </a:endParaRPr>
          </a:p>
          <a:p>
            <a:r>
              <a:rPr lang="en-US" sz="2800" dirty="0">
                <a:solidFill>
                  <a:schemeClr val="accent2">
                    <a:lumMod val="60000"/>
                    <a:lumOff val="40000"/>
                  </a:schemeClr>
                </a:solidFill>
              </a:rPr>
              <a:t>Roll No: 5    </a:t>
            </a:r>
          </a:p>
        </p:txBody>
      </p:sp>
    </p:spTree>
    <p:extLst>
      <p:ext uri="{BB962C8B-B14F-4D97-AF65-F5344CB8AC3E}">
        <p14:creationId xmlns:p14="http://schemas.microsoft.com/office/powerpoint/2010/main" val="1563616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371405" y="820776"/>
            <a:ext cx="11303000" cy="5232202"/>
          </a:xfrm>
          <a:prstGeom prst="rect">
            <a:avLst/>
          </a:prstGeom>
          <a:noFill/>
        </p:spPr>
        <p:txBody>
          <a:bodyPr wrap="square">
            <a:spAutoFit/>
          </a:bodyPr>
          <a:lstStyle/>
          <a:p>
            <a:r>
              <a:rPr lang="en-GB" b="1" dirty="0" smtClean="0">
                <a:latin typeface="Times New Roman" panose="02020603050405020304" pitchFamily="18" charset="0"/>
                <a:cs typeface="Times New Roman" panose="02020603050405020304" pitchFamily="18" charset="0"/>
              </a:rPr>
              <a:t>Non-Functional </a:t>
            </a:r>
            <a:r>
              <a:rPr lang="en-GB" b="1" dirty="0">
                <a:latin typeface="Times New Roman" panose="02020603050405020304" pitchFamily="18" charset="0"/>
                <a:cs typeface="Times New Roman" panose="02020603050405020304" pitchFamily="18" charset="0"/>
              </a:rPr>
              <a:t>Requirement</a:t>
            </a:r>
          </a:p>
          <a:p>
            <a:endParaRPr lang="en-GB" b="1"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Performance: The system should be designed to handle large amounts of data and transactions with minimal response time. It should be able to process multiple user requests simultaneously without affecting system performance</a:t>
            </a:r>
            <a:r>
              <a:rPr lang="en-GB"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Reliability: The system should be reliable and available at all times. It should be able to recover from any failures or crashes without losing data or disrupting business operations.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Security: The system should be secure and protect sensitive inventory and customer data. It should be designed to prevent unauthorized access, data breaches, and other security threats.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Usability: The system should be user-friendly and easy to use, with a well-designed user interface and clear navigation. It should be able to support multiple languages and be accessible to users with disabilities.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Scalability: The system should be able to scale to handle increased data volumes, users, and transactions as the business grows. It should be designed to handle future expansion without significant system redesign.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621557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Use Case Diagram</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B00313CB-DAB7-4998-A00A-3C7F570EA3F9}"/>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DA443416-A888-48FA-9744-8EF2E9BB2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 xmlns:a16="http://schemas.microsoft.com/office/drawing/2014/main" id="{768A0FE3-DEE5-6D60-9AC0-592350B4DC6C}"/>
              </a:ext>
            </a:extLst>
          </p:cNvPr>
          <p:cNvSpPr txBox="1"/>
          <p:nvPr/>
        </p:nvSpPr>
        <p:spPr>
          <a:xfrm>
            <a:off x="4593243" y="6094541"/>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2: Use Case Diagram</a:t>
            </a:r>
            <a:endParaRPr lang="en-GB" sz="1600" b="1"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732426"/>
            <a:ext cx="3540038" cy="5333977"/>
          </a:xfrm>
          <a:prstGeom prst="rect">
            <a:avLst/>
          </a:prstGeom>
        </p:spPr>
      </p:pic>
    </p:spTree>
    <p:extLst>
      <p:ext uri="{BB962C8B-B14F-4D97-AF65-F5344CB8AC3E}">
        <p14:creationId xmlns:p14="http://schemas.microsoft.com/office/powerpoint/2010/main" val="3765117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Feasibility Study</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228600" y="822179"/>
            <a:ext cx="11303000" cy="5632311"/>
          </a:xfrm>
          <a:prstGeom prst="rect">
            <a:avLst/>
          </a:prstGeom>
          <a:noFill/>
        </p:spPr>
        <p:txBody>
          <a:bodyPr wrap="square">
            <a:spAutoFit/>
          </a:bodyPr>
          <a:lstStyle/>
          <a:p>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Feasibility study</a:t>
            </a:r>
            <a:r>
              <a:rPr lang="en-GB" sz="1800" dirty="0">
                <a:effectLst/>
                <a:latin typeface="Times New Roman" panose="02020603050405020304" pitchFamily="18" charset="0"/>
                <a:ea typeface="Calibri" panose="020F0502020204030204" pitchFamily="34" charset="0"/>
              </a:rPr>
              <a:t> </a:t>
            </a:r>
          </a:p>
          <a:p>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Technical feasibility: </a:t>
            </a:r>
            <a:r>
              <a:rPr lang="en-GB" dirty="0">
                <a:latin typeface="Times New Roman" panose="02020603050405020304" pitchFamily="18" charset="0"/>
                <a:cs typeface="Times New Roman" panose="02020603050405020304" pitchFamily="18" charset="0"/>
              </a:rPr>
              <a:t>In order to design this system, it uses existing technologies, software and hardware so there is no technological hurdle to build this system.</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Economic feasibility: </a:t>
            </a:r>
            <a:r>
              <a:rPr lang="en-GB" sz="1800" dirty="0">
                <a:effectLst/>
                <a:latin typeface="Times New Roman" panose="02020603050405020304" pitchFamily="18" charset="0"/>
                <a:ea typeface="Calibri" panose="020F0502020204030204" pitchFamily="34" charset="0"/>
              </a:rPr>
              <a:t>The system development does not have any requirement of expensive hardware and software, and used software are mostly open source so development is economically feasible.</a:t>
            </a:r>
          </a:p>
          <a:p>
            <a:endParaRPr lang="en-GB"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Operational feasibility</a:t>
            </a:r>
            <a:r>
              <a:rPr lang="en-GB" sz="1800" b="1" dirty="0">
                <a:effectLst/>
                <a:latin typeface="Times New Roman" panose="02020603050405020304" pitchFamily="18" charset="0"/>
                <a:ea typeface="Calibri" panose="020F0502020204030204" pitchFamily="34" charset="0"/>
              </a:rPr>
              <a:t>: </a:t>
            </a:r>
            <a:r>
              <a:rPr lang="en-GB" dirty="0">
                <a:latin typeface="Times New Roman" panose="02020603050405020304" pitchFamily="18" charset="0"/>
                <a:ea typeface="Calibri" panose="020F0502020204030204" pitchFamily="34" charset="0"/>
              </a:rPr>
              <a:t>The proposed system is operationally feasible as it is reliable for all type of user i.e., whether or not the user has the knowledge of computer or not. It is simple and easy to use due to simple user interface and its operational feasible.</a:t>
            </a:r>
          </a:p>
          <a:p>
            <a:pPr marL="285750" indent="-285750">
              <a:buFont typeface="Arial" panose="020B0604020202020204" pitchFamily="34" charset="0"/>
              <a:buChar char="•"/>
            </a:pPr>
            <a:endParaRPr lang="en-GB"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Schedule Feasibility: </a:t>
            </a:r>
            <a:r>
              <a:rPr lang="en-GB" dirty="0">
                <a:latin typeface="Times New Roman" panose="02020603050405020304" pitchFamily="18" charset="0"/>
                <a:cs typeface="Times New Roman" panose="02020603050405020304" pitchFamily="18" charset="0"/>
              </a:rPr>
              <a:t>The system that we developed is scheduling feasible as it does not require more time for the development phase. </a:t>
            </a:r>
          </a:p>
          <a:p>
            <a:pPr marL="285750" indent="-285750">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ea typeface="Calibri" panose="020F0502020204030204" pitchFamily="34" charset="0"/>
            </a:endParaRPr>
          </a:p>
          <a:p>
            <a:r>
              <a:rPr lang="en-GB" sz="1800" dirty="0">
                <a:effectLst/>
                <a:latin typeface="Times New Roman" panose="02020603050405020304" pitchFamily="18" charset="0"/>
                <a:ea typeface="Calibri" panose="020F0502020204030204" pitchFamily="34" charset="0"/>
              </a:rPr>
              <a:t> </a:t>
            </a: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3308814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Gantt Chart</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552450" y="775148"/>
            <a:ext cx="11303000" cy="1477328"/>
          </a:xfrm>
          <a:prstGeom prst="rect">
            <a:avLst/>
          </a:prstGeom>
          <a:noFill/>
        </p:spPr>
        <p:txBody>
          <a:bodyPr wrap="square">
            <a:spAutoFit/>
          </a:bodyPr>
          <a:lstStyle/>
          <a:p>
            <a:endParaRPr lang="en-GB" dirty="0">
              <a:latin typeface="Times New Roman" panose="02020603050405020304" pitchFamily="18" charset="0"/>
              <a:cs typeface="Times New Roman" panose="02020603050405020304" pitchFamily="18" charset="0"/>
            </a:endParaRPr>
          </a:p>
          <a:p>
            <a:r>
              <a:rPr lang="en-GB" sz="1800" b="1" dirty="0">
                <a:effectLst/>
                <a:latin typeface="Times New Roman" panose="02020603050405020304" pitchFamily="18" charset="0"/>
                <a:ea typeface="Calibri" panose="020F0502020204030204" pitchFamily="34" charset="0"/>
              </a:rPr>
              <a:t>Gantt chart </a:t>
            </a:r>
            <a:r>
              <a:rPr lang="en-GB" sz="1800" dirty="0">
                <a:effectLst/>
                <a:latin typeface="Times New Roman" panose="02020603050405020304" pitchFamily="18" charset="0"/>
                <a:ea typeface="Calibri" panose="020F0502020204030204" pitchFamily="34" charset="0"/>
              </a:rPr>
              <a:t>is used for planning projects of all sizes, and it is a useful way of showing what work is scheduled to be done on a specific day.</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 can also help you view the start and end dates of a project in one simple chart. </a:t>
            </a: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FE49507-522A-49A4-8CD1-2FA1C4F021A9}"/>
              </a:ext>
            </a:extLst>
          </p:cNvPr>
          <p:cNvSpPr>
            <a:spLocks noGrp="1"/>
          </p:cNvSpPr>
          <p:nvPr>
            <p:ph type="ftr" sz="quarter" idx="11"/>
          </p:nvPr>
        </p:nvSpPr>
        <p:spPr/>
        <p:txBody>
          <a:bodyPr/>
          <a:lstStyle/>
          <a:p>
            <a:r>
              <a:rPr lang="en-US" dirty="0"/>
              <a:t>Bajra International College</a:t>
            </a:r>
          </a:p>
        </p:txBody>
      </p:sp>
      <p:pic>
        <p:nvPicPr>
          <p:cNvPr id="6" name="Picture 5">
            <a:extLst>
              <a:ext uri="{FF2B5EF4-FFF2-40B4-BE49-F238E27FC236}">
                <a16:creationId xmlns=""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38194"/>
            <a:ext cx="1895475" cy="561975"/>
          </a:xfrm>
          <a:prstGeom prst="rect">
            <a:avLst/>
          </a:prstGeom>
        </p:spPr>
      </p:pic>
      <p:sp>
        <p:nvSpPr>
          <p:cNvPr id="5" name="Rectangle 1">
            <a:extLst>
              <a:ext uri="{FF2B5EF4-FFF2-40B4-BE49-F238E27FC236}">
                <a16:creationId xmlns="" xmlns:a16="http://schemas.microsoft.com/office/drawing/2014/main" id="{884FD799-1ADD-2D42-EEB7-3213352A7900}"/>
              </a:ext>
            </a:extLst>
          </p:cNvPr>
          <p:cNvSpPr>
            <a:spLocks noChangeArrowheads="1"/>
          </p:cNvSpPr>
          <p:nvPr/>
        </p:nvSpPr>
        <p:spPr bwMode="auto">
          <a:xfrm>
            <a:off x="9499926" y="3301613"/>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 xmlns:a16="http://schemas.microsoft.com/office/drawing/2014/main" id="{AB198827-B1F4-D9EA-85E1-63091C7A8EA9}"/>
              </a:ext>
            </a:extLst>
          </p:cNvPr>
          <p:cNvSpPr txBox="1"/>
          <p:nvPr/>
        </p:nvSpPr>
        <p:spPr>
          <a:xfrm>
            <a:off x="5148262" y="5958718"/>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3: Gantt Chart</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ECDEB719-4BBC-90B7-9C20-45EA8E08C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756" y="2324080"/>
            <a:ext cx="10049070" cy="3683501"/>
          </a:xfrm>
          <a:prstGeom prst="rect">
            <a:avLst/>
          </a:prstGeom>
        </p:spPr>
      </p:pic>
    </p:spTree>
    <p:extLst>
      <p:ext uri="{BB962C8B-B14F-4D97-AF65-F5344CB8AC3E}">
        <p14:creationId xmlns:p14="http://schemas.microsoft.com/office/powerpoint/2010/main" val="1875469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Tools and Technology</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552450" y="775148"/>
            <a:ext cx="11303000" cy="2862322"/>
          </a:xfrm>
          <a:prstGeom prst="rect">
            <a:avLst/>
          </a:prstGeom>
          <a:noFill/>
        </p:spPr>
        <p:txBody>
          <a:bodyPr wrap="square">
            <a:spAutoFit/>
          </a:bodyPr>
          <a:lstStyle/>
          <a:p>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Tools and Technology Used:</a:t>
            </a: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software is used for the development of the System</a:t>
            </a:r>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endPar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VS Code</a:t>
            </a:r>
          </a:p>
          <a:p>
            <a:pPr marL="285750" indent="-285750">
              <a:buFont typeface="Arial" panose="020B0604020202020204" pitchFamily="34" charset="0"/>
              <a:buChar char="•"/>
            </a:pPr>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a:t>
            </a:r>
          </a:p>
          <a:p>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Apache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Xampp</a:t>
            </a:r>
            <a:r>
              <a:rPr lang="en-GB"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
        <p:nvSpPr>
          <p:cNvPr id="5" name="Rectangle 1">
            <a:extLst>
              <a:ext uri="{FF2B5EF4-FFF2-40B4-BE49-F238E27FC236}">
                <a16:creationId xmlns="" xmlns:a16="http://schemas.microsoft.com/office/drawing/2014/main" id="{884FD799-1ADD-2D42-EEB7-3213352A7900}"/>
              </a:ext>
            </a:extLst>
          </p:cNvPr>
          <p:cNvSpPr>
            <a:spLocks noChangeArrowheads="1"/>
          </p:cNvSpPr>
          <p:nvPr/>
        </p:nvSpPr>
        <p:spPr bwMode="auto">
          <a:xfrm>
            <a:off x="9499926" y="3301613"/>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513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Entity Relationship Diagram</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91897"/>
            <a:ext cx="1895475" cy="561975"/>
          </a:xfrm>
          <a:prstGeom prst="rect">
            <a:avLst/>
          </a:prstGeom>
        </p:spPr>
      </p:pic>
      <p:sp>
        <p:nvSpPr>
          <p:cNvPr id="12" name="TextBox 11">
            <a:extLst>
              <a:ext uri="{FF2B5EF4-FFF2-40B4-BE49-F238E27FC236}">
                <a16:creationId xmlns="" xmlns:a16="http://schemas.microsoft.com/office/drawing/2014/main" id="{75B226AE-A002-A155-2DDA-7BCC55252B0D}"/>
              </a:ext>
            </a:extLst>
          </p:cNvPr>
          <p:cNvSpPr txBox="1"/>
          <p:nvPr/>
        </p:nvSpPr>
        <p:spPr>
          <a:xfrm>
            <a:off x="4513044" y="6017796"/>
            <a:ext cx="330092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4: Entity Relationship Diagram</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C4601883-342B-A033-790D-2F1966E7DC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5713" y="605913"/>
            <a:ext cx="5400571" cy="5395186"/>
          </a:xfrm>
          <a:prstGeom prst="rect">
            <a:avLst/>
          </a:prstGeom>
        </p:spPr>
      </p:pic>
    </p:spTree>
    <p:extLst>
      <p:ext uri="{BB962C8B-B14F-4D97-AF65-F5344CB8AC3E}">
        <p14:creationId xmlns:p14="http://schemas.microsoft.com/office/powerpoint/2010/main" val="1396284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Process Modelling (DFD)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 xmlns:a16="http://schemas.microsoft.com/office/drawing/2014/main" id="{FDAA38E9-4154-04B6-3BC8-819282F80C6E}"/>
              </a:ext>
            </a:extLst>
          </p:cNvPr>
          <p:cNvSpPr txBox="1"/>
          <p:nvPr/>
        </p:nvSpPr>
        <p:spPr>
          <a:xfrm>
            <a:off x="4038600" y="3358149"/>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5.1: DFD Diagram (Level 0 DFD)</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E3C013B1-8C1B-A95E-BF2D-CA9C3BB5B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9619" y="619125"/>
            <a:ext cx="5731510" cy="2809875"/>
          </a:xfrm>
          <a:prstGeom prst="rect">
            <a:avLst/>
          </a:prstGeom>
        </p:spPr>
      </p:pic>
    </p:spTree>
    <p:extLst>
      <p:ext uri="{BB962C8B-B14F-4D97-AF65-F5344CB8AC3E}">
        <p14:creationId xmlns:p14="http://schemas.microsoft.com/office/powerpoint/2010/main" val="459724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Process Modelling (DFD)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 xmlns:a16="http://schemas.microsoft.com/office/drawing/2014/main" id="{FDAA38E9-4154-04B6-3BC8-819282F80C6E}"/>
              </a:ext>
            </a:extLst>
          </p:cNvPr>
          <p:cNvSpPr txBox="1"/>
          <p:nvPr/>
        </p:nvSpPr>
        <p:spPr>
          <a:xfrm>
            <a:off x="4139224" y="5968583"/>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5.2: DFD Diagram (Level 1 DFD)</a:t>
            </a:r>
            <a:endParaRPr lang="en-GB" sz="16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5400C640-762D-5729-CA09-517187D9D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7339" y="550863"/>
            <a:ext cx="5826423" cy="5488844"/>
          </a:xfrm>
          <a:prstGeom prst="rect">
            <a:avLst/>
          </a:prstGeom>
        </p:spPr>
      </p:pic>
    </p:spTree>
    <p:extLst>
      <p:ext uri="{BB962C8B-B14F-4D97-AF65-F5344CB8AC3E}">
        <p14:creationId xmlns:p14="http://schemas.microsoft.com/office/powerpoint/2010/main" val="3942151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Process Modelling (DFD)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 xmlns:a16="http://schemas.microsoft.com/office/drawing/2014/main" id="{FDAA38E9-4154-04B6-3BC8-819282F80C6E}"/>
              </a:ext>
            </a:extLst>
          </p:cNvPr>
          <p:cNvSpPr txBox="1"/>
          <p:nvPr/>
        </p:nvSpPr>
        <p:spPr>
          <a:xfrm>
            <a:off x="4139224" y="5968583"/>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5.3: DFD Diagram (Level 2 DFD)</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BA71A3BE-67A4-961C-F551-AAF1697A13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122" y="706105"/>
            <a:ext cx="6237751" cy="5213265"/>
          </a:xfrm>
          <a:prstGeom prst="rect">
            <a:avLst/>
          </a:prstGeom>
        </p:spPr>
      </p:pic>
    </p:spTree>
    <p:extLst>
      <p:ext uri="{BB962C8B-B14F-4D97-AF65-F5344CB8AC3E}">
        <p14:creationId xmlns:p14="http://schemas.microsoft.com/office/powerpoint/2010/main" val="2909619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Architecture Design</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 xmlns:a16="http://schemas.microsoft.com/office/drawing/2014/main" id="{FDAA38E9-4154-04B6-3BC8-819282F80C6E}"/>
              </a:ext>
            </a:extLst>
          </p:cNvPr>
          <p:cNvSpPr txBox="1"/>
          <p:nvPr/>
        </p:nvSpPr>
        <p:spPr>
          <a:xfrm>
            <a:off x="4340652" y="5870157"/>
            <a:ext cx="3913549" cy="338554"/>
          </a:xfrm>
          <a:prstGeom prst="rect">
            <a:avLst/>
          </a:prstGeom>
          <a:noFill/>
        </p:spPr>
        <p:txBody>
          <a:bodyPr wrap="square">
            <a:spAutoFit/>
          </a:bodyPr>
          <a:lstStyle/>
          <a:p>
            <a:r>
              <a:rPr lang="en-US" sz="1600" b="1" i="1" dirty="0" smtClean="0">
                <a:latin typeface="Times New Roman" panose="02020603050405020304" pitchFamily="18" charset="0"/>
                <a:cs typeface="Times New Roman" panose="02020603050405020304" pitchFamily="18" charset="0"/>
              </a:rPr>
              <a:t>Fig 6</a:t>
            </a:r>
            <a:r>
              <a:rPr lang="en-US" sz="1600" b="1" i="1" dirty="0">
                <a:latin typeface="Times New Roman" panose="02020603050405020304" pitchFamily="18" charset="0"/>
                <a:cs typeface="Times New Roman" panose="02020603050405020304" pitchFamily="18" charset="0"/>
              </a:rPr>
              <a:t>: Architecture Design</a:t>
            </a:r>
            <a:endParaRPr lang="en-GB" sz="16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9ADF3C5E-DF7E-0924-332B-A867A55A7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3125" y="983909"/>
            <a:ext cx="7608604" cy="4459286"/>
          </a:xfrm>
          <a:prstGeom prst="rect">
            <a:avLst/>
          </a:prstGeom>
        </p:spPr>
      </p:pic>
    </p:spTree>
    <p:extLst>
      <p:ext uri="{BB962C8B-B14F-4D97-AF65-F5344CB8AC3E}">
        <p14:creationId xmlns:p14="http://schemas.microsoft.com/office/powerpoint/2010/main" val="3302111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431096"/>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Introduction</a:t>
            </a:r>
            <a:endParaRPr lang="en-US" sz="32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444500" y="1173224"/>
            <a:ext cx="11242284" cy="2862322"/>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Management is the practice of ordering, storing, tracking, and controlling </a:t>
            </a:r>
            <a:r>
              <a:rPr lang="en-US" sz="2000" dirty="0" smtClean="0">
                <a:latin typeface="Times New Roman" panose="02020603050405020304" pitchFamily="18" charset="0"/>
                <a:cs typeface="Times New Roman" panose="02020603050405020304" pitchFamily="18" charset="0"/>
              </a:rPr>
              <a:t>inventory</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other words, stock management covers every aspect of a business’s inventory.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Management System helps in the efficient monitoring of constant flow of units into and out of an existing inventory.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process usually involves controlling the transfer in of units in order to prevent the inventory from becoming too high, or to low so that the operation of the company into difficulties. </a:t>
            </a:r>
            <a:endParaRPr lang="en-GB"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8DFD64C7-0E5F-43FA-BEE9-BA1CEF8DA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54" y="6137578"/>
            <a:ext cx="1895475" cy="561975"/>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Database Schema Design</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 xmlns:a16="http://schemas.microsoft.com/office/drawing/2014/main" id="{FDAA38E9-4154-04B6-3BC8-819282F80C6E}"/>
              </a:ext>
            </a:extLst>
          </p:cNvPr>
          <p:cNvSpPr txBox="1"/>
          <p:nvPr/>
        </p:nvSpPr>
        <p:spPr>
          <a:xfrm>
            <a:off x="4368644" y="5982900"/>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Fig7: Database Schema Design</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6F0A5049-06B1-354E-65B8-5FA82941B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4353" y="649289"/>
            <a:ext cx="6927042" cy="5333611"/>
          </a:xfrm>
          <a:prstGeom prst="rect">
            <a:avLst/>
          </a:prstGeom>
        </p:spPr>
      </p:pic>
    </p:spTree>
    <p:extLst>
      <p:ext uri="{BB962C8B-B14F-4D97-AF65-F5344CB8AC3E}">
        <p14:creationId xmlns:p14="http://schemas.microsoft.com/office/powerpoint/2010/main" val="1793048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781731" y="398206"/>
            <a:ext cx="418166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Physical DFD</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463731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 xmlns:a16="http://schemas.microsoft.com/office/drawing/2014/main" id="{FDAA38E9-4154-04B6-3BC8-819282F80C6E}"/>
              </a:ext>
            </a:extLst>
          </p:cNvPr>
          <p:cNvSpPr txBox="1"/>
          <p:nvPr/>
        </p:nvSpPr>
        <p:spPr>
          <a:xfrm>
            <a:off x="4368644" y="5982900"/>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8: Physical DFD</a:t>
            </a:r>
            <a:endParaRPr lang="en-GB" sz="1600" b="1"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C879F543-7BB8-8616-95A4-20E0C84FF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3496" y="853322"/>
            <a:ext cx="7996202" cy="4689995"/>
          </a:xfrm>
          <a:prstGeom prst="rect">
            <a:avLst/>
          </a:prstGeom>
        </p:spPr>
      </p:pic>
    </p:spTree>
    <p:extLst>
      <p:ext uri="{BB962C8B-B14F-4D97-AF65-F5344CB8AC3E}">
        <p14:creationId xmlns:p14="http://schemas.microsoft.com/office/powerpoint/2010/main" val="2829894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2800" b="1" dirty="0" smtClean="0">
                <a:solidFill>
                  <a:schemeClr val="tx1">
                    <a:lumMod val="75000"/>
                    <a:lumOff val="25000"/>
                  </a:schemeClr>
                </a:solidFill>
              </a:rPr>
              <a:t>Algorithm – Rule Based- Purchase</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919497"/>
            <a:ext cx="11734800" cy="5262979"/>
          </a:xfrm>
          <a:prstGeom prst="rect">
            <a:avLst/>
          </a:prstGeom>
          <a:noFill/>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 Database Query: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Prepare a SQL query to retrieve purchase data grouped by the date of creation.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Execute the query and store the result in $</a:t>
            </a:r>
            <a:r>
              <a:rPr lang="en-US" sz="1600" dirty="0" err="1">
                <a:latin typeface="Times New Roman" panose="02020603050405020304" pitchFamily="18" charset="0"/>
                <a:cs typeface="Times New Roman" panose="02020603050405020304" pitchFamily="18" charset="0"/>
              </a:rPr>
              <a:t>result_all_time</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Data Processing:</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an empty associative array $</a:t>
            </a:r>
            <a:r>
              <a:rPr lang="en-US" sz="1600" dirty="0" err="1">
                <a:latin typeface="Times New Roman" panose="02020603050405020304" pitchFamily="18" charset="0"/>
                <a:cs typeface="Times New Roman" panose="02020603050405020304" pitchFamily="18" charset="0"/>
              </a:rPr>
              <a:t>purchase_data_all_time</a:t>
            </a:r>
            <a:r>
              <a:rPr lang="en-US" sz="1600" dirty="0">
                <a:latin typeface="Times New Roman" panose="02020603050405020304" pitchFamily="18" charset="0"/>
                <a:cs typeface="Times New Roman" panose="02020603050405020304" pitchFamily="18" charset="0"/>
              </a:rPr>
              <a:t> to store purchase data.</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Loop through the query result and populate $</a:t>
            </a:r>
            <a:r>
              <a:rPr lang="en-US" sz="1600" dirty="0" err="1">
                <a:latin typeface="Times New Roman" panose="02020603050405020304" pitchFamily="18" charset="0"/>
                <a:cs typeface="Times New Roman" panose="02020603050405020304" pitchFamily="18" charset="0"/>
              </a:rPr>
              <a:t>purchase_data_all_time</a:t>
            </a:r>
            <a:r>
              <a:rPr lang="en-US" sz="1600" dirty="0">
                <a:latin typeface="Times New Roman" panose="02020603050405020304" pitchFamily="18" charset="0"/>
                <a:cs typeface="Times New Roman" panose="02020603050405020304" pitchFamily="18" charset="0"/>
              </a:rPr>
              <a:t> with date as keys and total purchase as values.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Calculate the total purchase for all time using </a:t>
            </a:r>
            <a:r>
              <a:rPr lang="en-US" sz="1600" dirty="0" err="1">
                <a:latin typeface="Times New Roman" panose="02020603050405020304" pitchFamily="18" charset="0"/>
                <a:cs typeface="Times New Roman" panose="02020603050405020304" pitchFamily="18" charset="0"/>
              </a:rPr>
              <a:t>array_reduce</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Determine the all-time high and low purchases using max and min functions.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Sort the purchase data array in descending order by key using </a:t>
            </a:r>
            <a:r>
              <a:rPr lang="en-US" sz="1600" dirty="0" err="1">
                <a:latin typeface="Times New Roman" panose="02020603050405020304" pitchFamily="18" charset="0"/>
                <a:cs typeface="Times New Roman" panose="02020603050405020304" pitchFamily="18" charset="0"/>
              </a:rPr>
              <a:t>krsort</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Retrieve the latest month's purchase data</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Purchase Summary Calculation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Calculate the average purchase for all time.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Calculate the total purchase for the current year</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Rule-Based Suggestion Generation: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an empty string $suggestion.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Evaluate conditions based on the current month's purchase, average purchase, and current year's purchase.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Assign a suggestion based on the satisfied condition.</a:t>
            </a:r>
          </a:p>
          <a:p>
            <a:pPr algn="just"/>
            <a:endParaRPr lang="en-US"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3710868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2800" b="1" dirty="0" smtClean="0">
                <a:solidFill>
                  <a:schemeClr val="tx1">
                    <a:lumMod val="75000"/>
                    <a:lumOff val="25000"/>
                  </a:schemeClr>
                </a:solidFill>
              </a:rPr>
              <a:t>Algorithm – Rule Based- Purchase</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919497"/>
            <a:ext cx="11734800" cy="5016758"/>
          </a:xfrm>
          <a:prstGeom prst="rect">
            <a:avLst/>
          </a:prstGeom>
          <a:noFill/>
        </p:spPr>
        <p:txBody>
          <a:bodyPr wrap="square">
            <a:spAutoFit/>
          </a:bodyPr>
          <a:lstStyle/>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Rule-Based Message Generation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Construct a message ($</a:t>
            </a:r>
            <a:r>
              <a:rPr lang="en-US" sz="1600" dirty="0" err="1">
                <a:latin typeface="Times New Roman" panose="02020603050405020304" pitchFamily="18" charset="0"/>
                <a:cs typeface="Times New Roman" panose="02020603050405020304" pitchFamily="18" charset="0"/>
              </a:rPr>
              <a:t>purchase_message</a:t>
            </a:r>
            <a:r>
              <a:rPr lang="en-US" sz="1600" dirty="0">
                <a:latin typeface="Times New Roman" panose="02020603050405020304" pitchFamily="18" charset="0"/>
                <a:cs typeface="Times New Roman" panose="02020603050405020304" pitchFamily="18" charset="0"/>
              </a:rPr>
              <a:t>) with formatted information and include the generated suggestion.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Display the message within an HTML div with the ID 'purchase-suggestion</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6. Output: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Echo the generated message to the HTML page using echo.</a:t>
            </a:r>
          </a:p>
          <a:p>
            <a:pPr algn="just"/>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Rule 1</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Condition: If the current month's purchase is less than the average purchase for all time.</a:t>
            </a:r>
          </a:p>
          <a:p>
            <a:pPr algn="just"/>
            <a:r>
              <a:rPr lang="en-US" sz="1600" dirty="0">
                <a:latin typeface="Times New Roman" panose="02020603050405020304" pitchFamily="18" charset="0"/>
                <a:cs typeface="Times New Roman" panose="02020603050405020304" pitchFamily="18" charset="0"/>
              </a:rPr>
              <a:t>Suggestion: "Consider increasing your purchases to meet your demand."</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Rule </a:t>
            </a:r>
            <a:r>
              <a:rPr lang="en-US" sz="1600" dirty="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Condition: If the current month's purchase is greater than the current year's total purchase.</a:t>
            </a:r>
          </a:p>
          <a:p>
            <a:pPr algn="just"/>
            <a:r>
              <a:rPr lang="en-US" sz="1600" dirty="0">
                <a:latin typeface="Times New Roman" panose="02020603050405020304" pitchFamily="18" charset="0"/>
                <a:cs typeface="Times New Roman" panose="02020603050405020304" pitchFamily="18" charset="0"/>
              </a:rPr>
              <a:t>Suggestion: "Consider decreasing your purchases to avoid surplus inventory."</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Rule </a:t>
            </a:r>
            <a:r>
              <a:rPr lang="en-US" sz="1600" dirty="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Condition: If none of the previous conditions are met.</a:t>
            </a:r>
          </a:p>
          <a:p>
            <a:pPr algn="just"/>
            <a:r>
              <a:rPr lang="en-US" sz="1600" dirty="0">
                <a:latin typeface="Times New Roman" panose="02020603050405020304" pitchFamily="18" charset="0"/>
                <a:cs typeface="Times New Roman" panose="02020603050405020304" pitchFamily="18" charset="0"/>
              </a:rPr>
              <a:t>Suggestion: "Your current purchase level seems to be appropriate. Keep up the good work!"</a:t>
            </a: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1418392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2800" b="1" dirty="0" smtClean="0">
                <a:solidFill>
                  <a:schemeClr val="tx1">
                    <a:lumMod val="75000"/>
                    <a:lumOff val="25000"/>
                  </a:schemeClr>
                </a:solidFill>
              </a:rPr>
              <a:t>Algorithm – Rule Based- Sales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919497"/>
            <a:ext cx="11734800" cy="550920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1. Database Query: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Prepare a SQL query to retrieve sales data grouped by the date of creation.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Execute the query and store the result in $</a:t>
            </a:r>
            <a:r>
              <a:rPr lang="en-US" sz="1600" dirty="0" err="1">
                <a:latin typeface="Times New Roman" panose="02020603050405020304" pitchFamily="18" charset="0"/>
                <a:cs typeface="Times New Roman" panose="02020603050405020304" pitchFamily="18" charset="0"/>
              </a:rPr>
              <a:t>result_all_time</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Data Processing:</a:t>
            </a:r>
          </a:p>
          <a:p>
            <a:pPr algn="just"/>
            <a:r>
              <a:rPr lang="en-US" sz="1600" dirty="0">
                <a:latin typeface="Times New Roman" panose="02020603050405020304" pitchFamily="18" charset="0"/>
                <a:cs typeface="Times New Roman" panose="02020603050405020304" pitchFamily="18" charset="0"/>
              </a:rPr>
              <a:t>Initialize an empty associative array $</a:t>
            </a:r>
            <a:r>
              <a:rPr lang="en-US" sz="1600" dirty="0" err="1">
                <a:latin typeface="Times New Roman" panose="02020603050405020304" pitchFamily="18" charset="0"/>
                <a:cs typeface="Times New Roman" panose="02020603050405020304" pitchFamily="18" charset="0"/>
              </a:rPr>
              <a:t>sales_data_all_time</a:t>
            </a:r>
            <a:r>
              <a:rPr lang="en-US" sz="1600" dirty="0">
                <a:latin typeface="Times New Roman" panose="02020603050405020304" pitchFamily="18" charset="0"/>
                <a:cs typeface="Times New Roman" panose="02020603050405020304" pitchFamily="18" charset="0"/>
              </a:rPr>
              <a:t> to store sales data.</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Loop through the query result and populate $</a:t>
            </a:r>
            <a:r>
              <a:rPr lang="en-US" sz="1600" dirty="0" err="1">
                <a:latin typeface="Times New Roman" panose="02020603050405020304" pitchFamily="18" charset="0"/>
                <a:cs typeface="Times New Roman" panose="02020603050405020304" pitchFamily="18" charset="0"/>
              </a:rPr>
              <a:t>sales_data_all_time</a:t>
            </a:r>
            <a:r>
              <a:rPr lang="en-US" sz="1600" dirty="0">
                <a:latin typeface="Times New Roman" panose="02020603050405020304" pitchFamily="18" charset="0"/>
                <a:cs typeface="Times New Roman" panose="02020603050405020304" pitchFamily="18" charset="0"/>
              </a:rPr>
              <a:t> with date as keys and total sales as values.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Calculate the total sales for all time using </a:t>
            </a:r>
            <a:r>
              <a:rPr lang="en-US" sz="1600" dirty="0" err="1">
                <a:latin typeface="Times New Roman" panose="02020603050405020304" pitchFamily="18" charset="0"/>
                <a:cs typeface="Times New Roman" panose="02020603050405020304" pitchFamily="18" charset="0"/>
              </a:rPr>
              <a:t>array_reduce</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Determine the all-time high and low sales using max and min functions.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Sort the sales data array in descending order by key using </a:t>
            </a:r>
            <a:r>
              <a:rPr lang="en-US" sz="1600" dirty="0" err="1">
                <a:latin typeface="Times New Roman" panose="02020603050405020304" pitchFamily="18" charset="0"/>
                <a:cs typeface="Times New Roman" panose="02020603050405020304" pitchFamily="18" charset="0"/>
              </a:rPr>
              <a:t>krsort</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Retrieve the latest month's sales data</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Sales Summary Calculation: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Calculate the average sales for all time.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Calculate the total sales for the current year</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Rule-Based Suggestion Generation: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an empty string $suggestion.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Evaluate conditions based on the current month's sales, average sales, and current year's sales.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Assign a suggestion based on the satisfied condition</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4129458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2800" b="1" dirty="0" smtClean="0">
                <a:solidFill>
                  <a:schemeClr val="tx1">
                    <a:lumMod val="75000"/>
                    <a:lumOff val="25000"/>
                  </a:schemeClr>
                </a:solidFill>
              </a:rPr>
              <a:t>Algorithm – Rule Based- Sales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919497"/>
            <a:ext cx="11734800" cy="4524315"/>
          </a:xfrm>
          <a:prstGeom prst="rect">
            <a:avLst/>
          </a:prstGeom>
          <a:noFill/>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Rule-Based Message Generation: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Construct a message ($</a:t>
            </a:r>
            <a:r>
              <a:rPr lang="en-US" sz="1600" dirty="0" err="1">
                <a:latin typeface="Times New Roman" panose="02020603050405020304" pitchFamily="18" charset="0"/>
                <a:cs typeface="Times New Roman" panose="02020603050405020304" pitchFamily="18" charset="0"/>
              </a:rPr>
              <a:t>sales_message</a:t>
            </a:r>
            <a:r>
              <a:rPr lang="en-US" sz="1600" dirty="0">
                <a:latin typeface="Times New Roman" panose="02020603050405020304" pitchFamily="18" charset="0"/>
                <a:cs typeface="Times New Roman" panose="02020603050405020304" pitchFamily="18" charset="0"/>
              </a:rPr>
              <a:t>) with formatted information and include the generated suggestion.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Display the message within an HTML div with the ID 'sales-suggestion</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6. Output: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Echo the generated message to the HTML page using echo</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Rule 1:</a:t>
            </a:r>
          </a:p>
          <a:p>
            <a:pPr algn="just"/>
            <a:r>
              <a:rPr lang="en-US" sz="1600" dirty="0" smtClean="0">
                <a:latin typeface="Times New Roman" panose="02020603050405020304" pitchFamily="18" charset="0"/>
                <a:cs typeface="Times New Roman" panose="02020603050405020304" pitchFamily="18" charset="0"/>
              </a:rPr>
              <a:t>Condition</a:t>
            </a:r>
            <a:r>
              <a:rPr lang="en-US" sz="1600" dirty="0">
                <a:latin typeface="Times New Roman" panose="02020603050405020304" pitchFamily="18" charset="0"/>
                <a:cs typeface="Times New Roman" panose="02020603050405020304" pitchFamily="18" charset="0"/>
              </a:rPr>
              <a:t>: If the current month's sales are less than the average sales for all time.</a:t>
            </a:r>
          </a:p>
          <a:p>
            <a:pPr algn="just"/>
            <a:r>
              <a:rPr lang="en-US" sz="1600" dirty="0">
                <a:latin typeface="Times New Roman" panose="02020603050405020304" pitchFamily="18" charset="0"/>
                <a:cs typeface="Times New Roman" panose="02020603050405020304" pitchFamily="18" charset="0"/>
              </a:rPr>
              <a:t>Suggestion: "Rule 1: Consider increasing your sales efforts to meet your demand."</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Rule </a:t>
            </a:r>
            <a:r>
              <a:rPr lang="en-US" sz="1600" dirty="0">
                <a:latin typeface="Times New Roman" panose="02020603050405020304" pitchFamily="18" charset="0"/>
                <a:cs typeface="Times New Roman" panose="02020603050405020304" pitchFamily="18" charset="0"/>
              </a:rPr>
              <a:t>2:</a:t>
            </a:r>
          </a:p>
          <a:p>
            <a:pPr algn="just"/>
            <a:r>
              <a:rPr lang="en-US" sz="1600" dirty="0" smtClean="0">
                <a:latin typeface="Times New Roman" panose="02020603050405020304" pitchFamily="18" charset="0"/>
                <a:cs typeface="Times New Roman" panose="02020603050405020304" pitchFamily="18" charset="0"/>
              </a:rPr>
              <a:t>Condition</a:t>
            </a:r>
            <a:r>
              <a:rPr lang="en-US" sz="1600" dirty="0">
                <a:latin typeface="Times New Roman" panose="02020603050405020304" pitchFamily="18" charset="0"/>
                <a:cs typeface="Times New Roman" panose="02020603050405020304" pitchFamily="18" charset="0"/>
              </a:rPr>
              <a:t>: If the current month's sales are greater than the total sales for the current year.</a:t>
            </a:r>
          </a:p>
          <a:p>
            <a:pPr algn="just"/>
            <a:r>
              <a:rPr lang="en-US" sz="1600" dirty="0">
                <a:latin typeface="Times New Roman" panose="02020603050405020304" pitchFamily="18" charset="0"/>
                <a:cs typeface="Times New Roman" panose="02020603050405020304" pitchFamily="18" charset="0"/>
              </a:rPr>
              <a:t>Suggestion: "Rule 2: Consider decreasing your sales efforts to avoid overselling."</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Rule </a:t>
            </a:r>
            <a:r>
              <a:rPr lang="en-US" sz="1600" dirty="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Condition: If none of the previous conditions are met.</a:t>
            </a:r>
          </a:p>
          <a:p>
            <a:pPr algn="just"/>
            <a:r>
              <a:rPr lang="en-US" sz="1600" dirty="0">
                <a:latin typeface="Times New Roman" panose="02020603050405020304" pitchFamily="18" charset="0"/>
                <a:cs typeface="Times New Roman" panose="02020603050405020304" pitchFamily="18" charset="0"/>
              </a:rPr>
              <a:t>Suggestion: "Rule 3: Your current sales level seems to be appropriate. Keep up the good work!"</a:t>
            </a: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486988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627326" y="398206"/>
            <a:ext cx="256467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2800" b="1" dirty="0" smtClean="0">
                <a:solidFill>
                  <a:schemeClr val="tx1">
                    <a:lumMod val="75000"/>
                    <a:lumOff val="25000"/>
                  </a:schemeClr>
                </a:solidFill>
              </a:rPr>
              <a:t>Algorithm – Rule Based- Stock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27823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906434"/>
            <a:ext cx="11734800" cy="5016758"/>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1. Database Query and Data Retrieval:</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Execute a SQL query to retrieve stock data containing the date of creation (</a:t>
            </a:r>
            <a:r>
              <a:rPr lang="en-US" sz="1600" dirty="0" err="1">
                <a:latin typeface="Times New Roman" panose="02020603050405020304" pitchFamily="18" charset="0"/>
                <a:cs typeface="Times New Roman" panose="02020603050405020304" pitchFamily="18" charset="0"/>
              </a:rPr>
              <a:t>date_created</a:t>
            </a:r>
            <a:r>
              <a:rPr lang="en-US" sz="1600" dirty="0">
                <a:latin typeface="Times New Roman" panose="02020603050405020304" pitchFamily="18" charset="0"/>
                <a:cs typeface="Times New Roman" panose="02020603050405020304" pitchFamily="18" charset="0"/>
              </a:rPr>
              <a:t>) and quantity (quantity).</a:t>
            </a:r>
          </a:p>
          <a:p>
            <a:pPr algn="just"/>
            <a:r>
              <a:rPr lang="en-US" sz="1600" dirty="0">
                <a:latin typeface="Times New Roman" panose="02020603050405020304" pitchFamily="18" charset="0"/>
                <a:cs typeface="Times New Roman" panose="02020603050405020304" pitchFamily="18" charset="0"/>
              </a:rPr>
              <a:t>Store the retrieved data in the $</a:t>
            </a:r>
            <a:r>
              <a:rPr lang="en-US" sz="1600" dirty="0" err="1">
                <a:latin typeface="Times New Roman" panose="02020603050405020304" pitchFamily="18" charset="0"/>
                <a:cs typeface="Times New Roman" panose="02020603050405020304" pitchFamily="18" charset="0"/>
              </a:rPr>
              <a:t>stock_data</a:t>
            </a:r>
            <a:r>
              <a:rPr lang="en-US" sz="1600" dirty="0">
                <a:latin typeface="Times New Roman" panose="02020603050405020304" pitchFamily="18" charset="0"/>
                <a:cs typeface="Times New Roman" panose="02020603050405020304" pitchFamily="18" charset="0"/>
              </a:rPr>
              <a:t> array</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Sort Stock Data:</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Copy the stock data to the </a:t>
            </a:r>
            <a:r>
              <a:rPr lang="en-US" sz="1600" dirty="0" err="1">
                <a:latin typeface="Times New Roman" panose="02020603050405020304" pitchFamily="18" charset="0"/>
                <a:cs typeface="Times New Roman" panose="02020603050405020304" pitchFamily="18" charset="0"/>
              </a:rPr>
              <a:t>sortedData</a:t>
            </a:r>
            <a:r>
              <a:rPr lang="en-US" sz="1600" dirty="0">
                <a:latin typeface="Times New Roman" panose="02020603050405020304" pitchFamily="18" charset="0"/>
                <a:cs typeface="Times New Roman" panose="02020603050405020304" pitchFamily="18" charset="0"/>
              </a:rPr>
              <a:t> array.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Sort </a:t>
            </a:r>
            <a:r>
              <a:rPr lang="en-US" sz="1600" dirty="0" err="1">
                <a:latin typeface="Times New Roman" panose="02020603050405020304" pitchFamily="18" charset="0"/>
                <a:cs typeface="Times New Roman" panose="02020603050405020304" pitchFamily="18" charset="0"/>
              </a:rPr>
              <a:t>sortedData</a:t>
            </a:r>
            <a:r>
              <a:rPr lang="en-US" sz="1600" dirty="0">
                <a:latin typeface="Times New Roman" panose="02020603050405020304" pitchFamily="18" charset="0"/>
                <a:cs typeface="Times New Roman" panose="02020603050405020304" pitchFamily="18" charset="0"/>
              </a:rPr>
              <a:t> in descending order based on the quantity of items</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Identify Dates with Highest, Lowest, and Mid-Level Stock:</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Extract the date of creation for the stock entry with the highest quantity (</a:t>
            </a:r>
            <a:r>
              <a:rPr lang="en-US" sz="1600" dirty="0" err="1">
                <a:latin typeface="Times New Roman" panose="02020603050405020304" pitchFamily="18" charset="0"/>
                <a:cs typeface="Times New Roman" panose="02020603050405020304" pitchFamily="18" charset="0"/>
              </a:rPr>
              <a:t>highestStockDate</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Extract the date of creation for the stock entry with the lowest quantity (</a:t>
            </a:r>
            <a:r>
              <a:rPr lang="en-US" sz="1600" dirty="0" err="1">
                <a:latin typeface="Times New Roman" panose="02020603050405020304" pitchFamily="18" charset="0"/>
                <a:cs typeface="Times New Roman" panose="02020603050405020304" pitchFamily="18" charset="0"/>
              </a:rPr>
              <a:t>lowestStockDate</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Find the index of the stock entry with mid-level quantity (</a:t>
            </a:r>
            <a:r>
              <a:rPr lang="en-US" sz="1600" dirty="0" err="1">
                <a:latin typeface="Times New Roman" panose="02020603050405020304" pitchFamily="18" charset="0"/>
                <a:cs typeface="Times New Roman" panose="02020603050405020304" pitchFamily="18" charset="0"/>
              </a:rPr>
              <a:t>midStockIndex</a:t>
            </a:r>
            <a:r>
              <a:rPr lang="en-US" sz="1600" dirty="0">
                <a:latin typeface="Times New Roman" panose="02020603050405020304" pitchFamily="18" charset="0"/>
                <a:cs typeface="Times New Roman" panose="02020603050405020304" pitchFamily="18" charset="0"/>
              </a:rPr>
              <a:t>) and extract its date of creation (</a:t>
            </a:r>
            <a:r>
              <a:rPr lang="en-US" sz="1600" dirty="0" err="1">
                <a:latin typeface="Times New Roman" panose="02020603050405020304" pitchFamily="18" charset="0"/>
                <a:cs typeface="Times New Roman" panose="02020603050405020304" pitchFamily="18" charset="0"/>
              </a:rPr>
              <a:t>midStockDate</a:t>
            </a:r>
            <a:r>
              <a:rPr lang="en-US" sz="1600" dirty="0">
                <a:latin typeface="Times New Roman" panose="02020603050405020304" pitchFamily="18" charset="0"/>
                <a:cs typeface="Times New Roman" panose="02020603050405020304" pitchFamily="18" charset="0"/>
              </a:rPr>
              <a:t>).</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4</a:t>
            </a:r>
            <a:r>
              <a:rPr lang="en-US" sz="1600" dirty="0">
                <a:latin typeface="Times New Roman" panose="02020603050405020304" pitchFamily="18" charset="0"/>
                <a:cs typeface="Times New Roman" panose="02020603050405020304" pitchFamily="18" charset="0"/>
              </a:rPr>
              <a:t>. Generate Suggestions:</a:t>
            </a:r>
          </a:p>
          <a:p>
            <a:pPr algn="just"/>
            <a:r>
              <a:rPr lang="en-US" sz="1600" dirty="0">
                <a:latin typeface="Times New Roman" panose="02020603050405020304" pitchFamily="18" charset="0"/>
                <a:cs typeface="Times New Roman" panose="02020603050405020304" pitchFamily="18" charset="0"/>
              </a:rPr>
              <a:t>Clear any previous suggestions in the HTML element with the ID 'suggestions-list'.</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Create </a:t>
            </a:r>
            <a:r>
              <a:rPr lang="en-US" sz="1600" dirty="0">
                <a:latin typeface="Times New Roman" panose="02020603050405020304" pitchFamily="18" charset="0"/>
                <a:cs typeface="Times New Roman" panose="02020603050405020304" pitchFamily="18" charset="0"/>
              </a:rPr>
              <a:t>three list items (li) to represent each rule-based suggestion: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1: Suggests reducing stock for the date with the highest stock quantity.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2: Suggests ordering more stock for the date with the lowest stock quantity.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3: Suggests considering restocking for the date with mid-level stock quantity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3030984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2800" b="1" dirty="0" smtClean="0">
                <a:solidFill>
                  <a:schemeClr val="tx1">
                    <a:lumMod val="75000"/>
                    <a:lumOff val="25000"/>
                  </a:schemeClr>
                </a:solidFill>
              </a:rPr>
              <a:t>Algorithm – Rule Based- Top Seller</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919497"/>
            <a:ext cx="11734800" cy="477053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1. Initialization and Variables: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variables to track maximum and minimum sales for both this year and all time.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a variable to store the total sales</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Iterating Through Sales Data:</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Loop through the sales data to calculate total sales and identify clients with the highest and lowest sales for both this year and all time</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Finding Middle Sales Person: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Determine the salesperson who has sold closest to the median total sales amount</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Outputting Results: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Display the highest and lowest sales for this year and all time, along with the corresponding clients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Provide </a:t>
            </a:r>
            <a:r>
              <a:rPr lang="en-US" sz="1600" dirty="0">
                <a:latin typeface="Times New Roman" panose="02020603050405020304" pitchFamily="18" charset="0"/>
                <a:cs typeface="Times New Roman" panose="02020603050405020304" pitchFamily="18" charset="0"/>
              </a:rPr>
              <a:t>suggestions based on rule-based conditions: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1: Calculate the amount by which the person with the lowest sales this year needs to increase to catch up to the person with the highest sales this year.</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2: Calculate the amount by which the person with the lowest all-time sales needs to increase to catch up to the person with the highest all-time sales.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3: Identify the salesperson who has sold closest to the median total sales </a:t>
            </a:r>
            <a:r>
              <a:rPr lang="en-US" sz="1600" dirty="0" smtClean="0">
                <a:latin typeface="Times New Roman" panose="02020603050405020304" pitchFamily="18" charset="0"/>
                <a:cs typeface="Times New Roman" panose="02020603050405020304" pitchFamily="18" charset="0"/>
              </a:rPr>
              <a:t>amount.</a:t>
            </a:r>
            <a:endParaRPr lang="en-US"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3131653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627326" y="398206"/>
            <a:ext cx="256467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2800" b="1" dirty="0" smtClean="0">
                <a:solidFill>
                  <a:schemeClr val="tx1">
                    <a:lumMod val="75000"/>
                    <a:lumOff val="25000"/>
                  </a:schemeClr>
                </a:solidFill>
              </a:rPr>
              <a:t>Algorithm – Rule Based- Quantity Flow</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27823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676724"/>
            <a:ext cx="11734800" cy="550920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1. Database Queries and Data Retrieval:</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Execute a SQL query to retrieve stock data (</a:t>
            </a:r>
            <a:r>
              <a:rPr lang="en-US" sz="1600" dirty="0" err="1" smtClean="0">
                <a:latin typeface="Times New Roman" panose="02020603050405020304" pitchFamily="18" charset="0"/>
                <a:cs typeface="Times New Roman" panose="02020603050405020304" pitchFamily="18" charset="0"/>
              </a:rPr>
              <a:t>date_created</a:t>
            </a:r>
            <a:r>
              <a:rPr lang="en-US" sz="1600" dirty="0" smtClean="0">
                <a:latin typeface="Times New Roman" panose="02020603050405020304" pitchFamily="18" charset="0"/>
                <a:cs typeface="Times New Roman" panose="02020603050405020304" pitchFamily="18" charset="0"/>
              </a:rPr>
              <a:t> and quantity) from the </a:t>
            </a:r>
            <a:r>
              <a:rPr lang="en-US" sz="1600" dirty="0" err="1" smtClean="0">
                <a:latin typeface="Times New Roman" panose="02020603050405020304" pitchFamily="18" charset="0"/>
                <a:cs typeface="Times New Roman" panose="02020603050405020304" pitchFamily="18" charset="0"/>
              </a:rPr>
              <a:t>stock_list</a:t>
            </a:r>
            <a:r>
              <a:rPr lang="en-US" sz="1600" dirty="0" smtClean="0">
                <a:latin typeface="Times New Roman" panose="02020603050405020304" pitchFamily="18" charset="0"/>
                <a:cs typeface="Times New Roman" panose="02020603050405020304" pitchFamily="18" charset="0"/>
              </a:rPr>
              <a:t> table.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Store the stock data in the $</a:t>
            </a:r>
            <a:r>
              <a:rPr lang="en-US" sz="1600" dirty="0" err="1" smtClean="0">
                <a:latin typeface="Times New Roman" panose="02020603050405020304" pitchFamily="18" charset="0"/>
                <a:cs typeface="Times New Roman" panose="02020603050405020304" pitchFamily="18" charset="0"/>
              </a:rPr>
              <a:t>stock_data</a:t>
            </a:r>
            <a:r>
              <a:rPr lang="en-US" sz="1600" dirty="0" smtClean="0">
                <a:latin typeface="Times New Roman" panose="02020603050405020304" pitchFamily="18" charset="0"/>
                <a:cs typeface="Times New Roman" panose="02020603050405020304" pitchFamily="18" charset="0"/>
              </a:rPr>
              <a:t> array.</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Execute a SQL query to retrieve purchase data (</a:t>
            </a:r>
            <a:r>
              <a:rPr lang="en-US" sz="1600" dirty="0" err="1" smtClean="0">
                <a:latin typeface="Times New Roman" panose="02020603050405020304" pitchFamily="18" charset="0"/>
                <a:cs typeface="Times New Roman" panose="02020603050405020304" pitchFamily="18" charset="0"/>
              </a:rPr>
              <a:t>item_id</a:t>
            </a:r>
            <a:r>
              <a:rPr lang="en-US" sz="1600" dirty="0" smtClean="0">
                <a:latin typeface="Times New Roman" panose="02020603050405020304" pitchFamily="18" charset="0"/>
                <a:cs typeface="Times New Roman" panose="02020603050405020304" pitchFamily="18" charset="0"/>
              </a:rPr>
              <a:t> and total quantity </a:t>
            </a:r>
            <a:r>
              <a:rPr lang="en-US" sz="1600" dirty="0" err="1" smtClean="0">
                <a:latin typeface="Times New Roman" panose="02020603050405020304" pitchFamily="18" charset="0"/>
                <a:cs typeface="Times New Roman" panose="02020603050405020304" pitchFamily="18" charset="0"/>
              </a:rPr>
              <a:t>total_quantity</a:t>
            </a:r>
            <a:r>
              <a:rPr lang="en-US" sz="1600" dirty="0" smtClean="0">
                <a:latin typeface="Times New Roman" panose="02020603050405020304" pitchFamily="18" charset="0"/>
                <a:cs typeface="Times New Roman" panose="02020603050405020304" pitchFamily="18" charset="0"/>
              </a:rPr>
              <a:t>) from the </a:t>
            </a:r>
            <a:r>
              <a:rPr lang="en-US" sz="1600" dirty="0" err="1" smtClean="0">
                <a:latin typeface="Times New Roman" panose="02020603050405020304" pitchFamily="18" charset="0"/>
                <a:cs typeface="Times New Roman" panose="02020603050405020304" pitchFamily="18" charset="0"/>
              </a:rPr>
              <a:t>po_items</a:t>
            </a:r>
            <a:r>
              <a:rPr lang="en-US" sz="1600" dirty="0" smtClean="0">
                <a:latin typeface="Times New Roman" panose="02020603050405020304" pitchFamily="18" charset="0"/>
                <a:cs typeface="Times New Roman" panose="02020603050405020304" pitchFamily="18" charset="0"/>
              </a:rPr>
              <a:t> table.</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Store </a:t>
            </a:r>
            <a:r>
              <a:rPr lang="en-US" sz="1600" dirty="0">
                <a:latin typeface="Times New Roman" panose="02020603050405020304" pitchFamily="18" charset="0"/>
                <a:cs typeface="Times New Roman" panose="02020603050405020304" pitchFamily="18" charset="0"/>
              </a:rPr>
              <a:t>the purchase data in the $</a:t>
            </a:r>
            <a:r>
              <a:rPr lang="en-US" sz="1600" dirty="0" err="1">
                <a:latin typeface="Times New Roman" panose="02020603050405020304" pitchFamily="18" charset="0"/>
                <a:cs typeface="Times New Roman" panose="02020603050405020304" pitchFamily="18" charset="0"/>
              </a:rPr>
              <a:t>purchase_data</a:t>
            </a:r>
            <a:r>
              <a:rPr lang="en-US" sz="1600" dirty="0">
                <a:latin typeface="Times New Roman" panose="02020603050405020304" pitchFamily="18" charset="0"/>
                <a:cs typeface="Times New Roman" panose="02020603050405020304" pitchFamily="18" charset="0"/>
              </a:rPr>
              <a:t> array</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Sort Stock and Purchase Data:</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Sort the stock data (</a:t>
            </a:r>
            <a:r>
              <a:rPr lang="en-US" sz="1600" dirty="0" err="1">
                <a:latin typeface="Times New Roman" panose="02020603050405020304" pitchFamily="18" charset="0"/>
                <a:cs typeface="Times New Roman" panose="02020603050405020304" pitchFamily="18" charset="0"/>
              </a:rPr>
              <a:t>sortedStockData</a:t>
            </a:r>
            <a:r>
              <a:rPr lang="en-US" sz="1600" dirty="0">
                <a:latin typeface="Times New Roman" panose="02020603050405020304" pitchFamily="18" charset="0"/>
                <a:cs typeface="Times New Roman" panose="02020603050405020304" pitchFamily="18" charset="0"/>
              </a:rPr>
              <a:t>) in descending order based on the quantity of items.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Sort the purchase data (</a:t>
            </a:r>
            <a:r>
              <a:rPr lang="en-US" sz="1600" dirty="0" err="1">
                <a:latin typeface="Times New Roman" panose="02020603050405020304" pitchFamily="18" charset="0"/>
                <a:cs typeface="Times New Roman" panose="02020603050405020304" pitchFamily="18" charset="0"/>
              </a:rPr>
              <a:t>sortedPurchaseData</a:t>
            </a:r>
            <a:r>
              <a:rPr lang="en-US" sz="1600" dirty="0">
                <a:latin typeface="Times New Roman" panose="02020603050405020304" pitchFamily="18" charset="0"/>
                <a:cs typeface="Times New Roman" panose="02020603050405020304" pitchFamily="18" charset="0"/>
              </a:rPr>
              <a:t>) in descending order based on the total quantity ordered</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Identify Dates and Items: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Find dates with the highest, lowest, and mid-level stock from </a:t>
            </a:r>
            <a:r>
              <a:rPr lang="en-US" sz="1600" dirty="0" err="1">
                <a:latin typeface="Times New Roman" panose="02020603050405020304" pitchFamily="18" charset="0"/>
                <a:cs typeface="Times New Roman" panose="02020603050405020304" pitchFamily="18" charset="0"/>
              </a:rPr>
              <a:t>sortedStockData</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Identify the item with the highest total quantity ordered from </a:t>
            </a:r>
            <a:r>
              <a:rPr lang="en-US" sz="1600" dirty="0" err="1">
                <a:latin typeface="Times New Roman" panose="02020603050405020304" pitchFamily="18" charset="0"/>
                <a:cs typeface="Times New Roman" panose="02020603050405020304" pitchFamily="18" charset="0"/>
              </a:rPr>
              <a:t>sortedPurchaseData</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Generate Suggestions:</a:t>
            </a:r>
          </a:p>
          <a:p>
            <a:pPr algn="just"/>
            <a:r>
              <a:rPr lang="en-US" sz="1600" dirty="0">
                <a:latin typeface="Times New Roman" panose="02020603050405020304" pitchFamily="18" charset="0"/>
                <a:cs typeface="Times New Roman" panose="02020603050405020304" pitchFamily="18" charset="0"/>
              </a:rPr>
              <a:t>Clear any previous suggestions in the HTML element with the ID 'suggestions-list'.</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Create </a:t>
            </a:r>
            <a:r>
              <a:rPr lang="en-US" sz="1600" dirty="0">
                <a:latin typeface="Times New Roman" panose="02020603050405020304" pitchFamily="18" charset="0"/>
                <a:cs typeface="Times New Roman" panose="02020603050405020304" pitchFamily="18" charset="0"/>
              </a:rPr>
              <a:t>four list items (li) to represent each rule-based suggestion: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1: Suggests reducing stock for the date with the highest stock quantity.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2: Suggests ordering more stock for the date with the lowest stock quantity.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3: Suggests considering restocking for the date with mid-level stock quantity.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 4: Suggests purchasing less of the item with the highest total quantity ordered.</a:t>
            </a: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1619628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781731" y="398206"/>
            <a:ext cx="418166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Flow chart</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463731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 xmlns:a16="http://schemas.microsoft.com/office/drawing/2014/main" id="{FDAA38E9-4154-04B6-3BC8-819282F80C6E}"/>
              </a:ext>
            </a:extLst>
          </p:cNvPr>
          <p:cNvSpPr txBox="1"/>
          <p:nvPr/>
        </p:nvSpPr>
        <p:spPr>
          <a:xfrm>
            <a:off x="638172" y="5982900"/>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a:t>
            </a:r>
            <a:r>
              <a:rPr lang="en-US" sz="1600" b="1" i="1" dirty="0" smtClean="0">
                <a:latin typeface="Times New Roman" panose="02020603050405020304" pitchFamily="18" charset="0"/>
                <a:cs typeface="Times New Roman" panose="02020603050405020304" pitchFamily="18" charset="0"/>
              </a:rPr>
              <a:t>9: Purchase Flow Chart</a:t>
            </a:r>
            <a:endParaRPr lang="en-GB" sz="1600" b="1"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16864"/>
            <a:ext cx="3768290" cy="546603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6869" y="613192"/>
            <a:ext cx="3984861" cy="5435319"/>
          </a:xfrm>
          <a:prstGeom prst="rect">
            <a:avLst/>
          </a:prstGeom>
        </p:spPr>
      </p:pic>
      <p:sp>
        <p:nvSpPr>
          <p:cNvPr id="12" name="TextBox 11">
            <a:extLst>
              <a:ext uri="{FF2B5EF4-FFF2-40B4-BE49-F238E27FC236}">
                <a16:creationId xmlns="" xmlns:a16="http://schemas.microsoft.com/office/drawing/2014/main" id="{FDAA38E9-4154-04B6-3BC8-819282F80C6E}"/>
              </a:ext>
            </a:extLst>
          </p:cNvPr>
          <p:cNvSpPr txBox="1"/>
          <p:nvPr/>
        </p:nvSpPr>
        <p:spPr>
          <a:xfrm>
            <a:off x="4239851" y="6000348"/>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a:t>
            </a:r>
            <a:r>
              <a:rPr lang="en-US" sz="1600" b="1" i="1" dirty="0" smtClean="0">
                <a:latin typeface="Times New Roman" panose="02020603050405020304" pitchFamily="18" charset="0"/>
                <a:cs typeface="Times New Roman" panose="02020603050405020304" pitchFamily="18" charset="0"/>
              </a:rPr>
              <a:t>10: Sales Flow Chart</a:t>
            </a:r>
            <a:endParaRPr lang="en-GB" sz="1600" b="1"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5159" y="605914"/>
            <a:ext cx="4296955" cy="5350783"/>
          </a:xfrm>
          <a:prstGeom prst="rect">
            <a:avLst/>
          </a:prstGeom>
        </p:spPr>
      </p:pic>
      <p:sp>
        <p:nvSpPr>
          <p:cNvPr id="13" name="Rectangle 12"/>
          <p:cNvSpPr/>
          <p:nvPr/>
        </p:nvSpPr>
        <p:spPr>
          <a:xfrm>
            <a:off x="8153399" y="6073258"/>
            <a:ext cx="3263418" cy="369332"/>
          </a:xfrm>
          <a:prstGeom prst="rect">
            <a:avLst/>
          </a:prstGeom>
        </p:spPr>
        <p:txBody>
          <a:bodyPr wrap="square">
            <a:spAutoFit/>
          </a:bodyPr>
          <a:lstStyle/>
          <a:p>
            <a:r>
              <a:rPr lang="en-US" b="1" i="1" dirty="0">
                <a:latin typeface="Times New Roman" panose="02020603050405020304" pitchFamily="18" charset="0"/>
                <a:cs typeface="Times New Roman" panose="02020603050405020304" pitchFamily="18" charset="0"/>
              </a:rPr>
              <a:t>Fig </a:t>
            </a:r>
            <a:r>
              <a:rPr lang="en-US" b="1" i="1" dirty="0" smtClean="0">
                <a:latin typeface="Times New Roman" panose="02020603050405020304" pitchFamily="18" charset="0"/>
                <a:cs typeface="Times New Roman" panose="02020603050405020304" pitchFamily="18" charset="0"/>
              </a:rPr>
              <a:t>11: Quantity Flow </a:t>
            </a:r>
            <a:r>
              <a:rPr lang="en-US" b="1" i="1" dirty="0">
                <a:latin typeface="Times New Roman" panose="02020603050405020304" pitchFamily="18" charset="0"/>
                <a:cs typeface="Times New Roman" panose="02020603050405020304" pitchFamily="18" charset="0"/>
              </a:rPr>
              <a:t>Chart</a:t>
            </a:r>
            <a:endParaRPr lang="en-GB"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242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287485"/>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Problem Statement</a:t>
            </a:r>
          </a:p>
          <a:p>
            <a:pPr algn="ctr"/>
            <a:endParaRPr lang="en-US" sz="32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559943" y="1195369"/>
            <a:ext cx="10844558" cy="3477875"/>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problem that occur in several company or retailer is a system to calculate the amount of stocks stored or needed.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a:t>
            </a:r>
            <a:r>
              <a:rPr lang="en-US" sz="2000" dirty="0" smtClean="0">
                <a:latin typeface="Times New Roman" panose="02020603050405020304" pitchFamily="18" charset="0"/>
                <a:cs typeface="Times New Roman" panose="02020603050405020304" pitchFamily="18" charset="0"/>
              </a:rPr>
              <a:t>my Research, </a:t>
            </a:r>
            <a:r>
              <a:rPr lang="en-US" sz="2000" dirty="0">
                <a:latin typeface="Times New Roman" panose="02020603050405020304" pitchFamily="18" charset="0"/>
                <a:cs typeface="Times New Roman" panose="02020603050405020304" pitchFamily="18" charset="0"/>
              </a:rPr>
              <a:t>I have found that there are company that still using paper based or filing system to save their information or details about their stocks.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Heavily manual work will involve in managing and maintaining data which is time-consuming if the administrators or manager want to trace the product status, product information and etc.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also may lead to a situation where the workers forgot to update the inventory manually or worst may lead to miscount when using manual system. </a:t>
            </a:r>
            <a:endParaRPr lang="en-GB"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 xmlns:a16="http://schemas.microsoft.com/office/drawing/2014/main"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204188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781731" y="398206"/>
            <a:ext cx="418166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Flow Chart</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463731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 xmlns:a16="http://schemas.microsoft.com/office/drawing/2014/main" id="{FDAA38E9-4154-04B6-3BC8-819282F80C6E}"/>
              </a:ext>
            </a:extLst>
          </p:cNvPr>
          <p:cNvSpPr txBox="1"/>
          <p:nvPr/>
        </p:nvSpPr>
        <p:spPr>
          <a:xfrm>
            <a:off x="1234713" y="6176259"/>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a:t>
            </a:r>
            <a:r>
              <a:rPr lang="en-US" sz="1600" b="1" i="1" dirty="0" smtClean="0">
                <a:latin typeface="Times New Roman" panose="02020603050405020304" pitchFamily="18" charset="0"/>
                <a:cs typeface="Times New Roman" panose="02020603050405020304" pitchFamily="18" charset="0"/>
              </a:rPr>
              <a:t>12: Stock Analytics Flow Chart</a:t>
            </a:r>
            <a:endParaRPr lang="en-GB" sz="1600" b="1"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FDAA38E9-4154-04B6-3BC8-819282F80C6E}"/>
              </a:ext>
            </a:extLst>
          </p:cNvPr>
          <p:cNvSpPr txBox="1"/>
          <p:nvPr/>
        </p:nvSpPr>
        <p:spPr>
          <a:xfrm>
            <a:off x="7640278" y="6187073"/>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a:t>
            </a:r>
            <a:r>
              <a:rPr lang="en-US" sz="1600" b="1" i="1" dirty="0" smtClean="0">
                <a:latin typeface="Times New Roman" panose="02020603050405020304" pitchFamily="18" charset="0"/>
                <a:cs typeface="Times New Roman" panose="02020603050405020304" pitchFamily="18" charset="0"/>
              </a:rPr>
              <a:t>13: Top Seller Flow Chart</a:t>
            </a:r>
            <a:endParaRPr lang="en-GB" sz="1600" b="1" i="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9228" y="496633"/>
            <a:ext cx="3318086" cy="567962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1267" y="479873"/>
            <a:ext cx="4529470" cy="5696386"/>
          </a:xfrm>
          <a:prstGeom prst="rect">
            <a:avLst/>
          </a:prstGeom>
        </p:spPr>
      </p:pic>
    </p:spTree>
    <p:extLst>
      <p:ext uri="{BB962C8B-B14F-4D97-AF65-F5344CB8AC3E}">
        <p14:creationId xmlns:p14="http://schemas.microsoft.com/office/powerpoint/2010/main" val="610535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40362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Implementation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554182" y="929163"/>
            <a:ext cx="11180617" cy="4247317"/>
          </a:xfrm>
          <a:prstGeom prst="rect">
            <a:avLst/>
          </a:prstGeom>
          <a:noFill/>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Implementation usually consists of coding; testing, installation, documentation, training and support.</a:t>
            </a:r>
          </a:p>
          <a:p>
            <a:r>
              <a:rPr lang="en-GB"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 is basically converting system design specification into working software.</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sz="1800" b="1" dirty="0">
                <a:effectLst/>
                <a:latin typeface="Times New Roman" panose="02020603050405020304" pitchFamily="18" charset="0"/>
                <a:ea typeface="Calibri" panose="020F0502020204030204" pitchFamily="34" charset="0"/>
              </a:rPr>
              <a:t>Tools Used</a:t>
            </a:r>
            <a:endParaRPr lang="en-GB"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1 HTML						1 </a:t>
            </a:r>
            <a:r>
              <a:rPr lang="en-GB" dirty="0">
                <a:effectLst/>
                <a:latin typeface="Times New Roman" panose="02020603050405020304" pitchFamily="18" charset="0"/>
                <a:ea typeface="Calibri" panose="020F0502020204030204" pitchFamily="34" charset="0"/>
              </a:rPr>
              <a:t>PHP </a:t>
            </a:r>
            <a:r>
              <a:rPr lang="en-GB"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2 CSS						2 MYSQL</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JAVASCRIPT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4 BOOTSTRAP</a:t>
            </a:r>
          </a:p>
        </p:txBody>
      </p: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808" y="6416934"/>
            <a:ext cx="1754383" cy="441066"/>
          </a:xfrm>
          <a:prstGeom prst="rect">
            <a:avLst/>
          </a:prstGeom>
        </p:spPr>
      </p:pic>
      <p:sp>
        <p:nvSpPr>
          <p:cNvPr id="12" name="Rectangle: Rounded Corners 11">
            <a:extLst>
              <a:ext uri="{FF2B5EF4-FFF2-40B4-BE49-F238E27FC236}">
                <a16:creationId xmlns="" xmlns:a16="http://schemas.microsoft.com/office/drawing/2014/main" id="{A783A07D-C8DB-573A-D0BD-DD9BEDFECEBB}"/>
              </a:ext>
            </a:extLst>
          </p:cNvPr>
          <p:cNvSpPr/>
          <p:nvPr/>
        </p:nvSpPr>
        <p:spPr>
          <a:xfrm>
            <a:off x="554182" y="244617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FRONT END</a:t>
            </a:r>
          </a:p>
        </p:txBody>
      </p:sp>
      <p:sp>
        <p:nvSpPr>
          <p:cNvPr id="13" name="Rectangle: Rounded Corners 12">
            <a:extLst>
              <a:ext uri="{FF2B5EF4-FFF2-40B4-BE49-F238E27FC236}">
                <a16:creationId xmlns="" xmlns:a16="http://schemas.microsoft.com/office/drawing/2014/main" id="{73EAA0EC-6733-C881-2B5B-7BB1DD43CEF5}"/>
              </a:ext>
            </a:extLst>
          </p:cNvPr>
          <p:cNvSpPr/>
          <p:nvPr/>
        </p:nvSpPr>
        <p:spPr>
          <a:xfrm>
            <a:off x="5670907" y="244617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BACK END</a:t>
            </a:r>
          </a:p>
        </p:txBody>
      </p:sp>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pic>
        <p:nvPicPr>
          <p:cNvPr id="19" name="Picture 18">
            <a:extLst>
              <a:ext uri="{FF2B5EF4-FFF2-40B4-BE49-F238E27FC236}">
                <a16:creationId xmlns="" xmlns:a16="http://schemas.microsoft.com/office/drawing/2014/main" id="{33ED4863-B6E5-1BFA-B162-02D8D93086DE}"/>
              </a:ext>
            </a:extLst>
          </p:cNvPr>
          <p:cNvPicPr>
            <a:picLocks noChangeAspect="1"/>
          </p:cNvPicPr>
          <p:nvPr/>
        </p:nvPicPr>
        <p:blipFill>
          <a:blip r:embed="rId4"/>
          <a:stretch>
            <a:fillRect/>
          </a:stretch>
        </p:blipFill>
        <p:spPr>
          <a:xfrm flipH="1">
            <a:off x="5573513" y="2623350"/>
            <a:ext cx="62376" cy="3078664"/>
          </a:xfrm>
          <a:prstGeom prst="rect">
            <a:avLst/>
          </a:prstGeom>
        </p:spPr>
      </p:pic>
      <p:pic>
        <p:nvPicPr>
          <p:cNvPr id="20" name="Picture 19">
            <a:extLst>
              <a:ext uri="{FF2B5EF4-FFF2-40B4-BE49-F238E27FC236}">
                <a16:creationId xmlns="" xmlns:a16="http://schemas.microsoft.com/office/drawing/2014/main" id="{58A2D5F1-E1E0-954C-613E-0BD85E87A16E}"/>
              </a:ext>
            </a:extLst>
          </p:cNvPr>
          <p:cNvPicPr>
            <a:picLocks noChangeAspect="1"/>
          </p:cNvPicPr>
          <p:nvPr/>
        </p:nvPicPr>
        <p:blipFill>
          <a:blip r:embed="rId4"/>
          <a:stretch>
            <a:fillRect/>
          </a:stretch>
        </p:blipFill>
        <p:spPr>
          <a:xfrm rot="5400000" flipH="1">
            <a:off x="5553997" y="792443"/>
            <a:ext cx="101408" cy="9895342"/>
          </a:xfrm>
          <a:prstGeom prst="rect">
            <a:avLst/>
          </a:prstGeom>
        </p:spPr>
      </p:pic>
    </p:spTree>
    <p:extLst>
      <p:ext uri="{BB962C8B-B14F-4D97-AF65-F5344CB8AC3E}">
        <p14:creationId xmlns:p14="http://schemas.microsoft.com/office/powerpoint/2010/main" val="2018147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Implementation Details of Modules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919497"/>
            <a:ext cx="11734800" cy="550920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 Header: It displays the header with the logo of the Stock management system website, or the login. It is used in the navbar of the homepage. It is used in order to provide links to different pages of the website.</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Login Form: It is used in order to provide the user the gateway to the website. It uses the data like username and password from register form to authenticate the user and give further access.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Home Page: This would serve as the main page of the application. It would display an overview of the system, including key performance indicators, such as inventory levels, sales, and purchases.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Purchase Order Page: This page would allow users to create purchase orders for products. It would include a form for entering details about the purchase, such as the supplier, the products being ordered, and the quantity.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Back Order Page: This page would allow users to create back orders for products that are out of stock. It would include a form for entering details about the back order, such as the supplier, the products being ordered, and the quantity.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Return Order Page: This page would allow users to initiate return orders for products that are defective or not as described. It would include a form for entering details about the return, such as the product being returned and the reason for the return.</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Receive Order Page: This page would allow users to receive and record deliveries of products from suppliers. It would include a form for entering details about the delivery, such as the supplier, the products received, and the quantity.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757465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9490364" y="398206"/>
            <a:ext cx="27016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Implementation Details of Modules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98206"/>
            <a:ext cx="300643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919497"/>
            <a:ext cx="11734800" cy="2308324"/>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Sales Order Page: This page would allow users to create sales orders for products. It would include a form for entering details about the sale, such as the customer, the products being sold, and the quantity.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Supplier Page: This page would allow users to manage supplier information, such as adding new suppliers, updating supplier details, and deleting suppliers.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Analytics Page: This page would allow users to view analytics and reports about the system, such as sales trends, inventory levels, and supplier performance</a:t>
            </a:r>
          </a:p>
        </p:txBody>
      </p:sp>
      <p:sp>
        <p:nvSpPr>
          <p:cNvPr id="2" name="Footer Placeholder 1">
            <a:extLst>
              <a:ext uri="{FF2B5EF4-FFF2-40B4-BE49-F238E27FC236}">
                <a16:creationId xmlns="" xmlns:a16="http://schemas.microsoft.com/office/drawing/2014/main"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 xmlns:a16="http://schemas.microsoft.com/office/drawing/2014/main"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Tree>
    <p:extLst>
      <p:ext uri="{BB962C8B-B14F-4D97-AF65-F5344CB8AC3E}">
        <p14:creationId xmlns:p14="http://schemas.microsoft.com/office/powerpoint/2010/main" val="16144121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248939" y="403628"/>
            <a:ext cx="49430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48502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718560"/>
            <a:ext cx="11734800" cy="5786199"/>
          </a:xfrm>
          <a:prstGeom prst="rect">
            <a:avLst/>
          </a:prstGeom>
          <a:noFill/>
        </p:spPr>
        <p:txBody>
          <a:bodyPr wrap="square">
            <a:spAutoFit/>
          </a:bodyPr>
          <a:lstStyle/>
          <a:p>
            <a:r>
              <a:rPr lang="en-GB" sz="1600" dirty="0">
                <a:latin typeface="Times New Roman" panose="02020603050405020304" pitchFamily="18" charset="0"/>
                <a:cs typeface="Times New Roman" panose="02020603050405020304" pitchFamily="18" charset="0"/>
              </a:rPr>
              <a:t>Testing is done to check the behaviour of a complete and fully integrated software product based on the software requirement specification document. For the application or website to be deployed it has to be tested.</a:t>
            </a:r>
          </a:p>
          <a:p>
            <a:endParaRPr lang="en-GB"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 Login Page:</a:t>
            </a:r>
          </a:p>
          <a:p>
            <a:r>
              <a:rPr lang="en-US" sz="1600" dirty="0">
                <a:latin typeface="Times New Roman" panose="02020603050405020304" pitchFamily="18" charset="0"/>
                <a:cs typeface="Times New Roman" panose="02020603050405020304" pitchFamily="18" charset="0"/>
              </a:rPr>
              <a:t>• Verify that valid credentials allow the user to log in.</a:t>
            </a:r>
          </a:p>
          <a:p>
            <a:r>
              <a:rPr lang="en-US" sz="1600" dirty="0">
                <a:latin typeface="Times New Roman" panose="02020603050405020304" pitchFamily="18" charset="0"/>
                <a:cs typeface="Times New Roman" panose="02020603050405020304" pitchFamily="18" charset="0"/>
              </a:rPr>
              <a:t>• Verify that invalid credentials result in an error message.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Home Page:</a:t>
            </a:r>
          </a:p>
          <a:p>
            <a:r>
              <a:rPr lang="en-US" sz="1600" dirty="0">
                <a:latin typeface="Times New Roman" panose="02020603050405020304" pitchFamily="18" charset="0"/>
                <a:cs typeface="Times New Roman" panose="02020603050405020304" pitchFamily="18" charset="0"/>
              </a:rPr>
              <a:t>• Verify that all the links and buttons on the home page work as expected.</a:t>
            </a:r>
          </a:p>
          <a:p>
            <a:r>
              <a:rPr lang="en-US" sz="1600" dirty="0">
                <a:latin typeface="Times New Roman" panose="02020603050405020304" pitchFamily="18" charset="0"/>
                <a:cs typeface="Times New Roman" panose="02020603050405020304" pitchFamily="18" charset="0"/>
              </a:rPr>
              <a:t>• Verify that the navigation menu is correctly displayed and functional.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Purchase Order Page:</a:t>
            </a:r>
          </a:p>
          <a:p>
            <a:r>
              <a:rPr lang="en-US" sz="1600" dirty="0">
                <a:latin typeface="Times New Roman" panose="02020603050405020304" pitchFamily="18" charset="0"/>
                <a:cs typeface="Times New Roman" panose="02020603050405020304" pitchFamily="18" charset="0"/>
              </a:rPr>
              <a:t>• Verify that the page allows the user to create a new purchase order.</a:t>
            </a:r>
          </a:p>
          <a:p>
            <a:r>
              <a:rPr lang="en-US" sz="1600" dirty="0">
                <a:latin typeface="Times New Roman" panose="02020603050405020304" pitchFamily="18" charset="0"/>
                <a:cs typeface="Times New Roman" panose="02020603050405020304" pitchFamily="18" charset="0"/>
              </a:rPr>
              <a:t>• Verify that the user can add products to the purchase order.</a:t>
            </a:r>
          </a:p>
          <a:p>
            <a:r>
              <a:rPr lang="en-US" sz="1600" dirty="0">
                <a:latin typeface="Times New Roman" panose="02020603050405020304" pitchFamily="18" charset="0"/>
                <a:cs typeface="Times New Roman" panose="02020603050405020304" pitchFamily="18" charset="0"/>
              </a:rPr>
              <a:t>• Verify that the purchase order is saved correctly in the database.</a:t>
            </a:r>
          </a:p>
          <a:p>
            <a:r>
              <a:rPr lang="en-US" sz="1600" dirty="0">
                <a:latin typeface="Times New Roman" panose="02020603050405020304" pitchFamily="18" charset="0"/>
                <a:cs typeface="Times New Roman" panose="02020603050405020304" pitchFamily="18" charset="0"/>
              </a:rPr>
              <a:t>• Verify that the user can edit and delete the purchase order.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Back Order Page:</a:t>
            </a:r>
          </a:p>
          <a:p>
            <a:r>
              <a:rPr lang="en-US" sz="1600" dirty="0">
                <a:latin typeface="Times New Roman" panose="02020603050405020304" pitchFamily="18" charset="0"/>
                <a:cs typeface="Times New Roman" panose="02020603050405020304" pitchFamily="18" charset="0"/>
              </a:rPr>
              <a:t>• Verify that the page allows the user to create a new back order.</a:t>
            </a:r>
          </a:p>
          <a:p>
            <a:r>
              <a:rPr lang="en-US" sz="1600" dirty="0">
                <a:latin typeface="Times New Roman" panose="02020603050405020304" pitchFamily="18" charset="0"/>
                <a:cs typeface="Times New Roman" panose="02020603050405020304" pitchFamily="18" charset="0"/>
              </a:rPr>
              <a:t>• Verify that the user can add products to the back order.</a:t>
            </a:r>
          </a:p>
          <a:p>
            <a:r>
              <a:rPr lang="en-US" sz="1600" dirty="0">
                <a:latin typeface="Times New Roman" panose="02020603050405020304" pitchFamily="18" charset="0"/>
                <a:cs typeface="Times New Roman" panose="02020603050405020304" pitchFamily="18" charset="0"/>
              </a:rPr>
              <a:t>• Verify that the back order is saved correctly in the database.</a:t>
            </a:r>
          </a:p>
          <a:p>
            <a:r>
              <a:rPr lang="en-US" sz="1600" dirty="0">
                <a:latin typeface="Times New Roman" panose="02020603050405020304" pitchFamily="18" charset="0"/>
                <a:cs typeface="Times New Roman" panose="02020603050405020304" pitchFamily="18" charset="0"/>
              </a:rPr>
              <a:t>• Verify that the user can edit and delete the back order.</a:t>
            </a: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7529707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248939" y="403628"/>
            <a:ext cx="49430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48502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718911"/>
            <a:ext cx="11734800" cy="578619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5. Return Order Page:</a:t>
            </a:r>
          </a:p>
          <a:p>
            <a:r>
              <a:rPr lang="en-US" sz="1600" dirty="0">
                <a:latin typeface="Times New Roman" panose="02020603050405020304" pitchFamily="18" charset="0"/>
                <a:cs typeface="Times New Roman" panose="02020603050405020304" pitchFamily="18" charset="0"/>
              </a:rPr>
              <a:t>• Verify that the page allows the user to create a new return order.</a:t>
            </a:r>
          </a:p>
          <a:p>
            <a:r>
              <a:rPr lang="en-US" sz="1600" dirty="0">
                <a:latin typeface="Times New Roman" panose="02020603050405020304" pitchFamily="18" charset="0"/>
                <a:cs typeface="Times New Roman" panose="02020603050405020304" pitchFamily="18" charset="0"/>
              </a:rPr>
              <a:t>• Verify that the user can add products to the return order.</a:t>
            </a:r>
          </a:p>
          <a:p>
            <a:r>
              <a:rPr lang="en-US" sz="1600" dirty="0">
                <a:latin typeface="Times New Roman" panose="02020603050405020304" pitchFamily="18" charset="0"/>
                <a:cs typeface="Times New Roman" panose="02020603050405020304" pitchFamily="18" charset="0"/>
              </a:rPr>
              <a:t>• Verify that the return order is saved correctly in the database.</a:t>
            </a:r>
          </a:p>
          <a:p>
            <a:r>
              <a:rPr lang="en-US" sz="1600" dirty="0">
                <a:latin typeface="Times New Roman" panose="02020603050405020304" pitchFamily="18" charset="0"/>
                <a:cs typeface="Times New Roman" panose="02020603050405020304" pitchFamily="18" charset="0"/>
              </a:rPr>
              <a:t>• Verify that the user can edit and delete the return order.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 Receive Order Page:</a:t>
            </a:r>
          </a:p>
          <a:p>
            <a:r>
              <a:rPr lang="en-US" sz="1600" dirty="0">
                <a:latin typeface="Times New Roman" panose="02020603050405020304" pitchFamily="18" charset="0"/>
                <a:cs typeface="Times New Roman" panose="02020603050405020304" pitchFamily="18" charset="0"/>
              </a:rPr>
              <a:t>• Verify that the page allows the user to receive products from a purchase order.</a:t>
            </a:r>
          </a:p>
          <a:p>
            <a:r>
              <a:rPr lang="en-US" sz="1600" dirty="0">
                <a:latin typeface="Times New Roman" panose="02020603050405020304" pitchFamily="18" charset="0"/>
                <a:cs typeface="Times New Roman" panose="02020603050405020304" pitchFamily="18" charset="0"/>
              </a:rPr>
              <a:t>• Verify that the user can update the inventory levels.</a:t>
            </a:r>
          </a:p>
          <a:p>
            <a:r>
              <a:rPr lang="en-US" sz="1600" dirty="0">
                <a:latin typeface="Times New Roman" panose="02020603050405020304" pitchFamily="18" charset="0"/>
                <a:cs typeface="Times New Roman" panose="02020603050405020304" pitchFamily="18" charset="0"/>
              </a:rPr>
              <a:t>• Verify that the received products are saved correctly in the database.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7. Sales Order Page:</a:t>
            </a:r>
          </a:p>
          <a:p>
            <a:r>
              <a:rPr lang="en-US" sz="1600" dirty="0">
                <a:latin typeface="Times New Roman" panose="02020603050405020304" pitchFamily="18" charset="0"/>
                <a:cs typeface="Times New Roman" panose="02020603050405020304" pitchFamily="18" charset="0"/>
              </a:rPr>
              <a:t>• Verify that the page allows the user to create a new sales order.</a:t>
            </a:r>
          </a:p>
          <a:p>
            <a:r>
              <a:rPr lang="en-US" sz="1600" dirty="0">
                <a:latin typeface="Times New Roman" panose="02020603050405020304" pitchFamily="18" charset="0"/>
                <a:cs typeface="Times New Roman" panose="02020603050405020304" pitchFamily="18" charset="0"/>
              </a:rPr>
              <a:t>• Verify that the user can add products to the sales order.</a:t>
            </a:r>
          </a:p>
          <a:p>
            <a:r>
              <a:rPr lang="en-US" sz="1600" dirty="0">
                <a:latin typeface="Times New Roman" panose="02020603050405020304" pitchFamily="18" charset="0"/>
                <a:cs typeface="Times New Roman" panose="02020603050405020304" pitchFamily="18" charset="0"/>
              </a:rPr>
              <a:t>• Verify that the sales order is saved correctly in the database.</a:t>
            </a:r>
          </a:p>
          <a:p>
            <a:r>
              <a:rPr lang="en-US" sz="1600" dirty="0">
                <a:latin typeface="Times New Roman" panose="02020603050405020304" pitchFamily="18" charset="0"/>
                <a:cs typeface="Times New Roman" panose="02020603050405020304" pitchFamily="18" charset="0"/>
              </a:rPr>
              <a:t>• Verify that the user can edit and delete the sales order.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8. Supplier Page:</a:t>
            </a:r>
          </a:p>
          <a:p>
            <a:r>
              <a:rPr lang="en-US" sz="1600" dirty="0">
                <a:latin typeface="Times New Roman" panose="02020603050405020304" pitchFamily="18" charset="0"/>
                <a:cs typeface="Times New Roman" panose="02020603050405020304" pitchFamily="18" charset="0"/>
              </a:rPr>
              <a:t>• Verify that the page displays a list of all the suppliers.</a:t>
            </a:r>
          </a:p>
          <a:p>
            <a:r>
              <a:rPr lang="en-US" sz="1600" dirty="0">
                <a:latin typeface="Times New Roman" panose="02020603050405020304" pitchFamily="18" charset="0"/>
                <a:cs typeface="Times New Roman" panose="02020603050405020304" pitchFamily="18" charset="0"/>
              </a:rPr>
              <a:t>• Verify that the user can add, edit, and delete suppliers.</a:t>
            </a:r>
          </a:p>
          <a:p>
            <a:r>
              <a:rPr lang="en-US" sz="1600" dirty="0">
                <a:latin typeface="Times New Roman" panose="02020603050405020304" pitchFamily="18" charset="0"/>
                <a:cs typeface="Times New Roman" panose="02020603050405020304" pitchFamily="18" charset="0"/>
              </a:rPr>
              <a:t>• Verify that the supplier details are saved correctly in the database.</a:t>
            </a:r>
          </a:p>
          <a:p>
            <a:endParaRPr lang="en-US" sz="160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988943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248939" y="403628"/>
            <a:ext cx="494306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Testing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48502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585B3ED-94EB-4849-A151-4C1733077F54}"/>
              </a:ext>
            </a:extLst>
          </p:cNvPr>
          <p:cNvSpPr txBox="1"/>
          <p:nvPr/>
        </p:nvSpPr>
        <p:spPr>
          <a:xfrm>
            <a:off x="228600" y="616757"/>
            <a:ext cx="11734800" cy="1600438"/>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9. Analytics Page:</a:t>
            </a:r>
          </a:p>
          <a:p>
            <a:r>
              <a:rPr lang="en-US" sz="1600" dirty="0">
                <a:latin typeface="Times New Roman" panose="02020603050405020304" pitchFamily="18" charset="0"/>
                <a:cs typeface="Times New Roman" panose="02020603050405020304" pitchFamily="18" charset="0"/>
              </a:rPr>
              <a:t>• Verify that the page displays the relevant data in a meaningful way.</a:t>
            </a:r>
          </a:p>
          <a:p>
            <a:r>
              <a:rPr lang="en-US" sz="1600" dirty="0">
                <a:latin typeface="Times New Roman" panose="02020603050405020304" pitchFamily="18" charset="0"/>
                <a:cs typeface="Times New Roman" panose="02020603050405020304" pitchFamily="18" charset="0"/>
              </a:rPr>
              <a:t>• Verify that the graphs and charts are accurate and up-to-date.</a:t>
            </a:r>
          </a:p>
          <a:p>
            <a:r>
              <a:rPr lang="en-US" sz="1600" dirty="0">
                <a:latin typeface="Times New Roman" panose="02020603050405020304" pitchFamily="18" charset="0"/>
                <a:cs typeface="Times New Roman" panose="02020603050405020304" pitchFamily="18" charset="0"/>
              </a:rPr>
              <a:t>• Verify that the user can filter and sort the data as needed.</a:t>
            </a:r>
          </a:p>
          <a:p>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655676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765143" y="403628"/>
            <a:ext cx="44268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Unit Testing</a:t>
            </a:r>
          </a:p>
          <a:p>
            <a:pPr algn="ctr"/>
            <a:endParaRPr lang="en-US" sz="2800" b="1" dirty="0">
              <a:solidFill>
                <a:schemeClr val="tx1">
                  <a:lumMod val="75000"/>
                  <a:lumOff val="25000"/>
                </a:schemeClr>
              </a:solidFill>
            </a:endParaRP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44123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graphicFrame>
        <p:nvGraphicFramePr>
          <p:cNvPr id="3" name="Table 2">
            <a:extLst>
              <a:ext uri="{FF2B5EF4-FFF2-40B4-BE49-F238E27FC236}">
                <a16:creationId xmlns="" xmlns:a16="http://schemas.microsoft.com/office/drawing/2014/main" id="{B45C1016-4BBD-C5E8-24EB-3E0B0239BB32}"/>
              </a:ext>
            </a:extLst>
          </p:cNvPr>
          <p:cNvGraphicFramePr>
            <a:graphicFrameLocks noGrp="1"/>
          </p:cNvGraphicFramePr>
          <p:nvPr>
            <p:extLst>
              <p:ext uri="{D42A27DB-BD31-4B8C-83A1-F6EECF244321}">
                <p14:modId xmlns:p14="http://schemas.microsoft.com/office/powerpoint/2010/main" val="3186133076"/>
              </p:ext>
            </p:extLst>
          </p:nvPr>
        </p:nvGraphicFramePr>
        <p:xfrm>
          <a:off x="637187" y="685804"/>
          <a:ext cx="10917626" cy="5509444"/>
        </p:xfrm>
        <a:graphic>
          <a:graphicData uri="http://schemas.openxmlformats.org/drawingml/2006/table">
            <a:tbl>
              <a:tblPr firstRow="1" firstCol="1" bandRow="1">
                <a:tableStyleId>{5940675A-B579-460E-94D1-54222C63F5DA}</a:tableStyleId>
              </a:tblPr>
              <a:tblGrid>
                <a:gridCol w="1455683">
                  <a:extLst>
                    <a:ext uri="{9D8B030D-6E8A-4147-A177-3AD203B41FA5}">
                      <a16:colId xmlns="" xmlns:a16="http://schemas.microsoft.com/office/drawing/2014/main" val="1173428042"/>
                    </a:ext>
                  </a:extLst>
                </a:gridCol>
                <a:gridCol w="1693630">
                  <a:extLst>
                    <a:ext uri="{9D8B030D-6E8A-4147-A177-3AD203B41FA5}">
                      <a16:colId xmlns="" xmlns:a16="http://schemas.microsoft.com/office/drawing/2014/main" val="3295360744"/>
                    </a:ext>
                  </a:extLst>
                </a:gridCol>
                <a:gridCol w="3989134">
                  <a:extLst>
                    <a:ext uri="{9D8B030D-6E8A-4147-A177-3AD203B41FA5}">
                      <a16:colId xmlns="" xmlns:a16="http://schemas.microsoft.com/office/drawing/2014/main" val="951192595"/>
                    </a:ext>
                  </a:extLst>
                </a:gridCol>
                <a:gridCol w="1482510">
                  <a:extLst>
                    <a:ext uri="{9D8B030D-6E8A-4147-A177-3AD203B41FA5}">
                      <a16:colId xmlns="" xmlns:a16="http://schemas.microsoft.com/office/drawing/2014/main" val="3853519066"/>
                    </a:ext>
                  </a:extLst>
                </a:gridCol>
                <a:gridCol w="1186244">
                  <a:extLst>
                    <a:ext uri="{9D8B030D-6E8A-4147-A177-3AD203B41FA5}">
                      <a16:colId xmlns="" xmlns:a16="http://schemas.microsoft.com/office/drawing/2014/main" val="966486621"/>
                    </a:ext>
                  </a:extLst>
                </a:gridCol>
                <a:gridCol w="1110425">
                  <a:extLst>
                    <a:ext uri="{9D8B030D-6E8A-4147-A177-3AD203B41FA5}">
                      <a16:colId xmlns="" xmlns:a16="http://schemas.microsoft.com/office/drawing/2014/main" val="2381146789"/>
                    </a:ext>
                  </a:extLst>
                </a:gridCol>
              </a:tblGrid>
              <a:tr h="649697">
                <a:tc>
                  <a:txBody>
                    <a:bodyPr/>
                    <a:lstStyle/>
                    <a:p>
                      <a:pPr marL="0" marR="0" algn="just">
                        <a:lnSpc>
                          <a:spcPct val="150000"/>
                        </a:lnSpc>
                        <a:spcBef>
                          <a:spcPts val="600"/>
                        </a:spcBef>
                        <a:spcAft>
                          <a:spcPts val="600"/>
                        </a:spcAft>
                      </a:pPr>
                      <a:r>
                        <a:rPr lang="en-US" sz="1200" b="1" dirty="0" err="1">
                          <a:effectLst/>
                        </a:rPr>
                        <a:t>S.No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Case Description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Expected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Actual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Pass/Fail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734806299"/>
                  </a:ext>
                </a:extLst>
              </a:tr>
              <a:tr h="649697">
                <a:tc>
                  <a:txBody>
                    <a:bodyPr/>
                    <a:lstStyle/>
                    <a:p>
                      <a:pPr marL="0" marR="0" algn="just">
                        <a:lnSpc>
                          <a:spcPct val="150000"/>
                        </a:lnSpc>
                        <a:spcBef>
                          <a:spcPts val="600"/>
                        </a:spcBef>
                        <a:spcAft>
                          <a:spcPts val="60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Verify that the login page loads correctly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N/A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Login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Login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2597610484"/>
                  </a:ext>
                </a:extLst>
              </a:tr>
              <a:tr h="817980">
                <a:tc>
                  <a:txBody>
                    <a:bodyPr/>
                    <a:lstStyle/>
                    <a:p>
                      <a:pPr marL="0" marR="0" algn="just">
                        <a:lnSpc>
                          <a:spcPct val="150000"/>
                        </a:lnSpc>
                        <a:spcBef>
                          <a:spcPts val="600"/>
                        </a:spcBef>
                        <a:spcAft>
                          <a:spcPts val="600"/>
                        </a:spcAft>
                      </a:pPr>
                      <a:r>
                        <a:rPr lang="en-US" sz="1200" dirty="0">
                          <a:effectLst/>
                        </a:rPr>
                        <a:t>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valid credentials allow the user to log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err="1">
                          <a:effectLst/>
                        </a:rPr>
                        <a:t>Username:admin</a:t>
                      </a:r>
                      <a:r>
                        <a:rPr lang="en-US" sz="1200" dirty="0">
                          <a:effectLst/>
                        </a:rPr>
                        <a:t>, Password: admin123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User is logged in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User is logged in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3276234152"/>
                  </a:ext>
                </a:extLst>
              </a:tr>
              <a:tr h="817980">
                <a:tc>
                  <a:txBody>
                    <a:bodyPr/>
                    <a:lstStyle/>
                    <a:p>
                      <a:pPr marL="0" marR="0" algn="just">
                        <a:lnSpc>
                          <a:spcPct val="150000"/>
                        </a:lnSpc>
                        <a:spcBef>
                          <a:spcPts val="600"/>
                        </a:spcBef>
                        <a:spcAft>
                          <a:spcPts val="600"/>
                        </a:spcAft>
                      </a:pPr>
                      <a:r>
                        <a:rPr lang="en-US" sz="1200" dirty="0">
                          <a:effectLst/>
                        </a:rPr>
                        <a:t>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invalid credentials result in an error message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Username: </a:t>
                      </a:r>
                      <a:r>
                        <a:rPr lang="en-US" sz="1200" dirty="0" err="1">
                          <a:effectLst/>
                        </a:rPr>
                        <a:t>invaliduser</a:t>
                      </a:r>
                      <a:r>
                        <a:rPr lang="en-US" sz="1200" dirty="0">
                          <a:effectLst/>
                        </a:rPr>
                        <a:t>, Password: </a:t>
                      </a:r>
                      <a:r>
                        <a:rPr lang="en-US" sz="1200" dirty="0" err="1">
                          <a:effectLst/>
                        </a:rPr>
                        <a:t>invalidpassword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Error message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Error message is displayed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4216616213"/>
                  </a:ext>
                </a:extLst>
              </a:tr>
              <a:tr h="817980">
                <a:tc>
                  <a:txBody>
                    <a:bodyPr/>
                    <a:lstStyle/>
                    <a:p>
                      <a:pPr marL="0" marR="0" algn="just">
                        <a:lnSpc>
                          <a:spcPct val="150000"/>
                        </a:lnSpc>
                        <a:spcBef>
                          <a:spcPts val="600"/>
                        </a:spcBef>
                        <a:spcAft>
                          <a:spcPts val="600"/>
                        </a:spcAft>
                      </a:pPr>
                      <a:r>
                        <a:rPr lang="en-US" sz="1200" dirty="0">
                          <a:effectLst/>
                        </a:rPr>
                        <a:t>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purchase order page loads correctly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N/A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Purchase order page is displayed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2507740736"/>
                  </a:ext>
                </a:extLst>
              </a:tr>
              <a:tr h="817980">
                <a:tc>
                  <a:txBody>
                    <a:bodyPr/>
                    <a:lstStyle/>
                    <a:p>
                      <a:pPr marL="0" marR="0" algn="just">
                        <a:lnSpc>
                          <a:spcPct val="150000"/>
                        </a:lnSpc>
                        <a:spcBef>
                          <a:spcPts val="600"/>
                        </a:spcBef>
                        <a:spcAft>
                          <a:spcPts val="600"/>
                        </a:spcAft>
                      </a:pPr>
                      <a:r>
                        <a:rPr lang="en-US" sz="1200" dirty="0">
                          <a:effectLst/>
                        </a:rPr>
                        <a:t>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user can add products to the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Product: Widget, Quantity: 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Product is added to the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Product is added to the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3696123978"/>
                  </a:ext>
                </a:extLst>
              </a:tr>
              <a:tr h="819832">
                <a:tc>
                  <a:txBody>
                    <a:bodyPr/>
                    <a:lstStyle/>
                    <a:p>
                      <a:pPr marL="0" marR="0" algn="just">
                        <a:lnSpc>
                          <a:spcPct val="150000"/>
                        </a:lnSpc>
                        <a:spcBef>
                          <a:spcPts val="600"/>
                        </a:spcBef>
                        <a:spcAft>
                          <a:spcPts val="600"/>
                        </a:spcAft>
                      </a:pPr>
                      <a:r>
                        <a:rPr lang="en-US" sz="1200" dirty="0">
                          <a:effectLst/>
                        </a:rPr>
                        <a:t>6</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purchase order is saved correctly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Purchase order details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is saved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Purchase order is saved in the database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883545189"/>
                  </a:ext>
                </a:extLst>
              </a:tr>
            </a:tbl>
          </a:graphicData>
        </a:graphic>
      </p:graphicFrame>
      <p:sp>
        <p:nvSpPr>
          <p:cNvPr id="5" name="Rectangle 1">
            <a:extLst>
              <a:ext uri="{FF2B5EF4-FFF2-40B4-BE49-F238E27FC236}">
                <a16:creationId xmlns="" xmlns:a16="http://schemas.microsoft.com/office/drawing/2014/main" id="{160519B8-BDFC-3705-3CEA-3FA856E594B3}"/>
              </a:ext>
            </a:extLst>
          </p:cNvPr>
          <p:cNvSpPr>
            <a:spLocks noChangeArrowheads="1"/>
          </p:cNvSpPr>
          <p:nvPr/>
        </p:nvSpPr>
        <p:spPr bwMode="auto">
          <a:xfrm>
            <a:off x="-881710" y="1959279"/>
            <a:ext cx="19596786" cy="55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kumimoji="0" lang="en-GB" altLang="en-US" sz="1400" b="1" i="0" u="none" strike="noStrike" cap="none" normalizeH="0" baseline="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egister page test case</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Register page test case</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245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765143" y="403628"/>
            <a:ext cx="44268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Unit Testing</a:t>
            </a:r>
          </a:p>
          <a:p>
            <a:pPr algn="ctr"/>
            <a:endParaRPr lang="en-US" sz="2800" b="1" dirty="0">
              <a:solidFill>
                <a:schemeClr val="tx1">
                  <a:lumMod val="75000"/>
                  <a:lumOff val="25000"/>
                </a:schemeClr>
              </a:solidFill>
            </a:endParaRP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44123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426" y="6296025"/>
            <a:ext cx="1895475" cy="561975"/>
          </a:xfrm>
          <a:prstGeom prst="rect">
            <a:avLst/>
          </a:prstGeom>
        </p:spPr>
      </p:pic>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graphicFrame>
        <p:nvGraphicFramePr>
          <p:cNvPr id="3" name="Table 2">
            <a:extLst>
              <a:ext uri="{FF2B5EF4-FFF2-40B4-BE49-F238E27FC236}">
                <a16:creationId xmlns="" xmlns:a16="http://schemas.microsoft.com/office/drawing/2014/main" id="{B45C1016-4BBD-C5E8-24EB-3E0B0239BB32}"/>
              </a:ext>
            </a:extLst>
          </p:cNvPr>
          <p:cNvGraphicFramePr>
            <a:graphicFrameLocks noGrp="1"/>
          </p:cNvGraphicFramePr>
          <p:nvPr>
            <p:extLst>
              <p:ext uri="{D42A27DB-BD31-4B8C-83A1-F6EECF244321}">
                <p14:modId xmlns:p14="http://schemas.microsoft.com/office/powerpoint/2010/main" val="101800075"/>
              </p:ext>
            </p:extLst>
          </p:nvPr>
        </p:nvGraphicFramePr>
        <p:xfrm>
          <a:off x="637187" y="800104"/>
          <a:ext cx="10917626" cy="3799736"/>
        </p:xfrm>
        <a:graphic>
          <a:graphicData uri="http://schemas.openxmlformats.org/drawingml/2006/table">
            <a:tbl>
              <a:tblPr firstRow="1" firstCol="1" bandRow="1">
                <a:tableStyleId>{5940675A-B579-460E-94D1-54222C63F5DA}</a:tableStyleId>
              </a:tblPr>
              <a:tblGrid>
                <a:gridCol w="1455683">
                  <a:extLst>
                    <a:ext uri="{9D8B030D-6E8A-4147-A177-3AD203B41FA5}">
                      <a16:colId xmlns="" xmlns:a16="http://schemas.microsoft.com/office/drawing/2014/main" val="1173428042"/>
                    </a:ext>
                  </a:extLst>
                </a:gridCol>
                <a:gridCol w="1693630">
                  <a:extLst>
                    <a:ext uri="{9D8B030D-6E8A-4147-A177-3AD203B41FA5}">
                      <a16:colId xmlns="" xmlns:a16="http://schemas.microsoft.com/office/drawing/2014/main" val="3295360744"/>
                    </a:ext>
                  </a:extLst>
                </a:gridCol>
                <a:gridCol w="3989134">
                  <a:extLst>
                    <a:ext uri="{9D8B030D-6E8A-4147-A177-3AD203B41FA5}">
                      <a16:colId xmlns="" xmlns:a16="http://schemas.microsoft.com/office/drawing/2014/main" val="951192595"/>
                    </a:ext>
                  </a:extLst>
                </a:gridCol>
                <a:gridCol w="1482510">
                  <a:extLst>
                    <a:ext uri="{9D8B030D-6E8A-4147-A177-3AD203B41FA5}">
                      <a16:colId xmlns="" xmlns:a16="http://schemas.microsoft.com/office/drawing/2014/main" val="3853519066"/>
                    </a:ext>
                  </a:extLst>
                </a:gridCol>
                <a:gridCol w="1186244">
                  <a:extLst>
                    <a:ext uri="{9D8B030D-6E8A-4147-A177-3AD203B41FA5}">
                      <a16:colId xmlns="" xmlns:a16="http://schemas.microsoft.com/office/drawing/2014/main" val="966486621"/>
                    </a:ext>
                  </a:extLst>
                </a:gridCol>
                <a:gridCol w="1110425">
                  <a:extLst>
                    <a:ext uri="{9D8B030D-6E8A-4147-A177-3AD203B41FA5}">
                      <a16:colId xmlns="" xmlns:a16="http://schemas.microsoft.com/office/drawing/2014/main" val="2381146789"/>
                    </a:ext>
                  </a:extLst>
                </a:gridCol>
              </a:tblGrid>
              <a:tr h="649697">
                <a:tc>
                  <a:txBody>
                    <a:bodyPr/>
                    <a:lstStyle/>
                    <a:p>
                      <a:pPr marL="0" marR="0" algn="just">
                        <a:lnSpc>
                          <a:spcPct val="150000"/>
                        </a:lnSpc>
                        <a:spcBef>
                          <a:spcPts val="600"/>
                        </a:spcBef>
                        <a:spcAft>
                          <a:spcPts val="600"/>
                        </a:spcAft>
                      </a:pPr>
                      <a:r>
                        <a:rPr lang="en-US" sz="1200" b="1" dirty="0" err="1">
                          <a:effectLst/>
                        </a:rPr>
                        <a:t>S.No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Case Description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Expected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Actual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Pass/Fail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734806299"/>
                  </a:ext>
                </a:extLst>
              </a:tr>
              <a:tr h="817980">
                <a:tc>
                  <a:txBody>
                    <a:bodyPr/>
                    <a:lstStyle/>
                    <a:p>
                      <a:pPr marL="0" marR="0" algn="just">
                        <a:lnSpc>
                          <a:spcPct val="150000"/>
                        </a:lnSpc>
                        <a:spcBef>
                          <a:spcPts val="600"/>
                        </a:spcBef>
                        <a:spcAft>
                          <a:spcPts val="600"/>
                        </a:spcAft>
                      </a:pPr>
                      <a:r>
                        <a:rPr lang="en-US" sz="1200" dirty="0">
                          <a:effectLst/>
                        </a:rPr>
                        <a:t>7</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user can edit and delete the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ID: 123, New quantity: 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is updated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Purchase order is updated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1988274129"/>
                  </a:ext>
                </a:extLst>
              </a:tr>
              <a:tr h="627819">
                <a:tc>
                  <a:txBody>
                    <a:bodyPr/>
                    <a:lstStyle/>
                    <a:p>
                      <a:pPr marL="0" marR="0" algn="just">
                        <a:lnSpc>
                          <a:spcPct val="150000"/>
                        </a:lnSpc>
                        <a:spcBef>
                          <a:spcPts val="600"/>
                        </a:spcBef>
                        <a:spcAft>
                          <a:spcPts val="600"/>
                        </a:spcAft>
                      </a:pPr>
                      <a:r>
                        <a:rPr lang="en-US" sz="1200" dirty="0">
                          <a:effectLst/>
                        </a:rPr>
                        <a:t>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supplier page loads correctly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N/A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page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4195599341"/>
                  </a:ext>
                </a:extLst>
              </a:tr>
              <a:tr h="838200">
                <a:tc>
                  <a:txBody>
                    <a:bodyPr/>
                    <a:lstStyle/>
                    <a:p>
                      <a:pPr marL="0" marR="0" algn="just">
                        <a:lnSpc>
                          <a:spcPct val="150000"/>
                        </a:lnSpc>
                        <a:spcBef>
                          <a:spcPts val="600"/>
                        </a:spcBef>
                        <a:spcAft>
                          <a:spcPts val="600"/>
                        </a:spcAft>
                      </a:pPr>
                      <a:r>
                        <a:rPr lang="en-US" sz="1200">
                          <a:effectLst/>
                        </a:rPr>
                        <a:t>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user can add suppliers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Supplier details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is added to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is added to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2967264127"/>
                  </a:ext>
                </a:extLst>
              </a:tr>
              <a:tr h="733425">
                <a:tc>
                  <a:txBody>
                    <a:bodyPr/>
                    <a:lstStyle/>
                    <a:p>
                      <a:pPr marL="0" marR="0" algn="just">
                        <a:lnSpc>
                          <a:spcPct val="150000"/>
                        </a:lnSpc>
                        <a:spcBef>
                          <a:spcPts val="600"/>
                        </a:spcBef>
                        <a:spcAft>
                          <a:spcPts val="600"/>
                        </a:spcAft>
                      </a:pPr>
                      <a:r>
                        <a:rPr lang="en-US" sz="1200" dirty="0">
                          <a:effectLst/>
                        </a:rPr>
                        <a:t>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Verify that the user can edit and delete suppliers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ID: 456, New address: Kathmandu`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details are updated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a:effectLst/>
                        </a:rPr>
                        <a:t>Supplier details are updated in the 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dirty="0">
                          <a:effectLst/>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1538716766"/>
                  </a:ext>
                </a:extLst>
              </a:tr>
            </a:tbl>
          </a:graphicData>
        </a:graphic>
      </p:graphicFrame>
      <p:sp>
        <p:nvSpPr>
          <p:cNvPr id="5" name="Rectangle 1">
            <a:extLst>
              <a:ext uri="{FF2B5EF4-FFF2-40B4-BE49-F238E27FC236}">
                <a16:creationId xmlns="" xmlns:a16="http://schemas.microsoft.com/office/drawing/2014/main" id="{160519B8-BDFC-3705-3CEA-3FA856E594B3}"/>
              </a:ext>
            </a:extLst>
          </p:cNvPr>
          <p:cNvSpPr>
            <a:spLocks noChangeArrowheads="1"/>
          </p:cNvSpPr>
          <p:nvPr/>
        </p:nvSpPr>
        <p:spPr bwMode="auto">
          <a:xfrm>
            <a:off x="-881710" y="1959279"/>
            <a:ext cx="19596786" cy="55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kumimoji="0" lang="en-GB" altLang="en-US" sz="1400" b="1" i="0" u="none" strike="noStrike" cap="none" normalizeH="0" baseline="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egister page test case</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Register page test case</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 xmlns:a16="http://schemas.microsoft.com/office/drawing/2014/main" id="{493CE5BF-A3C2-871C-6850-ACCD30A20EA9}"/>
              </a:ext>
            </a:extLst>
          </p:cNvPr>
          <p:cNvSpPr txBox="1"/>
          <p:nvPr/>
        </p:nvSpPr>
        <p:spPr>
          <a:xfrm>
            <a:off x="4194629" y="5888592"/>
            <a:ext cx="3570514" cy="369332"/>
          </a:xfrm>
          <a:prstGeom prst="rect">
            <a:avLst/>
          </a:prstGeom>
          <a:noFill/>
        </p:spPr>
        <p:txBody>
          <a:bodyPr wrap="square">
            <a:spAutoFit/>
          </a:bodyPr>
          <a:lstStyle/>
          <a:p>
            <a:r>
              <a:rPr lang="en-GB" sz="1800" b="1" i="1" dirty="0">
                <a:effectLst/>
                <a:latin typeface="Times New Roman" panose="02020603050405020304" pitchFamily="18" charset="0"/>
                <a:ea typeface="Calibri" panose="020F0502020204030204" pitchFamily="34" charset="0"/>
              </a:rPr>
              <a:t> </a:t>
            </a:r>
            <a:endParaRPr lang="en-GB"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030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765143" y="403628"/>
            <a:ext cx="44268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System Testing</a:t>
            </a:r>
          </a:p>
          <a:p>
            <a:pPr algn="ctr"/>
            <a:endParaRPr lang="en-US" sz="2800" b="1" dirty="0">
              <a:solidFill>
                <a:schemeClr val="tx1">
                  <a:lumMod val="75000"/>
                  <a:lumOff val="25000"/>
                </a:schemeClr>
              </a:solidFill>
            </a:endParaRP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44123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306251"/>
            <a:ext cx="1895475" cy="561975"/>
          </a:xfrm>
          <a:prstGeom prst="rect">
            <a:avLst/>
          </a:prstGeom>
        </p:spPr>
      </p:pic>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graphicFrame>
        <p:nvGraphicFramePr>
          <p:cNvPr id="3" name="Table 2">
            <a:extLst>
              <a:ext uri="{FF2B5EF4-FFF2-40B4-BE49-F238E27FC236}">
                <a16:creationId xmlns="" xmlns:a16="http://schemas.microsoft.com/office/drawing/2014/main" id="{B45C1016-4BBD-C5E8-24EB-3E0B0239BB32}"/>
              </a:ext>
            </a:extLst>
          </p:cNvPr>
          <p:cNvGraphicFramePr>
            <a:graphicFrameLocks noGrp="1"/>
          </p:cNvGraphicFramePr>
          <p:nvPr>
            <p:extLst>
              <p:ext uri="{D42A27DB-BD31-4B8C-83A1-F6EECF244321}">
                <p14:modId xmlns:p14="http://schemas.microsoft.com/office/powerpoint/2010/main" val="2181113339"/>
              </p:ext>
            </p:extLst>
          </p:nvPr>
        </p:nvGraphicFramePr>
        <p:xfrm>
          <a:off x="782658" y="646369"/>
          <a:ext cx="10475893" cy="5738746"/>
        </p:xfrm>
        <a:graphic>
          <a:graphicData uri="http://schemas.openxmlformats.org/drawingml/2006/table">
            <a:tbl>
              <a:tblPr firstRow="1" firstCol="1" bandRow="1">
                <a:tableStyleId>{5940675A-B579-460E-94D1-54222C63F5DA}</a:tableStyleId>
              </a:tblPr>
              <a:tblGrid>
                <a:gridCol w="1396785">
                  <a:extLst>
                    <a:ext uri="{9D8B030D-6E8A-4147-A177-3AD203B41FA5}">
                      <a16:colId xmlns="" xmlns:a16="http://schemas.microsoft.com/office/drawing/2014/main" val="1173428042"/>
                    </a:ext>
                  </a:extLst>
                </a:gridCol>
                <a:gridCol w="1625105">
                  <a:extLst>
                    <a:ext uri="{9D8B030D-6E8A-4147-A177-3AD203B41FA5}">
                      <a16:colId xmlns="" xmlns:a16="http://schemas.microsoft.com/office/drawing/2014/main" val="3295360744"/>
                    </a:ext>
                  </a:extLst>
                </a:gridCol>
                <a:gridCol w="3827731">
                  <a:extLst>
                    <a:ext uri="{9D8B030D-6E8A-4147-A177-3AD203B41FA5}">
                      <a16:colId xmlns="" xmlns:a16="http://schemas.microsoft.com/office/drawing/2014/main" val="951192595"/>
                    </a:ext>
                  </a:extLst>
                </a:gridCol>
                <a:gridCol w="1422527">
                  <a:extLst>
                    <a:ext uri="{9D8B030D-6E8A-4147-A177-3AD203B41FA5}">
                      <a16:colId xmlns="" xmlns:a16="http://schemas.microsoft.com/office/drawing/2014/main" val="3853519066"/>
                    </a:ext>
                  </a:extLst>
                </a:gridCol>
                <a:gridCol w="1138248">
                  <a:extLst>
                    <a:ext uri="{9D8B030D-6E8A-4147-A177-3AD203B41FA5}">
                      <a16:colId xmlns="" xmlns:a16="http://schemas.microsoft.com/office/drawing/2014/main" val="966486621"/>
                    </a:ext>
                  </a:extLst>
                </a:gridCol>
                <a:gridCol w="1065497">
                  <a:extLst>
                    <a:ext uri="{9D8B030D-6E8A-4147-A177-3AD203B41FA5}">
                      <a16:colId xmlns="" xmlns:a16="http://schemas.microsoft.com/office/drawing/2014/main" val="2381146789"/>
                    </a:ext>
                  </a:extLst>
                </a:gridCol>
              </a:tblGrid>
              <a:tr h="622146">
                <a:tc>
                  <a:txBody>
                    <a:bodyPr/>
                    <a:lstStyle/>
                    <a:p>
                      <a:pPr marL="0" marR="0" algn="just">
                        <a:lnSpc>
                          <a:spcPct val="150000"/>
                        </a:lnSpc>
                        <a:spcBef>
                          <a:spcPts val="600"/>
                        </a:spcBef>
                        <a:spcAft>
                          <a:spcPts val="600"/>
                        </a:spcAft>
                      </a:pPr>
                      <a:r>
                        <a:rPr lang="en-US" sz="1200" b="1" dirty="0">
                          <a:effectLst/>
                        </a:rPr>
                        <a:t>S.No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Case Description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Test Data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Expected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Actual Result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600"/>
                        </a:spcBef>
                        <a:spcAft>
                          <a:spcPts val="600"/>
                        </a:spcAft>
                      </a:pPr>
                      <a:r>
                        <a:rPr lang="en-US" sz="1200" b="1" dirty="0">
                          <a:effectLst/>
                        </a:rPr>
                        <a:t>Pass/Fail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734806299"/>
                  </a:ext>
                </a:extLst>
              </a:tr>
              <a:tr h="622146">
                <a:tc>
                  <a:txBody>
                    <a:bodyPr/>
                    <a:lstStyle/>
                    <a:p>
                      <a:pPr marL="0" marR="0" algn="l">
                        <a:lnSpc>
                          <a:spcPct val="150000"/>
                        </a:lnSpc>
                        <a:spcBef>
                          <a:spcPts val="2400"/>
                        </a:spcBef>
                        <a:spcAft>
                          <a:spcPts val="600"/>
                        </a:spcAft>
                      </a:pPr>
                      <a:r>
                        <a:rPr lang="en-GB" sz="105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valid credentials allow the user to log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Username: testuser, Password: testpassword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User is logged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User is logged 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2597610484"/>
                  </a:ext>
                </a:extLst>
              </a:tr>
              <a:tr h="622146">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invalid credentials result in an error message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Username: invaliduser, Password: invalidpassword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Error message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Error message is displayed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3358866648"/>
                  </a:ext>
                </a:extLst>
              </a:tr>
              <a:tr h="680250">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all the links and buttons on the home page work as expected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N/A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Links and buttons work as expected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Links and buttons work as expected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3133643725"/>
                  </a:ext>
                </a:extLst>
              </a:tr>
              <a:tr h="783292">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the navigation menu is correctly displayed and functional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N/A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Navigation menu is displayed and functional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Navigation menu is displayed and functional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3276234152"/>
                  </a:ext>
                </a:extLst>
              </a:tr>
              <a:tr h="783292">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the purchase order page allows the user to create a new purchase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Supplier: ABC Company, Product: Item2, Quantity: 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dirty="0">
                          <a:effectLst/>
                          <a:latin typeface="Times New Roman" panose="02020603050405020304" pitchFamily="18" charset="0"/>
                          <a:ea typeface="Calibri" panose="020F0502020204030204" pitchFamily="34" charset="0"/>
                          <a:cs typeface="Times New Roman" panose="02020603050405020304" pitchFamily="18" charset="0"/>
                        </a:rPr>
                        <a:t>Purchase order is created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Purchase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4216616213"/>
                  </a:ext>
                </a:extLst>
              </a:tr>
              <a:tr h="783292">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the back order page allows the user to create a new back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Supplier: XYZ Company, Product:Itme1, Quantity: 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Back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Back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2507740736"/>
                  </a:ext>
                </a:extLst>
              </a:tr>
              <a:tr h="783292">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Verify that the return order page allows the user to create a new return order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dirty="0">
                          <a:effectLst/>
                          <a:latin typeface="Times New Roman" panose="02020603050405020304" pitchFamily="18" charset="0"/>
                          <a:ea typeface="Calibri" panose="020F0502020204030204" pitchFamily="34" charset="0"/>
                          <a:cs typeface="Times New Roman" panose="02020603050405020304" pitchFamily="18" charset="0"/>
                        </a:rPr>
                        <a:t>Customer: Milan Karki, Product: Defective Widget, Quantity: 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Return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a:effectLst/>
                          <a:latin typeface="Times New Roman" panose="02020603050405020304" pitchFamily="18" charset="0"/>
                          <a:ea typeface="Calibri" panose="020F0502020204030204" pitchFamily="34" charset="0"/>
                          <a:cs typeface="Times New Roman" panose="02020603050405020304" pitchFamily="18" charset="0"/>
                        </a:rPr>
                        <a:t>Return order is created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gn="just">
                        <a:lnSpc>
                          <a:spcPct val="150000"/>
                        </a:lnSpc>
                        <a:spcBef>
                          <a:spcPts val="2400"/>
                        </a:spcBef>
                        <a:spcAft>
                          <a:spcPts val="600"/>
                        </a:spcAft>
                      </a:pPr>
                      <a:r>
                        <a:rPr lang="en-GB" sz="1050" dirty="0">
                          <a:effectLst/>
                          <a:latin typeface="Times New Roman" panose="02020603050405020304" pitchFamily="18" charset="0"/>
                          <a:ea typeface="Calibri" panose="020F0502020204030204" pitchFamily="34" charset="0"/>
                          <a:cs typeface="Times New Roman" panose="02020603050405020304" pitchFamily="18" charset="0"/>
                        </a:rPr>
                        <a:t>Pass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 xmlns:a16="http://schemas.microsoft.com/office/drawing/2014/main" val="3696123978"/>
                  </a:ext>
                </a:extLst>
              </a:tr>
            </a:tbl>
          </a:graphicData>
        </a:graphic>
      </p:graphicFrame>
      <p:sp>
        <p:nvSpPr>
          <p:cNvPr id="5" name="Rectangle 1">
            <a:extLst>
              <a:ext uri="{FF2B5EF4-FFF2-40B4-BE49-F238E27FC236}">
                <a16:creationId xmlns="" xmlns:a16="http://schemas.microsoft.com/office/drawing/2014/main" id="{160519B8-BDFC-3705-3CEA-3FA856E594B3}"/>
              </a:ext>
            </a:extLst>
          </p:cNvPr>
          <p:cNvSpPr>
            <a:spLocks noChangeArrowheads="1"/>
          </p:cNvSpPr>
          <p:nvPr/>
        </p:nvSpPr>
        <p:spPr bwMode="auto">
          <a:xfrm>
            <a:off x="-881710" y="1959279"/>
            <a:ext cx="19596786" cy="55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kumimoji="0" lang="en-GB" altLang="en-US" sz="1400" b="1" i="0" u="none" strike="noStrike" cap="none" normalizeH="0" baseline="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egister page test case</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9525" algn="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Register page test case</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1320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417837" y="522898"/>
            <a:ext cx="477416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Objective</a:t>
            </a:r>
            <a:r>
              <a:rPr lang="en-US" sz="2800" b="1"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7492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514971" y="1160562"/>
            <a:ext cx="11162058" cy="3108543"/>
          </a:xfrm>
          <a:prstGeom prst="rect">
            <a:avLst/>
          </a:prstGeom>
          <a:noFill/>
        </p:spPr>
        <p:txBody>
          <a:bodyPr wrap="square">
            <a:spAutoFit/>
          </a:bodyPr>
          <a:lstStyle/>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 To design and develop a user friendly system which handles the information of items or products and calculated it to manage the information system.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develop a system that deals with the day-to-day needs of organization like managing purchase, sales, return, and available stocks.</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Keep each and every calculation and help to generate reports of transactions in Excel, PDF format.</a:t>
            </a:r>
          </a:p>
          <a:p>
            <a:endParaRPr lang="en-GB" sz="1800" dirty="0" smtClean="0">
              <a:effectLst/>
              <a:latin typeface="Times New Roman" panose="02020603050405020304" pitchFamily="18" charset="0"/>
              <a:ea typeface="Calibri" panose="020F0502020204030204" pitchFamily="34" charset="0"/>
            </a:endParaRPr>
          </a:p>
          <a:p>
            <a:r>
              <a:rPr lang="en-GB" sz="1800" dirty="0" smtClean="0">
                <a:effectLst/>
                <a:latin typeface="Times New Roman" panose="02020603050405020304" pitchFamily="18" charset="0"/>
                <a:ea typeface="Calibri" panose="020F0502020204030204" pitchFamily="34" charset="0"/>
              </a:rPr>
              <a:t>4</a:t>
            </a:r>
            <a:r>
              <a:rPr lang="en-GB" sz="1800" dirty="0">
                <a:effectLst/>
                <a:latin typeface="Times New Roman" panose="02020603050405020304" pitchFamily="18" charset="0"/>
                <a:ea typeface="Calibri" panose="020F0502020204030204" pitchFamily="34" charset="0"/>
              </a:rPr>
              <a:t>. Ease of printing the reports of every transaction like </a:t>
            </a:r>
            <a:r>
              <a:rPr lang="en-US" sz="1800" dirty="0">
                <a:effectLst/>
                <a:latin typeface="Times New Roman" panose="02020603050405020304" pitchFamily="18" charset="0"/>
                <a:ea typeface="Calibri" panose="020F0502020204030204" pitchFamily="34" charset="0"/>
              </a:rPr>
              <a:t>purchase, sales, and return</a:t>
            </a:r>
            <a:endParaRPr lang="en-GB"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 xmlns:a16="http://schemas.microsoft.com/office/drawing/2014/main"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651328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7474226" y="403628"/>
            <a:ext cx="471777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470452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 xmlns:a16="http://schemas.microsoft.com/office/drawing/2014/main" id="{5EDB19AC-9E8C-C423-08E0-81A77DE5557E}"/>
              </a:ext>
            </a:extLst>
          </p:cNvPr>
          <p:cNvSpPr txBox="1"/>
          <p:nvPr/>
        </p:nvSpPr>
        <p:spPr>
          <a:xfrm>
            <a:off x="384312" y="874642"/>
            <a:ext cx="11579087" cy="5370701"/>
          </a:xfrm>
          <a:prstGeom prst="rect">
            <a:avLst/>
          </a:prstGeom>
          <a:noFill/>
        </p:spPr>
        <p:txBody>
          <a:bodyPr wrap="square">
            <a:spAutoFit/>
          </a:bodyPr>
          <a:lstStyle/>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the successful completion of </a:t>
            </a:r>
            <a:r>
              <a:rPr lang="en-GB" sz="1800" dirty="0">
                <a:effectLst/>
                <a:latin typeface="Times New Roman" panose="02020603050405020304" pitchFamily="18" charset="0"/>
                <a:ea typeface="Calibri" panose="020F0502020204030204" pitchFamily="34" charset="0"/>
              </a:rPr>
              <a:t>Stock Management System that incorporates all the necessary functionalities for efficient stock management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current application has fulfilled all the objectives.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 followed the specifications strictly but enhanced some of the features when there was need  it to be done.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There have been challenges especially when it came to backend and making sure that the application responses in a predictable manner.</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Choosing PHP for this project is because it is very simple and easy to use, it could handle a lot of data and easily manipulation compared to another scripting language, this is widely used all over the world. it is Open source; we can freely download and use. And it is platform independent as well.</a:t>
            </a: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4001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362122" y="403628"/>
            <a:ext cx="382987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Recommendation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403628"/>
            <a:ext cx="377687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 xmlns:a16="http://schemas.microsoft.com/office/drawing/2014/main"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 xmlns:a16="http://schemas.microsoft.com/office/drawing/2014/main"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 xmlns:a16="http://schemas.microsoft.com/office/drawing/2014/main" id="{5EDB19AC-9E8C-C423-08E0-81A77DE5557E}"/>
              </a:ext>
            </a:extLst>
          </p:cNvPr>
          <p:cNvSpPr txBox="1"/>
          <p:nvPr/>
        </p:nvSpPr>
        <p:spPr>
          <a:xfrm>
            <a:off x="384312" y="874642"/>
            <a:ext cx="11579087" cy="4231928"/>
          </a:xfrm>
          <a:prstGeom prst="rect">
            <a:avLst/>
          </a:prstGeom>
          <a:noFill/>
        </p:spPr>
        <p:txBody>
          <a:bodyPr wrap="square">
            <a:spAutoFit/>
          </a:bodyPr>
          <a:lstStyle/>
          <a:p>
            <a:pPr marR="0" lvl="0" algn="just">
              <a:lnSpc>
                <a:spcPct val="150000"/>
              </a:lnSpc>
              <a:spcBef>
                <a:spcPts val="600"/>
              </a:spcBef>
              <a:spcAft>
                <a:spcPts val="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Here is what can be added in the future on this website to increase its usability, user experience and portability of the website. There is a lot to be done hence this application can be considered as a starting point for something big to come</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Integration with barcode scanners.</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Integration with automated re-ordering systems.</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Advanced analytics and reporting.</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Integration with ecommerce platforms.</a:t>
            </a:r>
          </a:p>
          <a:p>
            <a:pPr marR="0" lvl="0" algn="just">
              <a:lnSpc>
                <a:spcPct val="15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Mobile app</a:t>
            </a: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124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Reference</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3" name="TextBox 2">
            <a:extLst>
              <a:ext uri="{FF2B5EF4-FFF2-40B4-BE49-F238E27FC236}">
                <a16:creationId xmlns="" xmlns:a16="http://schemas.microsoft.com/office/drawing/2014/main" id="{ECB21FE4-1498-86BB-F22F-5919C3C7921D}"/>
              </a:ext>
            </a:extLst>
          </p:cNvPr>
          <p:cNvSpPr txBox="1"/>
          <p:nvPr/>
        </p:nvSpPr>
        <p:spPr>
          <a:xfrm>
            <a:off x="384312" y="874642"/>
            <a:ext cx="11579087" cy="6971139"/>
          </a:xfrm>
          <a:prstGeom prst="rect">
            <a:avLst/>
          </a:prstGeom>
          <a:noFill/>
        </p:spPr>
        <p:txBody>
          <a:bodyPr wrap="square">
            <a:spAutoFit/>
          </a:bodyPr>
          <a:lstStyle/>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techtarget.com,“techtarget.com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,”.[Online].</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://www.techtarget.com/searchcio/definition/stock. [Accessed 1 5 2023].</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[2] erdplus.com, ”erdplus.com”, [Online].</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://erdplus.com/standalone. [Accessed 5 5 2023].</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[3]</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researchgate.net.”researchgate.net</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”,[Online].</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://www.researchgate.net/publication.[Accessed 3 5 2023].</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[4] Ramesh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singh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saudh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 System Analysis and Design,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Ktm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KEC Publication, 2020(Revised).</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[5] Ramesh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singh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saudh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 Software Engineering,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Ktm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KEC Publication, 2020(Revised). </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[6] Alexandre de Castro Moura and Alessandra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Angelucci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 System for Stock Management of Clothing Retail Companies," Procedia Manufacturing, vol. 39, pp. 545-554, 2019.</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[7] G. H. Hashmi, M. H. Jamil, and A. I. Sheikh, "Development of an Automated Inventory Management System using RFID," International Journal of Advanced Computer Science and Applications, vol. 8, no. 5, pp. 322-327, 2017.</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[8] Imran Khan, "Development of an Inventory Management System for Small Business," International Journal of Computer Applications, vol. 180, no. 36, pp. 34-40, 2018.</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[9] Alexandre de Castro Moura and Alessandra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Angelucci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"An Analysis of the Use of Barcodes and RFID in Stock Management of a Clothing Retail Company," Journal of the Brazilian Society of Mechanical Sciences and Engineering, vol. 41, no. 11, pp. 1-12, 2019.</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[10] J. A. N. Martins and J. M. F.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Calado</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 Framework for Stock Management in Small and Medium-sized Enterprises," International Journal of Production Economics, vol. 132, no. 2, pp. 294-305, 2011.</a:t>
            </a:r>
          </a:p>
          <a:p>
            <a:pPr marR="0" lvl="0" algn="just">
              <a:lnSpc>
                <a:spcPct val="150000"/>
              </a:lnSpc>
              <a:spcBef>
                <a:spcPts val="600"/>
              </a:spcBef>
              <a:spcAft>
                <a:spcPts val="0"/>
              </a:spcAft>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7985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27" name="Picture 26">
            <a:extLst>
              <a:ext uri="{FF2B5EF4-FFF2-40B4-BE49-F238E27FC236}">
                <a16:creationId xmlns="" xmlns:a16="http://schemas.microsoft.com/office/drawing/2014/main" id="{67448428-A35B-C5E9-DE68-C634E8CF22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89" y="688512"/>
            <a:ext cx="5731510" cy="2614930"/>
          </a:xfrm>
          <a:prstGeom prst="rect">
            <a:avLst/>
          </a:prstGeom>
        </p:spPr>
      </p:pic>
      <p:pic>
        <p:nvPicPr>
          <p:cNvPr id="28" name="Picture 27">
            <a:extLst>
              <a:ext uri="{FF2B5EF4-FFF2-40B4-BE49-F238E27FC236}">
                <a16:creationId xmlns="" xmlns:a16="http://schemas.microsoft.com/office/drawing/2014/main" id="{E50692F8-364D-5834-A343-581A77A92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890" y="718209"/>
            <a:ext cx="5731510" cy="2631440"/>
          </a:xfrm>
          <a:prstGeom prst="rect">
            <a:avLst/>
          </a:prstGeom>
        </p:spPr>
      </p:pic>
      <p:pic>
        <p:nvPicPr>
          <p:cNvPr id="29" name="Picture 28">
            <a:extLst>
              <a:ext uri="{FF2B5EF4-FFF2-40B4-BE49-F238E27FC236}">
                <a16:creationId xmlns="" xmlns:a16="http://schemas.microsoft.com/office/drawing/2014/main" id="{838FBB9C-1463-A128-4D36-4BA1A3334C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489" y="3535997"/>
            <a:ext cx="5731510" cy="2850515"/>
          </a:xfrm>
          <a:prstGeom prst="rect">
            <a:avLst/>
          </a:prstGeom>
        </p:spPr>
      </p:pic>
      <p:pic>
        <p:nvPicPr>
          <p:cNvPr id="30" name="Picture 29">
            <a:extLst>
              <a:ext uri="{FF2B5EF4-FFF2-40B4-BE49-F238E27FC236}">
                <a16:creationId xmlns="" xmlns:a16="http://schemas.microsoft.com/office/drawing/2014/main" id="{5F901AFD-7456-6E09-0F70-1900B974CF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1890" y="3407055"/>
            <a:ext cx="5731510" cy="2883535"/>
          </a:xfrm>
          <a:prstGeom prst="rect">
            <a:avLst/>
          </a:prstGeom>
        </p:spPr>
      </p:pic>
    </p:spTree>
    <p:extLst>
      <p:ext uri="{BB962C8B-B14F-4D97-AF65-F5344CB8AC3E}">
        <p14:creationId xmlns:p14="http://schemas.microsoft.com/office/powerpoint/2010/main" val="2952965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3" name="Picture 2">
            <a:extLst>
              <a:ext uri="{FF2B5EF4-FFF2-40B4-BE49-F238E27FC236}">
                <a16:creationId xmlns="" xmlns:a16="http://schemas.microsoft.com/office/drawing/2014/main" id="{169788AD-D6C3-FF53-FFCE-E05D919290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88" y="563749"/>
            <a:ext cx="5731510" cy="3721100"/>
          </a:xfrm>
          <a:prstGeom prst="rect">
            <a:avLst/>
          </a:prstGeom>
        </p:spPr>
      </p:pic>
      <p:pic>
        <p:nvPicPr>
          <p:cNvPr id="4" name="Picture 3">
            <a:extLst>
              <a:ext uri="{FF2B5EF4-FFF2-40B4-BE49-F238E27FC236}">
                <a16:creationId xmlns="" xmlns:a16="http://schemas.microsoft.com/office/drawing/2014/main" id="{F5D2E6DE-5C8A-79BB-71E5-A0EAD2785D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9836" y="585478"/>
            <a:ext cx="5731510" cy="2078355"/>
          </a:xfrm>
          <a:prstGeom prst="rect">
            <a:avLst/>
          </a:prstGeom>
        </p:spPr>
      </p:pic>
      <p:pic>
        <p:nvPicPr>
          <p:cNvPr id="6" name="Picture 5">
            <a:extLst>
              <a:ext uri="{FF2B5EF4-FFF2-40B4-BE49-F238E27FC236}">
                <a16:creationId xmlns="" xmlns:a16="http://schemas.microsoft.com/office/drawing/2014/main" id="{C167C577-C14A-B539-CAA2-2637CDA9D3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9836" y="2838374"/>
            <a:ext cx="5731510" cy="1630045"/>
          </a:xfrm>
          <a:prstGeom prst="rect">
            <a:avLst/>
          </a:prstGeom>
        </p:spPr>
      </p:pic>
      <p:pic>
        <p:nvPicPr>
          <p:cNvPr id="9" name="Picture 8">
            <a:extLst>
              <a:ext uri="{FF2B5EF4-FFF2-40B4-BE49-F238E27FC236}">
                <a16:creationId xmlns="" xmlns:a16="http://schemas.microsoft.com/office/drawing/2014/main" id="{A9CE7BC3-4FD5-8BA5-AECA-6945D389B0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9836" y="4679315"/>
            <a:ext cx="5731510" cy="1677035"/>
          </a:xfrm>
          <a:prstGeom prst="rect">
            <a:avLst/>
          </a:prstGeom>
        </p:spPr>
      </p:pic>
      <p:pic>
        <p:nvPicPr>
          <p:cNvPr id="10" name="Picture 9">
            <a:extLst>
              <a:ext uri="{FF2B5EF4-FFF2-40B4-BE49-F238E27FC236}">
                <a16:creationId xmlns="" xmlns:a16="http://schemas.microsoft.com/office/drawing/2014/main" id="{52C96445-2F1C-BDB0-BA1D-0291A8003F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488" y="4429284"/>
            <a:ext cx="5731510" cy="1813560"/>
          </a:xfrm>
          <a:prstGeom prst="rect">
            <a:avLst/>
          </a:prstGeom>
        </p:spPr>
      </p:pic>
    </p:spTree>
    <p:extLst>
      <p:ext uri="{BB962C8B-B14F-4D97-AF65-F5344CB8AC3E}">
        <p14:creationId xmlns:p14="http://schemas.microsoft.com/office/powerpoint/2010/main" val="27095436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12" name="Picture 11">
            <a:extLst>
              <a:ext uri="{FF2B5EF4-FFF2-40B4-BE49-F238E27FC236}">
                <a16:creationId xmlns="" xmlns:a16="http://schemas.microsoft.com/office/drawing/2014/main" id="{4DC04813-E5B0-1600-2FDF-2233A188E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5" y="588235"/>
            <a:ext cx="5731510" cy="2628900"/>
          </a:xfrm>
          <a:prstGeom prst="rect">
            <a:avLst/>
          </a:prstGeom>
        </p:spPr>
      </p:pic>
      <p:pic>
        <p:nvPicPr>
          <p:cNvPr id="13" name="Picture 12">
            <a:extLst>
              <a:ext uri="{FF2B5EF4-FFF2-40B4-BE49-F238E27FC236}">
                <a16:creationId xmlns="" xmlns:a16="http://schemas.microsoft.com/office/drawing/2014/main" id="{56B59C50-2323-B338-CEE0-0EACE818B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725" y="3448606"/>
            <a:ext cx="5731510" cy="1910715"/>
          </a:xfrm>
          <a:prstGeom prst="rect">
            <a:avLst/>
          </a:prstGeom>
        </p:spPr>
      </p:pic>
      <p:pic>
        <p:nvPicPr>
          <p:cNvPr id="15" name="Picture 14">
            <a:extLst>
              <a:ext uri="{FF2B5EF4-FFF2-40B4-BE49-F238E27FC236}">
                <a16:creationId xmlns="" xmlns:a16="http://schemas.microsoft.com/office/drawing/2014/main" id="{988E112F-21DC-DC52-EEF4-0189E3F582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058" y="578298"/>
            <a:ext cx="4869032" cy="2954458"/>
          </a:xfrm>
          <a:prstGeom prst="rect">
            <a:avLst/>
          </a:prstGeom>
        </p:spPr>
      </p:pic>
      <p:pic>
        <p:nvPicPr>
          <p:cNvPr id="16" name="Picture 15">
            <a:extLst>
              <a:ext uri="{FF2B5EF4-FFF2-40B4-BE49-F238E27FC236}">
                <a16:creationId xmlns="" xmlns:a16="http://schemas.microsoft.com/office/drawing/2014/main" id="{C502B564-9BA7-87C2-F30A-325A1A4312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7482" y="3595234"/>
            <a:ext cx="4753351" cy="2767434"/>
          </a:xfrm>
          <a:prstGeom prst="rect">
            <a:avLst/>
          </a:prstGeom>
        </p:spPr>
      </p:pic>
    </p:spTree>
    <p:extLst>
      <p:ext uri="{BB962C8B-B14F-4D97-AF65-F5344CB8AC3E}">
        <p14:creationId xmlns:p14="http://schemas.microsoft.com/office/powerpoint/2010/main" val="18184619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3" name="Picture 2">
            <a:extLst>
              <a:ext uri="{FF2B5EF4-FFF2-40B4-BE49-F238E27FC236}">
                <a16:creationId xmlns="" xmlns:a16="http://schemas.microsoft.com/office/drawing/2014/main" id="{2A04BFC3-704D-2222-A114-4B6A181E5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36" y="578298"/>
            <a:ext cx="4890536" cy="2801791"/>
          </a:xfrm>
          <a:prstGeom prst="rect">
            <a:avLst/>
          </a:prstGeom>
        </p:spPr>
      </p:pic>
      <p:pic>
        <p:nvPicPr>
          <p:cNvPr id="4" name="Picture 3">
            <a:extLst>
              <a:ext uri="{FF2B5EF4-FFF2-40B4-BE49-F238E27FC236}">
                <a16:creationId xmlns="" xmlns:a16="http://schemas.microsoft.com/office/drawing/2014/main" id="{5C4DB9E1-8952-DA73-7D58-3BF557B7A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71" y="3441210"/>
            <a:ext cx="4806266" cy="2977691"/>
          </a:xfrm>
          <a:prstGeom prst="rect">
            <a:avLst/>
          </a:prstGeom>
        </p:spPr>
      </p:pic>
      <p:pic>
        <p:nvPicPr>
          <p:cNvPr id="6" name="Picture 5">
            <a:extLst>
              <a:ext uri="{FF2B5EF4-FFF2-40B4-BE49-F238E27FC236}">
                <a16:creationId xmlns="" xmlns:a16="http://schemas.microsoft.com/office/drawing/2014/main" id="{E973D308-CB1A-0A34-4F4E-BF94DBA603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6588" y="623863"/>
            <a:ext cx="5025627" cy="2801790"/>
          </a:xfrm>
          <a:prstGeom prst="rect">
            <a:avLst/>
          </a:prstGeom>
        </p:spPr>
      </p:pic>
      <p:pic>
        <p:nvPicPr>
          <p:cNvPr id="9" name="Picture 8">
            <a:extLst>
              <a:ext uri="{FF2B5EF4-FFF2-40B4-BE49-F238E27FC236}">
                <a16:creationId xmlns="" xmlns:a16="http://schemas.microsoft.com/office/drawing/2014/main" id="{2712A3C0-3CBD-76E7-324D-0AA02583FC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4082" y="3797893"/>
            <a:ext cx="6148133" cy="2081619"/>
          </a:xfrm>
          <a:prstGeom prst="rect">
            <a:avLst/>
          </a:prstGeom>
        </p:spPr>
      </p:pic>
    </p:spTree>
    <p:extLst>
      <p:ext uri="{BB962C8B-B14F-4D97-AF65-F5344CB8AC3E}">
        <p14:creationId xmlns:p14="http://schemas.microsoft.com/office/powerpoint/2010/main" val="755556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37712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APPENDICES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3771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1" y="6273006"/>
            <a:ext cx="1895475" cy="561975"/>
          </a:xfrm>
          <a:prstGeom prst="rect">
            <a:avLst/>
          </a:prstGeom>
        </p:spPr>
      </p:pic>
      <p:pic>
        <p:nvPicPr>
          <p:cNvPr id="12" name="Picture 11">
            <a:extLst>
              <a:ext uri="{FF2B5EF4-FFF2-40B4-BE49-F238E27FC236}">
                <a16:creationId xmlns="" xmlns:a16="http://schemas.microsoft.com/office/drawing/2014/main" id="{0D9E9C46-65EF-0830-4A0A-360CE25FE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671" y="670182"/>
            <a:ext cx="5457825" cy="2636520"/>
          </a:xfrm>
          <a:prstGeom prst="rect">
            <a:avLst/>
          </a:prstGeom>
        </p:spPr>
      </p:pic>
      <p:pic>
        <p:nvPicPr>
          <p:cNvPr id="13" name="Picture 12">
            <a:extLst>
              <a:ext uri="{FF2B5EF4-FFF2-40B4-BE49-F238E27FC236}">
                <a16:creationId xmlns="" xmlns:a16="http://schemas.microsoft.com/office/drawing/2014/main" id="{90C0DF72-44DD-6004-E508-EA6B9BA19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488" y="3475990"/>
            <a:ext cx="5731510" cy="2880360"/>
          </a:xfrm>
          <a:prstGeom prst="rect">
            <a:avLst/>
          </a:prstGeom>
        </p:spPr>
      </p:pic>
    </p:spTree>
    <p:extLst>
      <p:ext uri="{BB962C8B-B14F-4D97-AF65-F5344CB8AC3E}">
        <p14:creationId xmlns:p14="http://schemas.microsoft.com/office/powerpoint/2010/main" val="1018036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Any Question?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 xmlns:a16="http://schemas.microsoft.com/office/drawing/2014/main"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 xmlns:a16="http://schemas.microsoft.com/office/drawing/2014/main"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pic>
        <p:nvPicPr>
          <p:cNvPr id="3" name="Picture 2">
            <a:extLst>
              <a:ext uri="{FF2B5EF4-FFF2-40B4-BE49-F238E27FC236}">
                <a16:creationId xmlns="" xmlns:a16="http://schemas.microsoft.com/office/drawing/2014/main" id="{DCE5AFBF-5851-4352-B78F-FBD9ADB1C4BF}"/>
              </a:ext>
            </a:extLst>
          </p:cNvPr>
          <p:cNvPicPr>
            <a:picLocks noChangeAspect="1"/>
          </p:cNvPicPr>
          <p:nvPr/>
        </p:nvPicPr>
        <p:blipFill>
          <a:blip r:embed="rId4"/>
          <a:stretch>
            <a:fillRect/>
          </a:stretch>
        </p:blipFill>
        <p:spPr>
          <a:xfrm>
            <a:off x="1771891" y="855297"/>
            <a:ext cx="8120254" cy="5029058"/>
          </a:xfrm>
          <a:prstGeom prst="rect">
            <a:avLst/>
          </a:prstGeom>
        </p:spPr>
      </p:pic>
    </p:spTree>
    <p:extLst>
      <p:ext uri="{BB962C8B-B14F-4D97-AF65-F5344CB8AC3E}">
        <p14:creationId xmlns:p14="http://schemas.microsoft.com/office/powerpoint/2010/main" val="1611206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pattFill prst="zigZag">
          <a:fgClr>
            <a:schemeClr val="tx1">
              <a:lumMod val="65000"/>
              <a:lumOff val="35000"/>
            </a:schemeClr>
          </a:fgClr>
          <a:bgClr>
            <a:schemeClr val="tx1">
              <a:lumMod val="65000"/>
              <a:lumOff val="35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Footer Placeholder 1">
            <a:extLst>
              <a:ext uri="{FF2B5EF4-FFF2-40B4-BE49-F238E27FC236}">
                <a16:creationId xmlns="" xmlns:a16="http://schemas.microsoft.com/office/drawing/2014/main" id="{83829017-F429-4074-9D9B-55D5CE7E4235}"/>
              </a:ext>
            </a:extLst>
          </p:cNvPr>
          <p:cNvSpPr>
            <a:spLocks noGrp="1"/>
          </p:cNvSpPr>
          <p:nvPr>
            <p:ph type="ftr" sz="quarter" idx="11"/>
          </p:nvPr>
        </p:nvSpPr>
        <p:spPr/>
        <p:txBody>
          <a:bodyPr/>
          <a:lstStyle/>
          <a:p>
            <a:r>
              <a:rPr lang="en-US" dirty="0"/>
              <a:t>Bajra International College</a:t>
            </a:r>
          </a:p>
        </p:txBody>
      </p:sp>
      <p:pic>
        <p:nvPicPr>
          <p:cNvPr id="4" name="Picture 3">
            <a:extLst>
              <a:ext uri="{FF2B5EF4-FFF2-40B4-BE49-F238E27FC236}">
                <a16:creationId xmlns="" xmlns:a16="http://schemas.microsoft.com/office/drawing/2014/main" id="{510EA34E-F3A4-45CE-8515-46EF88A4E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38293"/>
            <a:ext cx="1895475" cy="561975"/>
          </a:xfrm>
          <a:prstGeom prst="rect">
            <a:avLst/>
          </a:prstGeom>
        </p:spPr>
      </p:pic>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Scope and Limitation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18" name="Rectangle: Rounded Corners 17">
            <a:extLst>
              <a:ext uri="{FF2B5EF4-FFF2-40B4-BE49-F238E27FC236}">
                <a16:creationId xmlns="" xmlns:a16="http://schemas.microsoft.com/office/drawing/2014/main" id="{34A2B914-66AA-43FD-A016-8024BA5997F3}"/>
              </a:ext>
            </a:extLst>
          </p:cNvPr>
          <p:cNvSpPr/>
          <p:nvPr/>
        </p:nvSpPr>
        <p:spPr>
          <a:xfrm>
            <a:off x="1183762" y="1121814"/>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SCOPE</a:t>
            </a:r>
          </a:p>
        </p:txBody>
      </p:sp>
      <p:sp>
        <p:nvSpPr>
          <p:cNvPr id="19" name="Rectangle: Rounded Corners 18">
            <a:extLst>
              <a:ext uri="{FF2B5EF4-FFF2-40B4-BE49-F238E27FC236}">
                <a16:creationId xmlns="" xmlns:a16="http://schemas.microsoft.com/office/drawing/2014/main" id="{A95D2B8D-D7AF-473D-8B8D-387DD2F25743}"/>
              </a:ext>
            </a:extLst>
          </p:cNvPr>
          <p:cNvSpPr/>
          <p:nvPr/>
        </p:nvSpPr>
        <p:spPr>
          <a:xfrm>
            <a:off x="6435078" y="1121814"/>
            <a:ext cx="5370351"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LIMITATION</a:t>
            </a:r>
          </a:p>
        </p:txBody>
      </p:sp>
      <p:cxnSp>
        <p:nvCxnSpPr>
          <p:cNvPr id="20" name="Straight Connector 19">
            <a:extLst>
              <a:ext uri="{FF2B5EF4-FFF2-40B4-BE49-F238E27FC236}">
                <a16:creationId xmlns="" xmlns:a16="http://schemas.microsoft.com/office/drawing/2014/main" id="{D91835B1-8E01-48D2-8926-E3D0527620ED}"/>
              </a:ext>
              <a:ext uri="{C183D7F6-B498-43B3-948B-1728B52AA6E4}">
                <adec:decorative xmlns="" xmlns:adec="http://schemas.microsoft.com/office/drawing/2017/decorative" val="1"/>
              </a:ext>
            </a:extLst>
          </p:cNvPr>
          <p:cNvCxnSpPr>
            <a:cxnSpLocks/>
          </p:cNvCxnSpPr>
          <p:nvPr/>
        </p:nvCxnSpPr>
        <p:spPr>
          <a:xfrm>
            <a:off x="1429769" y="6162814"/>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DD675F0C-F0B6-4C21-84FD-EFD4172C8A05}"/>
              </a:ext>
            </a:extLst>
          </p:cNvPr>
          <p:cNvSpPr/>
          <p:nvPr/>
        </p:nvSpPr>
        <p:spPr>
          <a:xfrm>
            <a:off x="1255300" y="1890818"/>
            <a:ext cx="4916819" cy="3554819"/>
          </a:xfrm>
          <a:prstGeom prst="rect">
            <a:avLst/>
          </a:prstGeom>
        </p:spPr>
        <p:txBody>
          <a:bodyPr wrap="square" lIns="0" tIns="0" rIns="0" bIns="0" anchor="t">
            <a:spAutoFit/>
          </a:bodyPr>
          <a:lstStyle/>
          <a:p>
            <a:pPr marL="342900" marR="0" lvl="0" indent="-342900" algn="just">
              <a:lnSpc>
                <a:spcPct val="150000"/>
              </a:lnSpc>
              <a:spcBef>
                <a:spcPts val="60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All authorized users with proper access credentials can use this system to manage Stock.</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allows users to easily input, track, and update stock levels.</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provides reports and analytics to help users make informed decisions about purchasing and inventory management.</a:t>
            </a:r>
          </a:p>
          <a:p>
            <a:pPr marL="342900" marR="0" lvl="0" indent="-342900" algn="just">
              <a:lnSpc>
                <a:spcPct val="150000"/>
              </a:lnSpc>
              <a:spcBef>
                <a:spcPts val="0"/>
              </a:spcBef>
              <a:spcAft>
                <a:spcPts val="0"/>
              </a:spcAft>
              <a:buFont typeface="+mj-lt"/>
              <a:buAutoNum type="arabicPeriod"/>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Keep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each and every calculation and help to generate reports of transactions in Excel, PDF format.</a:t>
            </a:r>
          </a:p>
          <a:p>
            <a:pPr marL="342900" marR="0" lvl="0" indent="-342900" algn="just">
              <a:lnSpc>
                <a:spcPct val="150000"/>
              </a:lnSpc>
              <a:spcBef>
                <a:spcPts val="0"/>
              </a:spcBef>
              <a:spcAft>
                <a:spcPts val="600"/>
              </a:spcAft>
              <a:buFont typeface="+mj-lt"/>
              <a:buAutoNum type="arabicPeriod"/>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Ease of printing the reports of every transaction like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purchase, sales, and return,</a:t>
            </a:r>
          </a:p>
        </p:txBody>
      </p:sp>
      <p:pic>
        <p:nvPicPr>
          <p:cNvPr id="7" name="Picture 6">
            <a:extLst>
              <a:ext uri="{FF2B5EF4-FFF2-40B4-BE49-F238E27FC236}">
                <a16:creationId xmlns="" xmlns:a16="http://schemas.microsoft.com/office/drawing/2014/main" id="{516D702F-11D1-47D4-BA50-87AD85BE3245}"/>
              </a:ext>
            </a:extLst>
          </p:cNvPr>
          <p:cNvPicPr>
            <a:picLocks noChangeAspect="1"/>
          </p:cNvPicPr>
          <p:nvPr/>
        </p:nvPicPr>
        <p:blipFill>
          <a:blip r:embed="rId3"/>
          <a:stretch>
            <a:fillRect/>
          </a:stretch>
        </p:blipFill>
        <p:spPr>
          <a:xfrm>
            <a:off x="6262277" y="1187296"/>
            <a:ext cx="99556" cy="4913728"/>
          </a:xfrm>
          <a:prstGeom prst="rect">
            <a:avLst/>
          </a:prstGeom>
        </p:spPr>
      </p:pic>
      <p:sp>
        <p:nvSpPr>
          <p:cNvPr id="2" name="Footer Placeholder 1">
            <a:extLst>
              <a:ext uri="{FF2B5EF4-FFF2-40B4-BE49-F238E27FC236}">
                <a16:creationId xmlns="" xmlns:a16="http://schemas.microsoft.com/office/drawing/2014/main" id="{A3A9C0C5-0F0D-45F4-BF35-206CF1A0AC72}"/>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 xmlns:a16="http://schemas.microsoft.com/office/drawing/2014/main" id="{E5FB2FBF-33FA-4258-B714-74DA76A8B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262" y="6140008"/>
            <a:ext cx="1895475" cy="561975"/>
          </a:xfrm>
          <a:prstGeom prst="rect">
            <a:avLst/>
          </a:prstGeom>
        </p:spPr>
      </p:pic>
      <p:pic>
        <p:nvPicPr>
          <p:cNvPr id="17" name="Picture 16">
            <a:extLst>
              <a:ext uri="{FF2B5EF4-FFF2-40B4-BE49-F238E27FC236}">
                <a16:creationId xmlns="" xmlns:a16="http://schemas.microsoft.com/office/drawing/2014/main" id="{924763EC-C77B-BF2C-8166-CD4EB0248CCF}"/>
              </a:ext>
            </a:extLst>
          </p:cNvPr>
          <p:cNvPicPr>
            <a:picLocks noChangeAspect="1"/>
          </p:cNvPicPr>
          <p:nvPr/>
        </p:nvPicPr>
        <p:blipFill>
          <a:blip r:embed="rId3"/>
          <a:stretch>
            <a:fillRect/>
          </a:stretch>
        </p:blipFill>
        <p:spPr>
          <a:xfrm rot="5400000" flipH="1">
            <a:off x="6388969" y="634915"/>
            <a:ext cx="113095" cy="11035766"/>
          </a:xfrm>
          <a:prstGeom prst="rect">
            <a:avLst/>
          </a:prstGeom>
        </p:spPr>
      </p:pic>
      <p:sp>
        <p:nvSpPr>
          <p:cNvPr id="6" name="TextBox 5">
            <a:extLst>
              <a:ext uri="{FF2B5EF4-FFF2-40B4-BE49-F238E27FC236}">
                <a16:creationId xmlns="" xmlns:a16="http://schemas.microsoft.com/office/drawing/2014/main" id="{412D8364-6044-C5EE-FAEF-2EDBD360965C}"/>
              </a:ext>
            </a:extLst>
          </p:cNvPr>
          <p:cNvSpPr txBox="1"/>
          <p:nvPr/>
        </p:nvSpPr>
        <p:spPr>
          <a:xfrm>
            <a:off x="6377440" y="1853823"/>
            <a:ext cx="5427990" cy="4136004"/>
          </a:xfrm>
          <a:prstGeom prst="rect">
            <a:avLst/>
          </a:prstGeom>
          <a:noFill/>
        </p:spPr>
        <p:txBody>
          <a:bodyPr wrap="square">
            <a:spAutoFit/>
          </a:bodyPr>
          <a:lstStyle/>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accuracy of inventory levels depends on the accuracy of data input by users.</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may not be able to integrate with all other business software, depending on compatibility.</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may require additional hardware or software to function properly, which can increase costs.</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may have limited functionality for certain industries or types of businesses.</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has limited amount of category.</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0"/>
              </a:spcAft>
              <a:buFont typeface="+mj-lt"/>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366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287485"/>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Report Organization</a:t>
            </a:r>
          </a:p>
          <a:p>
            <a:pPr algn="ctr"/>
            <a:endParaRPr lang="en-US" sz="32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599297" y="1382864"/>
            <a:ext cx="10844558" cy="3151119"/>
          </a:xfrm>
          <a:prstGeom prst="rect">
            <a:avLst/>
          </a:prstGeom>
          <a:noFill/>
        </p:spPr>
        <p:txBody>
          <a:bodyPr wrap="square">
            <a:spAutoFit/>
          </a:bodyPr>
          <a:lstStyle/>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Chapter 1: Describes Introduction of the project, Problem statement, Objective, Scope and Limitation of the project.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Chapter 2: Describes Background Study and Overview of related existing systems.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Chapter 3: Describes System Analysis, Requirement Analysis, and Design including Use Case Diagram, Gantt chart, Entity Relationship Diagram and Dataflow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Chapter 4: Presents the Implementation, Testing and debugging are explained.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Chapter 5: Presents the Conclusion on Limitations and Future Enhancement are briefly explained.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 xmlns:a16="http://schemas.microsoft.com/office/drawing/2014/main"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1724507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052318" y="522898"/>
            <a:ext cx="41396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32108"/>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Background Study</a:t>
            </a:r>
            <a:r>
              <a:rPr lang="en-US" sz="2800" b="1"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1334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444500" y="690466"/>
            <a:ext cx="11358724" cy="5807328"/>
          </a:xfrm>
          <a:prstGeom prst="rect">
            <a:avLst/>
          </a:prstGeom>
          <a:noFill/>
        </p:spPr>
        <p:txBody>
          <a:bodyPr wrap="square">
            <a:spAutoFit/>
          </a:bodyPr>
          <a:lstStyle/>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1.User Interface: The system should have a user-friendly interface that allows users to easily navigate through the system and perform various actions such as adding or editing stock items, generating reports, and managing inventory levels.</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2.Dashboard: The system should have a dashboard that provides a quick overview of stock levels, sales trends, and other important metrics.</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3.Stock Tracking: The system should be able to track stock levels for each item, including current stock levels, incoming stock, and outgoing stock..</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4.Purchase Order Management: The system should allow users to create and manage purchase orders for stock items, including tracking the status of each order.</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5.Sales Order Management: The system should allow users to create and manage sales orders for stock items, including tracking the status of each order.</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6.Reporting: The system should provide a range of reports, including stock levels, sales trends, and inventory turnover, to help users make informed decisions.</a:t>
            </a:r>
          </a:p>
        </p:txBody>
      </p:sp>
      <p:pic>
        <p:nvPicPr>
          <p:cNvPr id="13" name="Picture 12">
            <a:extLst>
              <a:ext uri="{FF2B5EF4-FFF2-40B4-BE49-F238E27FC236}">
                <a16:creationId xmlns="" xmlns:a16="http://schemas.microsoft.com/office/drawing/2014/main"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663740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System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444499" y="786506"/>
            <a:ext cx="11303000" cy="1077218"/>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Waterfall methodology is used while building the website. </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This project has specific documentation, fixed time, fixed requirements, well-understanding technology so in order to build this system waterfall methodology can be properly utilized. </a:t>
            </a:r>
          </a:p>
        </p:txBody>
      </p:sp>
      <p:pic>
        <p:nvPicPr>
          <p:cNvPr id="3" name="Picture 2">
            <a:extLst>
              <a:ext uri="{FF2B5EF4-FFF2-40B4-BE49-F238E27FC236}">
                <a16:creationId xmlns="" xmlns:a16="http://schemas.microsoft.com/office/drawing/2014/main" id="{B547309F-1392-4FE5-ABED-767CBB0E6DC1}"/>
              </a:ext>
            </a:extLst>
          </p:cNvPr>
          <p:cNvPicPr>
            <a:picLocks noChangeAspect="1"/>
          </p:cNvPicPr>
          <p:nvPr/>
        </p:nvPicPr>
        <p:blipFill>
          <a:blip r:embed="rId3"/>
          <a:stretch>
            <a:fillRect/>
          </a:stretch>
        </p:blipFill>
        <p:spPr>
          <a:xfrm>
            <a:off x="2458748" y="1850570"/>
            <a:ext cx="6997410" cy="3977641"/>
          </a:xfrm>
          <a:prstGeom prst="rect">
            <a:avLst/>
          </a:prstGeom>
        </p:spPr>
      </p:pic>
      <p:sp>
        <p:nvSpPr>
          <p:cNvPr id="2" name="Footer Placeholder 1">
            <a:extLst>
              <a:ext uri="{FF2B5EF4-FFF2-40B4-BE49-F238E27FC236}">
                <a16:creationId xmlns=""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 xmlns:a16="http://schemas.microsoft.com/office/drawing/2014/main" id="{4418685A-EE1A-435C-9DDF-93CFC7F76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261" y="6200694"/>
            <a:ext cx="1895475" cy="561975"/>
          </a:xfrm>
          <a:prstGeom prst="rect">
            <a:avLst/>
          </a:prstGeom>
        </p:spPr>
      </p:pic>
      <p:sp>
        <p:nvSpPr>
          <p:cNvPr id="12" name="TextBox 11">
            <a:extLst>
              <a:ext uri="{FF2B5EF4-FFF2-40B4-BE49-F238E27FC236}">
                <a16:creationId xmlns="" xmlns:a16="http://schemas.microsoft.com/office/drawing/2014/main" id="{75FCAE13-D4D0-4B81-CB40-1DB9724EA31F}"/>
              </a:ext>
            </a:extLst>
          </p:cNvPr>
          <p:cNvSpPr txBox="1"/>
          <p:nvPr/>
        </p:nvSpPr>
        <p:spPr>
          <a:xfrm>
            <a:off x="4795476" y="5846114"/>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1: Waterfall Model</a:t>
            </a:r>
            <a:endParaRPr lang="en-GB"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36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 xmlns:a16="http://schemas.microsoft.com/office/drawing/2014/main"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 xmlns:a16="http://schemas.microsoft.com/office/drawing/2014/main" id="{E01A8A7B-497A-49FA-AF57-15C61196A5E8}"/>
              </a:ext>
            </a:extLst>
          </p:cNvPr>
          <p:cNvSpPr txBox="1"/>
          <p:nvPr/>
        </p:nvSpPr>
        <p:spPr>
          <a:xfrm>
            <a:off x="444500" y="578298"/>
            <a:ext cx="11303000" cy="5632311"/>
          </a:xfrm>
          <a:prstGeom prst="rect">
            <a:avLst/>
          </a:prstGeom>
          <a:noFill/>
        </p:spPr>
        <p:txBody>
          <a:bodyPr wrap="square">
            <a:spAutoFit/>
          </a:bodyPr>
          <a:lstStyle/>
          <a:p>
            <a:r>
              <a:rPr lang="en-GB" b="1" dirty="0" smtClean="0">
                <a:latin typeface="Times New Roman" panose="02020603050405020304" pitchFamily="18" charset="0"/>
                <a:cs typeface="Times New Roman" panose="02020603050405020304" pitchFamily="18" charset="0"/>
              </a:rPr>
              <a:t>Functional </a:t>
            </a:r>
            <a:r>
              <a:rPr lang="en-GB" b="1" dirty="0">
                <a:latin typeface="Times New Roman" panose="02020603050405020304" pitchFamily="18" charset="0"/>
                <a:cs typeface="Times New Roman" panose="02020603050405020304" pitchFamily="18" charset="0"/>
              </a:rPr>
              <a:t>requirement</a:t>
            </a: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 Module:</a:t>
            </a:r>
          </a:p>
          <a:p>
            <a:endParaRPr lang="en-GB"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User shall login the system.</a:t>
            </a:r>
          </a:p>
          <a:p>
            <a:r>
              <a:rPr lang="en-US" dirty="0">
                <a:latin typeface="Times New Roman" panose="02020603050405020304" pitchFamily="18" charset="0"/>
                <a:cs typeface="Times New Roman" panose="02020603050405020304" pitchFamily="18" charset="0"/>
              </a:rPr>
              <a:t>• User shall Manage Purchase, Sales, and Return Orders.</a:t>
            </a:r>
          </a:p>
          <a:p>
            <a:r>
              <a:rPr lang="en-US" dirty="0">
                <a:latin typeface="Times New Roman" panose="02020603050405020304" pitchFamily="18" charset="0"/>
                <a:cs typeface="Times New Roman" panose="02020603050405020304" pitchFamily="18" charset="0"/>
              </a:rPr>
              <a:t>• User shall </a:t>
            </a:r>
            <a:r>
              <a:rPr lang="en-US" dirty="0" smtClean="0">
                <a:latin typeface="Times New Roman" panose="02020603050405020304" pitchFamily="18" charset="0"/>
                <a:cs typeface="Times New Roman" panose="02020603050405020304" pitchFamily="18" charset="0"/>
              </a:rPr>
              <a:t>print Purchase</a:t>
            </a:r>
            <a:r>
              <a:rPr lang="en-US" dirty="0">
                <a:latin typeface="Times New Roman" panose="02020603050405020304" pitchFamily="18" charset="0"/>
                <a:cs typeface="Times New Roman" panose="02020603050405020304" pitchFamily="18" charset="0"/>
              </a:rPr>
              <a:t>, Sales, Return Orders and Exporting data into excel or PDF.</a:t>
            </a:r>
          </a:p>
          <a:p>
            <a:r>
              <a:rPr lang="en-US" dirty="0">
                <a:latin typeface="Times New Roman" panose="02020603050405020304" pitchFamily="18" charset="0"/>
                <a:cs typeface="Times New Roman" panose="02020603050405020304" pitchFamily="18" charset="0"/>
              </a:rPr>
              <a:t>• User shall View Back Order.</a:t>
            </a:r>
          </a:p>
          <a:p>
            <a:r>
              <a:rPr lang="en-US" dirty="0">
                <a:latin typeface="Times New Roman" panose="02020603050405020304" pitchFamily="18" charset="0"/>
                <a:cs typeface="Times New Roman" panose="02020603050405020304" pitchFamily="18" charset="0"/>
              </a:rPr>
              <a:t>• User shall view available Stocks.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Admin Module</a:t>
            </a:r>
            <a:r>
              <a:rPr lang="en-GB" dirty="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Admin shall login the system.</a:t>
            </a:r>
          </a:p>
          <a:p>
            <a:r>
              <a:rPr lang="en-US" dirty="0">
                <a:latin typeface="Times New Roman" panose="02020603050405020304" pitchFamily="18" charset="0"/>
                <a:cs typeface="Times New Roman" panose="02020603050405020304" pitchFamily="18" charset="0"/>
              </a:rPr>
              <a:t>• Admin shall Manage Purchase, Sales, and Return Orders.</a:t>
            </a:r>
          </a:p>
          <a:p>
            <a:r>
              <a:rPr lang="en-US" dirty="0">
                <a:latin typeface="Times New Roman" panose="02020603050405020304" pitchFamily="18" charset="0"/>
                <a:cs typeface="Times New Roman" panose="02020603050405020304" pitchFamily="18" charset="0"/>
              </a:rPr>
              <a:t>• Admin shall see the registered users and create the user.</a:t>
            </a:r>
          </a:p>
          <a:p>
            <a:r>
              <a:rPr lang="en-US" dirty="0">
                <a:latin typeface="Times New Roman" panose="02020603050405020304" pitchFamily="18" charset="0"/>
                <a:cs typeface="Times New Roman" panose="02020603050405020304" pitchFamily="18" charset="0"/>
              </a:rPr>
              <a:t>• Admin shall delete the user.</a:t>
            </a:r>
          </a:p>
          <a:p>
            <a:r>
              <a:rPr lang="en-US" dirty="0">
                <a:latin typeface="Times New Roman" panose="02020603050405020304" pitchFamily="18" charset="0"/>
                <a:cs typeface="Times New Roman" panose="02020603050405020304" pitchFamily="18" charset="0"/>
              </a:rPr>
              <a:t>• Admin shall view available Stocks.</a:t>
            </a:r>
          </a:p>
          <a:p>
            <a:r>
              <a:rPr lang="en-US" dirty="0">
                <a:latin typeface="Times New Roman" panose="02020603050405020304" pitchFamily="18" charset="0"/>
                <a:cs typeface="Times New Roman" panose="02020603050405020304" pitchFamily="18" charset="0"/>
              </a:rPr>
              <a:t>• Admin shall </a:t>
            </a:r>
            <a:r>
              <a:rPr lang="en-US" dirty="0" smtClean="0">
                <a:latin typeface="Times New Roman" panose="02020603050405020304" pitchFamily="18" charset="0"/>
                <a:cs typeface="Times New Roman" panose="02020603050405020304" pitchFamily="18" charset="0"/>
              </a:rPr>
              <a:t>print Purchase</a:t>
            </a:r>
            <a:r>
              <a:rPr lang="en-US" dirty="0">
                <a:latin typeface="Times New Roman" panose="02020603050405020304" pitchFamily="18" charset="0"/>
                <a:cs typeface="Times New Roman" panose="02020603050405020304" pitchFamily="18" charset="0"/>
              </a:rPr>
              <a:t>, Sales, Return Orders and Exporting data into excel or PDF</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Admin shall manage supplier.</a:t>
            </a:r>
          </a:p>
          <a:p>
            <a:r>
              <a:rPr lang="en-US" dirty="0">
                <a:latin typeface="Times New Roman" panose="02020603050405020304" pitchFamily="18" charset="0"/>
                <a:cs typeface="Times New Roman" panose="02020603050405020304" pitchFamily="18" charset="0"/>
              </a:rPr>
              <a:t>• Admin shall manage Item list.</a:t>
            </a:r>
          </a:p>
        </p:txBody>
      </p:sp>
      <p:sp>
        <p:nvSpPr>
          <p:cNvPr id="2" name="Footer Placeholder 1">
            <a:extLst>
              <a:ext uri="{FF2B5EF4-FFF2-40B4-BE49-F238E27FC236}">
                <a16:creationId xmlns="" xmlns:a16="http://schemas.microsoft.com/office/drawing/2014/main"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 xmlns:a16="http://schemas.microsoft.com/office/drawing/2014/main"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1109123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564</TotalTime>
  <Words>5144</Words>
  <Application>Microsoft Office PowerPoint</Application>
  <PresentationFormat>Widescreen</PresentationFormat>
  <Paragraphs>700</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Century Gothic</vt:lpstr>
      <vt:lpstr>Segoe UI</vt:lpstr>
      <vt:lpstr>Segoe UI Light</vt:lpstr>
      <vt:lpstr>Symbol</vt:lpstr>
      <vt:lpstr>Times New Roman</vt:lpstr>
      <vt:lpstr>Office Theme</vt:lpstr>
      <vt:lpstr>PowerPoint Presentation</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4</vt:lpstr>
      <vt:lpstr>Project analysis slide 2</vt:lpstr>
      <vt:lpstr>Project analysis slide 2</vt:lpstr>
      <vt:lpstr>Project analysis slide 2</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MILAN</dc:creator>
  <cp:lastModifiedBy>DELL</cp:lastModifiedBy>
  <cp:revision>431</cp:revision>
  <dcterms:created xsi:type="dcterms:W3CDTF">2022-03-04T07:41:32Z</dcterms:created>
  <dcterms:modified xsi:type="dcterms:W3CDTF">2024-01-12T01:37:44Z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