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4">
  <p:sldMasterIdLst>
    <p:sldMasterId id="2147483648" r:id="rId4"/>
  </p:sldMasterIdLst>
  <p:notesMasterIdLst>
    <p:notesMasterId r:id="rId25"/>
  </p:notesMasterIdLst>
  <p:handoutMasterIdLst>
    <p:handoutMasterId r:id="rId26"/>
  </p:handoutMasterIdLst>
  <p:sldIdLst>
    <p:sldId id="332" r:id="rId5"/>
    <p:sldId id="276" r:id="rId6"/>
    <p:sldId id="290" r:id="rId7"/>
    <p:sldId id="299" r:id="rId8"/>
    <p:sldId id="292" r:id="rId9"/>
    <p:sldId id="334" r:id="rId10"/>
    <p:sldId id="293" r:id="rId11"/>
    <p:sldId id="302" r:id="rId12"/>
    <p:sldId id="303" r:id="rId13"/>
    <p:sldId id="278" r:id="rId14"/>
    <p:sldId id="304" r:id="rId15"/>
    <p:sldId id="307" r:id="rId16"/>
    <p:sldId id="305" r:id="rId17"/>
    <p:sldId id="294" r:id="rId18"/>
    <p:sldId id="308" r:id="rId19"/>
    <p:sldId id="335" r:id="rId20"/>
    <p:sldId id="316" r:id="rId21"/>
    <p:sldId id="315" r:id="rId22"/>
    <p:sldId id="298"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2" autoAdjust="0"/>
  </p:normalViewPr>
  <p:slideViewPr>
    <p:cSldViewPr snapToGrid="0" showGuides="1">
      <p:cViewPr varScale="1">
        <p:scale>
          <a:sx n="74" d="100"/>
          <a:sy n="74" d="100"/>
        </p:scale>
        <p:origin x="576"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5/13/2023</a:t>
            </a:fld>
            <a:endParaRPr lang="en-US" dirty="0"/>
          </a:p>
        </p:txBody>
      </p:sp>
      <p:sp>
        <p:nvSpPr>
          <p:cNvPr id="4" name="Footer Placeholder 3">
            <a:extLst>
              <a:ext uri="{FF2B5EF4-FFF2-40B4-BE49-F238E27FC236}">
                <a16:creationId xmlns:a16="http://schemas.microsoft.com/office/drawing/2014/main" xmlns=""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5/13/2023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305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2425812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563306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2656817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411219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1059473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960947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14293677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3569389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411963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3965972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32826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698346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072570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750069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216105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855368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FBEFBAF-82E9-49AD-B2CF-7D154E024431}"/>
              </a:ext>
            </a:extLst>
          </p:cNvPr>
          <p:cNvSpPr>
            <a:spLocks noGrp="1"/>
          </p:cNvSpPr>
          <p:nvPr>
            <p:ph type="dt" sz="half" idx="10"/>
          </p:nvPr>
        </p:nvSpPr>
        <p:spPr/>
        <p:txBody>
          <a:bodyPr/>
          <a:lstStyle/>
          <a:p>
            <a:fld id="{58DF976B-E214-4000-A746-C83E21A17AC2}" type="datetime1">
              <a:rPr lang="en-US" smtClean="0"/>
              <a:t>5/13/2023</a:t>
            </a:fld>
            <a:endParaRPr lang="en-US" dirty="0"/>
          </a:p>
        </p:txBody>
      </p:sp>
      <p:sp>
        <p:nvSpPr>
          <p:cNvPr id="5" name="Footer Placeholder 4">
            <a:extLst>
              <a:ext uri="{FF2B5EF4-FFF2-40B4-BE49-F238E27FC236}">
                <a16:creationId xmlns:a16="http://schemas.microsoft.com/office/drawing/2014/main" xmlns="" id="{5AD8006A-94B1-44F7-972D-56767EDE3CC3}"/>
              </a:ext>
            </a:extLst>
          </p:cNvPr>
          <p:cNvSpPr>
            <a:spLocks noGrp="1"/>
          </p:cNvSpPr>
          <p:nvPr>
            <p:ph type="ftr" sz="quarter" idx="11"/>
          </p:nvPr>
        </p:nvSpPr>
        <p:spPr/>
        <p:txBody>
          <a:bodyPr/>
          <a:lstStyle/>
          <a:p>
            <a:r>
              <a:rPr lang="en-US"/>
              <a:t>Bajra International College</a:t>
            </a:r>
            <a:endParaRPr lang="en-US" dirty="0"/>
          </a:p>
        </p:txBody>
      </p:sp>
      <p:sp>
        <p:nvSpPr>
          <p:cNvPr id="6" name="Slide Number Placeholder 5">
            <a:extLst>
              <a:ext uri="{FF2B5EF4-FFF2-40B4-BE49-F238E27FC236}">
                <a16:creationId xmlns:a16="http://schemas.microsoft.com/office/drawing/2014/main" xmlns=""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6FFA8DA-0E31-4CA6-BBFC-2467AAD1D30B}"/>
              </a:ext>
            </a:extLst>
          </p:cNvPr>
          <p:cNvSpPr>
            <a:spLocks noGrp="1"/>
          </p:cNvSpPr>
          <p:nvPr>
            <p:ph type="dt" sz="half" idx="10"/>
          </p:nvPr>
        </p:nvSpPr>
        <p:spPr/>
        <p:txBody>
          <a:bodyPr/>
          <a:lstStyle/>
          <a:p>
            <a:fld id="{DA6AFF67-EB33-4E6F-8C39-34E0030204C9}" type="datetime1">
              <a:rPr lang="en-US" smtClean="0"/>
              <a:t>5/13/2023</a:t>
            </a:fld>
            <a:endParaRPr lang="en-US" dirty="0"/>
          </a:p>
        </p:txBody>
      </p:sp>
      <p:sp>
        <p:nvSpPr>
          <p:cNvPr id="5" name="Footer Placeholder 4">
            <a:extLst>
              <a:ext uri="{FF2B5EF4-FFF2-40B4-BE49-F238E27FC236}">
                <a16:creationId xmlns:a16="http://schemas.microsoft.com/office/drawing/2014/main" xmlns="" id="{064974BD-9845-459A-9AAA-12731E2507C4}"/>
              </a:ext>
            </a:extLst>
          </p:cNvPr>
          <p:cNvSpPr>
            <a:spLocks noGrp="1"/>
          </p:cNvSpPr>
          <p:nvPr>
            <p:ph type="ftr" sz="quarter" idx="11"/>
          </p:nvPr>
        </p:nvSpPr>
        <p:spPr/>
        <p:txBody>
          <a:bodyPr/>
          <a:lstStyle/>
          <a:p>
            <a:r>
              <a:rPr lang="en-US"/>
              <a:t>Bajra International College</a:t>
            </a:r>
            <a:endParaRPr lang="en-US" dirty="0"/>
          </a:p>
        </p:txBody>
      </p:sp>
      <p:sp>
        <p:nvSpPr>
          <p:cNvPr id="6" name="Slide Number Placeholder 5">
            <a:extLst>
              <a:ext uri="{FF2B5EF4-FFF2-40B4-BE49-F238E27FC236}">
                <a16:creationId xmlns:a16="http://schemas.microsoft.com/office/drawing/2014/main" xmlns=""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0EEA9C5-552A-48A1-AB54-ED54209B3B48}"/>
              </a:ext>
            </a:extLst>
          </p:cNvPr>
          <p:cNvSpPr>
            <a:spLocks noGrp="1"/>
          </p:cNvSpPr>
          <p:nvPr>
            <p:ph type="dt" sz="half" idx="10"/>
          </p:nvPr>
        </p:nvSpPr>
        <p:spPr/>
        <p:txBody>
          <a:bodyPr/>
          <a:lstStyle/>
          <a:p>
            <a:fld id="{AD25A7BB-8F75-48AD-8213-C54772C3D058}" type="datetime1">
              <a:rPr lang="en-US" smtClean="0"/>
              <a:t>5/13/2023</a:t>
            </a:fld>
            <a:endParaRPr lang="en-US" dirty="0"/>
          </a:p>
        </p:txBody>
      </p:sp>
      <p:sp>
        <p:nvSpPr>
          <p:cNvPr id="5" name="Footer Placeholder 4">
            <a:extLst>
              <a:ext uri="{FF2B5EF4-FFF2-40B4-BE49-F238E27FC236}">
                <a16:creationId xmlns:a16="http://schemas.microsoft.com/office/drawing/2014/main" xmlns="" id="{1A83AAA3-4155-48FB-8F00-16DBE0C9C256}"/>
              </a:ext>
            </a:extLst>
          </p:cNvPr>
          <p:cNvSpPr>
            <a:spLocks noGrp="1"/>
          </p:cNvSpPr>
          <p:nvPr>
            <p:ph type="ftr" sz="quarter" idx="11"/>
          </p:nvPr>
        </p:nvSpPr>
        <p:spPr/>
        <p:txBody>
          <a:bodyPr/>
          <a:lstStyle/>
          <a:p>
            <a:r>
              <a:rPr lang="en-US"/>
              <a:t>Bajra International College</a:t>
            </a:r>
            <a:endParaRPr lang="en-US" dirty="0"/>
          </a:p>
        </p:txBody>
      </p:sp>
      <p:sp>
        <p:nvSpPr>
          <p:cNvPr id="6" name="Slide Number Placeholder 5">
            <a:extLst>
              <a:ext uri="{FF2B5EF4-FFF2-40B4-BE49-F238E27FC236}">
                <a16:creationId xmlns:a16="http://schemas.microsoft.com/office/drawing/2014/main" xmlns=""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CB06063-A112-49AB-80C8-504D99ECD771}"/>
              </a:ext>
            </a:extLst>
          </p:cNvPr>
          <p:cNvSpPr>
            <a:spLocks noGrp="1"/>
          </p:cNvSpPr>
          <p:nvPr>
            <p:ph type="dt" sz="half" idx="10"/>
          </p:nvPr>
        </p:nvSpPr>
        <p:spPr/>
        <p:txBody>
          <a:bodyPr/>
          <a:lstStyle/>
          <a:p>
            <a:fld id="{A7AE63B5-036E-4B53-85B6-9BCCC5AC6DB7}" type="datetime1">
              <a:rPr lang="en-US" smtClean="0"/>
              <a:t>5/13/2023</a:t>
            </a:fld>
            <a:endParaRPr lang="en-US" dirty="0"/>
          </a:p>
        </p:txBody>
      </p:sp>
      <p:sp>
        <p:nvSpPr>
          <p:cNvPr id="5" name="Footer Placeholder 4">
            <a:extLst>
              <a:ext uri="{FF2B5EF4-FFF2-40B4-BE49-F238E27FC236}">
                <a16:creationId xmlns:a16="http://schemas.microsoft.com/office/drawing/2014/main" xmlns="" id="{6344C8D5-F898-4318-A76D-1FBD87329198}"/>
              </a:ext>
            </a:extLst>
          </p:cNvPr>
          <p:cNvSpPr>
            <a:spLocks noGrp="1"/>
          </p:cNvSpPr>
          <p:nvPr>
            <p:ph type="ftr" sz="quarter" idx="11"/>
          </p:nvPr>
        </p:nvSpPr>
        <p:spPr/>
        <p:txBody>
          <a:bodyPr/>
          <a:lstStyle/>
          <a:p>
            <a:r>
              <a:rPr lang="en-US"/>
              <a:t>Bajra International College</a:t>
            </a:r>
            <a:endParaRPr lang="en-US" dirty="0"/>
          </a:p>
        </p:txBody>
      </p:sp>
      <p:sp>
        <p:nvSpPr>
          <p:cNvPr id="6" name="Slide Number Placeholder 5">
            <a:extLst>
              <a:ext uri="{FF2B5EF4-FFF2-40B4-BE49-F238E27FC236}">
                <a16:creationId xmlns:a16="http://schemas.microsoft.com/office/drawing/2014/main" xmlns=""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5FF82DB-B518-40FD-8A66-44B874C055FB}"/>
              </a:ext>
            </a:extLst>
          </p:cNvPr>
          <p:cNvSpPr>
            <a:spLocks noGrp="1"/>
          </p:cNvSpPr>
          <p:nvPr>
            <p:ph type="dt" sz="half" idx="10"/>
          </p:nvPr>
        </p:nvSpPr>
        <p:spPr/>
        <p:txBody>
          <a:bodyPr/>
          <a:lstStyle/>
          <a:p>
            <a:fld id="{DB62B102-A4B1-4E8E-AB42-52C3BB8F2F5F}" type="datetime1">
              <a:rPr lang="en-US" smtClean="0"/>
              <a:t>5/13/2023</a:t>
            </a:fld>
            <a:endParaRPr lang="en-US" dirty="0"/>
          </a:p>
        </p:txBody>
      </p:sp>
      <p:sp>
        <p:nvSpPr>
          <p:cNvPr id="5" name="Footer Placeholder 4">
            <a:extLst>
              <a:ext uri="{FF2B5EF4-FFF2-40B4-BE49-F238E27FC236}">
                <a16:creationId xmlns:a16="http://schemas.microsoft.com/office/drawing/2014/main" xmlns="" id="{FCC1CCEE-725F-4745-837B-87EFB70E71D8}"/>
              </a:ext>
            </a:extLst>
          </p:cNvPr>
          <p:cNvSpPr>
            <a:spLocks noGrp="1"/>
          </p:cNvSpPr>
          <p:nvPr>
            <p:ph type="ftr" sz="quarter" idx="11"/>
          </p:nvPr>
        </p:nvSpPr>
        <p:spPr/>
        <p:txBody>
          <a:bodyPr/>
          <a:lstStyle/>
          <a:p>
            <a:r>
              <a:rPr lang="en-US"/>
              <a:t>Bajra International College</a:t>
            </a:r>
            <a:endParaRPr lang="en-US" dirty="0"/>
          </a:p>
        </p:txBody>
      </p:sp>
      <p:sp>
        <p:nvSpPr>
          <p:cNvPr id="6" name="Slide Number Placeholder 5">
            <a:extLst>
              <a:ext uri="{FF2B5EF4-FFF2-40B4-BE49-F238E27FC236}">
                <a16:creationId xmlns:a16="http://schemas.microsoft.com/office/drawing/2014/main" xmlns=""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5108EDC-3863-43B9-93C7-37465DC73B28}"/>
              </a:ext>
            </a:extLst>
          </p:cNvPr>
          <p:cNvSpPr>
            <a:spLocks noGrp="1"/>
          </p:cNvSpPr>
          <p:nvPr>
            <p:ph type="dt" sz="half" idx="10"/>
          </p:nvPr>
        </p:nvSpPr>
        <p:spPr/>
        <p:txBody>
          <a:bodyPr/>
          <a:lstStyle/>
          <a:p>
            <a:fld id="{9CB1E4FC-DCAC-4834-8011-12574AD172D9}" type="datetime1">
              <a:rPr lang="en-US" smtClean="0"/>
              <a:t>5/13/2023</a:t>
            </a:fld>
            <a:endParaRPr lang="en-US" dirty="0"/>
          </a:p>
        </p:txBody>
      </p:sp>
      <p:sp>
        <p:nvSpPr>
          <p:cNvPr id="6" name="Footer Placeholder 5">
            <a:extLst>
              <a:ext uri="{FF2B5EF4-FFF2-40B4-BE49-F238E27FC236}">
                <a16:creationId xmlns:a16="http://schemas.microsoft.com/office/drawing/2014/main" xmlns="" id="{A777D452-958D-4159-A9A4-16DD29680A04}"/>
              </a:ext>
            </a:extLst>
          </p:cNvPr>
          <p:cNvSpPr>
            <a:spLocks noGrp="1"/>
          </p:cNvSpPr>
          <p:nvPr>
            <p:ph type="ftr" sz="quarter" idx="11"/>
          </p:nvPr>
        </p:nvSpPr>
        <p:spPr/>
        <p:txBody>
          <a:bodyPr/>
          <a:lstStyle/>
          <a:p>
            <a:r>
              <a:rPr lang="en-US"/>
              <a:t>Bajra International College</a:t>
            </a:r>
            <a:endParaRPr lang="en-US" dirty="0"/>
          </a:p>
        </p:txBody>
      </p:sp>
      <p:sp>
        <p:nvSpPr>
          <p:cNvPr id="7" name="Slide Number Placeholder 6">
            <a:extLst>
              <a:ext uri="{FF2B5EF4-FFF2-40B4-BE49-F238E27FC236}">
                <a16:creationId xmlns:a16="http://schemas.microsoft.com/office/drawing/2014/main" xmlns=""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E80206F-8846-425C-A56E-16FFBA442014}"/>
              </a:ext>
            </a:extLst>
          </p:cNvPr>
          <p:cNvSpPr>
            <a:spLocks noGrp="1"/>
          </p:cNvSpPr>
          <p:nvPr>
            <p:ph type="dt" sz="half" idx="10"/>
          </p:nvPr>
        </p:nvSpPr>
        <p:spPr/>
        <p:txBody>
          <a:bodyPr/>
          <a:lstStyle/>
          <a:p>
            <a:fld id="{00799500-5863-453F-AE3B-7D04D8247215}" type="datetime1">
              <a:rPr lang="en-US" smtClean="0"/>
              <a:t>5/13/2023</a:t>
            </a:fld>
            <a:endParaRPr lang="en-US" dirty="0"/>
          </a:p>
        </p:txBody>
      </p:sp>
      <p:sp>
        <p:nvSpPr>
          <p:cNvPr id="8" name="Footer Placeholder 7">
            <a:extLst>
              <a:ext uri="{FF2B5EF4-FFF2-40B4-BE49-F238E27FC236}">
                <a16:creationId xmlns:a16="http://schemas.microsoft.com/office/drawing/2014/main" xmlns="" id="{6A45E89F-12CF-4561-A5F2-1E05783A3063}"/>
              </a:ext>
            </a:extLst>
          </p:cNvPr>
          <p:cNvSpPr>
            <a:spLocks noGrp="1"/>
          </p:cNvSpPr>
          <p:nvPr>
            <p:ph type="ftr" sz="quarter" idx="11"/>
          </p:nvPr>
        </p:nvSpPr>
        <p:spPr/>
        <p:txBody>
          <a:bodyPr/>
          <a:lstStyle/>
          <a:p>
            <a:r>
              <a:rPr lang="en-US"/>
              <a:t>Bajra International College</a:t>
            </a:r>
            <a:endParaRPr lang="en-US" dirty="0"/>
          </a:p>
        </p:txBody>
      </p:sp>
      <p:sp>
        <p:nvSpPr>
          <p:cNvPr id="9" name="Slide Number Placeholder 8">
            <a:extLst>
              <a:ext uri="{FF2B5EF4-FFF2-40B4-BE49-F238E27FC236}">
                <a16:creationId xmlns:a16="http://schemas.microsoft.com/office/drawing/2014/main" xmlns=""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FEF9592-AA3C-4CF8-A5DB-4D010195A438}"/>
              </a:ext>
            </a:extLst>
          </p:cNvPr>
          <p:cNvSpPr>
            <a:spLocks noGrp="1"/>
          </p:cNvSpPr>
          <p:nvPr>
            <p:ph type="dt" sz="half" idx="10"/>
          </p:nvPr>
        </p:nvSpPr>
        <p:spPr/>
        <p:txBody>
          <a:bodyPr/>
          <a:lstStyle/>
          <a:p>
            <a:fld id="{C8906F20-689C-4B2A-B8F6-257DC71E18D7}" type="datetime1">
              <a:rPr lang="en-US" smtClean="0"/>
              <a:t>5/13/2023</a:t>
            </a:fld>
            <a:endParaRPr lang="en-US" dirty="0"/>
          </a:p>
        </p:txBody>
      </p:sp>
      <p:sp>
        <p:nvSpPr>
          <p:cNvPr id="4" name="Footer Placeholder 3">
            <a:extLst>
              <a:ext uri="{FF2B5EF4-FFF2-40B4-BE49-F238E27FC236}">
                <a16:creationId xmlns:a16="http://schemas.microsoft.com/office/drawing/2014/main" xmlns="" id="{3C2C9377-F93E-4515-852A-264707755154}"/>
              </a:ext>
            </a:extLst>
          </p:cNvPr>
          <p:cNvSpPr>
            <a:spLocks noGrp="1"/>
          </p:cNvSpPr>
          <p:nvPr>
            <p:ph type="ftr" sz="quarter" idx="11"/>
          </p:nvPr>
        </p:nvSpPr>
        <p:spPr/>
        <p:txBody>
          <a:bodyPr/>
          <a:lstStyle/>
          <a:p>
            <a:r>
              <a:rPr lang="en-US"/>
              <a:t>Bajra International College</a:t>
            </a:r>
            <a:endParaRPr lang="en-US" dirty="0"/>
          </a:p>
        </p:txBody>
      </p:sp>
      <p:sp>
        <p:nvSpPr>
          <p:cNvPr id="5" name="Slide Number Placeholder 4">
            <a:extLst>
              <a:ext uri="{FF2B5EF4-FFF2-40B4-BE49-F238E27FC236}">
                <a16:creationId xmlns:a16="http://schemas.microsoft.com/office/drawing/2014/main" xmlns=""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EA599B4-6AB2-4190-82B5-7667EE1E922A}"/>
              </a:ext>
            </a:extLst>
          </p:cNvPr>
          <p:cNvSpPr>
            <a:spLocks noGrp="1"/>
          </p:cNvSpPr>
          <p:nvPr>
            <p:ph type="dt" sz="half" idx="10"/>
          </p:nvPr>
        </p:nvSpPr>
        <p:spPr/>
        <p:txBody>
          <a:bodyPr/>
          <a:lstStyle/>
          <a:p>
            <a:fld id="{93275FEB-694F-4907-9839-156D7310AD9E}" type="datetime1">
              <a:rPr lang="en-US" smtClean="0"/>
              <a:t>5/13/2023</a:t>
            </a:fld>
            <a:endParaRPr lang="en-US" dirty="0"/>
          </a:p>
        </p:txBody>
      </p:sp>
      <p:sp>
        <p:nvSpPr>
          <p:cNvPr id="3" name="Footer Placeholder 2">
            <a:extLst>
              <a:ext uri="{FF2B5EF4-FFF2-40B4-BE49-F238E27FC236}">
                <a16:creationId xmlns:a16="http://schemas.microsoft.com/office/drawing/2014/main" xmlns="" id="{1B8FBFB3-AD86-4E39-B8AE-B4EC14528156}"/>
              </a:ext>
            </a:extLst>
          </p:cNvPr>
          <p:cNvSpPr>
            <a:spLocks noGrp="1"/>
          </p:cNvSpPr>
          <p:nvPr>
            <p:ph type="ftr" sz="quarter" idx="11"/>
          </p:nvPr>
        </p:nvSpPr>
        <p:spPr/>
        <p:txBody>
          <a:bodyPr/>
          <a:lstStyle/>
          <a:p>
            <a:r>
              <a:rPr lang="en-US"/>
              <a:t>Bajra International College</a:t>
            </a:r>
            <a:endParaRPr lang="en-US" dirty="0"/>
          </a:p>
        </p:txBody>
      </p:sp>
      <p:sp>
        <p:nvSpPr>
          <p:cNvPr id="4" name="Slide Number Placeholder 3">
            <a:extLst>
              <a:ext uri="{FF2B5EF4-FFF2-40B4-BE49-F238E27FC236}">
                <a16:creationId xmlns:a16="http://schemas.microsoft.com/office/drawing/2014/main" xmlns=""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180DD20-7A20-4574-98A4-427795876739}"/>
              </a:ext>
            </a:extLst>
          </p:cNvPr>
          <p:cNvSpPr>
            <a:spLocks noGrp="1"/>
          </p:cNvSpPr>
          <p:nvPr>
            <p:ph type="dt" sz="half" idx="10"/>
          </p:nvPr>
        </p:nvSpPr>
        <p:spPr/>
        <p:txBody>
          <a:bodyPr/>
          <a:lstStyle/>
          <a:p>
            <a:fld id="{AB75709C-3B42-4D2D-AF9E-95013257BFE0}" type="datetime1">
              <a:rPr lang="en-US" smtClean="0"/>
              <a:t>5/13/2023</a:t>
            </a:fld>
            <a:endParaRPr lang="en-US" dirty="0"/>
          </a:p>
        </p:txBody>
      </p:sp>
      <p:sp>
        <p:nvSpPr>
          <p:cNvPr id="6" name="Footer Placeholder 5">
            <a:extLst>
              <a:ext uri="{FF2B5EF4-FFF2-40B4-BE49-F238E27FC236}">
                <a16:creationId xmlns:a16="http://schemas.microsoft.com/office/drawing/2014/main" xmlns="" id="{54D0ED2B-71C4-421A-9DB0-676E00C10BDC}"/>
              </a:ext>
            </a:extLst>
          </p:cNvPr>
          <p:cNvSpPr>
            <a:spLocks noGrp="1"/>
          </p:cNvSpPr>
          <p:nvPr>
            <p:ph type="ftr" sz="quarter" idx="11"/>
          </p:nvPr>
        </p:nvSpPr>
        <p:spPr/>
        <p:txBody>
          <a:bodyPr/>
          <a:lstStyle/>
          <a:p>
            <a:r>
              <a:rPr lang="en-US"/>
              <a:t>Bajra International College</a:t>
            </a:r>
            <a:endParaRPr lang="en-US" dirty="0"/>
          </a:p>
        </p:txBody>
      </p:sp>
      <p:sp>
        <p:nvSpPr>
          <p:cNvPr id="7" name="Slide Number Placeholder 6">
            <a:extLst>
              <a:ext uri="{FF2B5EF4-FFF2-40B4-BE49-F238E27FC236}">
                <a16:creationId xmlns:a16="http://schemas.microsoft.com/office/drawing/2014/main" xmlns=""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C3C3F7B-A4C8-4F9D-8165-BC5186EA0929}"/>
              </a:ext>
            </a:extLst>
          </p:cNvPr>
          <p:cNvSpPr>
            <a:spLocks noGrp="1"/>
          </p:cNvSpPr>
          <p:nvPr>
            <p:ph type="dt" sz="half" idx="10"/>
          </p:nvPr>
        </p:nvSpPr>
        <p:spPr/>
        <p:txBody>
          <a:bodyPr/>
          <a:lstStyle/>
          <a:p>
            <a:fld id="{84B0F097-980A-4589-8ABB-D8C83B6159B4}" type="datetime1">
              <a:rPr lang="en-US" smtClean="0"/>
              <a:t>5/13/2023</a:t>
            </a:fld>
            <a:endParaRPr lang="en-US" dirty="0"/>
          </a:p>
        </p:txBody>
      </p:sp>
      <p:sp>
        <p:nvSpPr>
          <p:cNvPr id="6" name="Footer Placeholder 5">
            <a:extLst>
              <a:ext uri="{FF2B5EF4-FFF2-40B4-BE49-F238E27FC236}">
                <a16:creationId xmlns:a16="http://schemas.microsoft.com/office/drawing/2014/main" xmlns="" id="{DE696EA5-2FA2-464D-982F-C53E6426A843}"/>
              </a:ext>
            </a:extLst>
          </p:cNvPr>
          <p:cNvSpPr>
            <a:spLocks noGrp="1"/>
          </p:cNvSpPr>
          <p:nvPr>
            <p:ph type="ftr" sz="quarter" idx="11"/>
          </p:nvPr>
        </p:nvSpPr>
        <p:spPr/>
        <p:txBody>
          <a:bodyPr/>
          <a:lstStyle/>
          <a:p>
            <a:r>
              <a:rPr lang="en-US"/>
              <a:t>Bajra International College</a:t>
            </a:r>
            <a:endParaRPr lang="en-US" dirty="0"/>
          </a:p>
        </p:txBody>
      </p:sp>
      <p:sp>
        <p:nvSpPr>
          <p:cNvPr id="7" name="Slide Number Placeholder 6">
            <a:extLst>
              <a:ext uri="{FF2B5EF4-FFF2-40B4-BE49-F238E27FC236}">
                <a16:creationId xmlns:a16="http://schemas.microsoft.com/office/drawing/2014/main" xmlns=""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56988-E873-4081-AD4E-F1D488CEAF9E}" type="datetime1">
              <a:rPr lang="en-US" smtClean="0"/>
              <a:t>5/13/2023</a:t>
            </a:fld>
            <a:endParaRPr lang="en-US" dirty="0"/>
          </a:p>
        </p:txBody>
      </p:sp>
      <p:sp>
        <p:nvSpPr>
          <p:cNvPr id="5" name="Footer Placeholder 4">
            <a:extLst>
              <a:ext uri="{FF2B5EF4-FFF2-40B4-BE49-F238E27FC236}">
                <a16:creationId xmlns:a16="http://schemas.microsoft.com/office/drawing/2014/main" xmlns=""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Bajra International College</a:t>
            </a:r>
            <a:endParaRPr lang="en-US" dirty="0"/>
          </a:p>
        </p:txBody>
      </p:sp>
      <p:sp>
        <p:nvSpPr>
          <p:cNvPr id="6" name="Slide Number Placeholder 5">
            <a:extLst>
              <a:ext uri="{FF2B5EF4-FFF2-40B4-BE49-F238E27FC236}">
                <a16:creationId xmlns:a16="http://schemas.microsoft.com/office/drawing/2014/main" xmlns=""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0">
              <a:schemeClr val="accent1">
                <a:lumMod val="45000"/>
                <a:lumOff val="55000"/>
              </a:schemeClr>
            </a:gs>
            <a:gs pos="0">
              <a:schemeClr val="accent1">
                <a:lumMod val="45000"/>
                <a:lumOff val="55000"/>
              </a:schemeClr>
            </a:gs>
            <a:gs pos="0">
              <a:schemeClr val="tx1">
                <a:lumMod val="65000"/>
                <a:lumOff val="35000"/>
              </a:schemeClr>
            </a:gs>
          </a:gsLst>
          <a:lin ang="5400000" scaled="1"/>
        </a:gradFill>
        <a:effectLst/>
      </p:bgPr>
    </p:bg>
    <p:spTree>
      <p:nvGrpSpPr>
        <p:cNvPr id="1" name=""/>
        <p:cNvGrpSpPr/>
        <p:nvPr/>
      </p:nvGrpSpPr>
      <p:grpSpPr>
        <a:xfrm>
          <a:off x="0" y="0"/>
          <a:ext cx="0" cy="0"/>
          <a:chOff x="0" y="0"/>
          <a:chExt cx="0" cy="0"/>
        </a:xfrm>
      </p:grpSpPr>
      <p:grpSp>
        <p:nvGrpSpPr>
          <p:cNvPr id="7" name="Group 6" descr="Icon of chart. ">
            <a:extLst>
              <a:ext uri="{FF2B5EF4-FFF2-40B4-BE49-F238E27FC236}">
                <a16:creationId xmlns:a16="http://schemas.microsoft.com/office/drawing/2014/main" xmlns="" id="{B95DF07A-CE7E-4D89-9AA0-25F4FFF3B9C7}"/>
              </a:ext>
            </a:extLst>
          </p:cNvPr>
          <p:cNvGrpSpPr/>
          <p:nvPr/>
        </p:nvGrpSpPr>
        <p:grpSpPr>
          <a:xfrm>
            <a:off x="5851020" y="1447159"/>
            <a:ext cx="489958" cy="492680"/>
            <a:chOff x="2125662" y="4297419"/>
            <a:chExt cx="285750" cy="287338"/>
          </a:xfrm>
          <a:solidFill>
            <a:schemeClr val="bg1"/>
          </a:solidFill>
        </p:grpSpPr>
        <p:sp>
          <p:nvSpPr>
            <p:cNvPr id="8" name="Freeform 565">
              <a:extLst>
                <a:ext uri="{FF2B5EF4-FFF2-40B4-BE49-F238E27FC236}">
                  <a16:creationId xmlns:a16="http://schemas.microsoft.com/office/drawing/2014/main" xmlns="" id="{548FC78B-EF83-4185-A63D-1A5A85640B62}"/>
                </a:ext>
              </a:extLst>
            </p:cNvPr>
            <p:cNvSpPr>
              <a:spLocks noEditPoints="1"/>
            </p:cNvSpPr>
            <p:nvPr/>
          </p:nvSpPr>
          <p:spPr bwMode="auto">
            <a:xfrm>
              <a:off x="2125662" y="4297419"/>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9" name="Freeform 566">
              <a:extLst>
                <a:ext uri="{FF2B5EF4-FFF2-40B4-BE49-F238E27FC236}">
                  <a16:creationId xmlns:a16="http://schemas.microsoft.com/office/drawing/2014/main" xmlns="" id="{B7B50F87-A3AA-4FB6-9692-24BF5512FC5B}"/>
                </a:ext>
              </a:extLst>
            </p:cNvPr>
            <p:cNvSpPr>
              <a:spLocks/>
            </p:cNvSpPr>
            <p:nvPr/>
          </p:nvSpPr>
          <p:spPr bwMode="auto">
            <a:xfrm>
              <a:off x="2168525" y="43680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Light"/>
                <a:ea typeface="+mn-ea"/>
                <a:cs typeface="+mn-cs"/>
              </a:endParaRPr>
            </a:p>
          </p:txBody>
        </p:sp>
      </p:grpSp>
      <p:sp>
        <p:nvSpPr>
          <p:cNvPr id="3" name="Footer Placeholder 2">
            <a:extLst>
              <a:ext uri="{FF2B5EF4-FFF2-40B4-BE49-F238E27FC236}">
                <a16:creationId xmlns:a16="http://schemas.microsoft.com/office/drawing/2014/main" xmlns="" id="{905FCAE0-68A3-447B-B69B-87E24D7B21D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Segoe UI Light"/>
                <a:ea typeface="+mn-ea"/>
                <a:cs typeface="+mn-cs"/>
              </a:rPr>
              <a:t>Bajra International College</a:t>
            </a:r>
            <a:endParaRPr kumimoji="0" lang="en-US" sz="1200" b="0" i="0" u="none" strike="noStrike" kern="1200" cap="none" spc="0" normalizeH="0" baseline="0" noProof="0" dirty="0">
              <a:ln>
                <a:noFill/>
              </a:ln>
              <a:solidFill>
                <a:srgbClr val="000000">
                  <a:tint val="75000"/>
                </a:srgbClr>
              </a:solidFill>
              <a:effectLst/>
              <a:uLnTx/>
              <a:uFillTx/>
              <a:latin typeface="Segoe UI Light"/>
              <a:ea typeface="+mn-ea"/>
              <a:cs typeface="+mn-cs"/>
            </a:endParaRPr>
          </a:p>
        </p:txBody>
      </p:sp>
      <p:pic>
        <p:nvPicPr>
          <p:cNvPr id="10" name="Picture 9">
            <a:extLst>
              <a:ext uri="{FF2B5EF4-FFF2-40B4-BE49-F238E27FC236}">
                <a16:creationId xmlns:a16="http://schemas.microsoft.com/office/drawing/2014/main" xmlns="" id="{B76B4E13-2462-401F-8BE4-EA7BBD556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59500"/>
            <a:ext cx="1895475" cy="561975"/>
          </a:xfrm>
          <a:prstGeom prst="rect">
            <a:avLst/>
          </a:prstGeom>
        </p:spPr>
      </p:pic>
      <p:sp>
        <p:nvSpPr>
          <p:cNvPr id="11" name="Title 1">
            <a:extLst>
              <a:ext uri="{FF2B5EF4-FFF2-40B4-BE49-F238E27FC236}">
                <a16:creationId xmlns:a16="http://schemas.microsoft.com/office/drawing/2014/main" xmlns="" id="{E16E43E1-6497-4BF5-27A1-38DC70E75C63}"/>
              </a:ext>
            </a:extLst>
          </p:cNvPr>
          <p:cNvSpPr txBox="1">
            <a:spLocks/>
          </p:cNvSpPr>
          <p:nvPr/>
        </p:nvSpPr>
        <p:spPr>
          <a:xfrm>
            <a:off x="189771" y="2620789"/>
            <a:ext cx="11469488" cy="2857761"/>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	Project II</a:t>
            </a:r>
            <a:r>
              <a:rPr lang="en-US" dirty="0">
                <a:solidFill>
                  <a:schemeClr val="bg1"/>
                </a:solidFill>
              </a:rPr>
              <a:t/>
            </a:r>
            <a:br>
              <a:rPr lang="en-US" dirty="0">
                <a:solidFill>
                  <a:schemeClr val="bg1"/>
                </a:solidFill>
              </a:rPr>
            </a:br>
            <a:r>
              <a:rPr lang="en-US" dirty="0">
                <a:solidFill>
                  <a:schemeClr val="bg1"/>
                </a:solidFill>
              </a:rPr>
              <a:t>	</a:t>
            </a:r>
            <a:r>
              <a:rPr lang="en-US" sz="4000" dirty="0">
                <a:solidFill>
                  <a:schemeClr val="accent4"/>
                </a:solidFill>
              </a:rPr>
              <a:t>STOCK MANAGEMENT SYSTEM</a:t>
            </a:r>
          </a:p>
          <a:p>
            <a:r>
              <a:rPr lang="en-US" sz="3200" dirty="0">
                <a:solidFill>
                  <a:schemeClr val="accent3">
                    <a:lumMod val="20000"/>
                    <a:lumOff val="80000"/>
                  </a:schemeClr>
                </a:solidFill>
              </a:rPr>
              <a:t>BY: MILAN KARKI</a:t>
            </a:r>
          </a:p>
          <a:p>
            <a:r>
              <a:rPr lang="en-US" sz="2800" dirty="0">
                <a:solidFill>
                  <a:srgbClr val="FFFF00"/>
                </a:solidFill>
              </a:rPr>
              <a:t>Tu Register No: 6-2-712-52-2019</a:t>
            </a:r>
            <a:endParaRPr lang="en-US" sz="2800" dirty="0">
              <a:solidFill>
                <a:schemeClr val="accent2">
                  <a:lumMod val="60000"/>
                  <a:lumOff val="40000"/>
                </a:schemeClr>
              </a:solidFill>
            </a:endParaRPr>
          </a:p>
          <a:p>
            <a:r>
              <a:rPr lang="en-US" sz="2800" dirty="0">
                <a:solidFill>
                  <a:schemeClr val="accent2">
                    <a:lumMod val="60000"/>
                    <a:lumOff val="40000"/>
                  </a:schemeClr>
                </a:solidFill>
              </a:rPr>
              <a:t>Roll No: 5    </a:t>
            </a:r>
          </a:p>
        </p:txBody>
      </p:sp>
    </p:spTree>
    <p:extLst>
      <p:ext uri="{BB962C8B-B14F-4D97-AF65-F5344CB8AC3E}">
        <p14:creationId xmlns:p14="http://schemas.microsoft.com/office/powerpoint/2010/main" val="1563616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Use Case Diagram</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xmlns="" id="{B00313CB-DAB7-4998-A00A-3C7F570EA3F9}"/>
              </a:ext>
            </a:extLst>
          </p:cNvPr>
          <p:cNvSpPr>
            <a:spLocks noGrp="1"/>
          </p:cNvSpPr>
          <p:nvPr>
            <p:ph type="ftr" sz="quarter" idx="11"/>
          </p:nvPr>
        </p:nvSpPr>
        <p:spPr>
          <a:xfrm>
            <a:off x="4038600" y="6356351"/>
            <a:ext cx="3899452" cy="340850"/>
          </a:xfrm>
        </p:spPr>
        <p:txBody>
          <a:bodyPr/>
          <a:lstStyle/>
          <a:p>
            <a:r>
              <a:rPr lang="en-US"/>
              <a:t>Bajra International College</a:t>
            </a:r>
            <a:endParaRPr lang="en-US" dirty="0"/>
          </a:p>
        </p:txBody>
      </p:sp>
      <p:pic>
        <p:nvPicPr>
          <p:cNvPr id="4" name="Picture 3">
            <a:extLst>
              <a:ext uri="{FF2B5EF4-FFF2-40B4-BE49-F238E27FC236}">
                <a16:creationId xmlns:a16="http://schemas.microsoft.com/office/drawing/2014/main" xmlns="" id="{DA443416-A888-48FA-9744-8EF2E9BB2F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980" y="6309426"/>
            <a:ext cx="1895475" cy="561975"/>
          </a:xfrm>
          <a:prstGeom prst="rect">
            <a:avLst/>
          </a:prstGeom>
        </p:spPr>
      </p:pic>
      <p:sp>
        <p:nvSpPr>
          <p:cNvPr id="10" name="TextBox 9">
            <a:extLst>
              <a:ext uri="{FF2B5EF4-FFF2-40B4-BE49-F238E27FC236}">
                <a16:creationId xmlns:a16="http://schemas.microsoft.com/office/drawing/2014/main" xmlns="" id="{768A0FE3-DEE5-6D60-9AC0-592350B4DC6C}"/>
              </a:ext>
            </a:extLst>
          </p:cNvPr>
          <p:cNvSpPr txBox="1"/>
          <p:nvPr/>
        </p:nvSpPr>
        <p:spPr>
          <a:xfrm>
            <a:off x="4593243" y="6094541"/>
            <a:ext cx="2816948"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2: Use Case Diagram</a:t>
            </a:r>
            <a:endParaRPr lang="en-GB" sz="1600" b="1" i="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732426"/>
            <a:ext cx="3540038" cy="5333977"/>
          </a:xfrm>
          <a:prstGeom prst="rect">
            <a:avLst/>
          </a:prstGeom>
        </p:spPr>
      </p:pic>
    </p:spTree>
    <p:extLst>
      <p:ext uri="{BB962C8B-B14F-4D97-AF65-F5344CB8AC3E}">
        <p14:creationId xmlns:p14="http://schemas.microsoft.com/office/powerpoint/2010/main" val="843768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Requirements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xmlns=""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xmlns="" id="{E01A8A7B-497A-49FA-AF57-15C61196A5E8}"/>
              </a:ext>
            </a:extLst>
          </p:cNvPr>
          <p:cNvSpPr txBox="1"/>
          <p:nvPr/>
        </p:nvSpPr>
        <p:spPr>
          <a:xfrm>
            <a:off x="228600" y="822179"/>
            <a:ext cx="11303000" cy="5632311"/>
          </a:xfrm>
          <a:prstGeom prst="rect">
            <a:avLst/>
          </a:prstGeom>
          <a:noFill/>
        </p:spPr>
        <p:txBody>
          <a:bodyPr wrap="square">
            <a:spAutoFit/>
          </a:bodyPr>
          <a:lstStyle/>
          <a:p>
            <a:r>
              <a:rPr lang="en-GB"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Feasibility study</a:t>
            </a:r>
            <a:r>
              <a:rPr lang="en-GB" sz="1800" dirty="0">
                <a:effectLst/>
                <a:latin typeface="Times New Roman" panose="02020603050405020304" pitchFamily="18" charset="0"/>
                <a:ea typeface="Calibri" panose="020F0502020204030204" pitchFamily="34" charset="0"/>
              </a:rPr>
              <a:t> </a:t>
            </a:r>
          </a:p>
          <a:p>
            <a:endParaRPr lang="en-GB"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Technical feasibility: </a:t>
            </a:r>
            <a:r>
              <a:rPr lang="en-GB" dirty="0">
                <a:latin typeface="Times New Roman" panose="02020603050405020304" pitchFamily="18" charset="0"/>
                <a:cs typeface="Times New Roman" panose="02020603050405020304" pitchFamily="18" charset="0"/>
              </a:rPr>
              <a:t>In order to design this system, it uses existing technologies, software and hardware so there is no technological hurdle to build this system.</a:t>
            </a: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Economic feasibility: </a:t>
            </a:r>
            <a:r>
              <a:rPr lang="en-GB" sz="1800" dirty="0">
                <a:effectLst/>
                <a:latin typeface="Times New Roman" panose="02020603050405020304" pitchFamily="18" charset="0"/>
                <a:ea typeface="Calibri" panose="020F0502020204030204" pitchFamily="34" charset="0"/>
              </a:rPr>
              <a:t>The system development does not have any requirement of expensive hardware and software, and used software are mostly open source so development is economically feasible.</a:t>
            </a:r>
          </a:p>
          <a:p>
            <a:endParaRPr lang="en-GB"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GB"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Operational feasibility</a:t>
            </a:r>
            <a:r>
              <a:rPr lang="en-GB" sz="1800" b="1" dirty="0">
                <a:effectLst/>
                <a:latin typeface="Times New Roman" panose="02020603050405020304" pitchFamily="18" charset="0"/>
                <a:ea typeface="Calibri" panose="020F0502020204030204" pitchFamily="34" charset="0"/>
              </a:rPr>
              <a:t>: </a:t>
            </a:r>
            <a:r>
              <a:rPr lang="en-GB" dirty="0">
                <a:latin typeface="Times New Roman" panose="02020603050405020304" pitchFamily="18" charset="0"/>
                <a:ea typeface="Calibri" panose="020F0502020204030204" pitchFamily="34" charset="0"/>
              </a:rPr>
              <a:t>The proposed system is operationally feasible as it is reliable for all type of user i.e., whether or not the user has the knowledge of computer or not. It is simple and easy to use due to simple user interface and its operational feasible.</a:t>
            </a:r>
          </a:p>
          <a:p>
            <a:pPr marL="285750" indent="-285750">
              <a:buFont typeface="Arial" panose="020B0604020202020204" pitchFamily="34" charset="0"/>
              <a:buChar char="•"/>
            </a:pPr>
            <a:endParaRPr lang="en-GB"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Schedule Feasibility: </a:t>
            </a:r>
            <a:r>
              <a:rPr lang="en-GB" dirty="0">
                <a:latin typeface="Times New Roman" panose="02020603050405020304" pitchFamily="18" charset="0"/>
                <a:cs typeface="Times New Roman" panose="02020603050405020304" pitchFamily="18" charset="0"/>
              </a:rPr>
              <a:t>The system that we developed is scheduling feasible as it does not require more time for the development phase. </a:t>
            </a:r>
          </a:p>
          <a:p>
            <a:pPr marL="285750" indent="-285750">
              <a:buFont typeface="Arial" panose="020B0604020202020204" pitchFamily="34" charset="0"/>
              <a:buChar char="•"/>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ea typeface="Calibri" panose="020F0502020204030204" pitchFamily="34" charset="0"/>
            </a:endParaRPr>
          </a:p>
          <a:p>
            <a:r>
              <a:rPr lang="en-GB" sz="1800" dirty="0">
                <a:effectLst/>
                <a:latin typeface="Times New Roman" panose="02020603050405020304" pitchFamily="18" charset="0"/>
                <a:ea typeface="Calibri" panose="020F0502020204030204" pitchFamily="34" charset="0"/>
              </a:rPr>
              <a:t> </a:t>
            </a:r>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xmlns="" id="{2FE49507-522A-49A4-8CD1-2FA1C4F021A9}"/>
              </a:ext>
            </a:extLst>
          </p:cNvPr>
          <p:cNvSpPr>
            <a:spLocks noGrp="1"/>
          </p:cNvSpPr>
          <p:nvPr>
            <p:ph type="ftr" sz="quarter" idx="11"/>
          </p:nvPr>
        </p:nvSpPr>
        <p:spPr/>
        <p:txBody>
          <a:bodyPr/>
          <a:lstStyle/>
          <a:p>
            <a:r>
              <a:rPr lang="en-US"/>
              <a:t>Bajra International College</a:t>
            </a:r>
            <a:endParaRPr lang="en-US" dirty="0"/>
          </a:p>
        </p:txBody>
      </p:sp>
      <p:pic>
        <p:nvPicPr>
          <p:cNvPr id="6" name="Picture 5">
            <a:extLst>
              <a:ext uri="{FF2B5EF4-FFF2-40B4-BE49-F238E27FC236}">
                <a16:creationId xmlns:a16="http://schemas.microsoft.com/office/drawing/2014/main" xmlns="" id="{4418685A-EE1A-435C-9DDF-93CFC7F76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59500"/>
            <a:ext cx="1895475" cy="561975"/>
          </a:xfrm>
          <a:prstGeom prst="rect">
            <a:avLst/>
          </a:prstGeom>
        </p:spPr>
      </p:pic>
    </p:spTree>
    <p:extLst>
      <p:ext uri="{BB962C8B-B14F-4D97-AF65-F5344CB8AC3E}">
        <p14:creationId xmlns:p14="http://schemas.microsoft.com/office/powerpoint/2010/main" val="3308814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Requirements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xmlns=""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xmlns="" id="{E01A8A7B-497A-49FA-AF57-15C61196A5E8}"/>
              </a:ext>
            </a:extLst>
          </p:cNvPr>
          <p:cNvSpPr txBox="1"/>
          <p:nvPr/>
        </p:nvSpPr>
        <p:spPr>
          <a:xfrm>
            <a:off x="552450" y="775148"/>
            <a:ext cx="11303000" cy="1477328"/>
          </a:xfrm>
          <a:prstGeom prst="rect">
            <a:avLst/>
          </a:prstGeom>
          <a:noFill/>
        </p:spPr>
        <p:txBody>
          <a:bodyPr wrap="square">
            <a:spAutoFit/>
          </a:bodyPr>
          <a:lstStyle/>
          <a:p>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b="1" dirty="0">
                <a:effectLst/>
                <a:latin typeface="Times New Roman" panose="02020603050405020304" pitchFamily="18" charset="0"/>
                <a:ea typeface="Calibri" panose="020F0502020204030204" pitchFamily="34" charset="0"/>
              </a:rPr>
              <a:t>Gantt chart </a:t>
            </a:r>
            <a:r>
              <a:rPr lang="en-GB" sz="1800" dirty="0">
                <a:effectLst/>
                <a:latin typeface="Times New Roman" panose="02020603050405020304" pitchFamily="18" charset="0"/>
                <a:ea typeface="Calibri" panose="020F0502020204030204" pitchFamily="34" charset="0"/>
              </a:rPr>
              <a:t>is used for planning projects of all sizes, and it is a useful way of showing what work is scheduled to be done on a specific day.</a:t>
            </a: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It can also help you view the start and end dates of a project in one simple chart. </a:t>
            </a:r>
            <a:endParaRPr lang="en-GB"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xmlns="" id="{2FE49507-522A-49A4-8CD1-2FA1C4F021A9}"/>
              </a:ext>
            </a:extLst>
          </p:cNvPr>
          <p:cNvSpPr>
            <a:spLocks noGrp="1"/>
          </p:cNvSpPr>
          <p:nvPr>
            <p:ph type="ftr" sz="quarter" idx="11"/>
          </p:nvPr>
        </p:nvSpPr>
        <p:spPr/>
        <p:txBody>
          <a:bodyPr/>
          <a:lstStyle/>
          <a:p>
            <a:r>
              <a:rPr lang="en-US" dirty="0"/>
              <a:t>Bajra International College</a:t>
            </a:r>
          </a:p>
        </p:txBody>
      </p:sp>
      <p:pic>
        <p:nvPicPr>
          <p:cNvPr id="6" name="Picture 5">
            <a:extLst>
              <a:ext uri="{FF2B5EF4-FFF2-40B4-BE49-F238E27FC236}">
                <a16:creationId xmlns:a16="http://schemas.microsoft.com/office/drawing/2014/main" xmlns="" id="{4418685A-EE1A-435C-9DDF-93CFC7F76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38194"/>
            <a:ext cx="1895475" cy="561975"/>
          </a:xfrm>
          <a:prstGeom prst="rect">
            <a:avLst/>
          </a:prstGeom>
        </p:spPr>
      </p:pic>
      <p:sp>
        <p:nvSpPr>
          <p:cNvPr id="5" name="Rectangle 1">
            <a:extLst>
              <a:ext uri="{FF2B5EF4-FFF2-40B4-BE49-F238E27FC236}">
                <a16:creationId xmlns:a16="http://schemas.microsoft.com/office/drawing/2014/main" xmlns="" id="{884FD799-1ADD-2D42-EEB7-3213352A7900}"/>
              </a:ext>
            </a:extLst>
          </p:cNvPr>
          <p:cNvSpPr>
            <a:spLocks noChangeArrowheads="1"/>
          </p:cNvSpPr>
          <p:nvPr/>
        </p:nvSpPr>
        <p:spPr bwMode="auto">
          <a:xfrm>
            <a:off x="9499926" y="3301613"/>
            <a:ext cx="2279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xmlns="" id="{AB198827-B1F4-D9EA-85E1-63091C7A8EA9}"/>
              </a:ext>
            </a:extLst>
          </p:cNvPr>
          <p:cNvSpPr txBox="1"/>
          <p:nvPr/>
        </p:nvSpPr>
        <p:spPr>
          <a:xfrm>
            <a:off x="5148262" y="5958718"/>
            <a:ext cx="2816948"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3: Gantt Chart</a:t>
            </a:r>
            <a:endParaRPr lang="en-GB" sz="1600" b="1"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ECDEB719-4BBC-90B7-9C20-45EA8E08C0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756" y="2311554"/>
            <a:ext cx="10049070" cy="3683501"/>
          </a:xfrm>
          <a:prstGeom prst="rect">
            <a:avLst/>
          </a:prstGeom>
        </p:spPr>
      </p:pic>
    </p:spTree>
    <p:extLst>
      <p:ext uri="{BB962C8B-B14F-4D97-AF65-F5344CB8AC3E}">
        <p14:creationId xmlns:p14="http://schemas.microsoft.com/office/powerpoint/2010/main" val="1875469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Requirements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xmlns=""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xmlns="" id="{E01A8A7B-497A-49FA-AF57-15C61196A5E8}"/>
              </a:ext>
            </a:extLst>
          </p:cNvPr>
          <p:cNvSpPr txBox="1"/>
          <p:nvPr/>
        </p:nvSpPr>
        <p:spPr>
          <a:xfrm>
            <a:off x="552450" y="775148"/>
            <a:ext cx="11303000" cy="3416320"/>
          </a:xfrm>
          <a:prstGeom prst="rect">
            <a:avLst/>
          </a:prstGeom>
          <a:noFill/>
        </p:spPr>
        <p:txBody>
          <a:bodyPr wrap="square">
            <a:spAutoFit/>
          </a:bodyPr>
          <a:lstStyle/>
          <a:p>
            <a:r>
              <a:rPr lang="en-GB"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Tools and Technology Used:</a:t>
            </a:r>
            <a:r>
              <a:rPr lang="en-GB"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endParaRPr lang="en-GB"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Following software is used for the development of the System</a:t>
            </a:r>
            <a:r>
              <a:rPr lang="en-GB"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endParaRPr lang="en-GB"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VS Code</a:t>
            </a:r>
          </a:p>
          <a:p>
            <a:pPr marL="285750" indent="-285750">
              <a:buFont typeface="Arial" panose="020B0604020202020204" pitchFamily="34" charset="0"/>
              <a:buChar char="•"/>
            </a:pPr>
            <a:endPar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MySQL</a:t>
            </a:r>
          </a:p>
          <a:p>
            <a:endPar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Apache [</a:t>
            </a:r>
            <a:r>
              <a:rPr lang="en-GB"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Xampp</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endPar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Minimum Windows 8 required.</a:t>
            </a: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xmlns="" id="{2FE49507-522A-49A4-8CD1-2FA1C4F021A9}"/>
              </a:ext>
            </a:extLst>
          </p:cNvPr>
          <p:cNvSpPr>
            <a:spLocks noGrp="1"/>
          </p:cNvSpPr>
          <p:nvPr>
            <p:ph type="ftr" sz="quarter" idx="11"/>
          </p:nvPr>
        </p:nvSpPr>
        <p:spPr/>
        <p:txBody>
          <a:bodyPr/>
          <a:lstStyle/>
          <a:p>
            <a:r>
              <a:rPr lang="en-US"/>
              <a:t>Bajra International College</a:t>
            </a:r>
            <a:endParaRPr lang="en-US" dirty="0"/>
          </a:p>
        </p:txBody>
      </p:sp>
      <p:pic>
        <p:nvPicPr>
          <p:cNvPr id="6" name="Picture 5">
            <a:extLst>
              <a:ext uri="{FF2B5EF4-FFF2-40B4-BE49-F238E27FC236}">
                <a16:creationId xmlns:a16="http://schemas.microsoft.com/office/drawing/2014/main" xmlns="" id="{4418685A-EE1A-435C-9DDF-93CFC7F76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59500"/>
            <a:ext cx="1895475" cy="561975"/>
          </a:xfrm>
          <a:prstGeom prst="rect">
            <a:avLst/>
          </a:prstGeom>
        </p:spPr>
      </p:pic>
      <p:sp>
        <p:nvSpPr>
          <p:cNvPr id="5" name="Rectangle 1">
            <a:extLst>
              <a:ext uri="{FF2B5EF4-FFF2-40B4-BE49-F238E27FC236}">
                <a16:creationId xmlns:a16="http://schemas.microsoft.com/office/drawing/2014/main" xmlns="" id="{884FD799-1ADD-2D42-EEB7-3213352A7900}"/>
              </a:ext>
            </a:extLst>
          </p:cNvPr>
          <p:cNvSpPr>
            <a:spLocks noChangeArrowheads="1"/>
          </p:cNvSpPr>
          <p:nvPr/>
        </p:nvSpPr>
        <p:spPr bwMode="auto">
          <a:xfrm>
            <a:off x="9499926" y="3301613"/>
            <a:ext cx="2279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7513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708448" y="398206"/>
            <a:ext cx="325495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  Entity Relationship Diagram</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398206"/>
            <a:ext cx="369829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xmlns="" id="{2A2DA7A2-9E0D-4D5D-A379-55A069E7E20B}"/>
              </a:ext>
            </a:extLst>
          </p:cNvPr>
          <p:cNvSpPr>
            <a:spLocks noGrp="1"/>
          </p:cNvSpPr>
          <p:nvPr>
            <p:ph type="ftr" sz="quarter" idx="11"/>
          </p:nvPr>
        </p:nvSpPr>
        <p:spPr/>
        <p:txBody>
          <a:bodyPr/>
          <a:lstStyle/>
          <a:p>
            <a:r>
              <a:rPr lang="en-US"/>
              <a:t>Bajra International College</a:t>
            </a:r>
            <a:endParaRPr lang="en-US" dirty="0"/>
          </a:p>
        </p:txBody>
      </p:sp>
      <p:pic>
        <p:nvPicPr>
          <p:cNvPr id="5" name="Picture 4">
            <a:extLst>
              <a:ext uri="{FF2B5EF4-FFF2-40B4-BE49-F238E27FC236}">
                <a16:creationId xmlns:a16="http://schemas.microsoft.com/office/drawing/2014/main" xmlns="" id="{2466D1B8-6A77-4942-AE51-2A4D90956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91897"/>
            <a:ext cx="1895475" cy="561975"/>
          </a:xfrm>
          <a:prstGeom prst="rect">
            <a:avLst/>
          </a:prstGeom>
        </p:spPr>
      </p:pic>
      <p:sp>
        <p:nvSpPr>
          <p:cNvPr id="12" name="TextBox 11">
            <a:extLst>
              <a:ext uri="{FF2B5EF4-FFF2-40B4-BE49-F238E27FC236}">
                <a16:creationId xmlns:a16="http://schemas.microsoft.com/office/drawing/2014/main" xmlns="" id="{75B226AE-A002-A155-2DDA-7BCC55252B0D}"/>
              </a:ext>
            </a:extLst>
          </p:cNvPr>
          <p:cNvSpPr txBox="1"/>
          <p:nvPr/>
        </p:nvSpPr>
        <p:spPr>
          <a:xfrm>
            <a:off x="4513044" y="6017796"/>
            <a:ext cx="3300920"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4: Entity Relationship Diagram</a:t>
            </a:r>
            <a:endParaRPr lang="en-GB" sz="1600" b="1"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C4601883-342B-A033-790D-2F1966E7DC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5713" y="605913"/>
            <a:ext cx="5400571" cy="5395186"/>
          </a:xfrm>
          <a:prstGeom prst="rect">
            <a:avLst/>
          </a:prstGeom>
        </p:spPr>
      </p:pic>
    </p:spTree>
    <p:extLst>
      <p:ext uri="{BB962C8B-B14F-4D97-AF65-F5344CB8AC3E}">
        <p14:creationId xmlns:p14="http://schemas.microsoft.com/office/powerpoint/2010/main" val="1396284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708448" y="398206"/>
            <a:ext cx="325495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  Process Modelling (DFD)</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398206"/>
            <a:ext cx="369829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xmlns="" id="{2A2DA7A2-9E0D-4D5D-A379-55A069E7E20B}"/>
              </a:ext>
            </a:extLst>
          </p:cNvPr>
          <p:cNvSpPr>
            <a:spLocks noGrp="1"/>
          </p:cNvSpPr>
          <p:nvPr>
            <p:ph type="ftr" sz="quarter" idx="11"/>
          </p:nvPr>
        </p:nvSpPr>
        <p:spPr/>
        <p:txBody>
          <a:bodyPr/>
          <a:lstStyle/>
          <a:p>
            <a:r>
              <a:rPr lang="en-US"/>
              <a:t>Bajra International College</a:t>
            </a:r>
            <a:endParaRPr lang="en-US" dirty="0"/>
          </a:p>
        </p:txBody>
      </p:sp>
      <p:pic>
        <p:nvPicPr>
          <p:cNvPr id="5" name="Picture 4">
            <a:extLst>
              <a:ext uri="{FF2B5EF4-FFF2-40B4-BE49-F238E27FC236}">
                <a16:creationId xmlns:a16="http://schemas.microsoft.com/office/drawing/2014/main" xmlns="" id="{2466D1B8-6A77-4942-AE51-2A4D90956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57924"/>
            <a:ext cx="1895475" cy="561975"/>
          </a:xfrm>
          <a:prstGeom prst="rect">
            <a:avLst/>
          </a:prstGeom>
        </p:spPr>
      </p:pic>
      <p:sp>
        <p:nvSpPr>
          <p:cNvPr id="10" name="TextBox 9">
            <a:extLst>
              <a:ext uri="{FF2B5EF4-FFF2-40B4-BE49-F238E27FC236}">
                <a16:creationId xmlns:a16="http://schemas.microsoft.com/office/drawing/2014/main" xmlns="" id="{FDAA38E9-4154-04B6-3BC8-819282F80C6E}"/>
              </a:ext>
            </a:extLst>
          </p:cNvPr>
          <p:cNvSpPr txBox="1"/>
          <p:nvPr/>
        </p:nvSpPr>
        <p:spPr>
          <a:xfrm>
            <a:off x="4038600" y="3358149"/>
            <a:ext cx="3913549"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5.1: DFD Diagram (Level 0 DFD)</a:t>
            </a:r>
            <a:endParaRPr lang="en-GB" sz="1600" b="1"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E3C013B1-8C1B-A95E-BF2D-CA9C3BB5B7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9619" y="619125"/>
            <a:ext cx="5731510" cy="2809875"/>
          </a:xfrm>
          <a:prstGeom prst="rect">
            <a:avLst/>
          </a:prstGeom>
        </p:spPr>
      </p:pic>
    </p:spTree>
    <p:extLst>
      <p:ext uri="{BB962C8B-B14F-4D97-AF65-F5344CB8AC3E}">
        <p14:creationId xmlns:p14="http://schemas.microsoft.com/office/powerpoint/2010/main" val="45972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708448" y="398206"/>
            <a:ext cx="325495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  Process Modelling (DFD)</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398206"/>
            <a:ext cx="369829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xmlns="" id="{2A2DA7A2-9E0D-4D5D-A379-55A069E7E20B}"/>
              </a:ext>
            </a:extLst>
          </p:cNvPr>
          <p:cNvSpPr>
            <a:spLocks noGrp="1"/>
          </p:cNvSpPr>
          <p:nvPr>
            <p:ph type="ftr" sz="quarter" idx="11"/>
          </p:nvPr>
        </p:nvSpPr>
        <p:spPr/>
        <p:txBody>
          <a:bodyPr/>
          <a:lstStyle/>
          <a:p>
            <a:r>
              <a:rPr lang="en-US"/>
              <a:t>Bajra International College</a:t>
            </a:r>
            <a:endParaRPr lang="en-US" dirty="0"/>
          </a:p>
        </p:txBody>
      </p:sp>
      <p:pic>
        <p:nvPicPr>
          <p:cNvPr id="5" name="Picture 4">
            <a:extLst>
              <a:ext uri="{FF2B5EF4-FFF2-40B4-BE49-F238E27FC236}">
                <a16:creationId xmlns:a16="http://schemas.microsoft.com/office/drawing/2014/main" xmlns="" id="{2466D1B8-6A77-4942-AE51-2A4D90956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257924"/>
            <a:ext cx="1895475" cy="561975"/>
          </a:xfrm>
          <a:prstGeom prst="rect">
            <a:avLst/>
          </a:prstGeom>
        </p:spPr>
      </p:pic>
      <p:sp>
        <p:nvSpPr>
          <p:cNvPr id="10" name="TextBox 9">
            <a:extLst>
              <a:ext uri="{FF2B5EF4-FFF2-40B4-BE49-F238E27FC236}">
                <a16:creationId xmlns:a16="http://schemas.microsoft.com/office/drawing/2014/main" xmlns="" id="{FDAA38E9-4154-04B6-3BC8-819282F80C6E}"/>
              </a:ext>
            </a:extLst>
          </p:cNvPr>
          <p:cNvSpPr txBox="1"/>
          <p:nvPr/>
        </p:nvSpPr>
        <p:spPr>
          <a:xfrm>
            <a:off x="4139224" y="5968583"/>
            <a:ext cx="3913549"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5.2: DFD Diagram (Level 1 DFD)</a:t>
            </a:r>
            <a:endParaRPr lang="en-GB" sz="1600" b="1"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5400C640-762D-5729-CA09-517187D9D2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7339" y="550863"/>
            <a:ext cx="5826423" cy="5488844"/>
          </a:xfrm>
          <a:prstGeom prst="rect">
            <a:avLst/>
          </a:prstGeom>
        </p:spPr>
      </p:pic>
    </p:spTree>
    <p:extLst>
      <p:ext uri="{BB962C8B-B14F-4D97-AF65-F5344CB8AC3E}">
        <p14:creationId xmlns:p14="http://schemas.microsoft.com/office/powerpoint/2010/main" val="3942151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7944465" y="403628"/>
            <a:ext cx="424753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Possible Outcome</a:t>
            </a:r>
          </a:p>
          <a:p>
            <a:pPr algn="ct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403628"/>
            <a:ext cx="435569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xmlns="" id="{174C79D2-9617-4E39-A773-BF9E8BC282C2}"/>
              </a:ext>
            </a:extLst>
          </p:cNvPr>
          <p:cNvSpPr>
            <a:spLocks noGrp="1"/>
          </p:cNvSpPr>
          <p:nvPr>
            <p:ph type="ftr" sz="quarter" idx="11"/>
          </p:nvPr>
        </p:nvSpPr>
        <p:spPr/>
        <p:txBody>
          <a:bodyPr/>
          <a:lstStyle/>
          <a:p>
            <a:r>
              <a:rPr lang="en-US"/>
              <a:t>Bajra International College</a:t>
            </a:r>
            <a:endParaRPr lang="en-US" dirty="0"/>
          </a:p>
        </p:txBody>
      </p:sp>
      <p:pic>
        <p:nvPicPr>
          <p:cNvPr id="4" name="Picture 3">
            <a:extLst>
              <a:ext uri="{FF2B5EF4-FFF2-40B4-BE49-F238E27FC236}">
                <a16:creationId xmlns:a16="http://schemas.microsoft.com/office/drawing/2014/main" xmlns="" id="{51BBE758-290A-433D-A95C-0D98B7FC7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334" y="6257924"/>
            <a:ext cx="1895475" cy="561975"/>
          </a:xfrm>
          <a:prstGeom prst="rect">
            <a:avLst/>
          </a:prstGeom>
        </p:spPr>
      </p:pic>
      <p:sp>
        <p:nvSpPr>
          <p:cNvPr id="17" name="Rectangle 16">
            <a:extLst>
              <a:ext uri="{FF2B5EF4-FFF2-40B4-BE49-F238E27FC236}">
                <a16:creationId xmlns:a16="http://schemas.microsoft.com/office/drawing/2014/main" xmlns="" id="{5C8CB274-4BA8-02C6-39E7-774A85874F8F}"/>
              </a:ext>
            </a:extLst>
          </p:cNvPr>
          <p:cNvSpPr/>
          <p:nvPr/>
        </p:nvSpPr>
        <p:spPr>
          <a:xfrm>
            <a:off x="637187" y="4287452"/>
            <a:ext cx="4645239" cy="984885"/>
          </a:xfrm>
          <a:prstGeom prst="rect">
            <a:avLst/>
          </a:prstGeom>
        </p:spPr>
        <p:txBody>
          <a:bodyPr wrap="square" lIns="0" tIns="0" rIns="0" bIns="0" anchor="t">
            <a:spAutoFit/>
          </a:bodyPr>
          <a:lstStyle/>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a:p>
            <a:endParaRPr lang="en-GB" sz="1600" b="1" dirty="0">
              <a:solidFill>
                <a:schemeClr val="tx1">
                  <a:lumMod val="75000"/>
                  <a:lumOff val="25000"/>
                </a:schemeClr>
              </a:solidFill>
              <a:cs typeface="Segoe UI" panose="020B0502040204020203" pitchFamily="34" charset="0"/>
            </a:endParaRPr>
          </a:p>
        </p:txBody>
      </p:sp>
      <p:sp>
        <p:nvSpPr>
          <p:cNvPr id="13" name="TextBox 12">
            <a:extLst>
              <a:ext uri="{FF2B5EF4-FFF2-40B4-BE49-F238E27FC236}">
                <a16:creationId xmlns:a16="http://schemas.microsoft.com/office/drawing/2014/main" xmlns="" id="{5EDB19AC-9E8C-C423-08E0-81A77DE5557E}"/>
              </a:ext>
            </a:extLst>
          </p:cNvPr>
          <p:cNvSpPr txBox="1"/>
          <p:nvPr/>
        </p:nvSpPr>
        <p:spPr>
          <a:xfrm>
            <a:off x="384312" y="874642"/>
            <a:ext cx="11579087" cy="4909036"/>
          </a:xfrm>
          <a:prstGeom prst="rect">
            <a:avLst/>
          </a:prstGeom>
          <a:noFill/>
        </p:spPr>
        <p:txBody>
          <a:bodyPr wrap="square">
            <a:spAutoFit/>
          </a:bodyPr>
          <a:lstStyle/>
          <a:p>
            <a:pPr marL="285750" marR="0" indent="-285750" algn="just">
              <a:lnSpc>
                <a:spcPct val="150000"/>
              </a:lnSpc>
              <a:spcBef>
                <a:spcPts val="600"/>
              </a:spcBef>
              <a:spcAft>
                <a:spcPts val="60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When this project is completed, we developed Stock Management System with Proper Functionality, Validation and verification. </a:t>
            </a:r>
          </a:p>
          <a:p>
            <a:pPr marL="285750" marR="0" indent="-285750" algn="just">
              <a:lnSpc>
                <a:spcPct val="150000"/>
              </a:lnSpc>
              <a:spcBef>
                <a:spcPts val="600"/>
              </a:spcBef>
              <a:spcAft>
                <a:spcPts val="60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In this System the Admin and Users will be able to login in the system, Create Purchase Order, Approve Orders, If the Orders are Partially approved then the not Approved order will be Displayed in Backorder, and will also be able to Create Return List then list will be added to the remaining stocks, and the Admin and Users will also be able to create Sales list and will be able to See the Remaining Stocks. </a:t>
            </a:r>
          </a:p>
          <a:p>
            <a:pPr marL="285750" marR="0" indent="-285750" algn="just">
              <a:lnSpc>
                <a:spcPct val="150000"/>
              </a:lnSpc>
              <a:spcBef>
                <a:spcPts val="600"/>
              </a:spcBef>
              <a:spcAft>
                <a:spcPts val="60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System will also generate the bill in printable format, PDF format and Excel format. Admin will only have the privileges to create and add Suppliers and Items in the system. The User and Admin will Both Be able to see the Analytics Part in the system. The analytics part will cover the Sales analytics, Purchase analytics, Top seller, Stocks Quantity analytics, and Quantity Flow in the system.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939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Reference</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xmlns="" id="{D635197D-4C30-4BEC-AFCC-368C6EFC78B5}"/>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a16="http://schemas.microsoft.com/office/drawing/2014/main" xmlns="" id="{49C7D786-37C6-4F93-9EDD-7A5A5A9A1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05525"/>
            <a:ext cx="1895475" cy="561975"/>
          </a:xfrm>
          <a:prstGeom prst="rect">
            <a:avLst/>
          </a:prstGeom>
        </p:spPr>
      </p:pic>
      <p:sp>
        <p:nvSpPr>
          <p:cNvPr id="3" name="TextBox 2">
            <a:extLst>
              <a:ext uri="{FF2B5EF4-FFF2-40B4-BE49-F238E27FC236}">
                <a16:creationId xmlns:a16="http://schemas.microsoft.com/office/drawing/2014/main" xmlns="" id="{ECB21FE4-1498-86BB-F22F-5919C3C7921D}"/>
              </a:ext>
            </a:extLst>
          </p:cNvPr>
          <p:cNvSpPr txBox="1"/>
          <p:nvPr/>
        </p:nvSpPr>
        <p:spPr>
          <a:xfrm>
            <a:off x="384312" y="874642"/>
            <a:ext cx="11579087" cy="6971139"/>
          </a:xfrm>
          <a:prstGeom prst="rect">
            <a:avLst/>
          </a:prstGeom>
          <a:noFill/>
        </p:spPr>
        <p:txBody>
          <a:bodyPr wrap="square">
            <a:spAutoFit/>
          </a:bodyPr>
          <a:lstStyle/>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[1]</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techtarget.com,“techtarget.com</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,”.[Online].</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Available:https</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://www.techtarget.com/searchcio/definition/stock. [Accessed 1 5 2023].</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[2] erdplus.com, ”erdplus.com”, [Online].</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Available:https</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://erdplus.com/standalone. [Accessed 5 5 2023].</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[3]</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researchgate.net.”researchgate.net</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”,[Online].</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Available:https</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://www.researchgate.net/publication.[Accessed 3 5 2023].</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[4] Ramesh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singh</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saudh</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 System Analysis and Design,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Ktm</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KEC Publication, 2020(Revised).</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[5] Ramesh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singh</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saudh</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 Software Engineering,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Ktm</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KEC Publication, 2020(Revised). </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[6] Alexandre de Castro Moura and Alessandra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Angelucci</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"A System for Stock Management of Clothing Retail Companies," Procedia Manufacturing, vol. 39, pp. 545-554, 2019.</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[7] G. H. Hashmi, M. H. Jamil, and A. I. Sheikh, "Development of an Automated Inventory Management System using RFID," International Journal of Advanced Computer Science and Applications, vol. 8, no. 5, pp. 322-327, 2017.</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[8] Imran Khan, "Development of an Inventory Management System for Small Business," International Journal of Computer Applications, vol. 180, no. 36, pp. 34-40, 2018.</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[9] Alexandre de Castro Moura and Alessandra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Angelucci</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"An Analysis of the Use of Barcodes and RFID in Stock Management of a Clothing Retail Company," Journal of the Brazilian Society of Mechanical Sciences and Engineering, vol. 41, no. 11, pp. 1-12, 2019.</a:t>
            </a:r>
          </a:p>
          <a:p>
            <a:pPr marR="0" lvl="0" algn="just">
              <a:lnSpc>
                <a:spcPct val="150000"/>
              </a:lnSpc>
              <a:spcBef>
                <a:spcPts val="600"/>
              </a:spcBef>
              <a:spcAft>
                <a:spcPts val="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[10] J. A. N. Martins and J. M. F.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Calado</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"A Framework for Stock Management in Small and Medium-sized Enterprises," International Journal of Production Economics, vol. 132, no. 2, pp. 294-305, 2011.</a:t>
            </a:r>
          </a:p>
          <a:p>
            <a:pPr marR="0" lvl="0" algn="just">
              <a:lnSpc>
                <a:spcPct val="150000"/>
              </a:lnSpc>
              <a:spcBef>
                <a:spcPts val="600"/>
              </a:spcBef>
              <a:spcAft>
                <a:spcPts val="0"/>
              </a:spcAft>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150000"/>
              </a:lnSpc>
              <a:spcBef>
                <a:spcPts val="600"/>
              </a:spcBef>
              <a:spcAft>
                <a:spcPts val="600"/>
              </a:spcAft>
              <a:buFont typeface="Arial" panose="020B0604020202020204" pitchFamily="34" charset="0"/>
              <a:buChar char="•"/>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5798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Any Question?</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xmlns="" id="{D635197D-4C30-4BEC-AFCC-368C6EFC78B5}"/>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a16="http://schemas.microsoft.com/office/drawing/2014/main" xmlns="" id="{49C7D786-37C6-4F93-9EDD-7A5A5A9A1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05525"/>
            <a:ext cx="1895475" cy="561975"/>
          </a:xfrm>
          <a:prstGeom prst="rect">
            <a:avLst/>
          </a:prstGeom>
        </p:spPr>
      </p:pic>
      <p:pic>
        <p:nvPicPr>
          <p:cNvPr id="3" name="Picture 2">
            <a:extLst>
              <a:ext uri="{FF2B5EF4-FFF2-40B4-BE49-F238E27FC236}">
                <a16:creationId xmlns:a16="http://schemas.microsoft.com/office/drawing/2014/main" xmlns="" id="{DCE5AFBF-5851-4352-B78F-FBD9ADB1C4BF}"/>
              </a:ext>
            </a:extLst>
          </p:cNvPr>
          <p:cNvPicPr>
            <a:picLocks noChangeAspect="1"/>
          </p:cNvPicPr>
          <p:nvPr/>
        </p:nvPicPr>
        <p:blipFill>
          <a:blip r:embed="rId4"/>
          <a:stretch>
            <a:fillRect/>
          </a:stretch>
        </p:blipFill>
        <p:spPr>
          <a:xfrm>
            <a:off x="1771891" y="855297"/>
            <a:ext cx="8120254" cy="5029058"/>
          </a:xfrm>
          <a:prstGeom prst="rect">
            <a:avLst/>
          </a:prstGeom>
        </p:spPr>
      </p:pic>
    </p:spTree>
    <p:extLst>
      <p:ext uri="{BB962C8B-B14F-4D97-AF65-F5344CB8AC3E}">
        <p14:creationId xmlns:p14="http://schemas.microsoft.com/office/powerpoint/2010/main" val="1611206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431096"/>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75000"/>
                    <a:lumOff val="25000"/>
                  </a:schemeClr>
                </a:solidFill>
              </a:rPr>
              <a:t>Introduction</a:t>
            </a:r>
            <a:endParaRPr lang="en-US" sz="32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xmlns=""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xmlns="" id="{E01A8A7B-497A-49FA-AF57-15C61196A5E8}"/>
              </a:ext>
            </a:extLst>
          </p:cNvPr>
          <p:cNvSpPr txBox="1"/>
          <p:nvPr/>
        </p:nvSpPr>
        <p:spPr>
          <a:xfrm>
            <a:off x="914400" y="1370748"/>
            <a:ext cx="10058400" cy="3170099"/>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Stock Management is the practice of ordering, storing, tracking, and controlling inventory Stock Management applies to every item a business uses to produce its products or services  from raw materials to finished goods. </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other words, stock management covers every aspect of a business’s inventory. </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Stock Management System helps in the efficient monitoring of constant flow of units into and out of an existing inventory. This process usually involves controlling the transfer in of units in order to prevent the inventory from becoming too high, or to low so that the operation of the company into difficulties. </a:t>
            </a:r>
            <a:endParaRPr lang="en-GB"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8DFD64C7-0E5F-43FA-BEE9-BA1CEF8DA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754" y="6137578"/>
            <a:ext cx="1895475" cy="561975"/>
          </a:xfrm>
          <a:prstGeom prst="rect">
            <a:avLst/>
          </a:prstGeom>
        </p:spPr>
      </p:pic>
    </p:spTree>
    <p:extLst>
      <p:ext uri="{BB962C8B-B14F-4D97-AF65-F5344CB8AC3E}">
        <p14:creationId xmlns:p14="http://schemas.microsoft.com/office/powerpoint/2010/main" val="3299715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pattFill prst="zigZag">
          <a:fgClr>
            <a:schemeClr val="tx1">
              <a:lumMod val="65000"/>
              <a:lumOff val="35000"/>
            </a:schemeClr>
          </a:fgClr>
          <a:bgClr>
            <a:schemeClr val="tx1">
              <a:lumMod val="65000"/>
              <a:lumOff val="35000"/>
            </a:schemeClr>
          </a:bgClr>
        </a:patt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xmlns=""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Footer Placeholder 1">
            <a:extLst>
              <a:ext uri="{FF2B5EF4-FFF2-40B4-BE49-F238E27FC236}">
                <a16:creationId xmlns:a16="http://schemas.microsoft.com/office/drawing/2014/main" xmlns="" id="{83829017-F429-4074-9D9B-55D5CE7E4235}"/>
              </a:ext>
            </a:extLst>
          </p:cNvPr>
          <p:cNvSpPr>
            <a:spLocks noGrp="1"/>
          </p:cNvSpPr>
          <p:nvPr>
            <p:ph type="ftr" sz="quarter" idx="11"/>
          </p:nvPr>
        </p:nvSpPr>
        <p:spPr/>
        <p:txBody>
          <a:bodyPr/>
          <a:lstStyle/>
          <a:p>
            <a:r>
              <a:rPr lang="en-US" dirty="0"/>
              <a:t>Bajra International College</a:t>
            </a:r>
          </a:p>
        </p:txBody>
      </p:sp>
      <p:pic>
        <p:nvPicPr>
          <p:cNvPr id="4" name="Picture 3">
            <a:extLst>
              <a:ext uri="{FF2B5EF4-FFF2-40B4-BE49-F238E27FC236}">
                <a16:creationId xmlns:a16="http://schemas.microsoft.com/office/drawing/2014/main" xmlns="" id="{510EA34E-F3A4-45CE-8515-46EF88A4E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38293"/>
            <a:ext cx="1895475" cy="561975"/>
          </a:xfrm>
          <a:prstGeom prst="rect">
            <a:avLst/>
          </a:prstGeom>
        </p:spPr>
      </p:pic>
    </p:spTree>
    <p:extLst>
      <p:ext uri="{BB962C8B-B14F-4D97-AF65-F5344CB8AC3E}">
        <p14:creationId xmlns:p14="http://schemas.microsoft.com/office/powerpoint/2010/main"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287485"/>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75000"/>
                    <a:lumOff val="25000"/>
                  </a:schemeClr>
                </a:solidFill>
              </a:rPr>
              <a:t>Problem Statement</a:t>
            </a:r>
          </a:p>
          <a:p>
            <a:pPr algn="ctr"/>
            <a:endParaRPr lang="en-US" sz="32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xmlns=""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xmlns="" id="{E01A8A7B-497A-49FA-AF57-15C61196A5E8}"/>
              </a:ext>
            </a:extLst>
          </p:cNvPr>
          <p:cNvSpPr txBox="1"/>
          <p:nvPr/>
        </p:nvSpPr>
        <p:spPr>
          <a:xfrm>
            <a:off x="599297" y="1382864"/>
            <a:ext cx="10844558" cy="3477875"/>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main problem that occur in several company or retailer is a system to calculate the amount of stocks stored or needed. </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Based on my survey, I have found that there are company that still using paper based or filing system to save their information or details about their stocks. </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Heavily manual work will involve in managing and maintaining data which is time-consuming if the administrators or manager want to trace the product status, product information and etc. </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also may lead to a situation where the workers forgot to update the inventory manually or worst may lead to miscount when using manual system. </a:t>
            </a:r>
            <a:endParaRPr lang="en-GB" sz="20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xmlns="" id="{82CA083F-D51D-4F71-9E67-F135EFD68A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485" y="6159500"/>
            <a:ext cx="1895475" cy="561975"/>
          </a:xfrm>
          <a:prstGeom prst="rect">
            <a:avLst/>
          </a:prstGeom>
        </p:spPr>
      </p:pic>
    </p:spTree>
    <p:extLst>
      <p:ext uri="{BB962C8B-B14F-4D97-AF65-F5344CB8AC3E}">
        <p14:creationId xmlns:p14="http://schemas.microsoft.com/office/powerpoint/2010/main" val="204188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7417837" y="522898"/>
            <a:ext cx="477416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75000"/>
                    <a:lumOff val="25000"/>
                  </a:schemeClr>
                </a:solidFill>
              </a:rPr>
              <a:t>Objective</a:t>
            </a:r>
            <a:r>
              <a:rPr lang="en-US" sz="2800" b="1"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74928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xmlns=""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xmlns="" id="{E01A8A7B-497A-49FA-AF57-15C61196A5E8}"/>
              </a:ext>
            </a:extLst>
          </p:cNvPr>
          <p:cNvSpPr txBox="1"/>
          <p:nvPr/>
        </p:nvSpPr>
        <p:spPr>
          <a:xfrm>
            <a:off x="585442" y="1382864"/>
            <a:ext cx="11162058" cy="2831544"/>
          </a:xfrm>
          <a:prstGeom prst="rect">
            <a:avLst/>
          </a:prstGeom>
          <a:noFill/>
        </p:spPr>
        <p:txBody>
          <a:bodyPr wrap="square">
            <a:spAutoFit/>
          </a:bodyPr>
          <a:lstStyle/>
          <a:p>
            <a:pPr marL="0" marR="0" algn="just">
              <a:lnSpc>
                <a:spcPct val="150000"/>
              </a:lnSpc>
              <a:spcBef>
                <a:spcPts val="600"/>
              </a:spcBef>
              <a:spcAft>
                <a:spcPts val="6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1. To design and develop a user friendly system which handles the information of items or products and calculated it to manage the information system.</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600"/>
              </a:spcBef>
              <a:spcAft>
                <a:spcPts val="6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develop a system that deals with the day-to-day needs of organization like managing purchase, sales, return, and available stocks.</a:t>
            </a:r>
          </a:p>
          <a:p>
            <a:pPr marL="0" marR="0" algn="just">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Keep each and every calculation and help to generate reports of transactions in Excel, PDF format.</a:t>
            </a:r>
          </a:p>
          <a:p>
            <a:r>
              <a:rPr lang="en-GB" sz="1800" dirty="0">
                <a:effectLst/>
                <a:latin typeface="Times New Roman" panose="02020603050405020304" pitchFamily="18" charset="0"/>
                <a:ea typeface="Calibri" panose="020F0502020204030204" pitchFamily="34" charset="0"/>
              </a:rPr>
              <a:t>4. Ease of printing the reports of every transaction like </a:t>
            </a:r>
            <a:r>
              <a:rPr lang="en-US" sz="1800" dirty="0">
                <a:effectLst/>
                <a:latin typeface="Times New Roman" panose="02020603050405020304" pitchFamily="18" charset="0"/>
                <a:ea typeface="Calibri" panose="020F0502020204030204" pitchFamily="34" charset="0"/>
              </a:rPr>
              <a:t>purchase, sales, and return</a:t>
            </a:r>
            <a:endParaRPr lang="en-GB" sz="20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xmlns="" id="{82CA083F-D51D-4F71-9E67-F135EFD68A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485" y="6159500"/>
            <a:ext cx="1895475" cy="561975"/>
          </a:xfrm>
          <a:prstGeom prst="rect">
            <a:avLst/>
          </a:prstGeom>
        </p:spPr>
      </p:pic>
    </p:spTree>
    <p:extLst>
      <p:ext uri="{BB962C8B-B14F-4D97-AF65-F5344CB8AC3E}">
        <p14:creationId xmlns:p14="http://schemas.microsoft.com/office/powerpoint/2010/main" val="651328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Scope and Limitation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xmlns=""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18" name="Rectangle: Rounded Corners 17">
            <a:extLst>
              <a:ext uri="{FF2B5EF4-FFF2-40B4-BE49-F238E27FC236}">
                <a16:creationId xmlns:a16="http://schemas.microsoft.com/office/drawing/2014/main" xmlns="" id="{34A2B914-66AA-43FD-A016-8024BA5997F3}"/>
              </a:ext>
            </a:extLst>
          </p:cNvPr>
          <p:cNvSpPr/>
          <p:nvPr/>
        </p:nvSpPr>
        <p:spPr>
          <a:xfrm>
            <a:off x="1183762" y="1121814"/>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SCOPE</a:t>
            </a:r>
          </a:p>
        </p:txBody>
      </p:sp>
      <p:sp>
        <p:nvSpPr>
          <p:cNvPr id="19" name="Rectangle: Rounded Corners 18">
            <a:extLst>
              <a:ext uri="{FF2B5EF4-FFF2-40B4-BE49-F238E27FC236}">
                <a16:creationId xmlns:a16="http://schemas.microsoft.com/office/drawing/2014/main" xmlns="" id="{A95D2B8D-D7AF-473D-8B8D-387DD2F25743}"/>
              </a:ext>
            </a:extLst>
          </p:cNvPr>
          <p:cNvSpPr/>
          <p:nvPr/>
        </p:nvSpPr>
        <p:spPr>
          <a:xfrm>
            <a:off x="6435079" y="1121814"/>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LIMITATION</a:t>
            </a:r>
          </a:p>
        </p:txBody>
      </p:sp>
      <p:cxnSp>
        <p:nvCxnSpPr>
          <p:cNvPr id="20" name="Straight Connector 19">
            <a:extLst>
              <a:ext uri="{FF2B5EF4-FFF2-40B4-BE49-F238E27FC236}">
                <a16:creationId xmlns:a16="http://schemas.microsoft.com/office/drawing/2014/main" xmlns="" id="{D91835B1-8E01-48D2-8926-E3D0527620ED}"/>
              </a:ext>
              <a:ext uri="{C183D7F6-B498-43B3-948B-1728B52AA6E4}">
                <adec:decorative xmlns:adec="http://schemas.microsoft.com/office/drawing/2017/decorative" xmlns="" val="1"/>
              </a:ext>
            </a:extLst>
          </p:cNvPr>
          <p:cNvCxnSpPr>
            <a:cxnSpLocks/>
          </p:cNvCxnSpPr>
          <p:nvPr/>
        </p:nvCxnSpPr>
        <p:spPr>
          <a:xfrm>
            <a:off x="1429769" y="6162814"/>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xmlns="" id="{DD675F0C-F0B6-4C21-84FD-EFD4172C8A05}"/>
              </a:ext>
            </a:extLst>
          </p:cNvPr>
          <p:cNvSpPr/>
          <p:nvPr/>
        </p:nvSpPr>
        <p:spPr>
          <a:xfrm>
            <a:off x="1255300" y="1890818"/>
            <a:ext cx="4916819" cy="4162486"/>
          </a:xfrm>
          <a:prstGeom prst="rect">
            <a:avLst/>
          </a:prstGeom>
        </p:spPr>
        <p:txBody>
          <a:bodyPr wrap="square" lIns="0" tIns="0" rIns="0" bIns="0" anchor="t">
            <a:spAutoFit/>
          </a:bodyPr>
          <a:lstStyle/>
          <a:p>
            <a:pPr marL="342900" marR="0" lvl="0" indent="-342900" algn="just">
              <a:lnSpc>
                <a:spcPct val="150000"/>
              </a:lnSpc>
              <a:spcBef>
                <a:spcPts val="600"/>
              </a:spcBef>
              <a:spcAft>
                <a:spcPts val="0"/>
              </a:spcAft>
              <a:buFont typeface="+mj-lt"/>
              <a:buAutoNum type="arabicPeriod"/>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All authorized users with proper access credentials can use this system to manage Stock.</a:t>
            </a:r>
          </a:p>
          <a:p>
            <a:pPr marL="342900" marR="0" lvl="0" indent="-342900" algn="just">
              <a:lnSpc>
                <a:spcPct val="150000"/>
              </a:lnSpc>
              <a:spcBef>
                <a:spcPts val="0"/>
              </a:spcBef>
              <a:spcAft>
                <a:spcPts val="0"/>
              </a:spcAft>
              <a:buFont typeface="+mj-lt"/>
              <a:buAutoNum type="arabicPeriod"/>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system allows users to easily input, track, and update stock levels.</a:t>
            </a:r>
          </a:p>
          <a:p>
            <a:pPr marL="342900" marR="0" lvl="0" indent="-342900" algn="just">
              <a:lnSpc>
                <a:spcPct val="150000"/>
              </a:lnSpc>
              <a:spcBef>
                <a:spcPts val="0"/>
              </a:spcBef>
              <a:spcAft>
                <a:spcPts val="0"/>
              </a:spcAft>
              <a:buFont typeface="+mj-lt"/>
              <a:buAutoNum type="arabicPeriod"/>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system provides reports and analytics to help users make informed decisions about purchasing and inventory management.</a:t>
            </a:r>
          </a:p>
          <a:p>
            <a:pPr marL="342900" marR="0" lvl="0" indent="-342900" algn="just">
              <a:lnSpc>
                <a:spcPct val="150000"/>
              </a:lnSpc>
              <a:spcBef>
                <a:spcPts val="0"/>
              </a:spcBef>
              <a:spcAft>
                <a:spcPts val="0"/>
              </a:spcAft>
              <a:buFont typeface="+mj-lt"/>
              <a:buAutoNum type="arabicPeriod"/>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system can integrate with other business software, such as accounting or POS systems. </a:t>
            </a:r>
          </a:p>
          <a:p>
            <a:pPr marL="342900" marR="0" lvl="0" indent="-342900" algn="just">
              <a:lnSpc>
                <a:spcPct val="150000"/>
              </a:lnSpc>
              <a:spcBef>
                <a:spcPts val="0"/>
              </a:spcBef>
              <a:spcAft>
                <a:spcPts val="0"/>
              </a:spcAft>
              <a:buFont typeface="+mj-lt"/>
              <a:buAutoNum type="arabicPeriod"/>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Keep each and every calculation and help to generate reports of transactions in Excel, PDF format.</a:t>
            </a:r>
          </a:p>
          <a:p>
            <a:pPr marL="342900" marR="0" lvl="0" indent="-342900" algn="just">
              <a:lnSpc>
                <a:spcPct val="150000"/>
              </a:lnSpc>
              <a:spcBef>
                <a:spcPts val="0"/>
              </a:spcBef>
              <a:spcAft>
                <a:spcPts val="600"/>
              </a:spcAft>
              <a:buFont typeface="+mj-lt"/>
              <a:buAutoNum type="arabicPeriod"/>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Ease of printing the reports of every transaction like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purchase, sales, and return,</a:t>
            </a:r>
          </a:p>
        </p:txBody>
      </p:sp>
      <p:pic>
        <p:nvPicPr>
          <p:cNvPr id="7" name="Picture 6">
            <a:extLst>
              <a:ext uri="{FF2B5EF4-FFF2-40B4-BE49-F238E27FC236}">
                <a16:creationId xmlns:a16="http://schemas.microsoft.com/office/drawing/2014/main" xmlns="" id="{516D702F-11D1-47D4-BA50-87AD85BE3245}"/>
              </a:ext>
            </a:extLst>
          </p:cNvPr>
          <p:cNvPicPr>
            <a:picLocks noChangeAspect="1"/>
          </p:cNvPicPr>
          <p:nvPr/>
        </p:nvPicPr>
        <p:blipFill>
          <a:blip r:embed="rId3"/>
          <a:stretch>
            <a:fillRect/>
          </a:stretch>
        </p:blipFill>
        <p:spPr>
          <a:xfrm>
            <a:off x="6265599" y="1351256"/>
            <a:ext cx="96234" cy="4749768"/>
          </a:xfrm>
          <a:prstGeom prst="rect">
            <a:avLst/>
          </a:prstGeom>
        </p:spPr>
      </p:pic>
      <p:sp>
        <p:nvSpPr>
          <p:cNvPr id="2" name="Footer Placeholder 1">
            <a:extLst>
              <a:ext uri="{FF2B5EF4-FFF2-40B4-BE49-F238E27FC236}">
                <a16:creationId xmlns:a16="http://schemas.microsoft.com/office/drawing/2014/main" xmlns="" id="{A3A9C0C5-0F0D-45F4-BF35-206CF1A0AC72}"/>
              </a:ext>
            </a:extLst>
          </p:cNvPr>
          <p:cNvSpPr>
            <a:spLocks noGrp="1"/>
          </p:cNvSpPr>
          <p:nvPr>
            <p:ph type="ftr" sz="quarter" idx="11"/>
          </p:nvPr>
        </p:nvSpPr>
        <p:spPr/>
        <p:txBody>
          <a:bodyPr/>
          <a:lstStyle/>
          <a:p>
            <a:r>
              <a:rPr lang="en-US" dirty="0"/>
              <a:t>Bajra International College</a:t>
            </a:r>
          </a:p>
        </p:txBody>
      </p:sp>
      <p:pic>
        <p:nvPicPr>
          <p:cNvPr id="5" name="Picture 4">
            <a:extLst>
              <a:ext uri="{FF2B5EF4-FFF2-40B4-BE49-F238E27FC236}">
                <a16:creationId xmlns:a16="http://schemas.microsoft.com/office/drawing/2014/main" xmlns="" id="{E5FB2FBF-33FA-4258-B714-74DA76A8B2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8262" y="6140008"/>
            <a:ext cx="1895475" cy="561975"/>
          </a:xfrm>
          <a:prstGeom prst="rect">
            <a:avLst/>
          </a:prstGeom>
        </p:spPr>
      </p:pic>
      <p:pic>
        <p:nvPicPr>
          <p:cNvPr id="17" name="Picture 16">
            <a:extLst>
              <a:ext uri="{FF2B5EF4-FFF2-40B4-BE49-F238E27FC236}">
                <a16:creationId xmlns:a16="http://schemas.microsoft.com/office/drawing/2014/main" xmlns="" id="{924763EC-C77B-BF2C-8166-CD4EB0248CCF}"/>
              </a:ext>
            </a:extLst>
          </p:cNvPr>
          <p:cNvPicPr>
            <a:picLocks noChangeAspect="1"/>
          </p:cNvPicPr>
          <p:nvPr/>
        </p:nvPicPr>
        <p:blipFill>
          <a:blip r:embed="rId3"/>
          <a:stretch>
            <a:fillRect/>
          </a:stretch>
        </p:blipFill>
        <p:spPr>
          <a:xfrm rot="5400000" flipH="1">
            <a:off x="6263012" y="1223549"/>
            <a:ext cx="101408" cy="9895342"/>
          </a:xfrm>
          <a:prstGeom prst="rect">
            <a:avLst/>
          </a:prstGeom>
        </p:spPr>
      </p:pic>
      <p:sp>
        <p:nvSpPr>
          <p:cNvPr id="6" name="TextBox 5">
            <a:extLst>
              <a:ext uri="{FF2B5EF4-FFF2-40B4-BE49-F238E27FC236}">
                <a16:creationId xmlns:a16="http://schemas.microsoft.com/office/drawing/2014/main" xmlns="" id="{412D8364-6044-C5EE-FAEF-2EDBD360965C}"/>
              </a:ext>
            </a:extLst>
          </p:cNvPr>
          <p:cNvSpPr txBox="1"/>
          <p:nvPr/>
        </p:nvSpPr>
        <p:spPr>
          <a:xfrm>
            <a:off x="6377440" y="1853823"/>
            <a:ext cx="5427990" cy="4136004"/>
          </a:xfrm>
          <a:prstGeom prst="rect">
            <a:avLst/>
          </a:prstGeom>
          <a:noFill/>
        </p:spPr>
        <p:txBody>
          <a:bodyPr wrap="square">
            <a:spAutoFit/>
          </a:bodyPr>
          <a:lstStyle/>
          <a:p>
            <a:pPr marL="342900" marR="0" lvl="0" indent="-342900" algn="just">
              <a:lnSpc>
                <a:spcPct val="150000"/>
              </a:lnSpc>
              <a:spcBef>
                <a:spcPts val="600"/>
              </a:spcBef>
              <a:spcAft>
                <a:spcPts val="600"/>
              </a:spcAft>
              <a:buFont typeface="+mj-lt"/>
              <a:buAutoNum type="arabicPeriod"/>
              <a:tabLst>
                <a:tab pos="45720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accuracy of inventory levels depends on the accuracy of data input by users.</a:t>
            </a:r>
          </a:p>
          <a:p>
            <a:pPr marL="342900" marR="0" lvl="0" indent="-342900" algn="just">
              <a:lnSpc>
                <a:spcPct val="150000"/>
              </a:lnSpc>
              <a:spcBef>
                <a:spcPts val="600"/>
              </a:spcBef>
              <a:spcAft>
                <a:spcPts val="600"/>
              </a:spcAft>
              <a:buFont typeface="+mj-lt"/>
              <a:buAutoNum type="arabicPeriod"/>
              <a:tabLst>
                <a:tab pos="45720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system may not be able to integrate with all other business software, depending on compatibility.</a:t>
            </a:r>
          </a:p>
          <a:p>
            <a:pPr marL="342900" marR="0" lvl="0" indent="-342900" algn="just">
              <a:lnSpc>
                <a:spcPct val="150000"/>
              </a:lnSpc>
              <a:spcBef>
                <a:spcPts val="600"/>
              </a:spcBef>
              <a:spcAft>
                <a:spcPts val="600"/>
              </a:spcAft>
              <a:buFont typeface="+mj-lt"/>
              <a:buAutoNum type="arabicPeriod"/>
              <a:tabLst>
                <a:tab pos="45720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system may require additional hardware or software to function properly, which can increase costs.</a:t>
            </a:r>
          </a:p>
          <a:p>
            <a:pPr marL="342900" marR="0" lvl="0" indent="-342900" algn="just">
              <a:lnSpc>
                <a:spcPct val="150000"/>
              </a:lnSpc>
              <a:spcBef>
                <a:spcPts val="600"/>
              </a:spcBef>
              <a:spcAft>
                <a:spcPts val="600"/>
              </a:spcAft>
              <a:buFont typeface="+mj-lt"/>
              <a:buAutoNum type="arabicPeriod"/>
              <a:tabLst>
                <a:tab pos="45720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system may have limited functionality for certain industries or types of businesses.</a:t>
            </a:r>
          </a:p>
          <a:p>
            <a:pPr marL="342900" marR="0" lvl="0" indent="-342900" algn="just">
              <a:lnSpc>
                <a:spcPct val="150000"/>
              </a:lnSpc>
              <a:spcBef>
                <a:spcPts val="600"/>
              </a:spcBef>
              <a:spcAft>
                <a:spcPts val="600"/>
              </a:spcAft>
              <a:buFont typeface="+mj-lt"/>
              <a:buAutoNum type="arabicPeriod"/>
              <a:tabLst>
                <a:tab pos="45720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system has limited amount of category.</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600"/>
              </a:spcBef>
              <a:spcAft>
                <a:spcPts val="0"/>
              </a:spcAft>
              <a:buFont typeface="+mj-lt"/>
              <a:buAutoNum type="arabicPeriod"/>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366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052318" y="522898"/>
            <a:ext cx="413968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32108"/>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75000"/>
                    <a:lumOff val="25000"/>
                  </a:schemeClr>
                </a:solidFill>
              </a:rPr>
              <a:t>Background Study</a:t>
            </a:r>
            <a:r>
              <a:rPr lang="en-US" sz="2800" b="1"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13346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xmlns=""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xmlns="" id="{E01A8A7B-497A-49FA-AF57-15C61196A5E8}"/>
              </a:ext>
            </a:extLst>
          </p:cNvPr>
          <p:cNvSpPr txBox="1"/>
          <p:nvPr/>
        </p:nvSpPr>
        <p:spPr>
          <a:xfrm>
            <a:off x="444500" y="690466"/>
            <a:ext cx="11358724" cy="5807328"/>
          </a:xfrm>
          <a:prstGeom prst="rect">
            <a:avLst/>
          </a:prstGeom>
          <a:noFill/>
        </p:spPr>
        <p:txBody>
          <a:bodyPr wrap="square">
            <a:spAutoFit/>
          </a:bodyPr>
          <a:lstStyle/>
          <a:p>
            <a:pPr marL="0" marR="0" algn="just">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1.User Interface: The system should have a user-friendly interface that allows users to easily navigate through the system and perform various actions such as adding or editing stock items, generating reports, and managing inventory levels.</a:t>
            </a:r>
          </a:p>
          <a:p>
            <a:pPr marL="0" marR="0" algn="just">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2.Dashboard: The system should have a dashboard that provides a quick overview of stock levels, sales trends, and other important metrics.</a:t>
            </a:r>
          </a:p>
          <a:p>
            <a:pPr marL="0" marR="0" algn="just">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3.Stock Tracking: The system should be able to track stock levels for each item, including current stock levels, incoming stock, and outgoing stock..</a:t>
            </a:r>
          </a:p>
          <a:p>
            <a:pPr marL="0" marR="0" algn="just">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4.Purchase Order Management: The system should allow users to create and manage purchase orders for stock items, including tracking the status of each order.</a:t>
            </a:r>
          </a:p>
          <a:p>
            <a:pPr marL="0" marR="0" algn="just">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5.Sales Order Management: The system should allow users to create and manage sales orders for stock items, including tracking the status of each order.</a:t>
            </a:r>
          </a:p>
          <a:p>
            <a:pPr marL="0" marR="0" algn="just">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6.Reporting: The system should provide a range of reports, including stock levels, sales trends, and inventory turnover, to help users make informed decisions.</a:t>
            </a:r>
          </a:p>
        </p:txBody>
      </p:sp>
      <p:pic>
        <p:nvPicPr>
          <p:cNvPr id="13" name="Picture 12">
            <a:extLst>
              <a:ext uri="{FF2B5EF4-FFF2-40B4-BE49-F238E27FC236}">
                <a16:creationId xmlns:a16="http://schemas.microsoft.com/office/drawing/2014/main" xmlns="" id="{82CA083F-D51D-4F71-9E67-F135EFD68A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485" y="6159500"/>
            <a:ext cx="1895475" cy="561975"/>
          </a:xfrm>
          <a:prstGeom prst="rect">
            <a:avLst/>
          </a:prstGeom>
        </p:spPr>
      </p:pic>
    </p:spTree>
    <p:extLst>
      <p:ext uri="{BB962C8B-B14F-4D97-AF65-F5344CB8AC3E}">
        <p14:creationId xmlns:p14="http://schemas.microsoft.com/office/powerpoint/2010/main" val="663740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System Analysis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xmlns=""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xmlns="" id="{E01A8A7B-497A-49FA-AF57-15C61196A5E8}"/>
              </a:ext>
            </a:extLst>
          </p:cNvPr>
          <p:cNvSpPr txBox="1"/>
          <p:nvPr/>
        </p:nvSpPr>
        <p:spPr>
          <a:xfrm>
            <a:off x="444499" y="786506"/>
            <a:ext cx="11303000" cy="1077218"/>
          </a:xfrm>
          <a:prstGeom prst="rect">
            <a:avLst/>
          </a:prstGeom>
          <a:noFill/>
        </p:spPr>
        <p:txBody>
          <a:bodyPr wrap="square">
            <a:spAutoFit/>
          </a:bodyPr>
          <a:lstStyle/>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Waterfall methodology is used while building the website. </a:t>
            </a:r>
          </a:p>
          <a:p>
            <a:pPr marL="285750" indent="-285750">
              <a:buFont typeface="Arial" panose="020B0604020202020204" pitchFamily="34" charset="0"/>
              <a:buChar char="•"/>
            </a:pPr>
            <a:endParaRPr lang="en-GB"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This project has specific documentation, fixed time, fixed requirements, well-understanding technology so in order to build this system waterfall methodology can be properly utilized. </a:t>
            </a:r>
          </a:p>
        </p:txBody>
      </p:sp>
      <p:pic>
        <p:nvPicPr>
          <p:cNvPr id="3" name="Picture 2">
            <a:extLst>
              <a:ext uri="{FF2B5EF4-FFF2-40B4-BE49-F238E27FC236}">
                <a16:creationId xmlns:a16="http://schemas.microsoft.com/office/drawing/2014/main" xmlns="" id="{B547309F-1392-4FE5-ABED-767CBB0E6DC1}"/>
              </a:ext>
            </a:extLst>
          </p:cNvPr>
          <p:cNvPicPr>
            <a:picLocks noChangeAspect="1"/>
          </p:cNvPicPr>
          <p:nvPr/>
        </p:nvPicPr>
        <p:blipFill>
          <a:blip r:embed="rId3"/>
          <a:stretch>
            <a:fillRect/>
          </a:stretch>
        </p:blipFill>
        <p:spPr>
          <a:xfrm>
            <a:off x="2458748" y="1850570"/>
            <a:ext cx="6997410" cy="3977641"/>
          </a:xfrm>
          <a:prstGeom prst="rect">
            <a:avLst/>
          </a:prstGeom>
        </p:spPr>
      </p:pic>
      <p:sp>
        <p:nvSpPr>
          <p:cNvPr id="2" name="Footer Placeholder 1">
            <a:extLst>
              <a:ext uri="{FF2B5EF4-FFF2-40B4-BE49-F238E27FC236}">
                <a16:creationId xmlns:a16="http://schemas.microsoft.com/office/drawing/2014/main" xmlns="" id="{2FE49507-522A-49A4-8CD1-2FA1C4F021A9}"/>
              </a:ext>
            </a:extLst>
          </p:cNvPr>
          <p:cNvSpPr>
            <a:spLocks noGrp="1"/>
          </p:cNvSpPr>
          <p:nvPr>
            <p:ph type="ftr" sz="quarter" idx="11"/>
          </p:nvPr>
        </p:nvSpPr>
        <p:spPr/>
        <p:txBody>
          <a:bodyPr/>
          <a:lstStyle/>
          <a:p>
            <a:r>
              <a:rPr lang="en-US"/>
              <a:t>Bajra International College</a:t>
            </a:r>
            <a:endParaRPr lang="en-US" dirty="0"/>
          </a:p>
        </p:txBody>
      </p:sp>
      <p:pic>
        <p:nvPicPr>
          <p:cNvPr id="6" name="Picture 5">
            <a:extLst>
              <a:ext uri="{FF2B5EF4-FFF2-40B4-BE49-F238E27FC236}">
                <a16:creationId xmlns:a16="http://schemas.microsoft.com/office/drawing/2014/main" xmlns="" id="{4418685A-EE1A-435C-9DDF-93CFC7F76E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8261" y="6200694"/>
            <a:ext cx="1895475" cy="561975"/>
          </a:xfrm>
          <a:prstGeom prst="rect">
            <a:avLst/>
          </a:prstGeom>
        </p:spPr>
      </p:pic>
      <p:sp>
        <p:nvSpPr>
          <p:cNvPr id="12" name="TextBox 11">
            <a:extLst>
              <a:ext uri="{FF2B5EF4-FFF2-40B4-BE49-F238E27FC236}">
                <a16:creationId xmlns:a16="http://schemas.microsoft.com/office/drawing/2014/main" xmlns="" id="{75FCAE13-D4D0-4B81-CB40-1DB9724EA31F}"/>
              </a:ext>
            </a:extLst>
          </p:cNvPr>
          <p:cNvSpPr txBox="1"/>
          <p:nvPr/>
        </p:nvSpPr>
        <p:spPr>
          <a:xfrm>
            <a:off x="4795476" y="5846114"/>
            <a:ext cx="2816948" cy="338554"/>
          </a:xfrm>
          <a:prstGeom prst="rect">
            <a:avLst/>
          </a:prstGeom>
          <a:noFill/>
        </p:spPr>
        <p:txBody>
          <a:bodyPr wrap="square">
            <a:spAutoFit/>
          </a:bodyPr>
          <a:lstStyle/>
          <a:p>
            <a:r>
              <a:rPr lang="en-US" sz="1600" b="1" i="1" dirty="0">
                <a:latin typeface="Times New Roman" panose="02020603050405020304" pitchFamily="18" charset="0"/>
                <a:cs typeface="Times New Roman" panose="02020603050405020304" pitchFamily="18" charset="0"/>
              </a:rPr>
              <a:t>Fig 1: Waterfall Model</a:t>
            </a:r>
            <a:endParaRPr lang="en-GB" sz="16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536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Requirements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xmlns=""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xmlns="" id="{E01A8A7B-497A-49FA-AF57-15C61196A5E8}"/>
              </a:ext>
            </a:extLst>
          </p:cNvPr>
          <p:cNvSpPr txBox="1"/>
          <p:nvPr/>
        </p:nvSpPr>
        <p:spPr>
          <a:xfrm>
            <a:off x="444500" y="578298"/>
            <a:ext cx="11303000" cy="5909310"/>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Functional requirement</a:t>
            </a:r>
          </a:p>
          <a:p>
            <a:endParaRPr lang="en-GB" b="1"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User Module:</a:t>
            </a:r>
          </a:p>
          <a:p>
            <a:endParaRPr lang="en-GB"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User shall login the system.</a:t>
            </a:r>
          </a:p>
          <a:p>
            <a:r>
              <a:rPr lang="en-US" dirty="0">
                <a:latin typeface="Times New Roman" panose="02020603050405020304" pitchFamily="18" charset="0"/>
                <a:cs typeface="Times New Roman" panose="02020603050405020304" pitchFamily="18" charset="0"/>
              </a:rPr>
              <a:t>• User shall Manage Purchase, Sales, and Return Orders.</a:t>
            </a:r>
          </a:p>
          <a:p>
            <a:r>
              <a:rPr lang="en-US" dirty="0">
                <a:latin typeface="Times New Roman" panose="02020603050405020304" pitchFamily="18" charset="0"/>
                <a:cs typeface="Times New Roman" panose="02020603050405020304" pitchFamily="18" charset="0"/>
              </a:rPr>
              <a:t>• User shall printing Purchase, Sales, Return Orders and Exporting data into excel or PDF.</a:t>
            </a:r>
          </a:p>
          <a:p>
            <a:r>
              <a:rPr lang="en-US" dirty="0">
                <a:latin typeface="Times New Roman" panose="02020603050405020304" pitchFamily="18" charset="0"/>
                <a:cs typeface="Times New Roman" panose="02020603050405020304" pitchFamily="18" charset="0"/>
              </a:rPr>
              <a:t>• User shall View Back Order.</a:t>
            </a:r>
          </a:p>
          <a:p>
            <a:r>
              <a:rPr lang="en-US" dirty="0">
                <a:latin typeface="Times New Roman" panose="02020603050405020304" pitchFamily="18" charset="0"/>
                <a:cs typeface="Times New Roman" panose="02020603050405020304" pitchFamily="18" charset="0"/>
              </a:rPr>
              <a:t>• User shall view available Stocks.</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Admin Module</a:t>
            </a:r>
            <a:r>
              <a:rPr lang="en-GB" dirty="0">
                <a:latin typeface="Times New Roman" panose="02020603050405020304" pitchFamily="18" charset="0"/>
                <a:cs typeface="Times New Roman" panose="02020603050405020304" pitchFamily="18" charset="0"/>
              </a:rPr>
              <a:t>:</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Admin shall login the system.</a:t>
            </a:r>
          </a:p>
          <a:p>
            <a:r>
              <a:rPr lang="en-US" dirty="0">
                <a:latin typeface="Times New Roman" panose="02020603050405020304" pitchFamily="18" charset="0"/>
                <a:cs typeface="Times New Roman" panose="02020603050405020304" pitchFamily="18" charset="0"/>
              </a:rPr>
              <a:t>• Admin shall Manage Purchase, Sales, and Return Orders.</a:t>
            </a:r>
          </a:p>
          <a:p>
            <a:r>
              <a:rPr lang="en-US" dirty="0">
                <a:latin typeface="Times New Roman" panose="02020603050405020304" pitchFamily="18" charset="0"/>
                <a:cs typeface="Times New Roman" panose="02020603050405020304" pitchFamily="18" charset="0"/>
              </a:rPr>
              <a:t>• Admin shall see the registered users and create the user.</a:t>
            </a:r>
          </a:p>
          <a:p>
            <a:r>
              <a:rPr lang="en-US" dirty="0">
                <a:latin typeface="Times New Roman" panose="02020603050405020304" pitchFamily="18" charset="0"/>
                <a:cs typeface="Times New Roman" panose="02020603050405020304" pitchFamily="18" charset="0"/>
              </a:rPr>
              <a:t>• Admin shall delete the user.</a:t>
            </a:r>
          </a:p>
          <a:p>
            <a:r>
              <a:rPr lang="en-US" dirty="0">
                <a:latin typeface="Times New Roman" panose="02020603050405020304" pitchFamily="18" charset="0"/>
                <a:cs typeface="Times New Roman" panose="02020603050405020304" pitchFamily="18" charset="0"/>
              </a:rPr>
              <a:t>• Admin shall view available Stocks.</a:t>
            </a:r>
          </a:p>
          <a:p>
            <a:r>
              <a:rPr lang="en-US" dirty="0">
                <a:latin typeface="Times New Roman" panose="02020603050405020304" pitchFamily="18" charset="0"/>
                <a:cs typeface="Times New Roman" panose="02020603050405020304" pitchFamily="18" charset="0"/>
              </a:rPr>
              <a:t>• Admin shall printing Purchase, Sales, Return Orders and Exporting data into excel or PDF</a:t>
            </a:r>
          </a:p>
          <a:p>
            <a:r>
              <a:rPr lang="en-US" dirty="0">
                <a:latin typeface="Times New Roman" panose="02020603050405020304" pitchFamily="18" charset="0"/>
                <a:cs typeface="Times New Roman" panose="02020603050405020304" pitchFamily="18" charset="0"/>
              </a:rPr>
              <a:t>• Admin shall printing Purchase, Sales, Return Orders and Exporting data into excel or PDF.</a:t>
            </a:r>
          </a:p>
          <a:p>
            <a:r>
              <a:rPr lang="en-US" dirty="0">
                <a:latin typeface="Times New Roman" panose="02020603050405020304" pitchFamily="18" charset="0"/>
                <a:cs typeface="Times New Roman" panose="02020603050405020304" pitchFamily="18" charset="0"/>
              </a:rPr>
              <a:t>• Admin shall manage supplier.</a:t>
            </a:r>
          </a:p>
          <a:p>
            <a:r>
              <a:rPr lang="en-US" dirty="0">
                <a:latin typeface="Times New Roman" panose="02020603050405020304" pitchFamily="18" charset="0"/>
                <a:cs typeface="Times New Roman" panose="02020603050405020304" pitchFamily="18" charset="0"/>
              </a:rPr>
              <a:t>• Admin shall manage Item list.</a:t>
            </a:r>
          </a:p>
        </p:txBody>
      </p:sp>
      <p:sp>
        <p:nvSpPr>
          <p:cNvPr id="2" name="Footer Placeholder 1">
            <a:extLst>
              <a:ext uri="{FF2B5EF4-FFF2-40B4-BE49-F238E27FC236}">
                <a16:creationId xmlns:a16="http://schemas.microsoft.com/office/drawing/2014/main" xmlns="" id="{2FE49507-522A-49A4-8CD1-2FA1C4F021A9}"/>
              </a:ext>
            </a:extLst>
          </p:cNvPr>
          <p:cNvSpPr>
            <a:spLocks noGrp="1"/>
          </p:cNvSpPr>
          <p:nvPr>
            <p:ph type="ftr" sz="quarter" idx="11"/>
          </p:nvPr>
        </p:nvSpPr>
        <p:spPr/>
        <p:txBody>
          <a:bodyPr/>
          <a:lstStyle/>
          <a:p>
            <a:r>
              <a:rPr lang="en-US"/>
              <a:t>Bajra International College</a:t>
            </a:r>
            <a:endParaRPr lang="en-US" dirty="0"/>
          </a:p>
        </p:txBody>
      </p:sp>
      <p:pic>
        <p:nvPicPr>
          <p:cNvPr id="6" name="Picture 5">
            <a:extLst>
              <a:ext uri="{FF2B5EF4-FFF2-40B4-BE49-F238E27FC236}">
                <a16:creationId xmlns:a16="http://schemas.microsoft.com/office/drawing/2014/main" xmlns="" id="{4418685A-EE1A-435C-9DDF-93CFC7F76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59500"/>
            <a:ext cx="1895475" cy="561975"/>
          </a:xfrm>
          <a:prstGeom prst="rect">
            <a:avLst/>
          </a:prstGeom>
        </p:spPr>
      </p:pic>
    </p:spTree>
    <p:extLst>
      <p:ext uri="{BB962C8B-B14F-4D97-AF65-F5344CB8AC3E}">
        <p14:creationId xmlns:p14="http://schemas.microsoft.com/office/powerpoint/2010/main" val="1109123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Requirements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xmlns="" id="{84CC1B18-0FCB-46E8-AE14-FE2A6466F1A4}"/>
              </a:ext>
            </a:extLst>
          </p:cNvPr>
          <p:cNvSpPr txBox="1">
            <a:spLocks/>
          </p:cNvSpPr>
          <p:nvPr/>
        </p:nvSpPr>
        <p:spPr>
          <a:xfrm>
            <a:off x="444500" y="1509612"/>
            <a:ext cx="11518900" cy="3977640"/>
          </a:xfrm>
          <a:prstGeom prst="rect">
            <a:avLst/>
          </a:prstGeom>
        </p:spPr>
        <p:txBody>
          <a:bodyPr vert="horz" lIns="91440" tIns="45720" rIns="91440" bIns="45720" rtlCol="0">
            <a:no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endParaRPr lang="en-GB" sz="1600" dirty="0">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xmlns="" id="{E01A8A7B-497A-49FA-AF57-15C61196A5E8}"/>
              </a:ext>
            </a:extLst>
          </p:cNvPr>
          <p:cNvSpPr txBox="1"/>
          <p:nvPr/>
        </p:nvSpPr>
        <p:spPr>
          <a:xfrm>
            <a:off x="371405" y="820776"/>
            <a:ext cx="11303000" cy="5232202"/>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Non-Functional Requirement</a:t>
            </a:r>
          </a:p>
          <a:p>
            <a:endParaRPr lang="en-GB" b="1" dirty="0">
              <a:latin typeface="Times New Roman" panose="02020603050405020304" pitchFamily="18" charset="0"/>
              <a:cs typeface="Times New Roman" panose="02020603050405020304" pitchFamily="18" charset="0"/>
            </a:endParaRPr>
          </a:p>
          <a:p>
            <a:pPr marL="342900" marR="0" lvl="0" indent="-342900" algn="just">
              <a:lnSpc>
                <a:spcPct val="150000"/>
              </a:lnSpc>
              <a:spcBef>
                <a:spcPts val="600"/>
              </a:spcBef>
              <a:spcAft>
                <a:spcPts val="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Performance: The system should be designed to handle large amounts of data and transactions with minimal response time. It should be able to process multiple user requests simultaneously without affecting system performance.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Reliability: The system should be reliable and available at all times. It should be able to recover from any failures or crashes without losing data or disrupting business operations.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Security: The system should be secure and protect sensitive inventory and customer data. It should be designed to prevent unauthorized access, data breaches, and other security threats.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Usability: The system should be user-friendly and easy to use, with a well-designed user interface and clear navigation. It should be able to support multiple languages and be accessible to users with disabilities.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60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Scalability: The system should be able to scale to handle increased data volumes, users, and transactions as the business grows. It should be designed to handle future expansion without significant system redesign.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xmlns="" id="{2FE49507-522A-49A4-8CD1-2FA1C4F021A9}"/>
              </a:ext>
            </a:extLst>
          </p:cNvPr>
          <p:cNvSpPr>
            <a:spLocks noGrp="1"/>
          </p:cNvSpPr>
          <p:nvPr>
            <p:ph type="ftr" sz="quarter" idx="11"/>
          </p:nvPr>
        </p:nvSpPr>
        <p:spPr/>
        <p:txBody>
          <a:bodyPr/>
          <a:lstStyle/>
          <a:p>
            <a:r>
              <a:rPr lang="en-US"/>
              <a:t>Bajra International College</a:t>
            </a:r>
            <a:endParaRPr lang="en-US" dirty="0"/>
          </a:p>
        </p:txBody>
      </p:sp>
      <p:pic>
        <p:nvPicPr>
          <p:cNvPr id="6" name="Picture 5">
            <a:extLst>
              <a:ext uri="{FF2B5EF4-FFF2-40B4-BE49-F238E27FC236}">
                <a16:creationId xmlns:a16="http://schemas.microsoft.com/office/drawing/2014/main" xmlns="" id="{4418685A-EE1A-435C-9DDF-93CFC7F76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262" y="6159500"/>
            <a:ext cx="1895475" cy="561975"/>
          </a:xfrm>
          <a:prstGeom prst="rect">
            <a:avLst/>
          </a:prstGeom>
        </p:spPr>
      </p:pic>
    </p:spTree>
    <p:extLst>
      <p:ext uri="{BB962C8B-B14F-4D97-AF65-F5344CB8AC3E}">
        <p14:creationId xmlns:p14="http://schemas.microsoft.com/office/powerpoint/2010/main" val="621557286"/>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441</TotalTime>
  <Words>1962</Words>
  <Application>Microsoft Office PowerPoint</Application>
  <PresentationFormat>Widescreen</PresentationFormat>
  <Paragraphs>196</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Century Gothic</vt:lpstr>
      <vt:lpstr>Segoe UI</vt:lpstr>
      <vt:lpstr>Segoe UI Light</vt:lpstr>
      <vt:lpstr>Symbol</vt:lpstr>
      <vt:lpstr>Times New Roman</vt:lpstr>
      <vt:lpstr>Office Theme</vt:lpstr>
      <vt:lpstr>PowerPoint Presentation</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4</vt:lpstr>
      <vt:lpstr>Project analysis slide 2</vt:lpstr>
      <vt:lpstr>Project analysis slide 2</vt:lpstr>
      <vt:lpstr>Project analysis slide 2</vt:lpstr>
      <vt:lpstr>Project analysis slide 4</vt:lpstr>
      <vt:lpstr>Project analysis slide 4</vt:lpstr>
      <vt:lpstr>Project analysis slide 4</vt:lpstr>
      <vt:lpstr>Project analysis slide 4</vt:lpstr>
      <vt:lpstr>Project analysis slide 4</vt:lpstr>
      <vt:lpstr>Project analysis slide 4</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Analysis Presentation</dc:title>
  <dc:creator>MILAN</dc:creator>
  <cp:lastModifiedBy>Microsoft account</cp:lastModifiedBy>
  <cp:revision>359</cp:revision>
  <dcterms:created xsi:type="dcterms:W3CDTF">2022-03-04T07:41:32Z</dcterms:created>
  <dcterms:modified xsi:type="dcterms:W3CDTF">2023-05-13T13:24:39Z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