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9" r:id="rId13"/>
    <p:sldId id="268" r:id="rId14"/>
    <p:sldId id="278" r:id="rId15"/>
    <p:sldId id="280" r:id="rId16"/>
    <p:sldId id="281" r:id="rId17"/>
    <p:sldId id="282" r:id="rId18"/>
    <p:sldId id="270" r:id="rId19"/>
    <p:sldId id="272" r:id="rId20"/>
    <p:sldId id="276" r:id="rId21"/>
    <p:sldId id="277"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0"/>
    <p:restoredTop sz="96266"/>
  </p:normalViewPr>
  <p:slideViewPr>
    <p:cSldViewPr snapToGrid="0" snapToObjects="1">
      <p:cViewPr varScale="1">
        <p:scale>
          <a:sx n="104" d="100"/>
          <a:sy n="104" d="100"/>
        </p:scale>
        <p:origin x="20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8/16/22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8/16/22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7818-DE1F-F9EB-7FF7-98F3ED59EBD3}"/>
              </a:ext>
            </a:extLst>
          </p:cNvPr>
          <p:cNvSpPr>
            <a:spLocks noGrp="1"/>
          </p:cNvSpPr>
          <p:nvPr>
            <p:ph type="ctrTitle"/>
          </p:nvPr>
        </p:nvSpPr>
        <p:spPr/>
        <p:txBody>
          <a:bodyPr/>
          <a:lstStyle/>
          <a:p>
            <a:pPr algn="ctr"/>
            <a:r>
              <a:rPr lang="en-NP" sz="4800" dirty="0"/>
              <a:t>Unit 1: Introduction of C# and the .NET Framework</a:t>
            </a:r>
          </a:p>
        </p:txBody>
      </p:sp>
      <p:sp>
        <p:nvSpPr>
          <p:cNvPr id="3" name="Subtitle 2">
            <a:extLst>
              <a:ext uri="{FF2B5EF4-FFF2-40B4-BE49-F238E27FC236}">
                <a16:creationId xmlns:a16="http://schemas.microsoft.com/office/drawing/2014/main" id="{64FF9ABC-DAF6-6947-3B55-2753DE37F207}"/>
              </a:ext>
            </a:extLst>
          </p:cNvPr>
          <p:cNvSpPr>
            <a:spLocks noGrp="1"/>
          </p:cNvSpPr>
          <p:nvPr>
            <p:ph type="subTitle" idx="1"/>
          </p:nvPr>
        </p:nvSpPr>
        <p:spPr>
          <a:xfrm>
            <a:off x="3017122" y="5050668"/>
            <a:ext cx="8144134" cy="716441"/>
          </a:xfrm>
        </p:spPr>
        <p:txBody>
          <a:bodyPr/>
          <a:lstStyle/>
          <a:p>
            <a:r>
              <a:rPr lang="en-NP" dirty="0"/>
              <a:t>S</a:t>
            </a:r>
            <a:r>
              <a:rPr lang="en-US" dirty="0"/>
              <a:t>u</a:t>
            </a:r>
            <a:r>
              <a:rPr lang="en-NP" dirty="0"/>
              <a:t>dan Pudasaini</a:t>
            </a:r>
          </a:p>
        </p:txBody>
      </p:sp>
    </p:spTree>
    <p:extLst>
      <p:ext uri="{BB962C8B-B14F-4D97-AF65-F5344CB8AC3E}">
        <p14:creationId xmlns:p14="http://schemas.microsoft.com/office/powerpoint/2010/main" val="229049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6F69-46EA-B179-866B-B34C589C6A75}"/>
              </a:ext>
            </a:extLst>
          </p:cNvPr>
          <p:cNvSpPr>
            <a:spLocks noGrp="1"/>
          </p:cNvSpPr>
          <p:nvPr>
            <p:ph type="title"/>
          </p:nvPr>
        </p:nvSpPr>
        <p:spPr/>
        <p:txBody>
          <a:bodyPr/>
          <a:lstStyle/>
          <a:p>
            <a:r>
              <a:rPr lang="en-NP" dirty="0"/>
              <a:t>Memory Management</a:t>
            </a:r>
          </a:p>
        </p:txBody>
      </p:sp>
      <p:sp>
        <p:nvSpPr>
          <p:cNvPr id="3" name="Content Placeholder 2">
            <a:extLst>
              <a:ext uri="{FF2B5EF4-FFF2-40B4-BE49-F238E27FC236}">
                <a16:creationId xmlns:a16="http://schemas.microsoft.com/office/drawing/2014/main" id="{1991B65D-F4FA-9AB8-0F17-114B167ACC7B}"/>
              </a:ext>
            </a:extLst>
          </p:cNvPr>
          <p:cNvSpPr>
            <a:spLocks noGrp="1"/>
          </p:cNvSpPr>
          <p:nvPr>
            <p:ph idx="1"/>
          </p:nvPr>
        </p:nvSpPr>
        <p:spPr/>
        <p:txBody>
          <a:bodyPr>
            <a:normAutofit lnSpcReduction="10000"/>
          </a:bodyPr>
          <a:lstStyle/>
          <a:p>
            <a:pPr fontAlgn="base"/>
            <a:r>
              <a:rPr lang="en-NP" dirty="0"/>
              <a:t>C# relies on the runtime to perform automatic memory management. The Common Language Runtime has a garbage collector that executes as part of your program, reclaiming memory for objects that are no longer referenced. This frees programmers from explicitly deallocating the memory for an object, eliminating the problem of incorrect pointers encountered in languages such as C++.</a:t>
            </a:r>
          </a:p>
          <a:p>
            <a:pPr fontAlgn="base"/>
            <a:r>
              <a:rPr lang="en-NP" dirty="0"/>
              <a:t>C# does not eliminate pointers: it merely makes them unnecessary for most programming tasks. For performance-critical hotspots and interoperability, pointers and explicit memory allocation is permitted in blocks that are marked unsafe.</a:t>
            </a:r>
          </a:p>
        </p:txBody>
      </p:sp>
    </p:spTree>
    <p:extLst>
      <p:ext uri="{BB962C8B-B14F-4D97-AF65-F5344CB8AC3E}">
        <p14:creationId xmlns:p14="http://schemas.microsoft.com/office/powerpoint/2010/main" val="231578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7F6C-0D12-3E0E-A541-635BC768D245}"/>
              </a:ext>
            </a:extLst>
          </p:cNvPr>
          <p:cNvSpPr>
            <a:spLocks noGrp="1"/>
          </p:cNvSpPr>
          <p:nvPr>
            <p:ph type="title"/>
          </p:nvPr>
        </p:nvSpPr>
        <p:spPr/>
        <p:txBody>
          <a:bodyPr/>
          <a:lstStyle/>
          <a:p>
            <a:r>
              <a:rPr lang="en-NP" dirty="0"/>
              <a:t>Platform Support</a:t>
            </a:r>
          </a:p>
        </p:txBody>
      </p:sp>
      <p:sp>
        <p:nvSpPr>
          <p:cNvPr id="3" name="Content Placeholder 2">
            <a:extLst>
              <a:ext uri="{FF2B5EF4-FFF2-40B4-BE49-F238E27FC236}">
                <a16:creationId xmlns:a16="http://schemas.microsoft.com/office/drawing/2014/main" id="{0CEBE152-723B-9B9D-A17E-EFFACE072148}"/>
              </a:ext>
            </a:extLst>
          </p:cNvPr>
          <p:cNvSpPr>
            <a:spLocks noGrp="1"/>
          </p:cNvSpPr>
          <p:nvPr>
            <p:ph idx="1"/>
          </p:nvPr>
        </p:nvSpPr>
        <p:spPr/>
        <p:txBody>
          <a:bodyPr>
            <a:normAutofit/>
          </a:bodyPr>
          <a:lstStyle/>
          <a:p>
            <a:r>
              <a:rPr lang="en-US" dirty="0"/>
              <a:t>C# has runtimes that support the following platforms: </a:t>
            </a:r>
          </a:p>
          <a:p>
            <a:pPr lvl="1"/>
            <a:r>
              <a:rPr lang="en-US" dirty="0"/>
              <a:t>Windows Desktop 7-11 (for rich-client, web, server, and command-line applications) </a:t>
            </a:r>
          </a:p>
          <a:p>
            <a:pPr lvl="1"/>
            <a:r>
              <a:rPr lang="en-US" dirty="0"/>
              <a:t>macOS (for rich-client, web, and command-line applications) </a:t>
            </a:r>
          </a:p>
          <a:p>
            <a:pPr lvl="1"/>
            <a:r>
              <a:rPr lang="en-US" dirty="0"/>
              <a:t>Linux and macOS (for web and command-line applications) </a:t>
            </a:r>
          </a:p>
          <a:p>
            <a:pPr lvl="1"/>
            <a:r>
              <a:rPr lang="en-US" dirty="0"/>
              <a:t>Android and iOS (for mobile applications) </a:t>
            </a:r>
          </a:p>
          <a:p>
            <a:pPr lvl="1"/>
            <a:r>
              <a:rPr lang="en-US" dirty="0"/>
              <a:t>Windows 10 devices (Xbox, Surface Hub, and HoloLens) </a:t>
            </a:r>
          </a:p>
          <a:p>
            <a:r>
              <a:rPr lang="en-US" dirty="0"/>
              <a:t>There is also a technology called </a:t>
            </a:r>
            <a:r>
              <a:rPr lang="en-US" i="1" dirty="0" err="1"/>
              <a:t>Blazor</a:t>
            </a:r>
            <a:r>
              <a:rPr lang="en-US" i="1" dirty="0"/>
              <a:t> </a:t>
            </a:r>
            <a:r>
              <a:rPr lang="en-US" dirty="0"/>
              <a:t>that can compile C# to web assembly that runs in a browser. </a:t>
            </a:r>
          </a:p>
          <a:p>
            <a:pPr marL="0" indent="0">
              <a:buNone/>
            </a:pPr>
            <a:endParaRPr lang="en-NP" dirty="0"/>
          </a:p>
        </p:txBody>
      </p:sp>
    </p:spTree>
    <p:extLst>
      <p:ext uri="{BB962C8B-B14F-4D97-AF65-F5344CB8AC3E}">
        <p14:creationId xmlns:p14="http://schemas.microsoft.com/office/powerpoint/2010/main" val="215183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B07E-509F-EAEE-A885-96051AB14F47}"/>
              </a:ext>
            </a:extLst>
          </p:cNvPr>
          <p:cNvSpPr>
            <a:spLocks noGrp="1"/>
          </p:cNvSpPr>
          <p:nvPr>
            <p:ph type="title"/>
          </p:nvPr>
        </p:nvSpPr>
        <p:spPr/>
        <p:txBody>
          <a:bodyPr/>
          <a:lstStyle/>
          <a:p>
            <a:r>
              <a:rPr lang="en-US" b="1" dirty="0"/>
              <a:t>CLRs, BCLs, and Runtimes </a:t>
            </a:r>
            <a:endParaRPr lang="en-NP" dirty="0"/>
          </a:p>
        </p:txBody>
      </p:sp>
      <p:sp>
        <p:nvSpPr>
          <p:cNvPr id="3" name="Content Placeholder 2">
            <a:extLst>
              <a:ext uri="{FF2B5EF4-FFF2-40B4-BE49-F238E27FC236}">
                <a16:creationId xmlns:a16="http://schemas.microsoft.com/office/drawing/2014/main" id="{44A996DC-CEE0-438D-B922-7F25622994E1}"/>
              </a:ext>
            </a:extLst>
          </p:cNvPr>
          <p:cNvSpPr>
            <a:spLocks noGrp="1"/>
          </p:cNvSpPr>
          <p:nvPr>
            <p:ph idx="1"/>
          </p:nvPr>
        </p:nvSpPr>
        <p:spPr/>
        <p:txBody>
          <a:bodyPr/>
          <a:lstStyle/>
          <a:p>
            <a:r>
              <a:rPr lang="en-US" dirty="0"/>
              <a:t>Runtime support for C# programs consists of a </a:t>
            </a:r>
            <a:r>
              <a:rPr lang="en-US" i="1" dirty="0"/>
              <a:t>Common Language Runtime </a:t>
            </a:r>
            <a:r>
              <a:rPr lang="en-US" dirty="0"/>
              <a:t>and a </a:t>
            </a:r>
            <a:r>
              <a:rPr lang="en-US" i="1" dirty="0"/>
              <a:t>Base Class Library</a:t>
            </a:r>
            <a:r>
              <a:rPr lang="en-US" dirty="0"/>
              <a:t>. </a:t>
            </a:r>
          </a:p>
          <a:p>
            <a:r>
              <a:rPr lang="en-US" dirty="0"/>
              <a:t>A runtime can also include a higher-level </a:t>
            </a:r>
            <a:r>
              <a:rPr lang="en-US" i="1" dirty="0"/>
              <a:t>application layer </a:t>
            </a:r>
            <a:r>
              <a:rPr lang="en-US" dirty="0"/>
              <a:t>that contains libraries for developing rich-client, mobile, or web applications (see Figure 1-1). </a:t>
            </a:r>
          </a:p>
          <a:p>
            <a:r>
              <a:rPr lang="en-US" dirty="0"/>
              <a:t>Different runtimes exist to allow for different kinds of applications, as well as different platforms. </a:t>
            </a:r>
          </a:p>
          <a:p>
            <a:pPr marL="0" indent="0">
              <a:buNone/>
            </a:pPr>
            <a:endParaRPr lang="en-NP" dirty="0"/>
          </a:p>
        </p:txBody>
      </p:sp>
    </p:spTree>
    <p:extLst>
      <p:ext uri="{BB962C8B-B14F-4D97-AF65-F5344CB8AC3E}">
        <p14:creationId xmlns:p14="http://schemas.microsoft.com/office/powerpoint/2010/main" val="338024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9B4D-948F-8551-CC93-F0F3EBAEDD66}"/>
              </a:ext>
            </a:extLst>
          </p:cNvPr>
          <p:cNvSpPr>
            <a:spLocks noGrp="1"/>
          </p:cNvSpPr>
          <p:nvPr>
            <p:ph type="title"/>
          </p:nvPr>
        </p:nvSpPr>
        <p:spPr/>
        <p:txBody>
          <a:bodyPr/>
          <a:lstStyle/>
          <a:p>
            <a:r>
              <a:rPr lang="en-US" b="1" dirty="0"/>
              <a:t>CLRs, BCLs, and Runtimes </a:t>
            </a:r>
            <a:endParaRPr lang="en-US" dirty="0">
              <a:effectLst/>
            </a:endParaRPr>
          </a:p>
        </p:txBody>
      </p:sp>
      <p:pic>
        <p:nvPicPr>
          <p:cNvPr id="7" name="Content Placeholder 6">
            <a:extLst>
              <a:ext uri="{FF2B5EF4-FFF2-40B4-BE49-F238E27FC236}">
                <a16:creationId xmlns:a16="http://schemas.microsoft.com/office/drawing/2014/main" id="{881BD77F-FEDD-3C35-DFDA-2808CECA3A2D}"/>
              </a:ext>
            </a:extLst>
          </p:cNvPr>
          <p:cNvPicPr>
            <a:picLocks noGrp="1" noChangeAspect="1"/>
          </p:cNvPicPr>
          <p:nvPr>
            <p:ph idx="1"/>
          </p:nvPr>
        </p:nvPicPr>
        <p:blipFill>
          <a:blip r:embed="rId2"/>
          <a:stretch>
            <a:fillRect/>
          </a:stretch>
        </p:blipFill>
        <p:spPr>
          <a:xfrm>
            <a:off x="902043" y="2250807"/>
            <a:ext cx="9392139" cy="3861400"/>
          </a:xfrm>
        </p:spPr>
      </p:pic>
    </p:spTree>
    <p:extLst>
      <p:ext uri="{BB962C8B-B14F-4D97-AF65-F5344CB8AC3E}">
        <p14:creationId xmlns:p14="http://schemas.microsoft.com/office/powerpoint/2010/main" val="159923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9B4D-948F-8551-CC93-F0F3EBAEDD66}"/>
              </a:ext>
            </a:extLst>
          </p:cNvPr>
          <p:cNvSpPr>
            <a:spLocks noGrp="1"/>
          </p:cNvSpPr>
          <p:nvPr>
            <p:ph type="title"/>
          </p:nvPr>
        </p:nvSpPr>
        <p:spPr/>
        <p:txBody>
          <a:bodyPr/>
          <a:lstStyle/>
          <a:p>
            <a:r>
              <a:rPr lang="en-NP" dirty="0"/>
              <a:t>the CLR</a:t>
            </a:r>
          </a:p>
        </p:txBody>
      </p:sp>
      <p:sp>
        <p:nvSpPr>
          <p:cNvPr id="3" name="Content Placeholder 2">
            <a:extLst>
              <a:ext uri="{FF2B5EF4-FFF2-40B4-BE49-F238E27FC236}">
                <a16:creationId xmlns:a16="http://schemas.microsoft.com/office/drawing/2014/main" id="{4746939C-C16F-E30C-CD34-AA3909C4BA8E}"/>
              </a:ext>
            </a:extLst>
          </p:cNvPr>
          <p:cNvSpPr>
            <a:spLocks noGrp="1"/>
          </p:cNvSpPr>
          <p:nvPr>
            <p:ph idx="1"/>
          </p:nvPr>
        </p:nvSpPr>
        <p:spPr/>
        <p:txBody>
          <a:bodyPr>
            <a:normAutofit fontScale="85000" lnSpcReduction="20000"/>
          </a:bodyPr>
          <a:lstStyle/>
          <a:p>
            <a:r>
              <a:rPr lang="en-US" dirty="0"/>
              <a:t>A </a:t>
            </a:r>
            <a:r>
              <a:rPr lang="en-US" i="1" dirty="0"/>
              <a:t>Common Language Runtime </a:t>
            </a:r>
            <a:r>
              <a:rPr lang="en-US" dirty="0"/>
              <a:t>(CLR) provides essential runtime services such as automatic memory management and exception handling. (The word “common” refers to the fact that the same runtime can be shared by other </a:t>
            </a:r>
            <a:r>
              <a:rPr lang="en-US" i="1" dirty="0"/>
              <a:t>managed </a:t>
            </a:r>
            <a:r>
              <a:rPr lang="en-US" dirty="0"/>
              <a:t>program‐ </a:t>
            </a:r>
            <a:r>
              <a:rPr lang="en-US" dirty="0" err="1"/>
              <a:t>ming</a:t>
            </a:r>
            <a:r>
              <a:rPr lang="en-US" dirty="0"/>
              <a:t> languages, such as F#, Visual Basic, and Managed C++.) </a:t>
            </a:r>
          </a:p>
          <a:p>
            <a:r>
              <a:rPr lang="en-US" dirty="0"/>
              <a:t>C# is called a </a:t>
            </a:r>
            <a:r>
              <a:rPr lang="en-US" i="1" dirty="0"/>
              <a:t>managed language </a:t>
            </a:r>
            <a:r>
              <a:rPr lang="en-US" dirty="0"/>
              <a:t>because it compiles source code into managed code, which is represented in </a:t>
            </a:r>
            <a:r>
              <a:rPr lang="en-US" i="1" dirty="0"/>
              <a:t>Intermediate Language </a:t>
            </a:r>
            <a:r>
              <a:rPr lang="en-US" dirty="0"/>
              <a:t>(IL). The CLR converts the IL into the native code of the machine, such as X64 or X86, usually just prior to execution. This is referred to as </a:t>
            </a:r>
            <a:r>
              <a:rPr lang="en-US" i="1" dirty="0"/>
              <a:t>Just-in-Time (JIT) compilation</a:t>
            </a:r>
            <a:r>
              <a:rPr lang="en-US" dirty="0"/>
              <a:t>. Ahead-of-time compilation is also available to improve startup time with large assemblies or resource-constrained devices (and to satisfy iOS app store rules when developing mobile apps). </a:t>
            </a:r>
          </a:p>
          <a:p>
            <a:r>
              <a:rPr lang="en-US" dirty="0"/>
              <a:t>The container for managed code is called an </a:t>
            </a:r>
            <a:r>
              <a:rPr lang="en-US" i="1" dirty="0"/>
              <a:t>assembly</a:t>
            </a:r>
            <a:r>
              <a:rPr lang="en-US" dirty="0"/>
              <a:t>. An assembly contains not only IL but also type information (</a:t>
            </a:r>
            <a:r>
              <a:rPr lang="en-US" i="1" dirty="0"/>
              <a:t>metadata</a:t>
            </a:r>
            <a:r>
              <a:rPr lang="en-US" dirty="0"/>
              <a:t>). The presence of metadata allows assemblies to reference types in other assemblies without needing additional files. </a:t>
            </a:r>
          </a:p>
        </p:txBody>
      </p:sp>
    </p:spTree>
    <p:extLst>
      <p:ext uri="{BB962C8B-B14F-4D97-AF65-F5344CB8AC3E}">
        <p14:creationId xmlns:p14="http://schemas.microsoft.com/office/powerpoint/2010/main" val="267604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9B4D-948F-8551-CC93-F0F3EBAEDD66}"/>
              </a:ext>
            </a:extLst>
          </p:cNvPr>
          <p:cNvSpPr>
            <a:spLocks noGrp="1"/>
          </p:cNvSpPr>
          <p:nvPr>
            <p:ph type="title"/>
          </p:nvPr>
        </p:nvSpPr>
        <p:spPr/>
        <p:txBody>
          <a:bodyPr/>
          <a:lstStyle/>
          <a:p>
            <a:r>
              <a:rPr lang="en-NP" dirty="0"/>
              <a:t>the CLR</a:t>
            </a:r>
          </a:p>
        </p:txBody>
      </p:sp>
      <p:sp>
        <p:nvSpPr>
          <p:cNvPr id="3" name="Content Placeholder 2">
            <a:extLst>
              <a:ext uri="{FF2B5EF4-FFF2-40B4-BE49-F238E27FC236}">
                <a16:creationId xmlns:a16="http://schemas.microsoft.com/office/drawing/2014/main" id="{4746939C-C16F-E30C-CD34-AA3909C4BA8E}"/>
              </a:ext>
            </a:extLst>
          </p:cNvPr>
          <p:cNvSpPr>
            <a:spLocks noGrp="1"/>
          </p:cNvSpPr>
          <p:nvPr>
            <p:ph idx="1"/>
          </p:nvPr>
        </p:nvSpPr>
        <p:spPr/>
        <p:txBody>
          <a:bodyPr>
            <a:normAutofit lnSpcReduction="10000"/>
          </a:bodyPr>
          <a:lstStyle/>
          <a:p>
            <a:r>
              <a:rPr lang="en-US" dirty="0"/>
              <a:t>The container for managed code is called an </a:t>
            </a:r>
            <a:r>
              <a:rPr lang="en-US" i="1" dirty="0"/>
              <a:t>assembly</a:t>
            </a:r>
            <a:r>
              <a:rPr lang="en-US" dirty="0"/>
              <a:t>. An assembly contains not only IL but also type information (</a:t>
            </a:r>
            <a:r>
              <a:rPr lang="en-US" i="1" dirty="0"/>
              <a:t>metadata</a:t>
            </a:r>
            <a:r>
              <a:rPr lang="en-US" dirty="0"/>
              <a:t>). The presence of metadata allows assemblies to reference types in other assemblies without needing additional files. </a:t>
            </a:r>
          </a:p>
          <a:p>
            <a:pPr lvl="1"/>
            <a:r>
              <a:rPr lang="en-US" dirty="0"/>
              <a:t>You can examine and disassemble the contents of an assembly with Microsoft’s </a:t>
            </a:r>
            <a:r>
              <a:rPr lang="en-US" i="1" dirty="0" err="1"/>
              <a:t>ildasm</a:t>
            </a:r>
            <a:r>
              <a:rPr lang="en-US" i="1" dirty="0"/>
              <a:t> </a:t>
            </a:r>
            <a:r>
              <a:rPr lang="en-US" dirty="0"/>
              <a:t>tool. And with tools such as </a:t>
            </a:r>
            <a:r>
              <a:rPr lang="en-US" dirty="0" err="1"/>
              <a:t>ILSpy</a:t>
            </a:r>
            <a:r>
              <a:rPr lang="en-US" dirty="0"/>
              <a:t> or </a:t>
            </a:r>
            <a:r>
              <a:rPr lang="en-US" dirty="0" err="1"/>
              <a:t>JetBrain’s</a:t>
            </a:r>
            <a:r>
              <a:rPr lang="en-US" dirty="0"/>
              <a:t> </a:t>
            </a:r>
            <a:r>
              <a:rPr lang="en-US" dirty="0" err="1"/>
              <a:t>dotPeek</a:t>
            </a:r>
            <a:r>
              <a:rPr lang="en-US" dirty="0"/>
              <a:t>, you can go further and decompile the IL to C#. Because IL is higher level than native machine code, the </a:t>
            </a:r>
            <a:r>
              <a:rPr lang="en-US" dirty="0" err="1"/>
              <a:t>decompiler</a:t>
            </a:r>
            <a:r>
              <a:rPr lang="en-US" dirty="0"/>
              <a:t> can do quite a good job of reconstructing the original C#. </a:t>
            </a:r>
          </a:p>
          <a:p>
            <a:r>
              <a:rPr lang="en-US" dirty="0"/>
              <a:t>A program can query its own metadata (</a:t>
            </a:r>
            <a:r>
              <a:rPr lang="en-US" i="1" dirty="0"/>
              <a:t>reflection</a:t>
            </a:r>
            <a:r>
              <a:rPr lang="en-US" dirty="0"/>
              <a:t>) and even generate new IL at runtime (</a:t>
            </a:r>
            <a:r>
              <a:rPr lang="en-US" i="1" dirty="0" err="1"/>
              <a:t>reflection.emit</a:t>
            </a:r>
            <a:r>
              <a:rPr lang="en-US" dirty="0"/>
              <a:t>). </a:t>
            </a:r>
          </a:p>
        </p:txBody>
      </p:sp>
    </p:spTree>
    <p:extLst>
      <p:ext uri="{BB962C8B-B14F-4D97-AF65-F5344CB8AC3E}">
        <p14:creationId xmlns:p14="http://schemas.microsoft.com/office/powerpoint/2010/main" val="189237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0BD-3B4C-9854-AF24-2ABB71D7DA5E}"/>
              </a:ext>
            </a:extLst>
          </p:cNvPr>
          <p:cNvSpPr>
            <a:spLocks noGrp="1"/>
          </p:cNvSpPr>
          <p:nvPr>
            <p:ph type="title"/>
          </p:nvPr>
        </p:nvSpPr>
        <p:spPr/>
        <p:txBody>
          <a:bodyPr/>
          <a:lstStyle/>
          <a:p>
            <a:r>
              <a:rPr lang="en-US" b="1" dirty="0"/>
              <a:t>Base Class Library </a:t>
            </a:r>
            <a:endParaRPr lang="en-NP" dirty="0"/>
          </a:p>
        </p:txBody>
      </p:sp>
      <p:sp>
        <p:nvSpPr>
          <p:cNvPr id="3" name="Content Placeholder 2">
            <a:extLst>
              <a:ext uri="{FF2B5EF4-FFF2-40B4-BE49-F238E27FC236}">
                <a16:creationId xmlns:a16="http://schemas.microsoft.com/office/drawing/2014/main" id="{ADBA31BA-D642-5D42-A068-7EE777B9EA3F}"/>
              </a:ext>
            </a:extLst>
          </p:cNvPr>
          <p:cNvSpPr>
            <a:spLocks noGrp="1"/>
          </p:cNvSpPr>
          <p:nvPr>
            <p:ph idx="1"/>
          </p:nvPr>
        </p:nvSpPr>
        <p:spPr/>
        <p:txBody>
          <a:bodyPr/>
          <a:lstStyle/>
          <a:p>
            <a:r>
              <a:rPr lang="en-US" dirty="0"/>
              <a:t>A CLR always ships with a set of assemblies called a </a:t>
            </a:r>
            <a:r>
              <a:rPr lang="en-US" i="1" dirty="0"/>
              <a:t>Base Class Library </a:t>
            </a:r>
            <a:r>
              <a:rPr lang="en-US" dirty="0"/>
              <a:t>(BCL). A BCL provides core functionality to programmers, such as collections, input/out‐ put, text processing, XML/JSON handling, networking, encryption, interop, con‐ currency, and parallel programming. </a:t>
            </a:r>
          </a:p>
          <a:p>
            <a:r>
              <a:rPr lang="en-US" dirty="0"/>
              <a:t>A BCL also implements types that the C# language itself requires (for features such as enumeration, querying, and asynchrony) and lets you explicitly access features of the CLR, such as reflection and memory management. </a:t>
            </a:r>
          </a:p>
          <a:p>
            <a:endParaRPr lang="en-NP" dirty="0"/>
          </a:p>
        </p:txBody>
      </p:sp>
    </p:spTree>
    <p:extLst>
      <p:ext uri="{BB962C8B-B14F-4D97-AF65-F5344CB8AC3E}">
        <p14:creationId xmlns:p14="http://schemas.microsoft.com/office/powerpoint/2010/main" val="168778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B59B-8951-0800-7DF3-A5C0B68742C6}"/>
              </a:ext>
            </a:extLst>
          </p:cNvPr>
          <p:cNvSpPr>
            <a:spLocks noGrp="1"/>
          </p:cNvSpPr>
          <p:nvPr>
            <p:ph type="title"/>
          </p:nvPr>
        </p:nvSpPr>
        <p:spPr/>
        <p:txBody>
          <a:bodyPr/>
          <a:lstStyle/>
          <a:p>
            <a:r>
              <a:rPr lang="en-US" b="1" dirty="0"/>
              <a:t>Runtimes </a:t>
            </a:r>
            <a:endParaRPr lang="en-NP" dirty="0"/>
          </a:p>
        </p:txBody>
      </p:sp>
      <p:sp>
        <p:nvSpPr>
          <p:cNvPr id="3" name="Content Placeholder 2">
            <a:extLst>
              <a:ext uri="{FF2B5EF4-FFF2-40B4-BE49-F238E27FC236}">
                <a16:creationId xmlns:a16="http://schemas.microsoft.com/office/drawing/2014/main" id="{ED7A4CB0-0C09-7142-30BC-E227BCE73A46}"/>
              </a:ext>
            </a:extLst>
          </p:cNvPr>
          <p:cNvSpPr>
            <a:spLocks noGrp="1"/>
          </p:cNvSpPr>
          <p:nvPr>
            <p:ph idx="1"/>
          </p:nvPr>
        </p:nvSpPr>
        <p:spPr/>
        <p:txBody>
          <a:bodyPr>
            <a:normAutofit lnSpcReduction="10000"/>
          </a:bodyPr>
          <a:lstStyle/>
          <a:p>
            <a:r>
              <a:rPr lang="en-US" dirty="0"/>
              <a:t>A </a:t>
            </a:r>
            <a:r>
              <a:rPr lang="en-US" i="1" dirty="0"/>
              <a:t>runtime </a:t>
            </a:r>
            <a:r>
              <a:rPr lang="en-US" dirty="0"/>
              <a:t>(also called a </a:t>
            </a:r>
            <a:r>
              <a:rPr lang="en-US" i="1" dirty="0"/>
              <a:t>framework</a:t>
            </a:r>
            <a:r>
              <a:rPr lang="en-US" dirty="0"/>
              <a:t>) is a deployable unit that you download and install. A runtime consists of a CLR (with its BCL), plus an optional </a:t>
            </a:r>
            <a:r>
              <a:rPr lang="en-US" i="1" dirty="0"/>
              <a:t>application layer </a:t>
            </a:r>
            <a:r>
              <a:rPr lang="en-US" dirty="0"/>
              <a:t>specific to the kind of application that you’re writing—web, mobile, rich client, etc. (If you’re writing a command-line console application or a non-UI library, you don’t need an application layer.) </a:t>
            </a:r>
          </a:p>
          <a:p>
            <a:r>
              <a:rPr lang="en-US" dirty="0"/>
              <a:t>When writing an application, you </a:t>
            </a:r>
            <a:r>
              <a:rPr lang="en-US" i="1" dirty="0"/>
              <a:t>target </a:t>
            </a:r>
            <a:r>
              <a:rPr lang="en-US" dirty="0"/>
              <a:t>a particular runtime, which means that your application uses and depends on the functionality that the runtime provides. </a:t>
            </a:r>
          </a:p>
          <a:p>
            <a:r>
              <a:rPr lang="en-US" dirty="0"/>
              <a:t>Your choice of runtime also determines which platforms your application will support. </a:t>
            </a:r>
          </a:p>
          <a:p>
            <a:endParaRPr lang="en-NP" dirty="0"/>
          </a:p>
        </p:txBody>
      </p:sp>
    </p:spTree>
    <p:extLst>
      <p:ext uri="{BB962C8B-B14F-4D97-AF65-F5344CB8AC3E}">
        <p14:creationId xmlns:p14="http://schemas.microsoft.com/office/powerpoint/2010/main" val="210413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82EF4EA-8F09-3DD7-31C5-E0CE6D399401}"/>
              </a:ext>
            </a:extLst>
          </p:cNvPr>
          <p:cNvSpPr>
            <a:spLocks noChangeArrowheads="1"/>
          </p:cNvSpPr>
          <p:nvPr/>
        </p:nvSpPr>
        <p:spPr bwMode="auto">
          <a:xfrm>
            <a:off x="1311964" y="362310"/>
            <a:ext cx="162899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P"/>
          </a:p>
        </p:txBody>
      </p:sp>
      <p:pic>
        <p:nvPicPr>
          <p:cNvPr id="4" name="Picture 3">
            <a:extLst>
              <a:ext uri="{FF2B5EF4-FFF2-40B4-BE49-F238E27FC236}">
                <a16:creationId xmlns:a16="http://schemas.microsoft.com/office/drawing/2014/main" id="{522BD7FD-26C1-E671-5B57-4B1F0EEEB8EB}"/>
              </a:ext>
            </a:extLst>
          </p:cNvPr>
          <p:cNvPicPr>
            <a:picLocks noChangeAspect="1"/>
          </p:cNvPicPr>
          <p:nvPr/>
        </p:nvPicPr>
        <p:blipFill>
          <a:blip r:embed="rId2"/>
          <a:stretch>
            <a:fillRect/>
          </a:stretch>
        </p:blipFill>
        <p:spPr>
          <a:xfrm>
            <a:off x="2057400" y="514350"/>
            <a:ext cx="8077200" cy="5829300"/>
          </a:xfrm>
          <a:prstGeom prst="rect">
            <a:avLst/>
          </a:prstGeom>
        </p:spPr>
      </p:pic>
    </p:spTree>
    <p:extLst>
      <p:ext uri="{BB962C8B-B14F-4D97-AF65-F5344CB8AC3E}">
        <p14:creationId xmlns:p14="http://schemas.microsoft.com/office/powerpoint/2010/main" val="44233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E45A-C0F1-E551-6D12-1A1A8FBECC22}"/>
              </a:ext>
            </a:extLst>
          </p:cNvPr>
          <p:cNvSpPr>
            <a:spLocks noGrp="1"/>
          </p:cNvSpPr>
          <p:nvPr>
            <p:ph type="title"/>
          </p:nvPr>
        </p:nvSpPr>
        <p:spPr/>
        <p:txBody>
          <a:bodyPr/>
          <a:lstStyle/>
          <a:p>
            <a:r>
              <a:rPr lang="en-NP" dirty="0"/>
              <a:t>Other Frameworks</a:t>
            </a:r>
          </a:p>
        </p:txBody>
      </p:sp>
      <p:pic>
        <p:nvPicPr>
          <p:cNvPr id="7" name="Content Placeholder 6">
            <a:extLst>
              <a:ext uri="{FF2B5EF4-FFF2-40B4-BE49-F238E27FC236}">
                <a16:creationId xmlns:a16="http://schemas.microsoft.com/office/drawing/2014/main" id="{47F52295-19A9-0231-C354-36066C0475DB}"/>
              </a:ext>
            </a:extLst>
          </p:cNvPr>
          <p:cNvPicPr>
            <a:picLocks noGrp="1" noChangeAspect="1"/>
          </p:cNvPicPr>
          <p:nvPr>
            <p:ph idx="1"/>
          </p:nvPr>
        </p:nvPicPr>
        <p:blipFill>
          <a:blip r:embed="rId2"/>
          <a:stretch>
            <a:fillRect/>
          </a:stretch>
        </p:blipFill>
        <p:spPr>
          <a:xfrm>
            <a:off x="839696" y="2446638"/>
            <a:ext cx="9454486" cy="3436581"/>
          </a:xfrm>
        </p:spPr>
      </p:pic>
    </p:spTree>
    <p:extLst>
      <p:ext uri="{BB962C8B-B14F-4D97-AF65-F5344CB8AC3E}">
        <p14:creationId xmlns:p14="http://schemas.microsoft.com/office/powerpoint/2010/main" val="41889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753C-FFE8-E768-0AA5-61769C5E6E79}"/>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1DD834A3-A14E-68C9-ADFB-9A07DC1886DF}"/>
              </a:ext>
            </a:extLst>
          </p:cNvPr>
          <p:cNvSpPr>
            <a:spLocks noGrp="1"/>
          </p:cNvSpPr>
          <p:nvPr>
            <p:ph idx="1"/>
          </p:nvPr>
        </p:nvSpPr>
        <p:spPr>
          <a:xfrm>
            <a:off x="680321" y="2336872"/>
            <a:ext cx="9613861" cy="4124887"/>
          </a:xfrm>
        </p:spPr>
        <p:txBody>
          <a:bodyPr>
            <a:normAutofit/>
          </a:bodyPr>
          <a:lstStyle/>
          <a:p>
            <a:r>
              <a:rPr lang="en-NP" dirty="0"/>
              <a:t>C# is a general-purpose, type-safe, object-oriented programming language. </a:t>
            </a:r>
          </a:p>
          <a:p>
            <a:r>
              <a:rPr lang="en-NP" dirty="0"/>
              <a:t>The goal of the language is programmer productivity.  </a:t>
            </a:r>
          </a:p>
          <a:p>
            <a:r>
              <a:rPr lang="en-NP" dirty="0"/>
              <a:t>The chief architect of the language since its first version is Anders Hejlsberg (creator of Turbo Pascal and architect of Delphi).</a:t>
            </a:r>
          </a:p>
          <a:p>
            <a:r>
              <a:rPr lang="en-NP" dirty="0"/>
              <a:t>The C# language is platform-neutral and works with a range of platform-specific compilers and frameworks, most notably the Microsoft .NET Framework for Windows </a:t>
            </a:r>
          </a:p>
          <a:p>
            <a:r>
              <a:rPr lang="en-NP" dirty="0"/>
              <a:t>To this end, C# balances simplicity, expressiveness, and performance. </a:t>
            </a:r>
          </a:p>
        </p:txBody>
      </p:sp>
    </p:spTree>
    <p:extLst>
      <p:ext uri="{BB962C8B-B14F-4D97-AF65-F5344CB8AC3E}">
        <p14:creationId xmlns:p14="http://schemas.microsoft.com/office/powerpoint/2010/main" val="326258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0011-24B2-DC5A-9DEA-0A2E997F1FF2}"/>
              </a:ext>
            </a:extLst>
          </p:cNvPr>
          <p:cNvSpPr>
            <a:spLocks noGrp="1"/>
          </p:cNvSpPr>
          <p:nvPr>
            <p:ph type="title"/>
          </p:nvPr>
        </p:nvSpPr>
        <p:spPr/>
        <p:txBody>
          <a:bodyPr/>
          <a:lstStyle/>
          <a:p>
            <a:r>
              <a:rPr lang="en-NP" dirty="0"/>
              <a:t>Niche Runtimes</a:t>
            </a:r>
          </a:p>
        </p:txBody>
      </p:sp>
      <p:sp>
        <p:nvSpPr>
          <p:cNvPr id="3" name="Content Placeholder 2">
            <a:extLst>
              <a:ext uri="{FF2B5EF4-FFF2-40B4-BE49-F238E27FC236}">
                <a16:creationId xmlns:a16="http://schemas.microsoft.com/office/drawing/2014/main" id="{51D11543-77D6-8858-9AF4-C7206BD471B3}"/>
              </a:ext>
            </a:extLst>
          </p:cNvPr>
          <p:cNvSpPr>
            <a:spLocks noGrp="1"/>
          </p:cNvSpPr>
          <p:nvPr>
            <p:ph idx="1"/>
          </p:nvPr>
        </p:nvSpPr>
        <p:spPr>
          <a:xfrm>
            <a:off x="610747" y="2197724"/>
            <a:ext cx="10690044" cy="4044049"/>
          </a:xfrm>
        </p:spPr>
        <p:txBody>
          <a:bodyPr>
            <a:normAutofit/>
          </a:bodyPr>
          <a:lstStyle/>
          <a:p>
            <a:r>
              <a:rPr lang="en-US" dirty="0"/>
              <a:t>There are also the following niche runtimes: </a:t>
            </a:r>
          </a:p>
          <a:p>
            <a:pPr lvl="1"/>
            <a:r>
              <a:rPr lang="en-US" dirty="0"/>
              <a:t>The .NET Micro Framework is for running .NET code on highly resource- constrained embedded devices (under one megabyte). </a:t>
            </a:r>
          </a:p>
          <a:p>
            <a:pPr lvl="1"/>
            <a:r>
              <a:rPr lang="en-US" dirty="0"/>
              <a:t>Unity is a game development platform that allows game logic to be scripted with C#. </a:t>
            </a:r>
          </a:p>
          <a:p>
            <a:r>
              <a:rPr lang="en-US" dirty="0"/>
              <a:t>It’s also possible to run managed code within SQL Server. With SQL Server CLR integration, you can write custom functions, stored procedures, and aggregations in C# and then call them from SQL. This works in conjunction with .NET Framework and a special “hosted” CLR that enforces a sandbox to protect the integrity of the SQL Server process. </a:t>
            </a:r>
          </a:p>
          <a:p>
            <a:pPr lvl="1" fontAlgn="base"/>
            <a:endParaRPr lang="en-NP" dirty="0"/>
          </a:p>
          <a:p>
            <a:endParaRPr lang="en-NP" dirty="0"/>
          </a:p>
        </p:txBody>
      </p:sp>
    </p:spTree>
    <p:extLst>
      <p:ext uri="{BB962C8B-B14F-4D97-AF65-F5344CB8AC3E}">
        <p14:creationId xmlns:p14="http://schemas.microsoft.com/office/powerpoint/2010/main" val="416259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8CB0-1812-3E97-CF75-3DD7D8772854}"/>
              </a:ext>
            </a:extLst>
          </p:cNvPr>
          <p:cNvSpPr>
            <a:spLocks noGrp="1"/>
          </p:cNvSpPr>
          <p:nvPr>
            <p:ph type="title"/>
          </p:nvPr>
        </p:nvSpPr>
        <p:spPr/>
        <p:txBody>
          <a:bodyPr/>
          <a:lstStyle/>
          <a:p>
            <a:r>
              <a:rPr lang="en-NP" dirty="0"/>
              <a:t>A Brief History of C#</a:t>
            </a:r>
          </a:p>
        </p:txBody>
      </p:sp>
      <p:sp>
        <p:nvSpPr>
          <p:cNvPr id="3" name="Content Placeholder 2">
            <a:extLst>
              <a:ext uri="{FF2B5EF4-FFF2-40B4-BE49-F238E27FC236}">
                <a16:creationId xmlns:a16="http://schemas.microsoft.com/office/drawing/2014/main" id="{4497A78D-7C4B-364B-19E4-B78B12C90CF8}"/>
              </a:ext>
            </a:extLst>
          </p:cNvPr>
          <p:cNvSpPr>
            <a:spLocks noGrp="1"/>
          </p:cNvSpPr>
          <p:nvPr>
            <p:ph idx="1"/>
          </p:nvPr>
        </p:nvSpPr>
        <p:spPr>
          <a:xfrm>
            <a:off x="680321" y="2336873"/>
            <a:ext cx="10156555" cy="3989786"/>
          </a:xfrm>
        </p:spPr>
        <p:txBody>
          <a:bodyPr>
            <a:normAutofit fontScale="92500"/>
          </a:bodyPr>
          <a:lstStyle/>
          <a:p>
            <a:r>
              <a:rPr lang="en-US" dirty="0"/>
              <a:t>C</a:t>
            </a:r>
            <a:r>
              <a:rPr lang="en-NP" dirty="0"/>
              <a:t>#10</a:t>
            </a:r>
          </a:p>
          <a:p>
            <a:r>
              <a:rPr lang="en-US" dirty="0"/>
              <a:t>C</a:t>
            </a:r>
            <a:r>
              <a:rPr lang="en-NP" dirty="0"/>
              <a:t>#9</a:t>
            </a:r>
          </a:p>
          <a:p>
            <a:r>
              <a:rPr lang="en-NP" dirty="0"/>
              <a:t>…….</a:t>
            </a:r>
          </a:p>
          <a:p>
            <a:r>
              <a:rPr lang="en-NP" dirty="0"/>
              <a:t>C#2</a:t>
            </a:r>
          </a:p>
          <a:p>
            <a:pPr lvl="1"/>
            <a:r>
              <a:rPr lang="en-US" dirty="0"/>
              <a:t>The big new features in C# 2 were generics (Chapter 3), nullable value types (Chap‐ </a:t>
            </a:r>
            <a:r>
              <a:rPr lang="en-US" dirty="0" err="1"/>
              <a:t>ter</a:t>
            </a:r>
            <a:r>
              <a:rPr lang="en-US" dirty="0"/>
              <a:t> 4), iterators (Chapter 4), and anonymous methods (the predecessor to lambda expressions). These features paved the way for the introduction of LINQ in C# 3. </a:t>
            </a:r>
          </a:p>
          <a:p>
            <a:pPr lvl="1"/>
            <a:r>
              <a:rPr lang="en-US" dirty="0"/>
              <a:t>C# 2 also added support for partial classes and static classes, and a host of minor and miscellaneous features such as the namespace alias qualifier, friend assemblies, and fixed-size buffers. </a:t>
            </a:r>
          </a:p>
          <a:p>
            <a:pPr lvl="1"/>
            <a:r>
              <a:rPr lang="en-US" dirty="0"/>
              <a:t>The introduction of generics required a new CLR (CLR 2.0), because generics maintain full type fidelity at runtime. </a:t>
            </a:r>
          </a:p>
          <a:p>
            <a:pPr lvl="1"/>
            <a:endParaRPr lang="en-NP" dirty="0"/>
          </a:p>
        </p:txBody>
      </p:sp>
    </p:spTree>
    <p:extLst>
      <p:ext uri="{BB962C8B-B14F-4D97-AF65-F5344CB8AC3E}">
        <p14:creationId xmlns:p14="http://schemas.microsoft.com/office/powerpoint/2010/main" val="4071985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6A4FB-3904-E900-73A6-2D67D5BF7B46}"/>
              </a:ext>
            </a:extLst>
          </p:cNvPr>
          <p:cNvSpPr txBox="1"/>
          <p:nvPr/>
        </p:nvSpPr>
        <p:spPr>
          <a:xfrm>
            <a:off x="4831492" y="2743198"/>
            <a:ext cx="1989438" cy="369332"/>
          </a:xfrm>
          <a:prstGeom prst="rect">
            <a:avLst/>
          </a:prstGeom>
          <a:noFill/>
        </p:spPr>
        <p:txBody>
          <a:bodyPr wrap="square" rtlCol="0">
            <a:spAutoFit/>
          </a:bodyPr>
          <a:lstStyle/>
          <a:p>
            <a:r>
              <a:rPr lang="en-NP" dirty="0"/>
              <a:t>THANK YOU</a:t>
            </a:r>
          </a:p>
        </p:txBody>
      </p:sp>
    </p:spTree>
    <p:extLst>
      <p:ext uri="{BB962C8B-B14F-4D97-AF65-F5344CB8AC3E}">
        <p14:creationId xmlns:p14="http://schemas.microsoft.com/office/powerpoint/2010/main" val="297654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DD77-386F-23FF-1607-CDEDF3635DC6}"/>
              </a:ext>
            </a:extLst>
          </p:cNvPr>
          <p:cNvSpPr>
            <a:spLocks noGrp="1"/>
          </p:cNvSpPr>
          <p:nvPr>
            <p:ph type="title"/>
          </p:nvPr>
        </p:nvSpPr>
        <p:spPr/>
        <p:txBody>
          <a:bodyPr/>
          <a:lstStyle/>
          <a:p>
            <a:r>
              <a:rPr lang="en-NP" dirty="0"/>
              <a:t>Object Orientation</a:t>
            </a:r>
          </a:p>
        </p:txBody>
      </p:sp>
      <p:sp>
        <p:nvSpPr>
          <p:cNvPr id="3" name="Content Placeholder 2">
            <a:extLst>
              <a:ext uri="{FF2B5EF4-FFF2-40B4-BE49-F238E27FC236}">
                <a16:creationId xmlns:a16="http://schemas.microsoft.com/office/drawing/2014/main" id="{451D0FA1-730E-B108-E21B-4B9682254F42}"/>
              </a:ext>
            </a:extLst>
          </p:cNvPr>
          <p:cNvSpPr>
            <a:spLocks noGrp="1"/>
          </p:cNvSpPr>
          <p:nvPr>
            <p:ph idx="1"/>
          </p:nvPr>
        </p:nvSpPr>
        <p:spPr/>
        <p:txBody>
          <a:bodyPr>
            <a:normAutofit lnSpcReduction="10000"/>
          </a:bodyPr>
          <a:lstStyle/>
          <a:p>
            <a:r>
              <a:rPr lang="en-NP" dirty="0"/>
              <a:t>C# is a rich implementation of the object-orientation paradigm </a:t>
            </a:r>
          </a:p>
          <a:p>
            <a:pPr lvl="1"/>
            <a:r>
              <a:rPr lang="en-NP" dirty="0"/>
              <a:t>Encapsulation, inheritance, and polymorphism</a:t>
            </a:r>
          </a:p>
          <a:p>
            <a:r>
              <a:rPr lang="en-NP" dirty="0"/>
              <a:t>Encapsulation means creating a boundary around an </a:t>
            </a:r>
            <a:r>
              <a:rPr lang="en-NP" i="1" dirty="0"/>
              <a:t>object</a:t>
            </a:r>
            <a:r>
              <a:rPr lang="en-NP" dirty="0"/>
              <a:t>, to separate its external (public) behavior from its internal (private) implementation details. </a:t>
            </a:r>
          </a:p>
          <a:p>
            <a:r>
              <a:rPr lang="en-NP" dirty="0"/>
              <a:t>The distinctive features of C# from an object-oriented perspective are:</a:t>
            </a:r>
          </a:p>
          <a:p>
            <a:pPr lvl="1"/>
            <a:r>
              <a:rPr lang="en-NP" dirty="0"/>
              <a:t>Unified type system</a:t>
            </a:r>
          </a:p>
          <a:p>
            <a:pPr lvl="1"/>
            <a:r>
              <a:rPr lang="en-NP" dirty="0"/>
              <a:t>Classes and interfaces</a:t>
            </a:r>
          </a:p>
          <a:p>
            <a:pPr lvl="1"/>
            <a:r>
              <a:rPr lang="en-NP" dirty="0"/>
              <a:t>Properties, methods, and events</a:t>
            </a:r>
          </a:p>
        </p:txBody>
      </p:sp>
    </p:spTree>
    <p:extLst>
      <p:ext uri="{BB962C8B-B14F-4D97-AF65-F5344CB8AC3E}">
        <p14:creationId xmlns:p14="http://schemas.microsoft.com/office/powerpoint/2010/main" val="153114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F29F-2CA7-5B26-3D51-E158A21D8865}"/>
              </a:ext>
            </a:extLst>
          </p:cNvPr>
          <p:cNvSpPr>
            <a:spLocks noGrp="1"/>
          </p:cNvSpPr>
          <p:nvPr>
            <p:ph type="title"/>
          </p:nvPr>
        </p:nvSpPr>
        <p:spPr/>
        <p:txBody>
          <a:bodyPr/>
          <a:lstStyle/>
          <a:p>
            <a:r>
              <a:rPr lang="en-NP" dirty="0"/>
              <a:t>Unified type system</a:t>
            </a:r>
          </a:p>
        </p:txBody>
      </p:sp>
      <p:sp>
        <p:nvSpPr>
          <p:cNvPr id="3" name="Content Placeholder 2">
            <a:extLst>
              <a:ext uri="{FF2B5EF4-FFF2-40B4-BE49-F238E27FC236}">
                <a16:creationId xmlns:a16="http://schemas.microsoft.com/office/drawing/2014/main" id="{28705BA5-3F38-1486-CE71-89E89555E4D3}"/>
              </a:ext>
            </a:extLst>
          </p:cNvPr>
          <p:cNvSpPr>
            <a:spLocks noGrp="1"/>
          </p:cNvSpPr>
          <p:nvPr>
            <p:ph idx="1"/>
          </p:nvPr>
        </p:nvSpPr>
        <p:spPr/>
        <p:txBody>
          <a:bodyPr/>
          <a:lstStyle/>
          <a:p>
            <a:r>
              <a:rPr lang="en-NP" dirty="0"/>
              <a:t>The fundamental building block in C# is an encapsulated unit of data and functions called a </a:t>
            </a:r>
            <a:r>
              <a:rPr lang="en-NP" i="1" dirty="0"/>
              <a:t>type</a:t>
            </a:r>
            <a:r>
              <a:rPr lang="en-NP" dirty="0"/>
              <a:t>. </a:t>
            </a:r>
          </a:p>
          <a:p>
            <a:r>
              <a:rPr lang="en-NP" dirty="0"/>
              <a:t>C# has a </a:t>
            </a:r>
            <a:r>
              <a:rPr lang="en-NP" i="1" dirty="0"/>
              <a:t>unified type system</a:t>
            </a:r>
            <a:r>
              <a:rPr lang="en-NP" dirty="0"/>
              <a:t>, where all types ultimately share a common base type. </a:t>
            </a:r>
          </a:p>
          <a:p>
            <a:r>
              <a:rPr lang="en-NP" dirty="0"/>
              <a:t>This means that all types, whether they represent business objects or are primitive types such as numbers, share the same basic functionality. </a:t>
            </a:r>
          </a:p>
          <a:p>
            <a:r>
              <a:rPr lang="en-NP" dirty="0"/>
              <a:t>For example, an instance of any type can be converted to a string by calling its ToString method.</a:t>
            </a:r>
          </a:p>
          <a:p>
            <a:endParaRPr lang="en-NP" dirty="0"/>
          </a:p>
        </p:txBody>
      </p:sp>
    </p:spTree>
    <p:extLst>
      <p:ext uri="{BB962C8B-B14F-4D97-AF65-F5344CB8AC3E}">
        <p14:creationId xmlns:p14="http://schemas.microsoft.com/office/powerpoint/2010/main" val="186778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AEEE-E33F-F81A-8A26-394DF9F9CD34}"/>
              </a:ext>
            </a:extLst>
          </p:cNvPr>
          <p:cNvSpPr>
            <a:spLocks noGrp="1"/>
          </p:cNvSpPr>
          <p:nvPr>
            <p:ph type="title"/>
          </p:nvPr>
        </p:nvSpPr>
        <p:spPr/>
        <p:txBody>
          <a:bodyPr/>
          <a:lstStyle/>
          <a:p>
            <a:r>
              <a:rPr lang="en-NP" i="1" dirty="0"/>
              <a:t>Classes and interfaces</a:t>
            </a:r>
            <a:endParaRPr lang="en-NP" dirty="0"/>
          </a:p>
        </p:txBody>
      </p:sp>
      <p:sp>
        <p:nvSpPr>
          <p:cNvPr id="3" name="Content Placeholder 2">
            <a:extLst>
              <a:ext uri="{FF2B5EF4-FFF2-40B4-BE49-F238E27FC236}">
                <a16:creationId xmlns:a16="http://schemas.microsoft.com/office/drawing/2014/main" id="{7F63561B-C4E4-14F2-F20C-0C8DE2B8BF1E}"/>
              </a:ext>
            </a:extLst>
          </p:cNvPr>
          <p:cNvSpPr>
            <a:spLocks noGrp="1"/>
          </p:cNvSpPr>
          <p:nvPr>
            <p:ph idx="1"/>
          </p:nvPr>
        </p:nvSpPr>
        <p:spPr/>
        <p:txBody>
          <a:bodyPr>
            <a:normAutofit lnSpcReduction="10000"/>
          </a:bodyPr>
          <a:lstStyle/>
          <a:p>
            <a:r>
              <a:rPr lang="en-NP" dirty="0"/>
              <a:t>In a traditional object-oriented paradigm, the only kind of type is a class. </a:t>
            </a:r>
          </a:p>
          <a:p>
            <a:r>
              <a:rPr lang="en-NP" dirty="0"/>
              <a:t>In C#, there are several other kinds of types, one of which is an </a:t>
            </a:r>
            <a:r>
              <a:rPr lang="en-NP" i="1" dirty="0"/>
              <a:t>interface</a:t>
            </a:r>
            <a:r>
              <a:rPr lang="en-NP" dirty="0"/>
              <a:t>. </a:t>
            </a:r>
          </a:p>
          <a:p>
            <a:r>
              <a:rPr lang="en-NP" dirty="0"/>
              <a:t>An interface is like a class, except that it only </a:t>
            </a:r>
            <a:r>
              <a:rPr lang="en-NP" i="1" dirty="0"/>
              <a:t>describes</a:t>
            </a:r>
            <a:r>
              <a:rPr lang="en-NP" dirty="0"/>
              <a:t> members. The implementation for those members comes from types that </a:t>
            </a:r>
            <a:r>
              <a:rPr lang="en-NP" i="1" dirty="0"/>
              <a:t>implement</a:t>
            </a:r>
            <a:r>
              <a:rPr lang="en-NP" dirty="0"/>
              <a:t> the interface. </a:t>
            </a:r>
          </a:p>
          <a:p>
            <a:r>
              <a:rPr lang="en-NP" dirty="0"/>
              <a:t>Interfaces are particularly useful in scenarios where multiple inheritance is required (unlike languages such as C++ and Eiffel, C# does not support multiple inheritance of classes).</a:t>
            </a:r>
          </a:p>
          <a:p>
            <a:endParaRPr lang="en-NP" dirty="0"/>
          </a:p>
        </p:txBody>
      </p:sp>
    </p:spTree>
    <p:extLst>
      <p:ext uri="{BB962C8B-B14F-4D97-AF65-F5344CB8AC3E}">
        <p14:creationId xmlns:p14="http://schemas.microsoft.com/office/powerpoint/2010/main" val="290416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4461-9F53-120D-957C-A7321BBAFE0D}"/>
              </a:ext>
            </a:extLst>
          </p:cNvPr>
          <p:cNvSpPr>
            <a:spLocks noGrp="1"/>
          </p:cNvSpPr>
          <p:nvPr>
            <p:ph type="title"/>
          </p:nvPr>
        </p:nvSpPr>
        <p:spPr/>
        <p:txBody>
          <a:bodyPr/>
          <a:lstStyle/>
          <a:p>
            <a:r>
              <a:rPr lang="en-NP" i="1" dirty="0"/>
              <a:t>Properties, methods, and events</a:t>
            </a:r>
            <a:endParaRPr lang="en-NP" dirty="0"/>
          </a:p>
        </p:txBody>
      </p:sp>
      <p:sp>
        <p:nvSpPr>
          <p:cNvPr id="3" name="Content Placeholder 2">
            <a:extLst>
              <a:ext uri="{FF2B5EF4-FFF2-40B4-BE49-F238E27FC236}">
                <a16:creationId xmlns:a16="http://schemas.microsoft.com/office/drawing/2014/main" id="{73DAECB0-A938-699B-503D-CF235C00873C}"/>
              </a:ext>
            </a:extLst>
          </p:cNvPr>
          <p:cNvSpPr>
            <a:spLocks noGrp="1"/>
          </p:cNvSpPr>
          <p:nvPr>
            <p:ph idx="1"/>
          </p:nvPr>
        </p:nvSpPr>
        <p:spPr/>
        <p:txBody>
          <a:bodyPr/>
          <a:lstStyle/>
          <a:p>
            <a:r>
              <a:rPr lang="en-NP" dirty="0"/>
              <a:t>In the pure object-oriented paradigm, all functions are </a:t>
            </a:r>
            <a:r>
              <a:rPr lang="en-NP" i="1" dirty="0"/>
              <a:t>methods</a:t>
            </a:r>
            <a:r>
              <a:rPr lang="en-NP" dirty="0"/>
              <a:t> (this is the case in Smalltalk). </a:t>
            </a:r>
          </a:p>
          <a:p>
            <a:r>
              <a:rPr lang="en-NP" dirty="0"/>
              <a:t>In C#, methods are only one kind of </a:t>
            </a:r>
            <a:r>
              <a:rPr lang="en-NP" i="1" dirty="0"/>
              <a:t>function member</a:t>
            </a:r>
            <a:r>
              <a:rPr lang="en-NP" dirty="0"/>
              <a:t>, which also includes </a:t>
            </a:r>
            <a:r>
              <a:rPr lang="en-NP" i="1" dirty="0"/>
              <a:t>properties</a:t>
            </a:r>
            <a:r>
              <a:rPr lang="en-NP" dirty="0"/>
              <a:t> and </a:t>
            </a:r>
            <a:r>
              <a:rPr lang="en-NP" i="1" dirty="0"/>
              <a:t>events</a:t>
            </a:r>
            <a:r>
              <a:rPr lang="en-NP" dirty="0"/>
              <a:t> (there are others, too). </a:t>
            </a:r>
          </a:p>
          <a:p>
            <a:r>
              <a:rPr lang="en-NP" dirty="0"/>
              <a:t>Properties are function members that encapsulate a piece of an object’s state, such as a button’s color or a label’s text. </a:t>
            </a:r>
          </a:p>
          <a:p>
            <a:r>
              <a:rPr lang="en-NP" dirty="0"/>
              <a:t>Events are function members that simplify acting on object state changes.</a:t>
            </a:r>
          </a:p>
          <a:p>
            <a:endParaRPr lang="en-NP" dirty="0"/>
          </a:p>
        </p:txBody>
      </p:sp>
    </p:spTree>
    <p:extLst>
      <p:ext uri="{BB962C8B-B14F-4D97-AF65-F5344CB8AC3E}">
        <p14:creationId xmlns:p14="http://schemas.microsoft.com/office/powerpoint/2010/main" val="141030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9AD3E3-A9AC-999A-61A9-93890115671A}"/>
              </a:ext>
            </a:extLst>
          </p:cNvPr>
          <p:cNvSpPr txBox="1"/>
          <p:nvPr/>
        </p:nvSpPr>
        <p:spPr>
          <a:xfrm>
            <a:off x="884583" y="1162878"/>
            <a:ext cx="9551504" cy="5283819"/>
          </a:xfrm>
          <a:prstGeom prst="rect">
            <a:avLst/>
          </a:prstGeom>
          <a:noFill/>
        </p:spPr>
        <p:txBody>
          <a:bodyPr wrap="square">
            <a:spAutoFit/>
          </a:bodyPr>
          <a:lstStyle/>
          <a:p>
            <a:pPr fontAlgn="base">
              <a:lnSpc>
                <a:spcPts val="1980"/>
              </a:lnSpc>
            </a:pPr>
            <a:r>
              <a:rPr lang="en-NP" sz="2400" dirty="0">
                <a:effectLst/>
                <a:latin typeface="inherit"/>
                <a:ea typeface="Times New Roman" panose="02020603050405020304" pitchFamily="18" charset="0"/>
                <a:cs typeface="Times New Roman" panose="02020603050405020304" pitchFamily="18" charset="0"/>
              </a:rPr>
              <a:t>While C# is primarily an object-oriented language, it also borrows from the </a:t>
            </a:r>
            <a:r>
              <a:rPr lang="en-NP" sz="2400" i="1" dirty="0">
                <a:effectLst/>
                <a:latin typeface="inherit"/>
                <a:ea typeface="Times New Roman" panose="02020603050405020304" pitchFamily="18" charset="0"/>
                <a:cs typeface="Times New Roman" panose="02020603050405020304" pitchFamily="18" charset="0"/>
              </a:rPr>
              <a:t>functional programming</a:t>
            </a:r>
            <a:r>
              <a:rPr lang="en-NP" sz="2400" dirty="0">
                <a:effectLst/>
                <a:latin typeface="inherit"/>
                <a:ea typeface="Times New Roman" panose="02020603050405020304" pitchFamily="18" charset="0"/>
                <a:cs typeface="Times New Roman" panose="02020603050405020304" pitchFamily="18" charset="0"/>
              </a:rPr>
              <a:t> paradigm. Specifically:</a:t>
            </a:r>
          </a:p>
          <a:p>
            <a:pPr fontAlgn="base"/>
            <a:r>
              <a:rPr lang="en-NP" sz="2400" i="1" u="sng" dirty="0"/>
              <a:t>Functions can be treated as values</a:t>
            </a:r>
            <a:endParaRPr lang="en-NP" sz="2400" u="sng" dirty="0"/>
          </a:p>
          <a:p>
            <a:pPr fontAlgn="base"/>
            <a:r>
              <a:rPr lang="en-NP" sz="2400" dirty="0"/>
              <a:t>	Through the use of </a:t>
            </a:r>
            <a:r>
              <a:rPr lang="en-NP" sz="2400" i="1" dirty="0"/>
              <a:t>delegates</a:t>
            </a:r>
            <a:r>
              <a:rPr lang="en-NP" sz="2400" dirty="0"/>
              <a:t>, C# allows functions to be passed 	as values to and from other functions.</a:t>
            </a:r>
          </a:p>
          <a:p>
            <a:pPr fontAlgn="base"/>
            <a:r>
              <a:rPr lang="en-NP" sz="2400" i="1" u="sng" dirty="0"/>
              <a:t>C# supports patterns for purity</a:t>
            </a:r>
            <a:endParaRPr lang="en-NP" sz="2400" u="sng" dirty="0"/>
          </a:p>
          <a:p>
            <a:pPr fontAlgn="base"/>
            <a:r>
              <a:rPr lang="en-NP" sz="2400" dirty="0"/>
              <a:t>	Core to functional programming is avoiding the use of variables 	whose values change, in favor of declarative patterns. C# has 	key features to help with those patterns, including the ability to 	write unnamed functions on the fly that “capture” variables 	(</a:t>
            </a:r>
            <a:r>
              <a:rPr lang="en-NP" sz="2400" i="1" dirty="0"/>
              <a:t>lambda expressions</a:t>
            </a:r>
            <a:r>
              <a:rPr lang="en-NP" sz="2400" dirty="0"/>
              <a:t>), and the ability to perform list or reactive 	programming via </a:t>
            </a:r>
            <a:r>
              <a:rPr lang="en-NP" sz="2400" i="1" dirty="0"/>
              <a:t>query expressions</a:t>
            </a:r>
            <a:r>
              <a:rPr lang="en-NP" sz="2400" dirty="0"/>
              <a:t>. C# also makes it easy to 	define read-only fields and properties for 	writing </a:t>
            </a:r>
            <a:r>
              <a:rPr lang="en-NP" sz="2400" i="1" dirty="0"/>
              <a:t>immutable</a:t>
            </a:r>
            <a:r>
              <a:rPr lang="en-NP" sz="2400" dirty="0"/>
              <a:t> (read-only) types.</a:t>
            </a:r>
          </a:p>
          <a:p>
            <a:pPr fontAlgn="base">
              <a:lnSpc>
                <a:spcPts val="1980"/>
              </a:lnSpc>
            </a:pPr>
            <a:endParaRPr lang="en-NP"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055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E3D7-EFD0-3B3C-F9FB-4E429705559F}"/>
              </a:ext>
            </a:extLst>
          </p:cNvPr>
          <p:cNvSpPr>
            <a:spLocks noGrp="1"/>
          </p:cNvSpPr>
          <p:nvPr>
            <p:ph type="title"/>
          </p:nvPr>
        </p:nvSpPr>
        <p:spPr/>
        <p:txBody>
          <a:bodyPr/>
          <a:lstStyle/>
          <a:p>
            <a:r>
              <a:rPr lang="en-NP" dirty="0"/>
              <a:t>Type Safety</a:t>
            </a:r>
          </a:p>
        </p:txBody>
      </p:sp>
      <p:sp>
        <p:nvSpPr>
          <p:cNvPr id="3" name="Content Placeholder 2">
            <a:extLst>
              <a:ext uri="{FF2B5EF4-FFF2-40B4-BE49-F238E27FC236}">
                <a16:creationId xmlns:a16="http://schemas.microsoft.com/office/drawing/2014/main" id="{552ACCE9-6061-F70B-6218-0FB56D13A2AD}"/>
              </a:ext>
            </a:extLst>
          </p:cNvPr>
          <p:cNvSpPr>
            <a:spLocks noGrp="1"/>
          </p:cNvSpPr>
          <p:nvPr>
            <p:ph idx="1"/>
          </p:nvPr>
        </p:nvSpPr>
        <p:spPr/>
        <p:txBody>
          <a:bodyPr>
            <a:normAutofit fontScale="85000" lnSpcReduction="20000"/>
          </a:bodyPr>
          <a:lstStyle/>
          <a:p>
            <a:pPr fontAlgn="base"/>
            <a:r>
              <a:rPr lang="en-NP" dirty="0"/>
              <a:t>C# is primarily a </a:t>
            </a:r>
            <a:r>
              <a:rPr lang="en-NP" i="1" dirty="0"/>
              <a:t>type-safe</a:t>
            </a:r>
            <a:r>
              <a:rPr lang="en-NP" dirty="0"/>
              <a:t> language, meaning that instances of types can interact only through protocols they define, thereby ensuring each type’s internal consistency. For instance, C# prevents you from interacting with a </a:t>
            </a:r>
            <a:r>
              <a:rPr lang="en-NP" i="1" dirty="0"/>
              <a:t>string</a:t>
            </a:r>
            <a:r>
              <a:rPr lang="en-NP" dirty="0"/>
              <a:t> type as though it were an </a:t>
            </a:r>
            <a:r>
              <a:rPr lang="en-NP" i="1" dirty="0"/>
              <a:t>integer</a:t>
            </a:r>
            <a:r>
              <a:rPr lang="en-NP" dirty="0"/>
              <a:t> type.</a:t>
            </a:r>
          </a:p>
          <a:p>
            <a:pPr fontAlgn="base"/>
            <a:r>
              <a:rPr lang="en-NP" dirty="0"/>
              <a:t>More specifically, C# supports </a:t>
            </a:r>
            <a:r>
              <a:rPr lang="en-NP" i="1" dirty="0"/>
              <a:t>static typing</a:t>
            </a:r>
            <a:r>
              <a:rPr lang="en-NP" dirty="0"/>
              <a:t>, meaning that the language enforces type safety at </a:t>
            </a:r>
            <a:r>
              <a:rPr lang="en-NP" i="1" dirty="0"/>
              <a:t>compile time</a:t>
            </a:r>
            <a:r>
              <a:rPr lang="en-NP" dirty="0"/>
              <a:t>. This is in addition to type safety being enforced at </a:t>
            </a:r>
            <a:r>
              <a:rPr lang="en-NP" i="1" dirty="0"/>
              <a:t>runtime</a:t>
            </a:r>
            <a:r>
              <a:rPr lang="en-NP" dirty="0"/>
              <a:t>.</a:t>
            </a:r>
          </a:p>
          <a:p>
            <a:pPr fontAlgn="base"/>
            <a:r>
              <a:rPr lang="en-NP" dirty="0"/>
              <a:t>Static typing eliminates a large class of errors before a program is even run. It shifts the burden away from runtime unit tests onto the compiler to verify that all the types in a program fit together correctly. This makes large programs much easier to manage, more predictable, and more robust. Furthermore, static typing allows tools such as IntelliSense in Visual Studio to help you write a program, since it knows for a given variable what type it is, and hence what methods you can call on that variable.</a:t>
            </a:r>
          </a:p>
          <a:p>
            <a:endParaRPr lang="en-NP" dirty="0"/>
          </a:p>
        </p:txBody>
      </p:sp>
    </p:spTree>
    <p:extLst>
      <p:ext uri="{BB962C8B-B14F-4D97-AF65-F5344CB8AC3E}">
        <p14:creationId xmlns:p14="http://schemas.microsoft.com/office/powerpoint/2010/main" val="125244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56D82-875D-61DB-F0BB-85BCAB8CA31F}"/>
              </a:ext>
            </a:extLst>
          </p:cNvPr>
          <p:cNvSpPr txBox="1"/>
          <p:nvPr/>
        </p:nvSpPr>
        <p:spPr>
          <a:xfrm>
            <a:off x="1123122" y="830502"/>
            <a:ext cx="9312965" cy="4054956"/>
          </a:xfrm>
          <a:prstGeom prst="rect">
            <a:avLst/>
          </a:prstGeom>
          <a:noFill/>
        </p:spPr>
        <p:txBody>
          <a:bodyPr wrap="square">
            <a:spAutoFit/>
          </a:bodyPr>
          <a:lstStyle/>
          <a:p>
            <a:pPr algn="ctr" fontAlgn="base">
              <a:spcAft>
                <a:spcPts val="450"/>
              </a:spcAft>
            </a:pPr>
            <a:r>
              <a:rPr lang="en-NP" sz="2000" b="1" cap="all" spc="75" dirty="0">
                <a:solidFill>
                  <a:srgbClr val="737373"/>
                </a:solidFill>
                <a:effectLst/>
                <a:latin typeface="+mj-lt"/>
                <a:ea typeface="Times New Roman" panose="02020603050405020304" pitchFamily="18" charset="0"/>
                <a:cs typeface="Mangal" panose="02040503050203030202" pitchFamily="18" charset="0"/>
              </a:rPr>
              <a:t>NOTE</a:t>
            </a:r>
            <a:endParaRPr lang="en-NP" sz="2000" dirty="0">
              <a:effectLst/>
              <a:latin typeface="+mj-lt"/>
              <a:ea typeface="Calibri" panose="020F0502020204030204" pitchFamily="34" charset="0"/>
              <a:cs typeface="Mangal" panose="02040503050203030202" pitchFamily="18" charset="0"/>
            </a:endParaRPr>
          </a:p>
          <a:p>
            <a:pPr fontAlgn="base">
              <a:lnSpc>
                <a:spcPts val="1980"/>
              </a:lnSpc>
            </a:pPr>
            <a:r>
              <a:rPr lang="en-NP" sz="2000" dirty="0">
                <a:effectLst/>
                <a:latin typeface="+mj-lt"/>
                <a:ea typeface="Times New Roman" panose="02020603050405020304" pitchFamily="18" charset="0"/>
                <a:cs typeface="Times New Roman" panose="02020603050405020304" pitchFamily="18" charset="0"/>
              </a:rPr>
              <a:t>C# also allows parts of your code to be dynamically typed via the </a:t>
            </a:r>
            <a:r>
              <a:rPr lang="en-NP" sz="2000" dirty="0">
                <a:effectLst/>
                <a:latin typeface="+mj-lt"/>
                <a:ea typeface="Times New Roman" panose="02020603050405020304" pitchFamily="18" charset="0"/>
                <a:cs typeface="Courier New" panose="02070309020205020404" pitchFamily="49" charset="0"/>
              </a:rPr>
              <a:t>dynamic</a:t>
            </a:r>
            <a:r>
              <a:rPr lang="en-NP" sz="2000" dirty="0">
                <a:effectLst/>
                <a:latin typeface="+mj-lt"/>
                <a:ea typeface="Times New Roman" panose="02020603050405020304" pitchFamily="18" charset="0"/>
                <a:cs typeface="Times New Roman" panose="02020603050405020304" pitchFamily="18" charset="0"/>
              </a:rPr>
              <a:t> keyword. However, C# remains a predominantly statically typed language.</a:t>
            </a:r>
          </a:p>
          <a:p>
            <a:pPr fontAlgn="base">
              <a:lnSpc>
                <a:spcPts val="1980"/>
              </a:lnSpc>
            </a:pPr>
            <a:endParaRPr lang="en-NP" sz="2000" dirty="0">
              <a:effectLst/>
              <a:latin typeface="+mj-lt"/>
              <a:ea typeface="Calibri" panose="020F0502020204030204" pitchFamily="34" charset="0"/>
              <a:cs typeface="Mangal" panose="02040503050203030202" pitchFamily="18" charset="0"/>
            </a:endParaRPr>
          </a:p>
          <a:p>
            <a:pPr fontAlgn="base">
              <a:lnSpc>
                <a:spcPts val="1980"/>
              </a:lnSpc>
            </a:pPr>
            <a:r>
              <a:rPr lang="en-NP" sz="2000" dirty="0">
                <a:effectLst/>
                <a:latin typeface="+mj-lt"/>
                <a:ea typeface="Times New Roman" panose="02020603050405020304" pitchFamily="18" charset="0"/>
                <a:cs typeface="Times New Roman" panose="02020603050405020304" pitchFamily="18" charset="0"/>
              </a:rPr>
              <a:t>C# is also called a </a:t>
            </a:r>
            <a:r>
              <a:rPr lang="en-NP" sz="2000" i="1" dirty="0">
                <a:effectLst/>
                <a:latin typeface="+mj-lt"/>
                <a:ea typeface="Times New Roman" panose="02020603050405020304" pitchFamily="18" charset="0"/>
                <a:cs typeface="Times New Roman" panose="02020603050405020304" pitchFamily="18" charset="0"/>
              </a:rPr>
              <a:t>strongly typed language</a:t>
            </a:r>
            <a:r>
              <a:rPr lang="en-NP" sz="2000" dirty="0">
                <a:effectLst/>
                <a:latin typeface="+mj-lt"/>
                <a:ea typeface="Times New Roman" panose="02020603050405020304" pitchFamily="18" charset="0"/>
                <a:cs typeface="Times New Roman" panose="02020603050405020304" pitchFamily="18" charset="0"/>
              </a:rPr>
              <a:t> because its type rules (whether enforced statically or at runtime) are very strict. For instance, you cannot call a function that’s designed to accept an integer with a floating-point number, unless you first </a:t>
            </a:r>
            <a:r>
              <a:rPr lang="en-NP" sz="2000" i="1" dirty="0">
                <a:effectLst/>
                <a:latin typeface="+mj-lt"/>
                <a:ea typeface="Times New Roman" panose="02020603050405020304" pitchFamily="18" charset="0"/>
                <a:cs typeface="Times New Roman" panose="02020603050405020304" pitchFamily="18" charset="0"/>
              </a:rPr>
              <a:t>explicitly</a:t>
            </a:r>
            <a:r>
              <a:rPr lang="en-NP" sz="2000" dirty="0">
                <a:effectLst/>
                <a:latin typeface="+mj-lt"/>
                <a:ea typeface="Times New Roman" panose="02020603050405020304" pitchFamily="18" charset="0"/>
                <a:cs typeface="Times New Roman" panose="02020603050405020304" pitchFamily="18" charset="0"/>
              </a:rPr>
              <a:t> convert the floating-point number to an integer. This helps prevent mistakes.</a:t>
            </a:r>
          </a:p>
          <a:p>
            <a:pPr fontAlgn="base">
              <a:lnSpc>
                <a:spcPts val="1980"/>
              </a:lnSpc>
            </a:pPr>
            <a:endParaRPr lang="en-NP" sz="2000" dirty="0">
              <a:effectLst/>
              <a:latin typeface="+mj-lt"/>
              <a:ea typeface="Calibri" panose="020F0502020204030204" pitchFamily="34" charset="0"/>
              <a:cs typeface="Mangal" panose="02040503050203030202" pitchFamily="18" charset="0"/>
            </a:endParaRPr>
          </a:p>
          <a:p>
            <a:pPr fontAlgn="base">
              <a:lnSpc>
                <a:spcPts val="1980"/>
              </a:lnSpc>
            </a:pPr>
            <a:r>
              <a:rPr lang="en-NP" sz="2000" dirty="0">
                <a:effectLst/>
                <a:latin typeface="+mj-lt"/>
                <a:ea typeface="Times New Roman" panose="02020603050405020304" pitchFamily="18" charset="0"/>
                <a:cs typeface="Times New Roman" panose="02020603050405020304" pitchFamily="18" charset="0"/>
              </a:rPr>
              <a:t>Strong typing also plays a role in enabling C# code to run in a </a:t>
            </a:r>
            <a:r>
              <a:rPr lang="en-NP" sz="2000" i="1" dirty="0">
                <a:effectLst/>
                <a:latin typeface="+mj-lt"/>
                <a:ea typeface="Times New Roman" panose="02020603050405020304" pitchFamily="18" charset="0"/>
                <a:cs typeface="Times New Roman" panose="02020603050405020304" pitchFamily="18" charset="0"/>
              </a:rPr>
              <a:t>sandbox</a:t>
            </a:r>
            <a:r>
              <a:rPr lang="en-NP" sz="2000" dirty="0">
                <a:effectLst/>
                <a:latin typeface="+mj-lt"/>
                <a:ea typeface="Times New Roman" panose="02020603050405020304" pitchFamily="18" charset="0"/>
                <a:cs typeface="Times New Roman" panose="02020603050405020304" pitchFamily="18" charset="0"/>
              </a:rPr>
              <a:t>—an environment where every aspect of security is controlled by the host. In a sandbox, it is important that you cannot arbitrarily corrupt the state of an object by bypassing its type rules.</a:t>
            </a:r>
            <a:endParaRPr lang="en-NP" sz="2000" dirty="0">
              <a:effectLst/>
              <a:latin typeface="+mj-l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699383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455</TotalTime>
  <Words>1936</Words>
  <Application>Microsoft Macintosh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inherit</vt:lpstr>
      <vt:lpstr>Trebuchet MS</vt:lpstr>
      <vt:lpstr>Berlin</vt:lpstr>
      <vt:lpstr>Unit 1: Introduction of C# and the .NET Framework</vt:lpstr>
      <vt:lpstr>Introduction</vt:lpstr>
      <vt:lpstr>Object Orientation</vt:lpstr>
      <vt:lpstr>Unified type system</vt:lpstr>
      <vt:lpstr>Classes and interfaces</vt:lpstr>
      <vt:lpstr>Properties, methods, and events</vt:lpstr>
      <vt:lpstr>PowerPoint Presentation</vt:lpstr>
      <vt:lpstr>Type Safety</vt:lpstr>
      <vt:lpstr>PowerPoint Presentation</vt:lpstr>
      <vt:lpstr>Memory Management</vt:lpstr>
      <vt:lpstr>Platform Support</vt:lpstr>
      <vt:lpstr>CLRs, BCLs, and Runtimes </vt:lpstr>
      <vt:lpstr>CLRs, BCLs, and Runtimes </vt:lpstr>
      <vt:lpstr>the CLR</vt:lpstr>
      <vt:lpstr>the CLR</vt:lpstr>
      <vt:lpstr>Base Class Library </vt:lpstr>
      <vt:lpstr>Runtimes </vt:lpstr>
      <vt:lpstr>PowerPoint Presentation</vt:lpstr>
      <vt:lpstr>Other Frameworks</vt:lpstr>
      <vt:lpstr>Niche Runtimes</vt:lpstr>
      <vt:lpstr>A Brief History of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of C# and the .NET Framework</dc:title>
  <dc:creator>Microsoft Office User</dc:creator>
  <cp:lastModifiedBy>Microsoft Office User</cp:lastModifiedBy>
  <cp:revision>1</cp:revision>
  <dcterms:created xsi:type="dcterms:W3CDTF">2022-08-16T16:28:31Z</dcterms:created>
  <dcterms:modified xsi:type="dcterms:W3CDTF">2022-08-17T00:03:37Z</dcterms:modified>
</cp:coreProperties>
</file>