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9F040CC-5958-445C-8781-B967A58EC1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PolyHACK 2020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C2247-5744-4FE7-B3A2-3F44106977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95EC6-8962-4AF9-961A-50A151484D20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F7DEC0-0E89-4F39-9BE1-3568AEEBC0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E8CEEA-C68F-4F2F-A9C6-78148FC7F9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E2604-748C-402D-98BA-E22ABA5BF1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6233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PolyHACK 2020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79848-FB1B-480C-8AA2-40C1BC1649EF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46848-A873-4A70-897D-4998CE131F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7793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EEA99-0F4B-4E92-9897-C978559C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7EDF30-9191-4615-8A58-7CC99AB79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E8950-BA58-4794-BDE9-75B8E203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73BB7B-1AE2-46BE-A911-B3446D40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EDBB89-7C79-4126-8FEB-6FAE5E4E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2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47CAE-2FB0-4863-BF67-764AD8C1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79E203-C982-4C29-B1C5-77F81C7C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37B00-5D3C-495A-BD62-0C86660E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6963F9-B113-4557-B19A-33F928A6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426CE-A3D6-46DF-B069-5C1D66E7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3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516B00-FA8F-4946-96B7-B4E5C60B0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AA3A80-5397-447D-AFD0-B7E561FA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3EBA2-86D5-48EE-8CB5-516067EC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FA09C8-E3DE-4960-9F7E-17CD6CD5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71330-3593-427C-8CD4-FFD3F1D9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8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5A084-201E-47C3-A3FE-D5A00F70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E63C9-2C6E-44B6-BABB-1217FE42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8C752C-E5DD-4BF6-AAE3-AE3AEF97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77F71-E526-406C-9FF4-9F5A4977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5377DF-F17E-4072-93EB-EBD0B785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3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76610-1530-48E7-BD53-8DE87C4F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4870E-7E87-4D7D-960A-9504E8A3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90BFF-CFF6-404A-ADA3-16ABED1B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65484-7671-43E9-95EA-48894857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AEFE9-EC67-4904-9AA6-44AFDE02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4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D497B-15BD-48FF-93DD-005A38C0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391C5-9C2A-426B-A876-B7E4D7581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2A16E1-C23E-4673-806D-D31697DA2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169B7-F89B-4229-BFA8-D34CA130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2E7534-60E6-4CB0-B2CD-99E0688C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1356DF-692D-453C-A3B5-E66FBF1A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A7323-C4E6-4EF1-A2B4-01DA0945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A1E9F-DA09-49AA-A6C8-278B3B18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1B437-081C-42EA-A986-FFD9AF59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5C2040-8E10-4423-8464-F66B7F09D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F19F46-4A83-4535-919A-2B681A165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008F1-9B0D-43AB-B383-418F2967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3C6C19-BA58-457C-89EB-B828A5F1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E4AF31-5E23-430E-8F22-88197F52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41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CA180-A4B1-4A8C-928D-579F170F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EFA405-BC15-42BE-AD2D-118EAFE2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5EEBCF-136A-4FF3-8B60-E46774EF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76A6FC-90DB-4DDD-B37D-48C83255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015204-A7F8-466F-BF94-32BA225E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91851D-B5B2-4BBD-AA13-34BD9A16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9F49B-B34C-4CD1-AD7B-D3BBEBBA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2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AD519-E948-4772-B82F-61391AE0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1ABE4B-5557-41F0-BED8-14718974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A0773D-C88C-43DE-AC2B-3084074F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2F57E0-B3EF-4B11-9B86-F122FFC5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35C6BC-0651-43D3-9320-A59F0853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1F4C4-C581-4F44-B2F1-CE47502E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C6D57-9A54-4F32-9C8C-EF024F7C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AC4DAA-9888-422D-BC18-22E7BB733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E02335-9672-420C-ADD8-9FB81CE1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E870B-5702-44E6-A0ED-325BBA9F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B71DB9-2F0F-447A-B748-8F20F8BC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87224-C41D-4E10-B73F-7F7F90C2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6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860474-6885-484B-8ABB-547C925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D2183D-FE7E-4385-BD17-C06A9061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67A50-CAAC-47FA-81A8-EFA689B99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ASUS Robotics &amp; AI Center Challenge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C257F-857C-4FA3-8C52-0CB75AFD0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The Mean Squares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C807A-D09E-4F14-AF85-CF5CAA303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ASUS Robotics &amp; AI Center Challenge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2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hyperlink" Target="https://github.com/Karko93/Polyhack2020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B55D5-D2AB-453B-9FE3-5B249E03D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2485"/>
            <a:ext cx="9144000" cy="2387600"/>
          </a:xfrm>
        </p:spPr>
        <p:txBody>
          <a:bodyPr/>
          <a:lstStyle/>
          <a:p>
            <a:r>
              <a:rPr lang="de-DE" dirty="0"/>
              <a:t>IoT Software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Hackwil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1934EF-2499-4966-8AE2-6BE3DB5D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82707"/>
            <a:ext cx="9144000" cy="1163640"/>
          </a:xfrm>
        </p:spPr>
        <p:txBody>
          <a:bodyPr>
            <a:normAutofit fontScale="85000" lnSpcReduction="20000"/>
          </a:bodyPr>
          <a:lstStyle/>
          <a:p>
            <a:r>
              <a:rPr lang="de-DE" sz="3900" dirty="0"/>
              <a:t>The Mean </a:t>
            </a:r>
            <a:r>
              <a:rPr lang="de-DE" sz="3900" dirty="0" err="1"/>
              <a:t>Squares</a:t>
            </a:r>
            <a:r>
              <a:rPr lang="de-DE" sz="3900" dirty="0"/>
              <a:t> – </a:t>
            </a:r>
            <a:r>
              <a:rPr lang="de-DE" sz="3900" dirty="0" err="1"/>
              <a:t>PolyHACK</a:t>
            </a:r>
            <a:r>
              <a:rPr lang="de-DE" sz="3900" dirty="0"/>
              <a:t> 2020</a:t>
            </a:r>
          </a:p>
          <a:p>
            <a:endParaRPr lang="de-DE" dirty="0"/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MainFont"/>
              </a:rPr>
              <a:t>ASUS Robotics &amp; AI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ainFont"/>
              </a:rPr>
              <a:t>Center</a:t>
            </a:r>
            <a:r>
              <a:rPr lang="en-GB" b="0" i="0" dirty="0">
                <a:solidFill>
                  <a:srgbClr val="212529"/>
                </a:solidFill>
                <a:effectLst/>
                <a:latin typeface="MainFont"/>
              </a:rPr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387001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Webinterface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093" y="2643950"/>
            <a:ext cx="4705350" cy="32385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32748EF-B3CA-4D65-B6EC-94FF71A8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With our interactive </a:t>
            </a:r>
            <a:r>
              <a:rPr lang="en-GB" dirty="0" err="1"/>
              <a:t>webinterface</a:t>
            </a:r>
            <a:r>
              <a:rPr lang="en-GB" dirty="0"/>
              <a:t> the state of our IoT system can be monitored. New Rules for interaction between actuators and sensors can be added on the fly.</a:t>
            </a:r>
          </a:p>
        </p:txBody>
      </p:sp>
      <p:pic>
        <p:nvPicPr>
          <p:cNvPr id="9" name="Grafik 8" descr="Internet">
            <a:extLst>
              <a:ext uri="{FF2B5EF4-FFF2-40B4-BE49-F238E27FC236}">
                <a16:creationId xmlns:a16="http://schemas.microsoft.com/office/drawing/2014/main" id="{BBEE65C9-46E0-49DE-AD74-50E633C70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0147" y="50801"/>
            <a:ext cx="1108696" cy="11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6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Messgerät">
            <a:extLst>
              <a:ext uri="{FF2B5EF4-FFF2-40B4-BE49-F238E27FC236}">
                <a16:creationId xmlns:a16="http://schemas.microsoft.com/office/drawing/2014/main" id="{FC6A4A85-1936-47B9-8591-DCDD47168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9242" y="72843"/>
            <a:ext cx="1190349" cy="1190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Sensor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2434" y="1690688"/>
            <a:ext cx="5431917" cy="383942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11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7091" y="5573900"/>
            <a:ext cx="544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Overview over all connected sensor with last interaction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48466" y="5867803"/>
            <a:ext cx="49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measurement data for each sensor given an ID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299" y="1266102"/>
            <a:ext cx="5551574" cy="45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9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Actuator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1" y="2190369"/>
            <a:ext cx="5581437" cy="2442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70" y="1153587"/>
            <a:ext cx="5067300" cy="3743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459" y="4763310"/>
            <a:ext cx="555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Overview over all connected actuators with assigned jobs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0185" y="4999115"/>
            <a:ext cx="50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record of the latest state of each actuator by ID</a:t>
            </a:r>
            <a:endParaRPr lang="en-US" dirty="0"/>
          </a:p>
        </p:txBody>
      </p:sp>
      <p:pic>
        <p:nvPicPr>
          <p:cNvPr id="3" name="Grafik 2" descr="Roboterhand">
            <a:extLst>
              <a:ext uri="{FF2B5EF4-FFF2-40B4-BE49-F238E27FC236}">
                <a16:creationId xmlns:a16="http://schemas.microsoft.com/office/drawing/2014/main" id="{8C21AA9C-69E1-4F9F-B979-636B044B0E2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3797" y="67112"/>
            <a:ext cx="1045466" cy="10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2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" y="1558058"/>
            <a:ext cx="11707717" cy="1148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267" y="2706624"/>
            <a:ext cx="1066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Overview over all assigned rules with the relevant actuator and sensor IDs. Furthermore the type of sensor and rule is shown.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" y="3474896"/>
            <a:ext cx="8667750" cy="1466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4267" y="5063687"/>
            <a:ext cx="1066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 to live add rules to the system. All available sensors and actuators can be selected and a variety of conditions can be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4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4D21-842A-427A-B351-2A809665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Mean </a:t>
            </a:r>
            <a:r>
              <a:rPr lang="de-DE" dirty="0" err="1"/>
              <a:t>Squares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AF24-9887-4B9A-AEF7-1E76891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r>
              <a:rPr lang="de-DE" dirty="0"/>
              <a:t>Dominik </a:t>
            </a:r>
            <a:r>
              <a:rPr lang="de-DE" dirty="0" err="1"/>
              <a:t>Windey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Eric Bonvin</a:t>
            </a:r>
          </a:p>
          <a:p>
            <a:pPr marL="0" indent="0" algn="r">
              <a:buNone/>
            </a:pPr>
            <a:r>
              <a:rPr lang="de-DE" dirty="0"/>
              <a:t>Marco </a:t>
            </a:r>
            <a:r>
              <a:rPr lang="de-DE" dirty="0" err="1"/>
              <a:t>Ketzel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Andrei </a:t>
            </a:r>
            <a:r>
              <a:rPr lang="de-DE" dirty="0" err="1"/>
              <a:t>Militaru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Rebecca Westphal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085CA-69B2-429B-ABB4-DC46977C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F0B33-2B5A-4D1A-BE0E-DE485402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463EC-14E5-4350-BD0C-58D96993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4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4D21-842A-427A-B351-2A809665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mission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AF24-9887-4B9A-AEF7-1E76891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, </a:t>
            </a:r>
            <a:r>
              <a:rPr lang="de-DE" i="1" dirty="0"/>
              <a:t>The Mean </a:t>
            </a:r>
            <a:r>
              <a:rPr lang="de-DE" i="1" dirty="0" err="1"/>
              <a:t>Squares</a:t>
            </a:r>
            <a:r>
              <a:rPr lang="de-DE" dirty="0"/>
              <a:t>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representatives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Polycraft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dirty="0"/>
              <a:t>Our goal is to provide the software to automate IoT devices throughout </a:t>
            </a:r>
            <a:r>
              <a:rPr lang="en-GB" dirty="0" err="1"/>
              <a:t>Hackwil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proof our technical competence we have build an MVP with various types of sensors and actuators communicating via a server that act in a simulated environment.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C2D98-81F0-4647-B067-10DFB645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ASUS Robotics &amp; AI Center Challenge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D2A87-5685-46BB-AEE4-D0CFDE17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1EDA7-6E56-4FED-B19C-0A5A1963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D7154-6339-40E7-8069-29174E1B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System </a:t>
            </a:r>
            <a:r>
              <a:rPr lang="de-DE" dirty="0" err="1"/>
              <a:t>Overview</a:t>
            </a:r>
            <a:br>
              <a:rPr lang="de-DE" dirty="0"/>
            </a:br>
            <a:r>
              <a:rPr lang="de-DE" sz="3100" dirty="0" err="1"/>
              <a:t>Fat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</a:t>
            </a:r>
            <a:r>
              <a:rPr lang="de-DE" sz="3100" dirty="0" err="1"/>
              <a:t>with</a:t>
            </a:r>
            <a:r>
              <a:rPr lang="de-DE" sz="3100" dirty="0"/>
              <a:t> </a:t>
            </a:r>
            <a:r>
              <a:rPr lang="de-DE" sz="3100" dirty="0" err="1"/>
              <a:t>thin</a:t>
            </a:r>
            <a:r>
              <a:rPr lang="de-DE" sz="3100" dirty="0"/>
              <a:t> </a:t>
            </a:r>
            <a:r>
              <a:rPr lang="de-DE" sz="3100" dirty="0" err="1"/>
              <a:t>clients</a:t>
            </a:r>
            <a:r>
              <a:rPr lang="de-DE" sz="3100" dirty="0"/>
              <a:t> </a:t>
            </a:r>
            <a:r>
              <a:rPr lang="de-DE" sz="3100" dirty="0" err="1"/>
              <a:t>implemented</a:t>
            </a:r>
            <a:r>
              <a:rPr lang="de-DE" sz="3100" dirty="0"/>
              <a:t> </a:t>
            </a:r>
            <a:r>
              <a:rPr lang="de-DE" sz="3100" dirty="0" err="1"/>
              <a:t>using</a:t>
            </a:r>
            <a:r>
              <a:rPr lang="de-DE" sz="3100" dirty="0"/>
              <a:t> </a:t>
            </a:r>
            <a:r>
              <a:rPr lang="de-DE" sz="3100" dirty="0" err="1"/>
              <a:t>Flask</a:t>
            </a:r>
            <a:endParaRPr lang="en-GB" sz="31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A86E201-AA40-4D87-87D4-6F447C1ABB94}"/>
              </a:ext>
            </a:extLst>
          </p:cNvPr>
          <p:cNvSpPr/>
          <p:nvPr/>
        </p:nvSpPr>
        <p:spPr>
          <a:xfrm>
            <a:off x="489401" y="1799221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Environment</a:t>
            </a:r>
            <a:endParaRPr lang="en-GB" b="1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D5F8582-A19B-4948-A518-58388393EFD7}"/>
              </a:ext>
            </a:extLst>
          </p:cNvPr>
          <p:cNvSpPr/>
          <p:nvPr/>
        </p:nvSpPr>
        <p:spPr>
          <a:xfrm>
            <a:off x="4841049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API Web Service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server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30C2054-8275-4820-AE10-9A31910E9000}"/>
              </a:ext>
            </a:extLst>
          </p:cNvPr>
          <p:cNvSpPr/>
          <p:nvPr/>
        </p:nvSpPr>
        <p:spPr>
          <a:xfrm>
            <a:off x="489401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IoT Sensors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client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F52CA58-B351-461E-93FD-D4365BD7F668}"/>
              </a:ext>
            </a:extLst>
          </p:cNvPr>
          <p:cNvSpPr/>
          <p:nvPr/>
        </p:nvSpPr>
        <p:spPr>
          <a:xfrm>
            <a:off x="8990032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IoT </a:t>
            </a:r>
            <a:r>
              <a:rPr lang="de-DE" b="1" dirty="0" err="1"/>
              <a:t>Actuators</a:t>
            </a:r>
            <a:endParaRPr lang="de-DE" b="1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client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FF3892D-B7FF-4F13-B1A4-82E6133C2F08}"/>
              </a:ext>
            </a:extLst>
          </p:cNvPr>
          <p:cNvSpPr/>
          <p:nvPr/>
        </p:nvSpPr>
        <p:spPr>
          <a:xfrm>
            <a:off x="4835741" y="5784202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Rule Engine</a:t>
            </a:r>
            <a:endParaRPr lang="en-GB" b="1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3443AE0-98B4-4C63-A15A-E2AC492916AC}"/>
              </a:ext>
            </a:extLst>
          </p:cNvPr>
          <p:cNvCxnSpPr>
            <a:stCxn id="13" idx="0"/>
            <a:endCxn id="7" idx="2"/>
          </p:cNvCxnSpPr>
          <p:nvPr/>
        </p:nvCxnSpPr>
        <p:spPr>
          <a:xfrm flipV="1">
            <a:off x="6207341" y="4501302"/>
            <a:ext cx="5308" cy="128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86E9E0B-F008-4881-9042-5F229C7E82F8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1861001" y="2437887"/>
            <a:ext cx="0" cy="1424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80F0DF-14D2-4F9D-99E5-BC8E5E57C9B0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232601" y="4181969"/>
            <a:ext cx="1608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0744A7B-D0B4-4BDE-8F4E-1F62E9AA8A7F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584249" y="4181969"/>
            <a:ext cx="14057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0821581-430D-4A6C-8BCC-7CA4F5EF3C47}"/>
              </a:ext>
            </a:extLst>
          </p:cNvPr>
          <p:cNvCxnSpPr>
            <a:stCxn id="11" idx="1"/>
            <a:endCxn id="5" idx="3"/>
          </p:cNvCxnSpPr>
          <p:nvPr/>
        </p:nvCxnSpPr>
        <p:spPr>
          <a:xfrm flipH="1" flipV="1">
            <a:off x="3232601" y="2118554"/>
            <a:ext cx="5757431" cy="206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749786B3-6168-419F-A11E-C9A4FE65F19B}"/>
              </a:ext>
            </a:extLst>
          </p:cNvPr>
          <p:cNvSpPr txBox="1"/>
          <p:nvPr/>
        </p:nvSpPr>
        <p:spPr>
          <a:xfrm>
            <a:off x="1839795" y="3135275"/>
            <a:ext cx="1157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Read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206E02B-0464-4CDD-A73D-D6153710F3C7}"/>
              </a:ext>
            </a:extLst>
          </p:cNvPr>
          <p:cNvSpPr txBox="1"/>
          <p:nvPr/>
        </p:nvSpPr>
        <p:spPr>
          <a:xfrm rot="1179801">
            <a:off x="5238169" y="2840383"/>
            <a:ext cx="21367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status</a:t>
            </a:r>
            <a:r>
              <a:rPr lang="de-DE" dirty="0"/>
              <a:t> update</a:t>
            </a:r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D01C482-F23F-4249-B721-84AE1CC23192}"/>
              </a:ext>
            </a:extLst>
          </p:cNvPr>
          <p:cNvSpPr txBox="1"/>
          <p:nvPr/>
        </p:nvSpPr>
        <p:spPr>
          <a:xfrm>
            <a:off x="3237909" y="3858804"/>
            <a:ext cx="159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measured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33D185D-7B1E-4129-A90D-6E46C370E249}"/>
              </a:ext>
            </a:extLst>
          </p:cNvPr>
          <p:cNvSpPr txBox="1"/>
          <p:nvPr/>
        </p:nvSpPr>
        <p:spPr>
          <a:xfrm>
            <a:off x="7589557" y="4203552"/>
            <a:ext cx="13951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status</a:t>
            </a:r>
            <a:r>
              <a:rPr lang="de-DE" dirty="0"/>
              <a:t>,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GB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B253AAC-9399-46D7-A514-069A2C8740CC}"/>
              </a:ext>
            </a:extLst>
          </p:cNvPr>
          <p:cNvSpPr txBox="1"/>
          <p:nvPr/>
        </p:nvSpPr>
        <p:spPr>
          <a:xfrm>
            <a:off x="6207341" y="4941307"/>
            <a:ext cx="217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Check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,</a:t>
            </a:r>
          </a:p>
          <a:p>
            <a:r>
              <a:rPr lang="de-DE" dirty="0"/>
              <a:t>Send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GB" dirty="0"/>
          </a:p>
        </p:txBody>
      </p:sp>
      <p:sp>
        <p:nvSpPr>
          <p:cNvPr id="41" name="Datumsplatzhalter 40">
            <a:extLst>
              <a:ext uri="{FF2B5EF4-FFF2-40B4-BE49-F238E27FC236}">
                <a16:creationId xmlns:a16="http://schemas.microsoft.com/office/drawing/2014/main" id="{49D04864-C559-4D03-B071-7B5F5981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42" name="Fußzeilenplatzhalter 41">
            <a:extLst>
              <a:ext uri="{FF2B5EF4-FFF2-40B4-BE49-F238E27FC236}">
                <a16:creationId xmlns:a16="http://schemas.microsoft.com/office/drawing/2014/main" id="{31FF3744-2D98-4D73-8622-FF357548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430D807B-BFD8-4DAC-98B7-5BF8361E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3</a:t>
            </a:fld>
            <a:endParaRPr lang="en-GB"/>
          </a:p>
        </p:txBody>
      </p:sp>
      <p:pic>
        <p:nvPicPr>
          <p:cNvPr id="4" name="Grafik 3" descr="Stadt">
            <a:extLst>
              <a:ext uri="{FF2B5EF4-FFF2-40B4-BE49-F238E27FC236}">
                <a16:creationId xmlns:a16="http://schemas.microsoft.com/office/drawing/2014/main" id="{8FA07144-FA05-4FA8-A806-21D53552F8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2016" y="1802277"/>
            <a:ext cx="623147" cy="623147"/>
          </a:xfrm>
          <a:prstGeom prst="rect">
            <a:avLst/>
          </a:prstGeom>
        </p:spPr>
      </p:pic>
      <p:pic>
        <p:nvPicPr>
          <p:cNvPr id="8" name="Grafik 7" descr="Messgerät">
            <a:extLst>
              <a:ext uri="{FF2B5EF4-FFF2-40B4-BE49-F238E27FC236}">
                <a16:creationId xmlns:a16="http://schemas.microsoft.com/office/drawing/2014/main" id="{FED0B52C-B61C-4977-8E1C-47555160D1C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6234" y="3766592"/>
            <a:ext cx="734710" cy="734710"/>
          </a:xfrm>
          <a:prstGeom prst="rect">
            <a:avLst/>
          </a:prstGeom>
        </p:spPr>
      </p:pic>
      <p:pic>
        <p:nvPicPr>
          <p:cNvPr id="12" name="Grafik 11" descr="Synchronisierende Cloud">
            <a:extLst>
              <a:ext uri="{FF2B5EF4-FFF2-40B4-BE49-F238E27FC236}">
                <a16:creationId xmlns:a16="http://schemas.microsoft.com/office/drawing/2014/main" id="{4F37F95D-FE30-4EDF-8411-0B0FE909D18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4635" y="3931544"/>
            <a:ext cx="569757" cy="569757"/>
          </a:xfrm>
          <a:prstGeom prst="rect">
            <a:avLst/>
          </a:prstGeom>
        </p:spPr>
      </p:pic>
      <p:pic>
        <p:nvPicPr>
          <p:cNvPr id="14" name="Grafik 13" descr="Roboterhand">
            <a:extLst>
              <a:ext uri="{FF2B5EF4-FFF2-40B4-BE49-F238E27FC236}">
                <a16:creationId xmlns:a16="http://schemas.microsoft.com/office/drawing/2014/main" id="{A4D18EE8-DAC7-4B3A-9DD4-A9FB411130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5794" y="3858804"/>
            <a:ext cx="616012" cy="6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3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B292C-AAC2-4B91-866F-1F805F3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API Web Service &amp; Rule </a:t>
            </a:r>
            <a:r>
              <a:rPr lang="de-DE" dirty="0" err="1"/>
              <a:t>engine</a:t>
            </a:r>
            <a:br>
              <a:rPr lang="de-DE" dirty="0"/>
            </a:br>
            <a:r>
              <a:rPr lang="de-DE" sz="3100" dirty="0" err="1"/>
              <a:t>Fat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</a:t>
            </a:r>
            <a:r>
              <a:rPr lang="de-DE" sz="3100" dirty="0" err="1"/>
              <a:t>containing</a:t>
            </a:r>
            <a:r>
              <a:rPr lang="de-DE" sz="3100" dirty="0"/>
              <a:t> </a:t>
            </a:r>
            <a:r>
              <a:rPr lang="de-DE" sz="3100" dirty="0" err="1"/>
              <a:t>most</a:t>
            </a:r>
            <a:r>
              <a:rPr lang="de-DE" sz="3100" dirty="0"/>
              <a:t> </a:t>
            </a:r>
            <a:r>
              <a:rPr lang="de-DE" sz="3100" dirty="0" err="1"/>
              <a:t>of</a:t>
            </a:r>
            <a:r>
              <a:rPr lang="de-DE" sz="3100" dirty="0"/>
              <a:t> </a:t>
            </a:r>
            <a:r>
              <a:rPr lang="de-DE" sz="3100" dirty="0" err="1"/>
              <a:t>the</a:t>
            </a:r>
            <a:r>
              <a:rPr lang="de-DE" sz="3100" dirty="0"/>
              <a:t> </a:t>
            </a:r>
            <a:r>
              <a:rPr lang="de-DE" sz="3100" dirty="0" err="1"/>
              <a:t>application‘s</a:t>
            </a:r>
            <a:r>
              <a:rPr lang="de-DE" sz="3100" dirty="0"/>
              <a:t> </a:t>
            </a:r>
            <a:r>
              <a:rPr lang="de-DE" sz="3100" dirty="0" err="1"/>
              <a:t>logic</a:t>
            </a:r>
            <a:endParaRPr lang="en-GB" sz="31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7F3E8-9E76-45EB-B272-0291A5EF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CC324-1900-4635-8367-07BD11A1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2CA5D-CCC2-4070-86B2-B9F8761A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4</a:t>
            </a:fld>
            <a:endParaRPr lang="en-GB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5159D1E-B948-4C81-AF81-89523B14B538}"/>
              </a:ext>
            </a:extLst>
          </p:cNvPr>
          <p:cNvSpPr/>
          <p:nvPr/>
        </p:nvSpPr>
        <p:spPr>
          <a:xfrm>
            <a:off x="838200" y="2110508"/>
            <a:ext cx="3855563" cy="34890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Server</a:t>
            </a:r>
            <a:r>
              <a:rPr lang="de-DE" dirty="0"/>
              <a:t> 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Flask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Communicates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and </a:t>
            </a:r>
            <a:r>
              <a:rPr lang="de-DE" dirty="0" err="1"/>
              <a:t>actuators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CF4F18F-FE0C-4101-91D7-3F6833873944}"/>
              </a:ext>
            </a:extLst>
          </p:cNvPr>
          <p:cNvSpPr/>
          <p:nvPr/>
        </p:nvSpPr>
        <p:spPr>
          <a:xfrm>
            <a:off x="6648254" y="2175234"/>
            <a:ext cx="3855563" cy="34242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Rule </a:t>
            </a:r>
            <a:r>
              <a:rPr lang="de-DE" b="1" dirty="0" err="1"/>
              <a:t>engine</a:t>
            </a:r>
            <a:r>
              <a:rPr lang="de-DE" dirty="0"/>
              <a:t> 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Rules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initialised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webinterface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 and </a:t>
            </a:r>
            <a:r>
              <a:rPr lang="de-DE" dirty="0" err="1"/>
              <a:t>decides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65D341B-7BC4-476E-8D3E-A3B121139D2C}"/>
              </a:ext>
            </a:extLst>
          </p:cNvPr>
          <p:cNvCxnSpPr/>
          <p:nvPr/>
        </p:nvCxnSpPr>
        <p:spPr>
          <a:xfrm>
            <a:off x="4693763" y="2988297"/>
            <a:ext cx="19544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D6932BC-91B0-4F5E-834B-CD80F8BF8FAB}"/>
              </a:ext>
            </a:extLst>
          </p:cNvPr>
          <p:cNvCxnSpPr>
            <a:cxnSpLocks/>
          </p:cNvCxnSpPr>
          <p:nvPr/>
        </p:nvCxnSpPr>
        <p:spPr>
          <a:xfrm flipH="1">
            <a:off x="4693763" y="4111658"/>
            <a:ext cx="19544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B58AA31-B16E-4411-A814-2A648B22B000}"/>
              </a:ext>
            </a:extLst>
          </p:cNvPr>
          <p:cNvSpPr txBox="1"/>
          <p:nvPr/>
        </p:nvSpPr>
        <p:spPr>
          <a:xfrm>
            <a:off x="4781747" y="2623795"/>
            <a:ext cx="186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CF8B266-7AAD-4FBE-BF95-B577B97D69B9}"/>
              </a:ext>
            </a:extLst>
          </p:cNvPr>
          <p:cNvSpPr txBox="1"/>
          <p:nvPr/>
        </p:nvSpPr>
        <p:spPr>
          <a:xfrm>
            <a:off x="5246017" y="3788492"/>
            <a:ext cx="95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Open </a:t>
            </a:r>
            <a:r>
              <a:rPr lang="de-DE" dirty="0" err="1"/>
              <a:t>jobs</a:t>
            </a:r>
            <a:endParaRPr lang="en-GB" dirty="0"/>
          </a:p>
        </p:txBody>
      </p:sp>
      <p:pic>
        <p:nvPicPr>
          <p:cNvPr id="3" name="Grafik 2" descr="Synchronisierende Cloud">
            <a:extLst>
              <a:ext uri="{FF2B5EF4-FFF2-40B4-BE49-F238E27FC236}">
                <a16:creationId xmlns:a16="http://schemas.microsoft.com/office/drawing/2014/main" id="{76BCB153-FA3A-489A-ADFA-CD8A3CCC6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417" y="0"/>
            <a:ext cx="1218765" cy="12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9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B292C-AAC2-4B91-866F-1F805F3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Client-Server Communication </a:t>
            </a:r>
            <a:r>
              <a:rPr lang="de-DE" dirty="0" err="1"/>
              <a:t>Protocols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4C9C31-A2B9-4E1E-956A-2185718911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3800" b="1" dirty="0"/>
              <a:t>Client </a:t>
            </a:r>
            <a:r>
              <a:rPr lang="de-DE" sz="3800" b="1" dirty="0" err="1"/>
              <a:t>side</a:t>
            </a:r>
            <a:r>
              <a:rPr lang="de-DE" sz="3800" b="1" dirty="0"/>
              <a:t> </a:t>
            </a:r>
            <a:r>
              <a:rPr lang="de-DE" sz="3800" b="1" dirty="0" err="1"/>
              <a:t>communication</a:t>
            </a:r>
            <a:endParaRPr lang="de-DE" sz="3800" b="1" dirty="0"/>
          </a:p>
          <a:p>
            <a:pPr marL="0" indent="0">
              <a:buNone/>
            </a:pPr>
            <a:r>
              <a:rPr lang="en-GB" dirty="0"/>
              <a:t>All clients communication must contain the following fields:</a:t>
            </a:r>
          </a:p>
          <a:p>
            <a:r>
              <a:rPr lang="en-GB" dirty="0"/>
              <a:t>'id': a unique identifier for the device</a:t>
            </a:r>
          </a:p>
          <a:p>
            <a:r>
              <a:rPr lang="en-GB" dirty="0"/>
              <a:t>'ancestors': a list of inheritance of the device in question, in order from youngest to oldest (e.g. ['</a:t>
            </a:r>
            <a:r>
              <a:rPr lang="en-GB" dirty="0" err="1"/>
              <a:t>TemperatureSensor</a:t>
            </a:r>
            <a:r>
              <a:rPr lang="en-GB" dirty="0"/>
              <a:t>', 'Sensor', '</a:t>
            </a:r>
            <a:r>
              <a:rPr lang="en-GB" dirty="0" err="1"/>
              <a:t>IOT_Device</a:t>
            </a:r>
            <a:r>
              <a:rPr lang="en-GB" dirty="0"/>
              <a:t>’])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Clients are Sensor or Actuator.:</a:t>
            </a:r>
          </a:p>
          <a:p>
            <a:r>
              <a:rPr lang="en-GB" dirty="0"/>
              <a:t>A Sensor has a data entry, which contains a dictionary of measured values</a:t>
            </a:r>
          </a:p>
          <a:p>
            <a:r>
              <a:rPr lang="en-GB" dirty="0"/>
              <a:t>An actuator instance has a status entry, containing a dictionary describing the state of the device.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CA1EF12-223E-4FC9-87EE-350E5A8CE1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3800" b="1" dirty="0"/>
              <a:t>Server </a:t>
            </a:r>
            <a:r>
              <a:rPr lang="de-DE" sz="3800" b="1" dirty="0" err="1"/>
              <a:t>side</a:t>
            </a:r>
            <a:r>
              <a:rPr lang="de-DE" sz="3800" b="1" dirty="0"/>
              <a:t> </a:t>
            </a:r>
            <a:r>
              <a:rPr lang="de-DE" sz="3800" b="1" dirty="0" err="1"/>
              <a:t>communication</a:t>
            </a:r>
            <a:endParaRPr lang="de-DE" sz="3800" b="1" dirty="0"/>
          </a:p>
          <a:p>
            <a:pPr marL="0" indent="0">
              <a:buNone/>
            </a:pPr>
            <a:r>
              <a:rPr lang="en-GB" dirty="0"/>
              <a:t>The server receives messages from the client, and stores the received data locally. </a:t>
            </a:r>
          </a:p>
          <a:p>
            <a:pPr marL="0" indent="0">
              <a:buNone/>
            </a:pPr>
            <a:r>
              <a:rPr lang="en-GB" dirty="0"/>
              <a:t>Sensor: </a:t>
            </a:r>
          </a:p>
          <a:p>
            <a:r>
              <a:rPr lang="en-GB" dirty="0"/>
              <a:t>The sensor only sends data</a:t>
            </a:r>
          </a:p>
          <a:p>
            <a:pPr marL="0" indent="0">
              <a:buNone/>
            </a:pPr>
            <a:r>
              <a:rPr lang="en-GB" dirty="0"/>
              <a:t>Actuator: </a:t>
            </a:r>
          </a:p>
          <a:p>
            <a:r>
              <a:rPr lang="en-GB" dirty="0"/>
              <a:t>If an actuator needs actuating, the server will wait until the next time the actuator contacts the server, and will return the job to do be executed by the actuator.</a:t>
            </a:r>
          </a:p>
          <a:p>
            <a:r>
              <a:rPr lang="en-GB" dirty="0"/>
              <a:t>The response from the server is a list of jobs from the rules engine as a </a:t>
            </a:r>
            <a:r>
              <a:rPr lang="en-GB" dirty="0" err="1"/>
              <a:t>dictonary</a:t>
            </a:r>
            <a:r>
              <a:rPr lang="en-GB" dirty="0"/>
              <a:t> . </a:t>
            </a:r>
          </a:p>
          <a:p>
            <a:r>
              <a:rPr lang="en-GB" dirty="0"/>
              <a:t>If there is nothing to do, the </a:t>
            </a:r>
            <a:r>
              <a:rPr lang="en-GB" dirty="0" err="1"/>
              <a:t>dictonary</a:t>
            </a:r>
            <a:r>
              <a:rPr lang="en-GB" dirty="0"/>
              <a:t> is empty. If there is something to do, the dictionary will list what values to change. E.g. if a door should be unlocked, the response will be: {'</a:t>
            </a:r>
            <a:r>
              <a:rPr lang="en-GB" dirty="0" err="1"/>
              <a:t>DoorLocked</a:t>
            </a:r>
            <a:r>
              <a:rPr lang="en-GB" dirty="0"/>
              <a:t>': False}.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8BCCC1C-3369-4073-8E36-BBDAB243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525F922-495A-448A-96BC-1C69D55F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36999F1-EB8B-4655-84B9-E40F8BE6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5</a:t>
            </a:fld>
            <a:endParaRPr lang="en-GB"/>
          </a:p>
        </p:txBody>
      </p:sp>
      <p:pic>
        <p:nvPicPr>
          <p:cNvPr id="3" name="Grafik 2" descr="Cloudcomputing">
            <a:extLst>
              <a:ext uri="{FF2B5EF4-FFF2-40B4-BE49-F238E27FC236}">
                <a16:creationId xmlns:a16="http://schemas.microsoft.com/office/drawing/2014/main" id="{552426FC-5D4B-4818-B87D-68904863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7386" y="124740"/>
            <a:ext cx="1085653" cy="10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69229-B0DF-4542-9875-04C38A59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840747"/>
          </a:xfrm>
        </p:spPr>
        <p:txBody>
          <a:bodyPr>
            <a:normAutofit/>
          </a:bodyPr>
          <a:lstStyle/>
          <a:p>
            <a:r>
              <a:rPr lang="de-DE" dirty="0"/>
              <a:t>IoT Sensors</a:t>
            </a:r>
            <a:br>
              <a:rPr lang="de-DE" dirty="0"/>
            </a:br>
            <a:r>
              <a:rPr lang="de-DE" sz="2800" dirty="0" err="1"/>
              <a:t>Sensors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Thin</a:t>
            </a:r>
            <a:r>
              <a:rPr lang="de-DE" sz="2800" dirty="0"/>
              <a:t> </a:t>
            </a:r>
            <a:r>
              <a:rPr lang="de-DE" sz="2800" dirty="0" err="1"/>
              <a:t>clients</a:t>
            </a:r>
            <a:r>
              <a:rPr lang="de-DE" sz="2800" dirty="0"/>
              <a:t> </a:t>
            </a:r>
            <a:r>
              <a:rPr lang="de-DE" sz="2800" dirty="0" err="1"/>
              <a:t>that</a:t>
            </a:r>
            <a:r>
              <a:rPr lang="de-DE" sz="2800" dirty="0"/>
              <a:t> </a:t>
            </a:r>
            <a:r>
              <a:rPr lang="de-DE" sz="2800" dirty="0" err="1"/>
              <a:t>read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environment</a:t>
            </a:r>
            <a:r>
              <a:rPr lang="de-DE" sz="2800" dirty="0"/>
              <a:t> and send </a:t>
            </a:r>
            <a:r>
              <a:rPr lang="de-DE" sz="2800" dirty="0" err="1"/>
              <a:t>their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endParaRPr lang="en-GB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F1A522-9DD3-4ABA-8966-5210E1441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1860"/>
            <a:ext cx="5181600" cy="390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Implemented</a:t>
            </a:r>
            <a:r>
              <a:rPr lang="de-DE" b="1" dirty="0"/>
              <a:t> </a:t>
            </a:r>
            <a:r>
              <a:rPr lang="de-DE" b="1" dirty="0" err="1"/>
              <a:t>sensor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lvl="1"/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Brightness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Proximity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/>
              <a:t>Noise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/>
              <a:t>Motion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Airquality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378D64-0A62-4D0F-B9B5-026599B7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1861"/>
            <a:ext cx="5181600" cy="390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Initialisation</a:t>
            </a:r>
            <a:r>
              <a:rPr lang="de-DE" b="1" dirty="0"/>
              <a:t>: 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ID, a type and a </a:t>
            </a:r>
            <a:r>
              <a:rPr lang="de-DE" dirty="0" err="1"/>
              <a:t>position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and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in </a:t>
            </a:r>
            <a:r>
              <a:rPr lang="de-DE" dirty="0" err="1"/>
              <a:t>Hackwil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in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1"/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45ECA-1004-42D1-9D63-E8506C00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90160A-13C3-4D96-B70F-BF2B824C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A29246-CE4F-44E8-A503-7AB0A6F7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6</a:t>
            </a:fld>
            <a:endParaRPr lang="en-GB"/>
          </a:p>
        </p:txBody>
      </p:sp>
      <p:pic>
        <p:nvPicPr>
          <p:cNvPr id="9" name="Grafik 8" descr="Messgerät">
            <a:extLst>
              <a:ext uri="{FF2B5EF4-FFF2-40B4-BE49-F238E27FC236}">
                <a16:creationId xmlns:a16="http://schemas.microsoft.com/office/drawing/2014/main" id="{8747051F-1A25-41A5-88D4-DC413CF8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8276" y="72843"/>
            <a:ext cx="1191315" cy="11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878EA-B9A7-44DE-8756-3CAE4A22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3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IoT </a:t>
            </a:r>
            <a:r>
              <a:rPr lang="de-DE" dirty="0" err="1"/>
              <a:t>Actuators</a:t>
            </a:r>
            <a:br>
              <a:rPr lang="de-DE" sz="2800" dirty="0"/>
            </a:br>
            <a:r>
              <a:rPr lang="de-DE" sz="3100" dirty="0" err="1"/>
              <a:t>Actuators</a:t>
            </a:r>
            <a:r>
              <a:rPr lang="de-DE" sz="3100" dirty="0"/>
              <a:t> </a:t>
            </a:r>
            <a:r>
              <a:rPr lang="de-DE" sz="3100" dirty="0" err="1"/>
              <a:t>are</a:t>
            </a:r>
            <a:r>
              <a:rPr lang="de-DE" sz="3100" dirty="0"/>
              <a:t> </a:t>
            </a:r>
            <a:r>
              <a:rPr lang="de-DE" sz="3100" dirty="0" err="1"/>
              <a:t>thin</a:t>
            </a:r>
            <a:r>
              <a:rPr lang="de-DE" sz="3100" dirty="0"/>
              <a:t> </a:t>
            </a:r>
            <a:r>
              <a:rPr lang="de-DE" sz="3100" dirty="0" err="1"/>
              <a:t>clients</a:t>
            </a:r>
            <a:r>
              <a:rPr lang="de-DE" sz="3100" dirty="0"/>
              <a:t> </a:t>
            </a:r>
            <a:r>
              <a:rPr lang="de-DE" sz="3100" dirty="0" err="1"/>
              <a:t>that</a:t>
            </a:r>
            <a:r>
              <a:rPr lang="de-DE" sz="3100" dirty="0"/>
              <a:t> </a:t>
            </a:r>
            <a:r>
              <a:rPr lang="de-DE" sz="3100" dirty="0" err="1"/>
              <a:t>sent</a:t>
            </a:r>
            <a:r>
              <a:rPr lang="de-DE" sz="3100" dirty="0"/>
              <a:t> </a:t>
            </a:r>
            <a:r>
              <a:rPr lang="de-DE" sz="3100" dirty="0" err="1"/>
              <a:t>their</a:t>
            </a:r>
            <a:r>
              <a:rPr lang="de-DE" sz="3100" dirty="0"/>
              <a:t> </a:t>
            </a:r>
            <a:r>
              <a:rPr lang="de-DE" sz="3100" dirty="0" err="1"/>
              <a:t>status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the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and </a:t>
            </a:r>
            <a:r>
              <a:rPr lang="de-DE" sz="3100" dirty="0" err="1"/>
              <a:t>receive</a:t>
            </a:r>
            <a:r>
              <a:rPr lang="de-DE" sz="3100" dirty="0"/>
              <a:t> </a:t>
            </a:r>
            <a:r>
              <a:rPr lang="de-DE" sz="3100" dirty="0" err="1"/>
              <a:t>jobs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execute</a:t>
            </a:r>
            <a:endParaRPr lang="en-GB" sz="31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CD9D06-AB4A-4A60-A37B-4228355A2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5615"/>
            <a:ext cx="5181600" cy="4131347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Implemented</a:t>
            </a:r>
            <a:r>
              <a:rPr lang="de-DE" b="1" dirty="0"/>
              <a:t> </a:t>
            </a:r>
            <a:r>
              <a:rPr lang="de-DE" b="1" dirty="0" err="1"/>
              <a:t>actuator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lvl="1"/>
            <a:r>
              <a:rPr lang="en-GB" dirty="0"/>
              <a:t>Smart lamp</a:t>
            </a:r>
          </a:p>
          <a:p>
            <a:pPr lvl="1"/>
            <a:r>
              <a:rPr lang="en-GB" dirty="0"/>
              <a:t>Smart door lock</a:t>
            </a:r>
          </a:p>
          <a:p>
            <a:pPr lvl="1"/>
            <a:r>
              <a:rPr lang="en-GB" dirty="0"/>
              <a:t>Motor position</a:t>
            </a:r>
          </a:p>
          <a:p>
            <a:pPr lvl="1"/>
            <a:r>
              <a:rPr lang="en-GB" dirty="0"/>
              <a:t>Smart heating</a:t>
            </a:r>
          </a:p>
          <a:p>
            <a:pPr lvl="1"/>
            <a:r>
              <a:rPr lang="en-GB" dirty="0"/>
              <a:t>Smart sprinkler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846293-9E0B-4781-9F9E-7CDDA62E2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5615"/>
            <a:ext cx="5181600" cy="4131348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Initialisation</a:t>
            </a:r>
            <a:r>
              <a:rPr lang="de-DE" dirty="0"/>
              <a:t>: </a:t>
            </a:r>
          </a:p>
          <a:p>
            <a:pPr lvl="1"/>
            <a:r>
              <a:rPr lang="en-GB" dirty="0"/>
              <a:t>Each actuator has an ID, a type, a position and a status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and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in </a:t>
            </a:r>
            <a:r>
              <a:rPr lang="de-DE" dirty="0" err="1"/>
              <a:t>Hackwil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in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/>
              <a:t>file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2E1D32A-F31E-4043-9AA1-81B786E9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7C6E94-0113-4E97-83F6-7E3C3989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B5B893-FAD6-4C47-92AC-01B3981F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7</a:t>
            </a:fld>
            <a:endParaRPr lang="en-GB"/>
          </a:p>
        </p:txBody>
      </p:sp>
      <p:pic>
        <p:nvPicPr>
          <p:cNvPr id="3" name="Grafik 2" descr="Roboterhand">
            <a:extLst>
              <a:ext uri="{FF2B5EF4-FFF2-40B4-BE49-F238E27FC236}">
                <a16:creationId xmlns:a16="http://schemas.microsoft.com/office/drawing/2014/main" id="{539F5CEB-6CA5-4FAA-91EE-FEC11F9C6DC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3797" y="67112"/>
            <a:ext cx="1045466" cy="10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3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0DC87-6000-48A4-A0A1-2D3A31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Simulated</a:t>
            </a:r>
            <a:r>
              <a:rPr lang="de-DE" dirty="0"/>
              <a:t> Environment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48E1F-DADD-43C2-B5F6-43312465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simulating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a </a:t>
            </a:r>
            <a:r>
              <a:rPr lang="de-DE" dirty="0" err="1"/>
              <a:t>feed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type</a:t>
            </a:r>
          </a:p>
          <a:p>
            <a:r>
              <a:rPr lang="de-DE" dirty="0"/>
              <a:t>The </a:t>
            </a:r>
            <a:r>
              <a:rPr lang="de-DE" dirty="0" err="1"/>
              <a:t>actuators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environmet</a:t>
            </a:r>
            <a:r>
              <a:rPr lang="de-DE" dirty="0"/>
              <a:t> (e.g. a </a:t>
            </a:r>
            <a:r>
              <a:rPr lang="de-DE" dirty="0" err="1"/>
              <a:t>heater</a:t>
            </a:r>
            <a:r>
              <a:rPr lang="de-DE" dirty="0"/>
              <a:t> </a:t>
            </a:r>
            <a:r>
              <a:rPr lang="de-DE" dirty="0" err="1"/>
              <a:t>inreases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surrounding</a:t>
            </a:r>
            <a:r>
              <a:rPr lang="de-DE" dirty="0"/>
              <a:t>)</a:t>
            </a:r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modular </a:t>
            </a:r>
            <a:r>
              <a:rPr lang="de-DE" dirty="0" err="1"/>
              <a:t>implementation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real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24357-FA2F-4CDA-872C-88A07CC0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A49D9-7E59-43FD-B3A0-E9C12567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48B4A7-CEC7-49DD-8BD6-06A3A82C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8</a:t>
            </a:fld>
            <a:endParaRPr lang="en-GB"/>
          </a:p>
        </p:txBody>
      </p:sp>
      <p:pic>
        <p:nvPicPr>
          <p:cNvPr id="8" name="Grafik 7" descr="Stadt">
            <a:extLst>
              <a:ext uri="{FF2B5EF4-FFF2-40B4-BE49-F238E27FC236}">
                <a16:creationId xmlns:a16="http://schemas.microsoft.com/office/drawing/2014/main" id="{164CA465-71D7-47EA-8B5E-FA8D41A98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6585" y="254247"/>
            <a:ext cx="1154430" cy="11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4D028-E5AD-43A8-A551-30DD4677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 </a:t>
            </a:r>
            <a:r>
              <a:rPr lang="de-DE" dirty="0" err="1"/>
              <a:t>our</a:t>
            </a:r>
            <a:r>
              <a:rPr lang="de-DE" dirty="0"/>
              <a:t> MVP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748EF-B3CA-4D65-B6EC-94FF71A8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Our </a:t>
            </a:r>
            <a:r>
              <a:rPr lang="en-GB" dirty="0" err="1"/>
              <a:t>sourcecode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https://github.com/Karko93/Polyhack2020-Project.git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 the code according to the readme.md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 to the webpage </a:t>
            </a:r>
            <a:r>
              <a:rPr lang="en-GB" b="0" i="0" u="sng" dirty="0">
                <a:effectLst/>
                <a:latin typeface="-apple-system"/>
                <a:hlinkClick r:id="rId3"/>
              </a:rPr>
              <a:t>http://127.0.0.1:5000/</a:t>
            </a:r>
            <a:r>
              <a:rPr lang="en-GB" dirty="0">
                <a:latin typeface="-apple-system"/>
              </a:rPr>
              <a:t> to see the simulations of </a:t>
            </a:r>
            <a:r>
              <a:rPr lang="en-GB" dirty="0" err="1">
                <a:latin typeface="-apple-system"/>
              </a:rPr>
              <a:t>Hackwil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2F39C-5672-49BC-8E6C-7FFE5AF7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5A2D0-9F00-483E-BBE3-9EF74B04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781977-1E52-4D5C-A7BE-E4C301FC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5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Microsoft Office PowerPoint</Application>
  <PresentationFormat>Breitbild</PresentationFormat>
  <Paragraphs>149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MainFont</vt:lpstr>
      <vt:lpstr>Office</vt:lpstr>
      <vt:lpstr>IoT Software Foundation for Hackwil</vt:lpstr>
      <vt:lpstr>Our mission</vt:lpstr>
      <vt:lpstr>System Overview Fat server with thin clients implemented using Flask</vt:lpstr>
      <vt:lpstr>API Web Service &amp; Rule engine Fat server containing most of the application‘s logic</vt:lpstr>
      <vt:lpstr>Client-Server Communication Protocols</vt:lpstr>
      <vt:lpstr>IoT Sensors Sensors are Thin clients that read from the environment and send their data to the server</vt:lpstr>
      <vt:lpstr>IoT Actuators Actuators are thin clients that sent their status to the server and receive jobs to execute</vt:lpstr>
      <vt:lpstr>Simulated Environment</vt:lpstr>
      <vt:lpstr>Try our MVP</vt:lpstr>
      <vt:lpstr>The Webinterface</vt:lpstr>
      <vt:lpstr>The Sensor</vt:lpstr>
      <vt:lpstr>The Actuator</vt:lpstr>
      <vt:lpstr>The Rules</vt:lpstr>
      <vt:lpstr>The Mean Squares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Software Foundation for Hackville</dc:title>
  <dc:creator>Rebecca</dc:creator>
  <cp:lastModifiedBy>Rebecca</cp:lastModifiedBy>
  <cp:revision>36</cp:revision>
  <dcterms:created xsi:type="dcterms:W3CDTF">2020-11-08T05:00:18Z</dcterms:created>
  <dcterms:modified xsi:type="dcterms:W3CDTF">2020-11-08T09:36:14Z</dcterms:modified>
</cp:coreProperties>
</file>