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2099" y="10382406"/>
            <a:ext cx="3185795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987282" y="10382406"/>
            <a:ext cx="28003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#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0174" y="7724774"/>
            <a:ext cx="5486400" cy="2510790"/>
            <a:chOff x="1400174" y="7724774"/>
            <a:chExt cx="5486400" cy="2510790"/>
          </a:xfrm>
        </p:grpSpPr>
        <p:sp>
          <p:nvSpPr>
            <p:cNvPr id="3" name="object 3" descr=""/>
            <p:cNvSpPr/>
            <p:nvPr/>
          </p:nvSpPr>
          <p:spPr>
            <a:xfrm>
              <a:off x="1400162" y="7724774"/>
              <a:ext cx="5486400" cy="2510790"/>
            </a:xfrm>
            <a:custGeom>
              <a:avLst/>
              <a:gdLst/>
              <a:ahLst/>
              <a:cxnLst/>
              <a:rect l="l" t="t" r="r" b="b"/>
              <a:pathLst>
                <a:path w="5486400" h="2510790">
                  <a:moveTo>
                    <a:pt x="5486400" y="0"/>
                  </a:moveTo>
                  <a:lnTo>
                    <a:pt x="5476875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0" y="2510434"/>
                  </a:lnTo>
                  <a:lnTo>
                    <a:pt x="9525" y="2510434"/>
                  </a:lnTo>
                  <a:lnTo>
                    <a:pt x="9525" y="9525"/>
                  </a:lnTo>
                  <a:lnTo>
                    <a:pt x="5476875" y="9525"/>
                  </a:lnTo>
                  <a:lnTo>
                    <a:pt x="5476875" y="2510434"/>
                  </a:lnTo>
                  <a:lnTo>
                    <a:pt x="5486400" y="2510434"/>
                  </a:lnTo>
                  <a:lnTo>
                    <a:pt x="5486400" y="9525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09699" y="7734299"/>
              <a:ext cx="5467350" cy="2501265"/>
            </a:xfrm>
            <a:custGeom>
              <a:avLst/>
              <a:gdLst/>
              <a:ahLst/>
              <a:cxnLst/>
              <a:rect l="l" t="t" r="r" b="b"/>
              <a:pathLst>
                <a:path w="5467350" h="2501265">
                  <a:moveTo>
                    <a:pt x="5467349" y="2500907"/>
                  </a:moveTo>
                  <a:lnTo>
                    <a:pt x="0" y="2500907"/>
                  </a:lnTo>
                  <a:lnTo>
                    <a:pt x="0" y="0"/>
                  </a:lnTo>
                  <a:lnTo>
                    <a:pt x="5467349" y="0"/>
                  </a:lnTo>
                  <a:lnTo>
                    <a:pt x="5467349" y="250090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9" y="676275"/>
            <a:ext cx="3809999" cy="214312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435099" y="3168364"/>
            <a:ext cx="5138420" cy="438658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259079">
              <a:lnSpc>
                <a:spcPts val="2180"/>
              </a:lnSpc>
              <a:spcBef>
                <a:spcPts val="530"/>
              </a:spcBef>
            </a:pPr>
            <a:r>
              <a:rPr dirty="0" sz="2150">
                <a:latin typeface="Segoe UI Semibold"/>
                <a:cs typeface="Segoe UI Semibold"/>
              </a:rPr>
              <a:t>Goal</a:t>
            </a:r>
            <a:r>
              <a:rPr dirty="0" sz="2150" spc="2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of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the</a:t>
            </a:r>
            <a:r>
              <a:rPr dirty="0" sz="2150" spc="2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Project: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Social</a:t>
            </a:r>
            <a:r>
              <a:rPr dirty="0" sz="2150" spc="2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Media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Trend </a:t>
            </a:r>
            <a:r>
              <a:rPr dirty="0" sz="2150">
                <a:latin typeface="Segoe UI Semibold"/>
                <a:cs typeface="Segoe UI Semibold"/>
              </a:rPr>
              <a:t>and</a:t>
            </a:r>
            <a:r>
              <a:rPr dirty="0" sz="2150" spc="6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Sentiment</a:t>
            </a:r>
            <a:r>
              <a:rPr dirty="0" sz="2150" spc="60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Analysis</a:t>
            </a:r>
            <a:endParaRPr sz="2150">
              <a:latin typeface="Segoe UI Semibold"/>
              <a:cs typeface="Segoe UI Semibold"/>
            </a:endParaRPr>
          </a:p>
          <a:p>
            <a:pPr marL="12700" marR="396875">
              <a:lnSpc>
                <a:spcPct val="131000"/>
              </a:lnSpc>
              <a:spcBef>
                <a:spcPts val="1270"/>
              </a:spcBef>
            </a:pP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goal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analyze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social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media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understand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trending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topics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-20">
                <a:latin typeface="Segoe UI"/>
                <a:cs typeface="Segoe UI"/>
              </a:rPr>
              <a:t>user </a:t>
            </a:r>
            <a:r>
              <a:rPr dirty="0" sz="1050">
                <a:latin typeface="Segoe UI"/>
                <a:cs typeface="Segoe UI"/>
              </a:rPr>
              <a:t>sentiments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across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platforms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like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Twitter,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Instagram,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LinkedIn.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Using</a:t>
            </a:r>
            <a:r>
              <a:rPr dirty="0" sz="1050" spc="-25">
                <a:latin typeface="Segoe UI"/>
                <a:cs typeface="Segoe UI"/>
              </a:rPr>
              <a:t> the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050">
                <a:latin typeface="Segoe UI"/>
                <a:cs typeface="Segoe UI"/>
              </a:rPr>
              <a:t>sentimentsdataset.csv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file,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will: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Identify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popular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hashtags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find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trending</a:t>
            </a:r>
            <a:r>
              <a:rPr dirty="0" sz="1050" spc="-10">
                <a:latin typeface="Segoe UI"/>
                <a:cs typeface="Segoe UI"/>
              </a:rPr>
              <a:t> topics.</a:t>
            </a:r>
            <a:endParaRPr sz="1050">
              <a:latin typeface="Segoe UI"/>
              <a:cs typeface="Segoe UI"/>
            </a:endParaRPr>
          </a:p>
          <a:p>
            <a:pPr marL="12700" marR="1638935">
              <a:lnSpc>
                <a:spcPct val="214299"/>
              </a:lnSpc>
              <a:spcBef>
                <a:spcPts val="75"/>
              </a:spcBef>
            </a:pPr>
            <a:r>
              <a:rPr dirty="0" sz="1050">
                <a:latin typeface="Segoe UI"/>
                <a:cs typeface="Segoe UI"/>
              </a:rPr>
              <a:t>Perform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sentiment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analysis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text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classify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emotions. </a:t>
            </a:r>
            <a:r>
              <a:rPr dirty="0" sz="1050">
                <a:latin typeface="Segoe UI"/>
                <a:cs typeface="Segoe UI"/>
              </a:rPr>
              <a:t>Study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trends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over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time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using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timestamps.</a:t>
            </a:r>
            <a:endParaRPr sz="1050">
              <a:latin typeface="Segoe UI"/>
              <a:cs typeface="Segoe UI"/>
            </a:endParaRPr>
          </a:p>
          <a:p>
            <a:pPr marL="12700" marR="1967230">
              <a:lnSpc>
                <a:spcPts val="2780"/>
              </a:lnSpc>
              <a:spcBef>
                <a:spcPts val="265"/>
              </a:spcBef>
            </a:pPr>
            <a:r>
              <a:rPr dirty="0" sz="1050">
                <a:latin typeface="Segoe UI"/>
                <a:cs typeface="Segoe UI"/>
              </a:rPr>
              <a:t>Analyze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user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engagement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through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likes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retweets. </a:t>
            </a:r>
            <a:r>
              <a:rPr dirty="0" sz="1050">
                <a:latin typeface="Segoe UI"/>
                <a:cs typeface="Segoe UI"/>
              </a:rPr>
              <a:t>Explore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how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trends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vary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platform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country.</a:t>
            </a:r>
            <a:endParaRPr sz="1050">
              <a:latin typeface="Segoe UI"/>
              <a:cs typeface="Segoe UI"/>
            </a:endParaRPr>
          </a:p>
          <a:p>
            <a:pPr marL="12700" marR="5080">
              <a:lnSpc>
                <a:spcPct val="136900"/>
              </a:lnSpc>
              <a:spcBef>
                <a:spcPts val="625"/>
              </a:spcBef>
            </a:pPr>
            <a:r>
              <a:rPr dirty="0" sz="1050">
                <a:latin typeface="Segoe UI"/>
                <a:cs typeface="Segoe UI"/>
              </a:rPr>
              <a:t>This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analysis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helps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businesses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gain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insights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into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public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interest,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market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trends,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20">
                <a:latin typeface="Segoe UI"/>
                <a:cs typeface="Segoe UI"/>
              </a:rPr>
              <a:t>user </a:t>
            </a:r>
            <a:r>
              <a:rPr dirty="0" sz="1050" spc="-10">
                <a:latin typeface="Segoe UI"/>
                <a:cs typeface="Segoe UI"/>
              </a:rPr>
              <a:t>behavior.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2150">
                <a:latin typeface="Segoe UI Semibold"/>
                <a:cs typeface="Segoe UI Semibold"/>
              </a:rPr>
              <a:t>Importing</a:t>
            </a:r>
            <a:r>
              <a:rPr dirty="0" sz="2150" spc="114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Libraries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409699" y="7755889"/>
            <a:ext cx="5467350" cy="213042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For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data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manipulation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and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numerical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operation</a:t>
            </a:r>
            <a:endParaRPr sz="950">
              <a:latin typeface="Consolas"/>
              <a:cs typeface="Consolas"/>
            </a:endParaRPr>
          </a:p>
          <a:p>
            <a:pPr marL="38100" marR="4127500">
              <a:lnSpc>
                <a:spcPct val="111800"/>
              </a:lnSpc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5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pandas</a:t>
            </a:r>
            <a:r>
              <a:rPr dirty="0" sz="950" spc="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950" spc="6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202020"/>
                </a:solidFill>
                <a:latin typeface="Consolas"/>
                <a:cs typeface="Consolas"/>
              </a:rPr>
              <a:t>pd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5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numpy</a:t>
            </a:r>
            <a:r>
              <a:rPr dirty="0" sz="950" spc="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950" spc="5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202020"/>
                </a:solidFill>
                <a:latin typeface="Consolas"/>
                <a:cs typeface="Consolas"/>
              </a:rPr>
              <a:t>np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7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warnings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warnings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filterwarnings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"ignore"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3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For</a:t>
            </a:r>
            <a:r>
              <a:rPr dirty="0" sz="950" spc="4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Data</a:t>
            </a:r>
            <a:r>
              <a:rPr dirty="0" sz="950" spc="3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Visulization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9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matplotlib.pyplot</a:t>
            </a:r>
            <a:r>
              <a:rPr dirty="0" sz="950" spc="10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950" spc="9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6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seaborn</a:t>
            </a:r>
            <a:r>
              <a:rPr dirty="0" sz="950" spc="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as</a:t>
            </a:r>
            <a:r>
              <a:rPr dirty="0" sz="950" spc="6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202020"/>
                </a:solidFill>
                <a:latin typeface="Consolas"/>
                <a:cs typeface="Consolas"/>
              </a:rPr>
              <a:t>sns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#For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Text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Visualization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950" spc="7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wordcloud</a:t>
            </a:r>
            <a:r>
              <a:rPr dirty="0" sz="950" spc="7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7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WordCloud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7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wordcloud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20724" y="776922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[279…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178" y="508199"/>
            <a:ext cx="5504428" cy="321861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435099" y="3890645"/>
            <a:ext cx="5086985" cy="87312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created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bar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chart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visualize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sentiment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distribution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by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platform.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chart</a:t>
            </a:r>
            <a:endParaRPr sz="1050">
              <a:latin typeface="Segoe UI"/>
              <a:cs typeface="Segoe UI"/>
            </a:endParaRPr>
          </a:p>
          <a:p>
            <a:pPr marL="12700" marR="5080">
              <a:lnSpc>
                <a:spcPts val="1730"/>
              </a:lnSpc>
              <a:spcBef>
                <a:spcPts val="55"/>
              </a:spcBef>
            </a:pPr>
            <a:r>
              <a:rPr dirty="0" sz="1050">
                <a:latin typeface="Segoe UI"/>
                <a:cs typeface="Segoe UI"/>
              </a:rPr>
              <a:t>displays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number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with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different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sentiments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(Negative,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Neutral,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Positive)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for </a:t>
            </a:r>
            <a:r>
              <a:rPr dirty="0" sz="1050">
                <a:latin typeface="Segoe UI"/>
                <a:cs typeface="Segoe UI"/>
              </a:rPr>
              <a:t>each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platform.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This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provides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clear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visual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comparison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sentiment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trends</a:t>
            </a:r>
            <a:r>
              <a:rPr dirty="0" sz="1050" spc="-10">
                <a:latin typeface="Segoe UI"/>
                <a:cs typeface="Segoe UI"/>
              </a:rPr>
              <a:t> across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050">
                <a:latin typeface="Segoe UI"/>
                <a:cs typeface="Segoe UI"/>
              </a:rPr>
              <a:t>Facebook,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Instagram,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Twitter.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435099" y="5073364"/>
            <a:ext cx="4587240" cy="63373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5080">
              <a:lnSpc>
                <a:spcPts val="2170"/>
              </a:lnSpc>
              <a:spcBef>
                <a:spcPts val="540"/>
              </a:spcBef>
            </a:pPr>
            <a:r>
              <a:rPr dirty="0" sz="2150">
                <a:latin typeface="Segoe UI Semibold"/>
                <a:cs typeface="Segoe UI Semibold"/>
              </a:rPr>
              <a:t>Extracting</a:t>
            </a:r>
            <a:r>
              <a:rPr dirty="0" sz="2150" spc="1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the</a:t>
            </a:r>
            <a:r>
              <a:rPr dirty="0" sz="2150" spc="15">
                <a:latin typeface="Segoe UI Semibold"/>
                <a:cs typeface="Segoe UI Semibold"/>
              </a:rPr>
              <a:t> </a:t>
            </a:r>
            <a:r>
              <a:rPr dirty="0" sz="2150" spc="-35">
                <a:latin typeface="Segoe UI Semibold"/>
                <a:cs typeface="Segoe UI Semibold"/>
              </a:rPr>
              <a:t>Top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10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Most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Common Hashtags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09699" y="5876921"/>
            <a:ext cx="5505450" cy="1066800"/>
          </a:xfrm>
          <a:prstGeom prst="rect">
            <a:avLst/>
          </a:prstGeom>
          <a:solidFill>
            <a:srgbClr val="F5F5F5"/>
          </a:solidFill>
        </p:spPr>
        <p:txBody>
          <a:bodyPr wrap="square" lIns="0" tIns="50800" rIns="0" bIns="0" rtlCol="0" vert="horz">
            <a:spAutoFit/>
          </a:bodyPr>
          <a:lstStyle/>
          <a:p>
            <a:pPr marL="38100" marR="21590">
              <a:lnSpc>
                <a:spcPct val="100000"/>
              </a:lnSpc>
              <a:spcBef>
                <a:spcPts val="40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Extracting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top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10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most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common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hashtags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from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dataset</a:t>
            </a:r>
            <a:endParaRPr sz="950">
              <a:latin typeface="Consolas"/>
              <a:cs typeface="Consolas"/>
            </a:endParaRPr>
          </a:p>
          <a:p>
            <a:pPr marL="38100" marR="273050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hashtags</a:t>
            </a:r>
            <a:r>
              <a:rPr dirty="0" sz="950" spc="1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3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'Hashtags'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apply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lambda</a:t>
            </a:r>
            <a:r>
              <a:rPr dirty="0" sz="950" spc="13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14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re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findall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r'\#\w+'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3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explode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hashtag_counts</a:t>
            </a:r>
            <a:r>
              <a:rPr dirty="0" sz="950" spc="9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9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Counter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hashtags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 marR="2159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top_10_hashtags</a:t>
            </a:r>
            <a:r>
              <a:rPr dirty="0" sz="950" spc="9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0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hashtag_counts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most_common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top_10_hashtags_df</a:t>
            </a:r>
            <a:r>
              <a:rPr dirty="0" sz="950" spc="18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9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DataFrame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top_10_hashtags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9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columns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'Hashtag'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9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'Count'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top_10_hashtags_df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20724" y="5911849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[332…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400174" y="518842"/>
          <a:ext cx="1666875" cy="22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790"/>
                <a:gridCol w="476884"/>
              </a:tblGrid>
              <a:tr h="223520">
                <a:tc>
                  <a:txBody>
                    <a:bodyPr/>
                    <a:lstStyle/>
                    <a:p>
                      <a:pPr marL="5695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 spc="-10" b="1">
                          <a:latin typeface="Segoe UI"/>
                          <a:cs typeface="Segoe UI"/>
                        </a:rPr>
                        <a:t>Hashtag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 spc="-10" b="1">
                          <a:latin typeface="Segoe UI"/>
                          <a:cs typeface="Segoe UI"/>
                        </a:rPr>
                        <a:t>Count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73049" y="193831"/>
          <a:ext cx="4942205" cy="3409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125"/>
                <a:gridCol w="194944"/>
                <a:gridCol w="918209"/>
                <a:gridCol w="476885"/>
                <a:gridCol w="2148205"/>
              </a:tblGrid>
              <a:tr h="553720">
                <a:tc>
                  <a:txBody>
                    <a:bodyPr/>
                    <a:lstStyle/>
                    <a:p>
                      <a:pPr marL="31750">
                        <a:lnSpc>
                          <a:spcPts val="885"/>
                        </a:lnSpc>
                      </a:pPr>
                      <a:r>
                        <a:rPr dirty="0" sz="800">
                          <a:latin typeface="Arial MT"/>
                          <a:cs typeface="Arial MT"/>
                        </a:rPr>
                        <a:t>5/3/25,</a:t>
                      </a:r>
                      <a:r>
                        <a:rPr dirty="0" sz="8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>
                          <a:latin typeface="Arial MT"/>
                          <a:cs typeface="Arial MT"/>
                        </a:rPr>
                        <a:t>7:42</a:t>
                      </a:r>
                      <a:r>
                        <a:rPr dirty="0" sz="8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800" spc="-25">
                          <a:latin typeface="Arial MT"/>
                          <a:cs typeface="Arial MT"/>
                        </a:rPr>
                        <a:t>PM</a:t>
                      </a:r>
                      <a:endParaRPr sz="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459740">
                        <a:lnSpc>
                          <a:spcPct val="100000"/>
                        </a:lnSpc>
                      </a:pPr>
                      <a:r>
                        <a:rPr dirty="0" sz="950" spc="-10">
                          <a:solidFill>
                            <a:srgbClr val="616161"/>
                          </a:solidFill>
                          <a:latin typeface="Consolas"/>
                          <a:cs typeface="Consolas"/>
                        </a:rPr>
                        <a:t>Out[332…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ts val="885"/>
                        </a:lnSpc>
                      </a:pPr>
                      <a:r>
                        <a:rPr dirty="0" sz="800" spc="-10">
                          <a:latin typeface="Arial MT"/>
                          <a:cs typeface="Arial MT"/>
                        </a:rPr>
                        <a:t>Social_Media_Sentiment_Analysis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290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950" spc="-50" b="1">
                          <a:latin typeface="Segoe UI"/>
                          <a:cs typeface="Segoe UI"/>
                        </a:rPr>
                        <a:t>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8382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#Serenity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83820"/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950" spc="-25">
                          <a:latin typeface="Segoe UI"/>
                          <a:cs typeface="Segoe UI"/>
                        </a:rPr>
                        <a:t>15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838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50" b="1">
                          <a:latin typeface="Segoe UI"/>
                          <a:cs typeface="Segoe UI"/>
                        </a:rPr>
                        <a:t>1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#Excitement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25">
                          <a:latin typeface="Segoe UI"/>
                          <a:cs typeface="Segoe UI"/>
                        </a:rPr>
                        <a:t>13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50" b="1">
                          <a:latin typeface="Segoe UI"/>
                          <a:cs typeface="Segoe UI"/>
                        </a:rPr>
                        <a:t>2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#Gratitude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25">
                          <a:latin typeface="Segoe UI"/>
                          <a:cs typeface="Segoe UI"/>
                        </a:rPr>
                        <a:t>12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50" b="1">
                          <a:latin typeface="Segoe UI"/>
                          <a:cs typeface="Segoe UI"/>
                        </a:rPr>
                        <a:t>3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#Despair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25">
                          <a:latin typeface="Segoe UI"/>
                          <a:cs typeface="Segoe UI"/>
                        </a:rPr>
                        <a:t>11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50" b="1">
                          <a:latin typeface="Segoe UI"/>
                          <a:cs typeface="Segoe UI"/>
                        </a:rPr>
                        <a:t>4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#Nostalgia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25">
                          <a:latin typeface="Segoe UI"/>
                          <a:cs typeface="Segoe UI"/>
                        </a:rPr>
                        <a:t>11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50" b="1">
                          <a:latin typeface="Segoe UI"/>
                          <a:cs typeface="Segoe UI"/>
                        </a:rPr>
                        <a:t>5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#Curiosity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25">
                          <a:latin typeface="Segoe UI"/>
                          <a:cs typeface="Segoe UI"/>
                        </a:rPr>
                        <a:t>10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50" b="1">
                          <a:latin typeface="Segoe UI"/>
                          <a:cs typeface="Segoe UI"/>
                        </a:rPr>
                        <a:t>6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20">
                          <a:latin typeface="Segoe UI"/>
                          <a:cs typeface="Segoe UI"/>
                        </a:rPr>
                        <a:t>#Awe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50">
                          <a:latin typeface="Segoe UI"/>
                          <a:cs typeface="Segoe UI"/>
                        </a:rPr>
                        <a:t>9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50" b="1">
                          <a:latin typeface="Segoe UI"/>
                          <a:cs typeface="Segoe UI"/>
                        </a:rPr>
                        <a:t>7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#Contentment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50">
                          <a:latin typeface="Segoe UI"/>
                          <a:cs typeface="Segoe UI"/>
                        </a:rPr>
                        <a:t>9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50" b="1">
                          <a:latin typeface="Segoe UI"/>
                          <a:cs typeface="Segoe UI"/>
                        </a:rPr>
                        <a:t>8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#Grief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50">
                          <a:latin typeface="Segoe UI"/>
                          <a:cs typeface="Segoe UI"/>
                        </a:rPr>
                        <a:t>9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85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50" b="1">
                          <a:latin typeface="Segoe UI"/>
                          <a:cs typeface="Segoe UI"/>
                        </a:rPr>
                        <a:t>9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#Enthusiasm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950" spc="-50">
                          <a:latin typeface="Segoe UI"/>
                          <a:cs typeface="Segoe UI"/>
                        </a:rPr>
                        <a:t>8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435099" y="3785870"/>
            <a:ext cx="5240655" cy="66357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60"/>
              </a:spcBef>
            </a:pP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extracted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hashtags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from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'Hashtags'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column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using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regular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expressions.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top</a:t>
            </a:r>
            <a:r>
              <a:rPr dirty="0" sz="1050" spc="-25">
                <a:latin typeface="Segoe UI"/>
                <a:cs typeface="Segoe UI"/>
              </a:rPr>
              <a:t> 10 </a:t>
            </a:r>
            <a:r>
              <a:rPr dirty="0" sz="1050">
                <a:latin typeface="Segoe UI"/>
                <a:cs typeface="Segoe UI"/>
              </a:rPr>
              <a:t>most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common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hashtags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were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identified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by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counting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their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occurrences.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This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allows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to </a:t>
            </a:r>
            <a:r>
              <a:rPr dirty="0" sz="1050">
                <a:latin typeface="Segoe UI"/>
                <a:cs typeface="Segoe UI"/>
              </a:rPr>
              <a:t>see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which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hashtags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are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most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frequently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used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dataset.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35099" y="4759039"/>
            <a:ext cx="339344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Segoe UI Semibold"/>
                <a:cs typeface="Segoe UI Semibold"/>
              </a:rPr>
              <a:t>Visualizing</a:t>
            </a:r>
            <a:r>
              <a:rPr dirty="0" sz="2150" spc="4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the</a:t>
            </a:r>
            <a:r>
              <a:rPr dirty="0" sz="2150" spc="4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top</a:t>
            </a:r>
            <a:r>
              <a:rPr dirty="0" sz="2150" spc="45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hastags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09699" y="5286371"/>
            <a:ext cx="5467350" cy="1390650"/>
          </a:xfrm>
          <a:prstGeom prst="rect">
            <a:avLst/>
          </a:prstGeom>
          <a:solidFill>
            <a:srgbClr val="F5F5F5"/>
          </a:solidFill>
        </p:spPr>
        <p:txBody>
          <a:bodyPr wrap="square" lIns="0" tIns="508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Plotting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top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10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hashtags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figure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figsize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  <a:p>
            <a:pPr marL="38100" marR="859155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bar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top_10_hashtags_df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'Hashtag'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40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top_10_hashtags_df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'Count'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xlabel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'Hashtags'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ylabel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'Count'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 marR="2834005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'Top</a:t>
            </a:r>
            <a:r>
              <a:rPr dirty="0" sz="950" spc="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10</a:t>
            </a:r>
            <a:r>
              <a:rPr dirty="0" sz="950" spc="7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Most</a:t>
            </a:r>
            <a:r>
              <a:rPr dirty="0" sz="950" spc="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Used</a:t>
            </a:r>
            <a:r>
              <a:rPr dirty="0" sz="950" spc="7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Hashtags'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xticks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rotation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45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20724" y="532130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[333…</a:t>
            </a:r>
            <a:endParaRPr sz="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0174" y="9725020"/>
            <a:ext cx="5486400" cy="510540"/>
            <a:chOff x="1400174" y="9725020"/>
            <a:chExt cx="5486400" cy="510540"/>
          </a:xfrm>
        </p:grpSpPr>
        <p:sp>
          <p:nvSpPr>
            <p:cNvPr id="3" name="object 3" descr=""/>
            <p:cNvSpPr/>
            <p:nvPr/>
          </p:nvSpPr>
          <p:spPr>
            <a:xfrm>
              <a:off x="1400162" y="9725024"/>
              <a:ext cx="5486400" cy="510540"/>
            </a:xfrm>
            <a:custGeom>
              <a:avLst/>
              <a:gdLst/>
              <a:ahLst/>
              <a:cxnLst/>
              <a:rect l="l" t="t" r="r" b="b"/>
              <a:pathLst>
                <a:path w="5486400" h="510540">
                  <a:moveTo>
                    <a:pt x="5486400" y="0"/>
                  </a:moveTo>
                  <a:lnTo>
                    <a:pt x="5476875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0" y="510184"/>
                  </a:lnTo>
                  <a:lnTo>
                    <a:pt x="9525" y="510184"/>
                  </a:lnTo>
                  <a:lnTo>
                    <a:pt x="9525" y="9525"/>
                  </a:lnTo>
                  <a:lnTo>
                    <a:pt x="5476875" y="9525"/>
                  </a:lnTo>
                  <a:lnTo>
                    <a:pt x="5476875" y="510184"/>
                  </a:lnTo>
                  <a:lnTo>
                    <a:pt x="5486400" y="510184"/>
                  </a:lnTo>
                  <a:lnTo>
                    <a:pt x="5486400" y="9525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09699" y="9734548"/>
              <a:ext cx="5467350" cy="501015"/>
            </a:xfrm>
            <a:custGeom>
              <a:avLst/>
              <a:gdLst/>
              <a:ahLst/>
              <a:cxnLst/>
              <a:rect l="l" t="t" r="r" b="b"/>
              <a:pathLst>
                <a:path w="5467350" h="501015">
                  <a:moveTo>
                    <a:pt x="5467349" y="500657"/>
                  </a:moveTo>
                  <a:lnTo>
                    <a:pt x="0" y="500657"/>
                  </a:lnTo>
                  <a:lnTo>
                    <a:pt x="0" y="0"/>
                  </a:lnTo>
                  <a:lnTo>
                    <a:pt x="5467349" y="0"/>
                  </a:lnTo>
                  <a:lnTo>
                    <a:pt x="5467349" y="50065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097" y="517493"/>
            <a:ext cx="5480254" cy="389226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435099" y="4566920"/>
            <a:ext cx="5080000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created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bar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chart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visualize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top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10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most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used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hashtags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dataset.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The </a:t>
            </a:r>
            <a:r>
              <a:rPr dirty="0" sz="1050">
                <a:latin typeface="Segoe UI"/>
                <a:cs typeface="Segoe UI"/>
              </a:rPr>
              <a:t>chart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shows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frequency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each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hashtag,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helping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identify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most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popular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ones. </a:t>
            </a:r>
            <a:r>
              <a:rPr dirty="0" sz="1050">
                <a:latin typeface="Segoe UI"/>
                <a:cs typeface="Segoe UI"/>
              </a:rPr>
              <a:t>This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provides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clear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visual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comparison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hashtag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usage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across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dataset.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435099" y="5530563"/>
            <a:ext cx="4769485" cy="6337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30"/>
              </a:spcBef>
            </a:pPr>
            <a:r>
              <a:rPr dirty="0" sz="2150">
                <a:latin typeface="Segoe UI Semibold"/>
                <a:cs typeface="Segoe UI Semibold"/>
              </a:rPr>
              <a:t>Converting</a:t>
            </a:r>
            <a:r>
              <a:rPr dirty="0" sz="2150" spc="7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Timestamp</a:t>
            </a:r>
            <a:r>
              <a:rPr dirty="0" sz="2150" spc="8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and</a:t>
            </a:r>
            <a:r>
              <a:rPr dirty="0" sz="2150" spc="85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Extracting </a:t>
            </a:r>
            <a:r>
              <a:rPr dirty="0" sz="2150">
                <a:latin typeface="Segoe UI Semibold"/>
                <a:cs typeface="Segoe UI Semibold"/>
              </a:rPr>
              <a:t>Time</a:t>
            </a:r>
            <a:r>
              <a:rPr dirty="0" sz="2150" spc="1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Related</a:t>
            </a:r>
            <a:r>
              <a:rPr dirty="0" sz="2150" spc="25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Features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09699" y="6343645"/>
            <a:ext cx="5467350" cy="1552575"/>
          </a:xfrm>
          <a:prstGeom prst="rect">
            <a:avLst/>
          </a:prstGeom>
          <a:solidFill>
            <a:srgbClr val="F5F5F5"/>
          </a:solidFill>
        </p:spPr>
        <p:txBody>
          <a:bodyPr wrap="square" lIns="0" tIns="508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#Converting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'Timestamp'</a:t>
            </a:r>
            <a:r>
              <a:rPr dirty="0" sz="950" spc="8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column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datetime</a:t>
            </a:r>
            <a:r>
              <a:rPr dirty="0" sz="950" spc="8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format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'Timestamp'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18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8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to_datetime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'Timestamp'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],</a:t>
            </a:r>
            <a:r>
              <a:rPr dirty="0" sz="950" spc="17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errors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'coerce'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#Extracting</a:t>
            </a:r>
            <a:r>
              <a:rPr dirty="0" sz="950" spc="8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time-related</a:t>
            </a:r>
            <a:r>
              <a:rPr dirty="0" sz="950" spc="9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features</a:t>
            </a:r>
            <a:r>
              <a:rPr dirty="0" sz="950" spc="8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(e.g.,</a:t>
            </a:r>
            <a:r>
              <a:rPr dirty="0" sz="950" spc="9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year,</a:t>
            </a:r>
            <a:r>
              <a:rPr dirty="0" sz="950" spc="9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month,</a:t>
            </a:r>
            <a:r>
              <a:rPr dirty="0" sz="950" spc="8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day,</a:t>
            </a:r>
            <a:r>
              <a:rPr dirty="0" sz="950" spc="9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hour)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'Year'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7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7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'Timestamp'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year</a:t>
            </a:r>
            <a:endParaRPr sz="950">
              <a:latin typeface="Consolas"/>
              <a:cs typeface="Consolas"/>
            </a:endParaRPr>
          </a:p>
          <a:p>
            <a:pPr marL="38100" marR="2833370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'Month'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7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8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'Timestamp'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month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'Day'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6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7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'Timestamp'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day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'Hour'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7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7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'Timestamp'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hour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'Weekday'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8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9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'Timestamp'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weekday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35099" y="7957819"/>
            <a:ext cx="5229860" cy="663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converted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'Timestamp'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column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datetime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format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for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better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manipulation.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Then, </a:t>
            </a: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extracted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year,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month,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day,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hour,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weekday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separate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time-related</a:t>
            </a:r>
            <a:r>
              <a:rPr dirty="0" sz="1050" spc="-10">
                <a:latin typeface="Segoe UI"/>
                <a:cs typeface="Segoe UI"/>
              </a:rPr>
              <a:t> features.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z="1050">
                <a:latin typeface="Segoe UI"/>
                <a:cs typeface="Segoe UI"/>
              </a:rPr>
              <a:t>These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new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features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allow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perform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time-based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analysis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dataset.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35099" y="8921463"/>
            <a:ext cx="4508500" cy="6337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30"/>
              </a:spcBef>
            </a:pPr>
            <a:r>
              <a:rPr dirty="0" sz="2150">
                <a:latin typeface="Segoe UI Semibold"/>
                <a:cs typeface="Segoe UI Semibold"/>
              </a:rPr>
              <a:t>Visualizing</a:t>
            </a:r>
            <a:r>
              <a:rPr dirty="0" sz="2150" spc="2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the</a:t>
            </a:r>
            <a:r>
              <a:rPr dirty="0" sz="2150" spc="2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Number</a:t>
            </a:r>
            <a:r>
              <a:rPr dirty="0" sz="2150" spc="2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of</a:t>
            </a:r>
            <a:r>
              <a:rPr dirty="0" sz="2150" spc="2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Posts</a:t>
            </a:r>
            <a:r>
              <a:rPr dirty="0" sz="2150" spc="25">
                <a:latin typeface="Segoe UI Semibold"/>
                <a:cs typeface="Segoe UI Semibold"/>
              </a:rPr>
              <a:t> </a:t>
            </a:r>
            <a:r>
              <a:rPr dirty="0" sz="2150" spc="-25">
                <a:latin typeface="Segoe UI Semibold"/>
                <a:cs typeface="Segoe UI Semibold"/>
              </a:rPr>
              <a:t>Per </a:t>
            </a:r>
            <a:r>
              <a:rPr dirty="0" sz="2150" spc="-10">
                <a:latin typeface="Segoe UI Semibold"/>
                <a:cs typeface="Segoe UI Semibold"/>
              </a:rPr>
              <a:t>Month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09699" y="9756139"/>
            <a:ext cx="5467350" cy="3492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Plotting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number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of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posts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per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month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figure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figsize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20724" y="6378574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[334…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20724" y="976947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[335…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0174" y="457195"/>
            <a:ext cx="5486400" cy="1028700"/>
            <a:chOff x="1400174" y="457195"/>
            <a:chExt cx="5486400" cy="1028700"/>
          </a:xfrm>
        </p:grpSpPr>
        <p:sp>
          <p:nvSpPr>
            <p:cNvPr id="3" name="object 3" descr=""/>
            <p:cNvSpPr/>
            <p:nvPr/>
          </p:nvSpPr>
          <p:spPr>
            <a:xfrm>
              <a:off x="1400162" y="457199"/>
              <a:ext cx="5486400" cy="1028700"/>
            </a:xfrm>
            <a:custGeom>
              <a:avLst/>
              <a:gdLst/>
              <a:ahLst/>
              <a:cxnLst/>
              <a:rect l="l" t="t" r="r" b="b"/>
              <a:pathLst>
                <a:path w="5486400" h="1028700">
                  <a:moveTo>
                    <a:pt x="5486400" y="0"/>
                  </a:moveTo>
                  <a:lnTo>
                    <a:pt x="5476875" y="0"/>
                  </a:lnTo>
                  <a:lnTo>
                    <a:pt x="5476875" y="1019175"/>
                  </a:lnTo>
                  <a:lnTo>
                    <a:pt x="9525" y="10191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019175"/>
                  </a:lnTo>
                  <a:lnTo>
                    <a:pt x="0" y="1028700"/>
                  </a:lnTo>
                  <a:lnTo>
                    <a:pt x="9525" y="1028700"/>
                  </a:lnTo>
                  <a:lnTo>
                    <a:pt x="5476875" y="1028700"/>
                  </a:lnTo>
                  <a:lnTo>
                    <a:pt x="5486400" y="1028700"/>
                  </a:lnTo>
                  <a:lnTo>
                    <a:pt x="5486400" y="1019175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09699" y="457195"/>
              <a:ext cx="5467350" cy="1019175"/>
            </a:xfrm>
            <a:custGeom>
              <a:avLst/>
              <a:gdLst/>
              <a:ahLst/>
              <a:cxnLst/>
              <a:rect l="l" t="t" r="r" b="b"/>
              <a:pathLst>
                <a:path w="5467350" h="1019175">
                  <a:moveTo>
                    <a:pt x="5467349" y="1019174"/>
                  </a:moveTo>
                  <a:lnTo>
                    <a:pt x="0" y="1019174"/>
                  </a:lnTo>
                  <a:lnTo>
                    <a:pt x="0" y="0"/>
                  </a:lnTo>
                  <a:lnTo>
                    <a:pt x="5467349" y="0"/>
                  </a:lnTo>
                  <a:lnTo>
                    <a:pt x="5467349" y="101917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1409699" y="431165"/>
            <a:ext cx="5487670" cy="996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469900">
              <a:lnSpc>
                <a:spcPct val="111800"/>
              </a:lnSpc>
              <a:spcBef>
                <a:spcPts val="95"/>
              </a:spcBef>
            </a:pP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groupby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'Month'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r>
              <a:rPr dirty="0" sz="950" spc="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size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dirty="0" sz="950" spc="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sort_index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dirty="0" sz="950" spc="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plot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10">
                <a:solidFill>
                  <a:srgbClr val="202020"/>
                </a:solidFill>
                <a:latin typeface="Consolas"/>
                <a:cs typeface="Consolas"/>
              </a:rPr>
              <a:t>kind</a:t>
            </a:r>
            <a:r>
              <a:rPr dirty="0" sz="950" spc="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0">
                <a:solidFill>
                  <a:srgbClr val="B92020"/>
                </a:solidFill>
                <a:latin typeface="Consolas"/>
                <a:cs typeface="Consolas"/>
              </a:rPr>
              <a:t>'bar'</a:t>
            </a:r>
            <a:r>
              <a:rPr dirty="0" sz="950" spc="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4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color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'#0F52BA'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"Number</a:t>
            </a:r>
            <a:r>
              <a:rPr dirty="0" sz="950" spc="8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950" spc="8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Posts</a:t>
            </a:r>
            <a:r>
              <a:rPr dirty="0" sz="950" spc="8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Per</a:t>
            </a:r>
            <a:r>
              <a:rPr dirty="0" sz="950" spc="8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Month"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xlabel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"Month"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ylabel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"Number</a:t>
            </a:r>
            <a:r>
              <a:rPr dirty="0" sz="950" spc="1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950" spc="114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Posts"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xticks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ticks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range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12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),</a:t>
            </a:r>
            <a:r>
              <a:rPr dirty="0" sz="950" spc="114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labels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'Jan'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'Feb'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'Mar'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'Apr'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'May'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2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'Jun'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B92020"/>
                </a:solidFill>
                <a:latin typeface="Consolas"/>
                <a:cs typeface="Consolas"/>
              </a:rPr>
              <a:t>'J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406" y="1593809"/>
            <a:ext cx="5486946" cy="358360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435099" y="5347969"/>
            <a:ext cx="5149215" cy="654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plotted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bar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chart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showing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number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posts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month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based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extracted </a:t>
            </a:r>
            <a:r>
              <a:rPr dirty="0" sz="1050">
                <a:latin typeface="Segoe UI"/>
                <a:cs typeface="Segoe UI"/>
              </a:rPr>
              <a:t>Month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feature.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chart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provides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clear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view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how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are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distributed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across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the </a:t>
            </a:r>
            <a:r>
              <a:rPr dirty="0" sz="1050">
                <a:latin typeface="Segoe UI"/>
                <a:cs typeface="Segoe UI"/>
              </a:rPr>
              <a:t>months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 spc="-50">
                <a:latin typeface="Segoe UI"/>
                <a:cs typeface="Segoe UI"/>
              </a:rPr>
              <a:t>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435099" y="6311613"/>
            <a:ext cx="5090160" cy="6337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30"/>
              </a:spcBef>
            </a:pPr>
            <a:r>
              <a:rPr dirty="0" sz="2150">
                <a:latin typeface="Segoe UI Semibold"/>
                <a:cs typeface="Segoe UI Semibold"/>
              </a:rPr>
              <a:t>Visualizing</a:t>
            </a:r>
            <a:r>
              <a:rPr dirty="0" sz="2150" spc="-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for Posts by</a:t>
            </a:r>
            <a:r>
              <a:rPr dirty="0" sz="2150" spc="-5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Year</a:t>
            </a:r>
            <a:r>
              <a:rPr dirty="0" sz="2150">
                <a:latin typeface="Segoe UI Semibold"/>
                <a:cs typeface="Segoe UI Semibold"/>
              </a:rPr>
              <a:t> Grouped </a:t>
            </a:r>
            <a:r>
              <a:rPr dirty="0" sz="2150" spc="-25">
                <a:latin typeface="Segoe UI Semibold"/>
                <a:cs typeface="Segoe UI Semibold"/>
              </a:rPr>
              <a:t>by </a:t>
            </a:r>
            <a:r>
              <a:rPr dirty="0" sz="2150" spc="-10">
                <a:latin typeface="Segoe UI Semibold"/>
                <a:cs typeface="Segoe UI Semibold"/>
              </a:rPr>
              <a:t>Platform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09699" y="7124695"/>
            <a:ext cx="5467350" cy="1714500"/>
          </a:xfrm>
          <a:prstGeom prst="rect">
            <a:avLst/>
          </a:prstGeom>
          <a:solidFill>
            <a:srgbClr val="F5F5F5"/>
          </a:solidFill>
        </p:spPr>
        <p:txBody>
          <a:bodyPr wrap="square" lIns="0" tIns="508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#creating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count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plot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for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posts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by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year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grouped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by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platform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figure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figsize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54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0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14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sns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countplot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'Year'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4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hue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'Platform'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4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palette</a:t>
            </a:r>
            <a:r>
              <a:rPr dirty="0" sz="950" spc="114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14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'Blues'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09880" marR="3310254" indent="-272415">
              <a:lnSpc>
                <a:spcPct val="111800"/>
              </a:lnSpc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dirty="0" sz="950" spc="6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container</a:t>
            </a:r>
            <a:r>
              <a:rPr dirty="0" sz="950" spc="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in</a:t>
            </a:r>
            <a:r>
              <a:rPr dirty="0" sz="950" spc="6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containers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bar_label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container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 marR="2765425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'Posts</a:t>
            </a:r>
            <a:r>
              <a:rPr dirty="0" sz="950" spc="7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per</a:t>
            </a:r>
            <a:r>
              <a:rPr dirty="0" sz="950" spc="7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Year</a:t>
            </a:r>
            <a:r>
              <a:rPr dirty="0" sz="950" spc="7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by</a:t>
            </a:r>
            <a:r>
              <a:rPr dirty="0" sz="950" spc="7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Platform'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xlabel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'Year'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ylabel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'Posts'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 marR="3855085">
              <a:lnSpc>
                <a:spcPct val="111800"/>
              </a:lnSpc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xticks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rotation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45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20724" y="715962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[336…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27" y="516901"/>
            <a:ext cx="5481394" cy="3568813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435099" y="4425664"/>
            <a:ext cx="306324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Segoe UI Semibold"/>
                <a:cs typeface="Segoe UI Semibold"/>
              </a:rPr>
              <a:t>Visualizing</a:t>
            </a:r>
            <a:r>
              <a:rPr dirty="0" sz="2150" spc="4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posts</a:t>
            </a:r>
            <a:r>
              <a:rPr dirty="0" sz="2150" spc="5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vs</a:t>
            </a:r>
            <a:r>
              <a:rPr dirty="0" sz="2150" spc="55">
                <a:latin typeface="Segoe UI Semibold"/>
                <a:cs typeface="Segoe UI Semibold"/>
              </a:rPr>
              <a:t> </a:t>
            </a:r>
            <a:r>
              <a:rPr dirty="0" sz="2150" spc="-20">
                <a:latin typeface="Segoe UI Semibold"/>
                <a:cs typeface="Segoe UI Semibold"/>
              </a:rPr>
              <a:t>year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409699" y="4962519"/>
            <a:ext cx="5467350" cy="1552575"/>
          </a:xfrm>
          <a:prstGeom prst="rect">
            <a:avLst/>
          </a:prstGeom>
          <a:solidFill>
            <a:srgbClr val="F5F5F5"/>
          </a:solidFill>
        </p:spPr>
        <p:txBody>
          <a:bodyPr wrap="square" lIns="0" tIns="508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#creating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countplot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for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totalpost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by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0" i="1">
                <a:solidFill>
                  <a:srgbClr val="408080"/>
                </a:solidFill>
                <a:latin typeface="Consolas"/>
                <a:cs typeface="Consolas"/>
              </a:rPr>
              <a:t>year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figure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figsize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4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  <a:p>
            <a:pPr marL="38100" marR="1743710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114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2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sns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countplot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'Year'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palette</a:t>
            </a:r>
            <a:r>
              <a:rPr dirty="0" sz="950" spc="1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'crest'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bar_label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ax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containers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</a:t>
            </a:r>
            <a:endParaRPr sz="950">
              <a:latin typeface="Consolas"/>
              <a:cs typeface="Consolas"/>
            </a:endParaRPr>
          </a:p>
          <a:p>
            <a:pPr marL="38100" marR="3174365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'Total</a:t>
            </a:r>
            <a:r>
              <a:rPr dirty="0" sz="950" spc="9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Posts</a:t>
            </a:r>
            <a:r>
              <a:rPr dirty="0" sz="950" spc="9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per</a:t>
            </a:r>
            <a:r>
              <a:rPr dirty="0" sz="950" spc="9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Year'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xlabel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'Year'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ylabel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'Posts'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 marR="3855085">
              <a:lnSpc>
                <a:spcPct val="111800"/>
              </a:lnSpc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xticks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rotation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45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20724" y="499745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[337…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8927" y="530323"/>
            <a:ext cx="5454594" cy="3745553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435099" y="4471670"/>
            <a:ext cx="5112385" cy="87312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created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count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plot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visualize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total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number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year.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chart</a:t>
            </a:r>
            <a:endParaRPr sz="1050">
              <a:latin typeface="Segoe UI"/>
              <a:cs typeface="Segoe UI"/>
            </a:endParaRPr>
          </a:p>
          <a:p>
            <a:pPr marL="12700" marR="5080">
              <a:lnSpc>
                <a:spcPct val="131000"/>
              </a:lnSpc>
            </a:pPr>
            <a:r>
              <a:rPr dirty="0" sz="1050">
                <a:latin typeface="Segoe UI"/>
                <a:cs typeface="Segoe UI"/>
              </a:rPr>
              <a:t>displays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overall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trend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over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years,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with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bar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labels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showing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exact </a:t>
            </a:r>
            <a:r>
              <a:rPr dirty="0" sz="1050">
                <a:latin typeface="Segoe UI"/>
                <a:cs typeface="Segoe UI"/>
              </a:rPr>
              <a:t>number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posts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for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each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year.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This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helps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understand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how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total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count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z="1050">
                <a:latin typeface="Segoe UI"/>
                <a:cs typeface="Segoe UI"/>
              </a:rPr>
              <a:t>changes</a:t>
            </a:r>
            <a:r>
              <a:rPr dirty="0" sz="1050" spc="-4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annually.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435099" y="5654388"/>
            <a:ext cx="482663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Segoe UI Semibold"/>
                <a:cs typeface="Segoe UI Semibold"/>
              </a:rPr>
              <a:t>Extracting</a:t>
            </a:r>
            <a:r>
              <a:rPr dirty="0" sz="2150" spc="1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the</a:t>
            </a:r>
            <a:r>
              <a:rPr dirty="0" sz="2150" spc="15">
                <a:latin typeface="Segoe UI Semibold"/>
                <a:cs typeface="Segoe UI Semibold"/>
              </a:rPr>
              <a:t> </a:t>
            </a:r>
            <a:r>
              <a:rPr dirty="0" sz="2150" spc="-35">
                <a:latin typeface="Segoe UI Semibold"/>
                <a:cs typeface="Segoe UI Semibold"/>
              </a:rPr>
              <a:t>Top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10</a:t>
            </a:r>
            <a:r>
              <a:rPr dirty="0" sz="2150" spc="1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Most</a:t>
            </a:r>
            <a:r>
              <a:rPr dirty="0" sz="2150" spc="1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Liked</a:t>
            </a:r>
            <a:r>
              <a:rPr dirty="0" sz="2150" spc="15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Posts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04937" y="6176957"/>
            <a:ext cx="5476875" cy="590550"/>
          </a:xfrm>
          <a:prstGeom prst="rect">
            <a:avLst/>
          </a:prstGeom>
          <a:solidFill>
            <a:srgbClr val="F5F5F5"/>
          </a:solidFill>
          <a:ln w="9524">
            <a:solidFill>
              <a:srgbClr val="DFDFDF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434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4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Top</a:t>
            </a:r>
            <a:r>
              <a:rPr dirty="0" sz="950" spc="4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10</a:t>
            </a:r>
            <a:r>
              <a:rPr dirty="0" sz="950" spc="4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most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liked</a:t>
            </a:r>
            <a:r>
              <a:rPr dirty="0" sz="950" spc="4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posts</a:t>
            </a:r>
            <a:endParaRPr sz="950">
              <a:latin typeface="Consolas"/>
              <a:cs typeface="Consolas"/>
            </a:endParaRPr>
          </a:p>
          <a:p>
            <a:pPr marL="42545" marR="1067435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top_liked</a:t>
            </a:r>
            <a:r>
              <a:rPr dirty="0" sz="950" spc="1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4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sort_values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by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'Likes'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4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ascending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 b="1">
                <a:solidFill>
                  <a:srgbClr val="008000"/>
                </a:solidFill>
                <a:latin typeface="Consolas"/>
                <a:cs typeface="Consolas"/>
              </a:rPr>
              <a:t>False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head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top_liked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'Text'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'Likes'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'User'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'Platform'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]]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20724" y="6216649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[338…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62" y="1200149"/>
            <a:ext cx="5295900" cy="609600"/>
          </a:xfrm>
          <a:custGeom>
            <a:avLst/>
            <a:gdLst/>
            <a:ahLst/>
            <a:cxnLst/>
            <a:rect l="l" t="t" r="r" b="b"/>
            <a:pathLst>
              <a:path w="5295900" h="609600">
                <a:moveTo>
                  <a:pt x="5295900" y="0"/>
                </a:moveTo>
                <a:lnTo>
                  <a:pt x="5295900" y="0"/>
                </a:lnTo>
                <a:lnTo>
                  <a:pt x="0" y="0"/>
                </a:lnTo>
                <a:lnTo>
                  <a:pt x="0" y="609600"/>
                </a:lnTo>
                <a:lnTo>
                  <a:pt x="5295900" y="609600"/>
                </a:lnTo>
                <a:lnTo>
                  <a:pt x="52959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00162" y="2257424"/>
            <a:ext cx="5295900" cy="447675"/>
          </a:xfrm>
          <a:custGeom>
            <a:avLst/>
            <a:gdLst/>
            <a:ahLst/>
            <a:cxnLst/>
            <a:rect l="l" t="t" r="r" b="b"/>
            <a:pathLst>
              <a:path w="5295900" h="447675">
                <a:moveTo>
                  <a:pt x="5295900" y="0"/>
                </a:moveTo>
                <a:lnTo>
                  <a:pt x="5295900" y="0"/>
                </a:lnTo>
                <a:lnTo>
                  <a:pt x="0" y="0"/>
                </a:lnTo>
                <a:lnTo>
                  <a:pt x="0" y="447675"/>
                </a:lnTo>
                <a:lnTo>
                  <a:pt x="5295900" y="447675"/>
                </a:lnTo>
                <a:lnTo>
                  <a:pt x="52959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0162" y="3152774"/>
            <a:ext cx="5295900" cy="609600"/>
          </a:xfrm>
          <a:custGeom>
            <a:avLst/>
            <a:gdLst/>
            <a:ahLst/>
            <a:cxnLst/>
            <a:rect l="l" t="t" r="r" b="b"/>
            <a:pathLst>
              <a:path w="5295900" h="609600">
                <a:moveTo>
                  <a:pt x="5295900" y="0"/>
                </a:moveTo>
                <a:lnTo>
                  <a:pt x="5295900" y="0"/>
                </a:lnTo>
                <a:lnTo>
                  <a:pt x="0" y="0"/>
                </a:lnTo>
                <a:lnTo>
                  <a:pt x="0" y="609600"/>
                </a:lnTo>
                <a:lnTo>
                  <a:pt x="5295900" y="609600"/>
                </a:lnTo>
                <a:lnTo>
                  <a:pt x="52959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400162" y="4210049"/>
            <a:ext cx="5295900" cy="447675"/>
          </a:xfrm>
          <a:custGeom>
            <a:avLst/>
            <a:gdLst/>
            <a:ahLst/>
            <a:cxnLst/>
            <a:rect l="l" t="t" r="r" b="b"/>
            <a:pathLst>
              <a:path w="5295900" h="447675">
                <a:moveTo>
                  <a:pt x="5295900" y="0"/>
                </a:moveTo>
                <a:lnTo>
                  <a:pt x="5295900" y="0"/>
                </a:lnTo>
                <a:lnTo>
                  <a:pt x="0" y="0"/>
                </a:lnTo>
                <a:lnTo>
                  <a:pt x="0" y="447675"/>
                </a:lnTo>
                <a:lnTo>
                  <a:pt x="5295900" y="447675"/>
                </a:lnTo>
                <a:lnTo>
                  <a:pt x="52959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00162" y="5105399"/>
            <a:ext cx="5295900" cy="447675"/>
          </a:xfrm>
          <a:custGeom>
            <a:avLst/>
            <a:gdLst/>
            <a:ahLst/>
            <a:cxnLst/>
            <a:rect l="l" t="t" r="r" b="b"/>
            <a:pathLst>
              <a:path w="5295900" h="447675">
                <a:moveTo>
                  <a:pt x="5295900" y="0"/>
                </a:moveTo>
                <a:lnTo>
                  <a:pt x="5295900" y="0"/>
                </a:lnTo>
                <a:lnTo>
                  <a:pt x="0" y="0"/>
                </a:lnTo>
                <a:lnTo>
                  <a:pt x="0" y="447675"/>
                </a:lnTo>
                <a:lnTo>
                  <a:pt x="5295900" y="447675"/>
                </a:lnTo>
                <a:lnTo>
                  <a:pt x="52959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400174" y="518842"/>
          <a:ext cx="5372100" cy="22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9455"/>
                <a:gridCol w="1332230"/>
                <a:gridCol w="1322069"/>
                <a:gridCol w="653414"/>
              </a:tblGrid>
              <a:tr h="223520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 spc="-20" b="1">
                          <a:latin typeface="Segoe UI"/>
                          <a:cs typeface="Segoe UI"/>
                        </a:rPr>
                        <a:t>Text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 spc="-10" b="1">
                          <a:latin typeface="Segoe UI"/>
                          <a:cs typeface="Segoe UI"/>
                        </a:rPr>
                        <a:t>Likes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 spc="-20" b="1">
                          <a:latin typeface="Segoe UI"/>
                          <a:cs typeface="Segoe UI"/>
                        </a:rPr>
                        <a:t>User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 spc="-10" b="1">
                          <a:latin typeface="Segoe UI"/>
                          <a:cs typeface="Segoe UI"/>
                        </a:rPr>
                        <a:t>Platform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7" name="object 5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58" name="object 5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449387" y="892175"/>
            <a:ext cx="23939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Segoe UI"/>
                <a:cs typeface="Segoe UI"/>
              </a:rPr>
              <a:t>570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77119" y="802640"/>
            <a:ext cx="1463675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46710" marR="5080" indent="-334645">
              <a:lnSpc>
                <a:spcPct val="111800"/>
              </a:lnSpc>
              <a:spcBef>
                <a:spcPts val="95"/>
              </a:spcBef>
            </a:pPr>
            <a:r>
              <a:rPr dirty="0" sz="950">
                <a:latin typeface="Segoe UI"/>
                <a:cs typeface="Segoe UI"/>
              </a:rPr>
              <a:t>Underneath</a:t>
            </a:r>
            <a:r>
              <a:rPr dirty="0" sz="950" spc="5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the</a:t>
            </a:r>
            <a:r>
              <a:rPr dirty="0" sz="950" spc="5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city</a:t>
            </a:r>
            <a:r>
              <a:rPr dirty="0" sz="950" spc="60">
                <a:latin typeface="Segoe UI"/>
                <a:cs typeface="Segoe UI"/>
              </a:rPr>
              <a:t> </a:t>
            </a:r>
            <a:r>
              <a:rPr dirty="0" sz="950" spc="-10">
                <a:latin typeface="Segoe UI"/>
                <a:cs typeface="Segoe UI"/>
              </a:rPr>
              <a:t>lights, </a:t>
            </a:r>
            <a:r>
              <a:rPr dirty="0" sz="950">
                <a:latin typeface="Segoe UI"/>
                <a:cs typeface="Segoe UI"/>
              </a:rPr>
              <a:t>the</a:t>
            </a:r>
            <a:r>
              <a:rPr dirty="0" sz="950" spc="4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dancer</a:t>
            </a:r>
            <a:r>
              <a:rPr dirty="0" sz="950" spc="45">
                <a:latin typeface="Segoe UI"/>
                <a:cs typeface="Segoe UI"/>
              </a:rPr>
              <a:t> </a:t>
            </a:r>
            <a:r>
              <a:rPr dirty="0" sz="950" spc="-10">
                <a:latin typeface="Segoe UI"/>
                <a:cs typeface="Segoe UI"/>
              </a:rPr>
              <a:t>express...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99048" y="892175"/>
            <a:ext cx="247777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Segoe UI"/>
                <a:cs typeface="Segoe UI"/>
              </a:rPr>
              <a:t>80.0</a:t>
            </a:r>
            <a:r>
              <a:rPr dirty="0" sz="950" spc="240">
                <a:latin typeface="Segoe UI"/>
                <a:cs typeface="Segoe UI"/>
              </a:rPr>
              <a:t>  </a:t>
            </a:r>
            <a:r>
              <a:rPr dirty="0" sz="950" spc="-10">
                <a:latin typeface="Segoe UI"/>
                <a:cs typeface="Segoe UI"/>
              </a:rPr>
              <a:t>DanceEnthusiastCityNightPerformance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252219" y="892175"/>
            <a:ext cx="39497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Twitter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62087" y="1250314"/>
            <a:ext cx="1878330" cy="51117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9"/>
              </a:spcBef>
            </a:pPr>
            <a:r>
              <a:rPr dirty="0" sz="950">
                <a:latin typeface="Segoe UI"/>
                <a:cs typeface="Segoe UI"/>
              </a:rPr>
              <a:t>Awe-inspired</a:t>
            </a:r>
            <a:r>
              <a:rPr dirty="0" sz="950" spc="5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by</a:t>
            </a:r>
            <a:r>
              <a:rPr dirty="0" sz="950" spc="55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the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  <a:tabLst>
                <a:tab pos="427990" algn="l"/>
              </a:tabLst>
            </a:pPr>
            <a:r>
              <a:rPr dirty="0" sz="950" spc="-25" b="1">
                <a:latin typeface="Segoe UI"/>
                <a:cs typeface="Segoe UI"/>
              </a:rPr>
              <a:t>402</a:t>
            </a:r>
            <a:r>
              <a:rPr dirty="0" sz="950" b="1">
                <a:latin typeface="Segoe UI"/>
                <a:cs typeface="Segoe UI"/>
              </a:rPr>
              <a:t>	</a:t>
            </a:r>
            <a:r>
              <a:rPr dirty="0" sz="950">
                <a:latin typeface="Segoe UI"/>
                <a:cs typeface="Segoe UI"/>
              </a:rPr>
              <a:t>vastness</a:t>
            </a:r>
            <a:r>
              <a:rPr dirty="0" sz="950" spc="4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of</a:t>
            </a:r>
            <a:r>
              <a:rPr dirty="0" sz="950" spc="4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the</a:t>
            </a:r>
            <a:r>
              <a:rPr dirty="0" sz="950" spc="50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cosmos</a:t>
            </a:r>
            <a:r>
              <a:rPr dirty="0" sz="950" spc="45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on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 spc="-25">
                <a:latin typeface="Segoe UI"/>
                <a:cs typeface="Segoe UI"/>
              </a:rPr>
              <a:t>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11748" y="1425575"/>
            <a:ext cx="240029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0">
                <a:latin typeface="Segoe UI"/>
                <a:cs typeface="Segoe UI"/>
              </a:rPr>
              <a:t>80.0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084861" y="1425575"/>
            <a:ext cx="15621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Segoe UI"/>
                <a:cs typeface="Segoe UI"/>
              </a:rPr>
              <a:t>CosmosExplorer</a:t>
            </a:r>
            <a:r>
              <a:rPr dirty="0" sz="950" spc="290">
                <a:latin typeface="Segoe UI"/>
                <a:cs typeface="Segoe UI"/>
              </a:rPr>
              <a:t>  </a:t>
            </a:r>
            <a:r>
              <a:rPr dirty="0" sz="950" spc="-10">
                <a:latin typeface="Segoe UI"/>
                <a:cs typeface="Segoe UI"/>
              </a:rPr>
              <a:t>Instagram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449387" y="1949450"/>
            <a:ext cx="23939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Segoe UI"/>
                <a:cs typeface="Segoe UI"/>
              </a:rPr>
              <a:t>550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792436" y="1859914"/>
            <a:ext cx="1548130" cy="3492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9"/>
              </a:spcBef>
            </a:pPr>
            <a:r>
              <a:rPr dirty="0" sz="950">
                <a:latin typeface="Segoe UI"/>
                <a:cs typeface="Segoe UI"/>
              </a:rPr>
              <a:t>After</a:t>
            </a:r>
            <a:r>
              <a:rPr dirty="0" sz="950" spc="40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a</a:t>
            </a:r>
            <a:r>
              <a:rPr dirty="0" sz="950" spc="4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series</a:t>
            </a:r>
            <a:r>
              <a:rPr dirty="0" sz="950" spc="40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of</a:t>
            </a:r>
            <a:r>
              <a:rPr dirty="0" sz="950" spc="4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defeats,</a:t>
            </a:r>
            <a:r>
              <a:rPr dirty="0" sz="950" spc="45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the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latin typeface="Segoe UI"/>
                <a:cs typeface="Segoe UI"/>
              </a:rPr>
              <a:t>soccer</a:t>
            </a:r>
            <a:r>
              <a:rPr dirty="0" sz="950" spc="50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team</a:t>
            </a:r>
            <a:r>
              <a:rPr dirty="0" sz="950" spc="55">
                <a:latin typeface="Segoe UI"/>
                <a:cs typeface="Segoe UI"/>
              </a:rPr>
              <a:t> </a:t>
            </a:r>
            <a:r>
              <a:rPr dirty="0" sz="950" spc="-10">
                <a:latin typeface="Segoe UI"/>
                <a:cs typeface="Segoe UI"/>
              </a:rPr>
              <a:t>fac...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99048" y="1949450"/>
            <a:ext cx="252729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0">
                <a:latin typeface="Segoe UI"/>
                <a:cs typeface="Segoe UI"/>
              </a:rPr>
              <a:t>80.0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701728" y="1949450"/>
            <a:ext cx="12750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SoccerFanTeamDefeats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252219" y="1949450"/>
            <a:ext cx="39497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Twitter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462087" y="2397125"/>
            <a:ext cx="22669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Segoe UI"/>
                <a:cs typeface="Segoe UI"/>
              </a:rPr>
              <a:t>540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994296" y="2307589"/>
            <a:ext cx="1346200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 indent="174625">
              <a:lnSpc>
                <a:spcPct val="111800"/>
              </a:lnSpc>
              <a:spcBef>
                <a:spcPts val="95"/>
              </a:spcBef>
            </a:pPr>
            <a:r>
              <a:rPr dirty="0" sz="950">
                <a:latin typeface="Segoe UI"/>
                <a:cs typeface="Segoe UI"/>
              </a:rPr>
              <a:t>Celebrating</a:t>
            </a:r>
            <a:r>
              <a:rPr dirty="0" sz="950" spc="5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a</a:t>
            </a:r>
            <a:r>
              <a:rPr dirty="0" sz="950" spc="55">
                <a:latin typeface="Segoe UI"/>
                <a:cs typeface="Segoe UI"/>
              </a:rPr>
              <a:t> </a:t>
            </a:r>
            <a:r>
              <a:rPr dirty="0" sz="950" spc="-10">
                <a:latin typeface="Segoe UI"/>
                <a:cs typeface="Segoe UI"/>
              </a:rPr>
              <a:t>historic </a:t>
            </a:r>
            <a:r>
              <a:rPr dirty="0" sz="950">
                <a:latin typeface="Segoe UI"/>
                <a:cs typeface="Segoe UI"/>
              </a:rPr>
              <a:t>victory</a:t>
            </a:r>
            <a:r>
              <a:rPr dirty="0" sz="950" spc="30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in</a:t>
            </a:r>
            <a:r>
              <a:rPr dirty="0" sz="950" spc="3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the</a:t>
            </a:r>
            <a:r>
              <a:rPr dirty="0" sz="950" spc="3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World</a:t>
            </a:r>
            <a:r>
              <a:rPr dirty="0" sz="950" spc="35">
                <a:latin typeface="Segoe UI"/>
                <a:cs typeface="Segoe UI"/>
              </a:rPr>
              <a:t> </a:t>
            </a:r>
            <a:r>
              <a:rPr dirty="0" sz="950" spc="-10">
                <a:latin typeface="Segoe UI"/>
                <a:cs typeface="Segoe UI"/>
              </a:rPr>
              <a:t>Cu...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511748" y="2397125"/>
            <a:ext cx="240029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0">
                <a:latin typeface="Segoe UI"/>
                <a:cs typeface="Segoe UI"/>
              </a:rPr>
              <a:t>80.0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153048" y="2397125"/>
            <a:ext cx="24942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Segoe UI"/>
                <a:cs typeface="Segoe UI"/>
              </a:rPr>
              <a:t>FootballFanWorldCupCelebration</a:t>
            </a:r>
            <a:r>
              <a:rPr dirty="0" sz="950" spc="325">
                <a:latin typeface="Segoe UI"/>
                <a:cs typeface="Segoe UI"/>
              </a:rPr>
              <a:t>  </a:t>
            </a:r>
            <a:r>
              <a:rPr dirty="0" sz="950" spc="-10">
                <a:latin typeface="Segoe UI"/>
                <a:cs typeface="Segoe UI"/>
              </a:rPr>
              <a:t>Instagram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449387" y="2844800"/>
            <a:ext cx="23939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Segoe UI"/>
                <a:cs typeface="Segoe UI"/>
              </a:rPr>
              <a:t>560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958528" y="2755264"/>
            <a:ext cx="1381760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7010" marR="5080" indent="-194945">
              <a:lnSpc>
                <a:spcPct val="111800"/>
              </a:lnSpc>
              <a:spcBef>
                <a:spcPts val="95"/>
              </a:spcBef>
            </a:pPr>
            <a:r>
              <a:rPr dirty="0" sz="950">
                <a:latin typeface="Segoe UI"/>
                <a:cs typeface="Segoe UI"/>
              </a:rPr>
              <a:t>In</a:t>
            </a:r>
            <a:r>
              <a:rPr dirty="0" sz="950" spc="3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the</a:t>
            </a:r>
            <a:r>
              <a:rPr dirty="0" sz="950" spc="40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serene</a:t>
            </a:r>
            <a:r>
              <a:rPr dirty="0" sz="950" spc="40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beauty</a:t>
            </a:r>
            <a:r>
              <a:rPr dirty="0" sz="950" spc="40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of</a:t>
            </a:r>
            <a:r>
              <a:rPr dirty="0" sz="950" spc="40">
                <a:latin typeface="Segoe UI"/>
                <a:cs typeface="Segoe UI"/>
              </a:rPr>
              <a:t> </a:t>
            </a:r>
            <a:r>
              <a:rPr dirty="0" sz="950" spc="-50">
                <a:latin typeface="Segoe UI"/>
                <a:cs typeface="Segoe UI"/>
              </a:rPr>
              <a:t>a </a:t>
            </a:r>
            <a:r>
              <a:rPr dirty="0" sz="950">
                <a:latin typeface="Segoe UI"/>
                <a:cs typeface="Segoe UI"/>
              </a:rPr>
              <a:t>sunset,</a:t>
            </a:r>
            <a:r>
              <a:rPr dirty="0" sz="950" spc="60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nature</a:t>
            </a:r>
            <a:r>
              <a:rPr dirty="0" sz="950" spc="60">
                <a:latin typeface="Segoe UI"/>
                <a:cs typeface="Segoe UI"/>
              </a:rPr>
              <a:t> </a:t>
            </a:r>
            <a:r>
              <a:rPr dirty="0" sz="950" spc="-10">
                <a:latin typeface="Segoe UI"/>
                <a:cs typeface="Segoe UI"/>
              </a:rPr>
              <a:t>unfol...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499048" y="2844800"/>
            <a:ext cx="252729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0">
                <a:latin typeface="Segoe UI"/>
                <a:cs typeface="Segoe UI"/>
              </a:rPr>
              <a:t>80.0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221757" y="2844800"/>
            <a:ext cx="1755139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NatureEnthusiastSunsetWonder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075262" y="2844800"/>
            <a:ext cx="5721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Instagram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462087" y="3202939"/>
            <a:ext cx="1878330" cy="51117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9"/>
              </a:spcBef>
            </a:pPr>
            <a:r>
              <a:rPr dirty="0" sz="950">
                <a:latin typeface="Segoe UI"/>
                <a:cs typeface="Segoe UI"/>
              </a:rPr>
              <a:t>Anticipation</a:t>
            </a:r>
            <a:r>
              <a:rPr dirty="0" sz="950" spc="5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for</a:t>
            </a:r>
            <a:r>
              <a:rPr dirty="0" sz="950" spc="70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an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  <a:tabLst>
                <a:tab pos="427990" algn="l"/>
              </a:tabLst>
            </a:pPr>
            <a:r>
              <a:rPr dirty="0" sz="950" spc="-25" b="1">
                <a:latin typeface="Segoe UI"/>
                <a:cs typeface="Segoe UI"/>
              </a:rPr>
              <a:t>355</a:t>
            </a:r>
            <a:r>
              <a:rPr dirty="0" sz="950" b="1">
                <a:latin typeface="Segoe UI"/>
                <a:cs typeface="Segoe UI"/>
              </a:rPr>
              <a:t>	</a:t>
            </a:r>
            <a:r>
              <a:rPr dirty="0" sz="950">
                <a:latin typeface="Segoe UI"/>
                <a:cs typeface="Segoe UI"/>
              </a:rPr>
              <a:t>upcoming</a:t>
            </a:r>
            <a:r>
              <a:rPr dirty="0" sz="950" spc="6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adventure</a:t>
            </a:r>
            <a:r>
              <a:rPr dirty="0" sz="950" spc="70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in</a:t>
            </a:r>
            <a:r>
              <a:rPr dirty="0" sz="950" spc="70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an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 spc="-20">
                <a:latin typeface="Segoe UI"/>
                <a:cs typeface="Segoe UI"/>
              </a:rPr>
              <a:t>e...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3511748" y="3378200"/>
            <a:ext cx="240029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0">
                <a:latin typeface="Segoe UI"/>
                <a:cs typeface="Segoe UI"/>
              </a:rPr>
              <a:t>80.0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344864" y="3378200"/>
            <a:ext cx="6324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Wanderlust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264919" y="3378200"/>
            <a:ext cx="38227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Twitter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449387" y="3902075"/>
            <a:ext cx="23939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Segoe UI"/>
                <a:cs typeface="Segoe UI"/>
              </a:rPr>
              <a:t>530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798984" y="3812540"/>
            <a:ext cx="1541780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551815">
              <a:lnSpc>
                <a:spcPct val="111800"/>
              </a:lnSpc>
              <a:spcBef>
                <a:spcPts val="95"/>
              </a:spcBef>
            </a:pPr>
            <a:r>
              <a:rPr dirty="0" sz="950">
                <a:latin typeface="Segoe UI"/>
                <a:cs typeface="Segoe UI"/>
              </a:rPr>
              <a:t>Captivated</a:t>
            </a:r>
            <a:r>
              <a:rPr dirty="0" sz="950" spc="5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by</a:t>
            </a:r>
            <a:r>
              <a:rPr dirty="0" sz="950" spc="55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the </a:t>
            </a:r>
            <a:r>
              <a:rPr dirty="0" sz="950">
                <a:latin typeface="Segoe UI"/>
                <a:cs typeface="Segoe UI"/>
              </a:rPr>
              <a:t>spellbinding</a:t>
            </a:r>
            <a:r>
              <a:rPr dirty="0" sz="950" spc="7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plot</a:t>
            </a:r>
            <a:r>
              <a:rPr dirty="0" sz="950" spc="7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twists,</a:t>
            </a:r>
            <a:r>
              <a:rPr dirty="0" sz="950" spc="75">
                <a:latin typeface="Segoe UI"/>
                <a:cs typeface="Segoe UI"/>
              </a:rPr>
              <a:t> </a:t>
            </a:r>
            <a:r>
              <a:rPr dirty="0" sz="950" spc="-10">
                <a:latin typeface="Segoe UI"/>
                <a:cs typeface="Segoe UI"/>
              </a:rPr>
              <a:t>th...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499048" y="3902075"/>
            <a:ext cx="252729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0">
                <a:latin typeface="Segoe UI"/>
                <a:cs typeface="Segoe UI"/>
              </a:rPr>
              <a:t>80.0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071292" y="3902075"/>
            <a:ext cx="19056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MovieEnthusiastPremiereAttendee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252219" y="3902075"/>
            <a:ext cx="39497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Twitter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462087" y="4349750"/>
            <a:ext cx="22669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Segoe UI"/>
                <a:cs typeface="Segoe UI"/>
              </a:rPr>
              <a:t>470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870918" y="4260215"/>
            <a:ext cx="1469390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5910" marR="5080" indent="-296545">
              <a:lnSpc>
                <a:spcPct val="111800"/>
              </a:lnSpc>
              <a:spcBef>
                <a:spcPts val="95"/>
              </a:spcBef>
            </a:pPr>
            <a:r>
              <a:rPr dirty="0" sz="950">
                <a:latin typeface="Segoe UI"/>
                <a:cs typeface="Segoe UI"/>
              </a:rPr>
              <a:t>Dancing</a:t>
            </a:r>
            <a:r>
              <a:rPr dirty="0" sz="950" spc="70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on</a:t>
            </a:r>
            <a:r>
              <a:rPr dirty="0" sz="950" spc="7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sunshine,</a:t>
            </a:r>
            <a:r>
              <a:rPr dirty="0" sz="950" spc="75">
                <a:latin typeface="Segoe UI"/>
                <a:cs typeface="Segoe UI"/>
              </a:rPr>
              <a:t> </a:t>
            </a:r>
            <a:r>
              <a:rPr dirty="0" sz="950" spc="-20">
                <a:latin typeface="Segoe UI"/>
                <a:cs typeface="Segoe UI"/>
              </a:rPr>
              <a:t>each </a:t>
            </a:r>
            <a:r>
              <a:rPr dirty="0" sz="950">
                <a:latin typeface="Segoe UI"/>
                <a:cs typeface="Segoe UI"/>
              </a:rPr>
              <a:t>step</a:t>
            </a:r>
            <a:r>
              <a:rPr dirty="0" sz="950" spc="4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a</a:t>
            </a:r>
            <a:r>
              <a:rPr dirty="0" sz="950" spc="50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celebration</a:t>
            </a:r>
            <a:r>
              <a:rPr dirty="0" sz="950" spc="50">
                <a:latin typeface="Segoe UI"/>
                <a:cs typeface="Segoe UI"/>
              </a:rPr>
              <a:t> </a:t>
            </a:r>
            <a:r>
              <a:rPr dirty="0" sz="950" spc="-20">
                <a:latin typeface="Segoe UI"/>
                <a:cs typeface="Segoe UI"/>
              </a:rPr>
              <a:t>o...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511748" y="4349750"/>
            <a:ext cx="240029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0">
                <a:latin typeface="Segoe UI"/>
                <a:cs typeface="Segoe UI"/>
              </a:rPr>
              <a:t>80.0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5085754" y="4349750"/>
            <a:ext cx="15614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Segoe UI"/>
                <a:cs typeface="Segoe UI"/>
              </a:rPr>
              <a:t>SunshineDancer</a:t>
            </a:r>
            <a:r>
              <a:rPr dirty="0" sz="950" spc="295">
                <a:latin typeface="Segoe UI"/>
                <a:cs typeface="Segoe UI"/>
              </a:rPr>
              <a:t>  </a:t>
            </a:r>
            <a:r>
              <a:rPr dirty="0" sz="950" spc="-10">
                <a:latin typeface="Segoe UI"/>
                <a:cs typeface="Segoe UI"/>
              </a:rPr>
              <a:t>Instagram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449387" y="4797425"/>
            <a:ext cx="23939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Segoe UI"/>
                <a:cs typeface="Segoe UI"/>
              </a:rPr>
              <a:t>432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888281" y="4707890"/>
            <a:ext cx="1452245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50190">
              <a:lnSpc>
                <a:spcPct val="111800"/>
              </a:lnSpc>
              <a:spcBef>
                <a:spcPts val="95"/>
              </a:spcBef>
            </a:pPr>
            <a:r>
              <a:rPr dirty="0" sz="950">
                <a:latin typeface="Segoe UI"/>
                <a:cs typeface="Segoe UI"/>
              </a:rPr>
              <a:t>Heartache</a:t>
            </a:r>
            <a:r>
              <a:rPr dirty="0" sz="950" spc="8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deepens,</a:t>
            </a:r>
            <a:r>
              <a:rPr dirty="0" sz="950" spc="85">
                <a:latin typeface="Segoe UI"/>
                <a:cs typeface="Segoe UI"/>
              </a:rPr>
              <a:t> </a:t>
            </a:r>
            <a:r>
              <a:rPr dirty="0" sz="950" spc="-50">
                <a:latin typeface="Segoe UI"/>
                <a:cs typeface="Segoe UI"/>
              </a:rPr>
              <a:t>a </a:t>
            </a:r>
            <a:r>
              <a:rPr dirty="0" sz="950">
                <a:latin typeface="Segoe UI"/>
                <a:cs typeface="Segoe UI"/>
              </a:rPr>
              <a:t>solitary</a:t>
            </a:r>
            <a:r>
              <a:rPr dirty="0" sz="950" spc="6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journey</a:t>
            </a:r>
            <a:r>
              <a:rPr dirty="0" sz="950" spc="70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through</a:t>
            </a:r>
            <a:r>
              <a:rPr dirty="0" sz="950" spc="70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499048" y="4797425"/>
            <a:ext cx="252729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0">
                <a:latin typeface="Segoe UI"/>
                <a:cs typeface="Segoe UI"/>
              </a:rPr>
              <a:t>80.0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5106987" y="4797425"/>
            <a:ext cx="86995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SolitaryDescent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075262" y="4797425"/>
            <a:ext cx="5721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Instagram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462087" y="5245100"/>
            <a:ext cx="22669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Segoe UI"/>
                <a:cs typeface="Segoe UI"/>
              </a:rPr>
              <a:t>345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984920" y="5155565"/>
            <a:ext cx="1355725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 indent="193040">
              <a:lnSpc>
                <a:spcPct val="111800"/>
              </a:lnSpc>
              <a:spcBef>
                <a:spcPts val="95"/>
              </a:spcBef>
            </a:pPr>
            <a:r>
              <a:rPr dirty="0" sz="950">
                <a:latin typeface="Segoe UI"/>
                <a:cs typeface="Segoe UI"/>
              </a:rPr>
              <a:t>Motivated</a:t>
            </a:r>
            <a:r>
              <a:rPr dirty="0" sz="950" spc="50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to</a:t>
            </a:r>
            <a:r>
              <a:rPr dirty="0" sz="950" spc="50">
                <a:latin typeface="Segoe UI"/>
                <a:cs typeface="Segoe UI"/>
              </a:rPr>
              <a:t> </a:t>
            </a:r>
            <a:r>
              <a:rPr dirty="0" sz="950" spc="-10">
                <a:latin typeface="Segoe UI"/>
                <a:cs typeface="Segoe UI"/>
              </a:rPr>
              <a:t>achieve </a:t>
            </a:r>
            <a:r>
              <a:rPr dirty="0" sz="950">
                <a:latin typeface="Segoe UI"/>
                <a:cs typeface="Segoe UI"/>
              </a:rPr>
              <a:t>fitness</a:t>
            </a:r>
            <a:r>
              <a:rPr dirty="0" sz="950" spc="40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goals</a:t>
            </a:r>
            <a:r>
              <a:rPr dirty="0" sz="950" spc="4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after</a:t>
            </a:r>
            <a:r>
              <a:rPr dirty="0" sz="950" spc="4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an</a:t>
            </a:r>
            <a:r>
              <a:rPr dirty="0" sz="950" spc="45">
                <a:latin typeface="Segoe UI"/>
                <a:cs typeface="Segoe UI"/>
              </a:rPr>
              <a:t> </a:t>
            </a:r>
            <a:r>
              <a:rPr dirty="0" sz="950" spc="-10">
                <a:latin typeface="Segoe UI"/>
                <a:cs typeface="Segoe UI"/>
              </a:rPr>
              <a:t>in...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511748" y="5245100"/>
            <a:ext cx="240029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0">
                <a:latin typeface="Segoe UI"/>
                <a:cs typeface="Segoe UI"/>
              </a:rPr>
              <a:t>80.0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5251102" y="5245100"/>
            <a:ext cx="13957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861694" algn="l"/>
              </a:tabLst>
            </a:pPr>
            <a:r>
              <a:rPr dirty="0" sz="950" spc="-10">
                <a:latin typeface="Segoe UI"/>
                <a:cs typeface="Segoe UI"/>
              </a:rPr>
              <a:t>FitnessJunkie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Facebook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435099" y="5892513"/>
            <a:ext cx="4658995" cy="6337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30"/>
              </a:spcBef>
            </a:pPr>
            <a:r>
              <a:rPr dirty="0" sz="2150">
                <a:latin typeface="Segoe UI Semibold"/>
                <a:cs typeface="Segoe UI Semibold"/>
              </a:rPr>
              <a:t>Extracting</a:t>
            </a:r>
            <a:r>
              <a:rPr dirty="0" sz="2150" spc="1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the</a:t>
            </a:r>
            <a:r>
              <a:rPr dirty="0" sz="2150" spc="15">
                <a:latin typeface="Segoe UI Semibold"/>
                <a:cs typeface="Segoe UI Semibold"/>
              </a:rPr>
              <a:t> </a:t>
            </a:r>
            <a:r>
              <a:rPr dirty="0" sz="2150" spc="-35">
                <a:latin typeface="Segoe UI Semibold"/>
                <a:cs typeface="Segoe UI Semibold"/>
              </a:rPr>
              <a:t>Top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10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Most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Reweeted Posts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404937" y="6700831"/>
            <a:ext cx="5476875" cy="590550"/>
          </a:xfrm>
          <a:prstGeom prst="rect">
            <a:avLst/>
          </a:prstGeom>
          <a:solidFill>
            <a:srgbClr val="F5F5F5"/>
          </a:solidFill>
          <a:ln w="9524">
            <a:solidFill>
              <a:srgbClr val="DFDFDF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434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Top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10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most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retweeted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posts</a:t>
            </a:r>
            <a:endParaRPr sz="950">
              <a:latin typeface="Consolas"/>
              <a:cs typeface="Consolas"/>
            </a:endParaRPr>
          </a:p>
          <a:p>
            <a:pPr marL="42545" marR="591185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top_retweeted</a:t>
            </a:r>
            <a:r>
              <a:rPr dirty="0" sz="950" spc="15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7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sort_values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by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'Retweets'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6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ascending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 b="1">
                <a:solidFill>
                  <a:srgbClr val="008000"/>
                </a:solidFill>
                <a:latin typeface="Consolas"/>
                <a:cs typeface="Consolas"/>
              </a:rPr>
              <a:t>False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head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top_retweeted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'Text'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5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'Retweets'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5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'User'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5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'Platform'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]]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720724" y="50165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Out[338…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720724" y="674052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[339…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688974" y="546213"/>
          <a:ext cx="6083300" cy="6128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/>
                <a:gridCol w="339725"/>
                <a:gridCol w="1409700"/>
                <a:gridCol w="652144"/>
                <a:gridCol w="2225675"/>
                <a:gridCol w="670560"/>
              </a:tblGrid>
              <a:tr h="201295">
                <a:tc>
                  <a:txBody>
                    <a:bodyPr/>
                    <a:lstStyle/>
                    <a:p>
                      <a:pPr marL="44450">
                        <a:lnSpc>
                          <a:spcPts val="915"/>
                        </a:lnSpc>
                      </a:pPr>
                      <a:r>
                        <a:rPr dirty="0" sz="950" spc="-10">
                          <a:solidFill>
                            <a:srgbClr val="616161"/>
                          </a:solidFill>
                          <a:latin typeface="Consolas"/>
                          <a:cs typeface="Consolas"/>
                        </a:rPr>
                        <a:t>Out[339…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65"/>
                        </a:lnSpc>
                      </a:pPr>
                      <a:r>
                        <a:rPr dirty="0" sz="950" spc="-20" b="1">
                          <a:latin typeface="Segoe UI"/>
                          <a:cs typeface="Segoe UI"/>
                        </a:rPr>
                        <a:t>Text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65"/>
                        </a:lnSpc>
                      </a:pPr>
                      <a:r>
                        <a:rPr dirty="0" sz="950" spc="-10" b="1">
                          <a:latin typeface="Segoe UI"/>
                          <a:cs typeface="Segoe UI"/>
                        </a:rPr>
                        <a:t>Retweets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65"/>
                        </a:lnSpc>
                      </a:pPr>
                      <a:r>
                        <a:rPr dirty="0" sz="950" spc="-20" b="1">
                          <a:latin typeface="Segoe UI"/>
                          <a:cs typeface="Segoe UI"/>
                        </a:rPr>
                        <a:t>User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65"/>
                        </a:lnSpc>
                      </a:pPr>
                      <a:r>
                        <a:rPr dirty="0" sz="950" spc="-10" b="1">
                          <a:latin typeface="Segoe UI"/>
                          <a:cs typeface="Segoe UI"/>
                        </a:rPr>
                        <a:t>Platform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</a:tr>
              <a:tr h="234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660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Captivated</a:t>
                      </a:r>
                      <a:r>
                        <a:rPr dirty="0" sz="950" spc="5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by</a:t>
                      </a:r>
                      <a:r>
                        <a:rPr dirty="0" sz="950" spc="5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25">
                          <a:latin typeface="Segoe UI"/>
                          <a:cs typeface="Segoe UI"/>
                        </a:rPr>
                        <a:t>the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8382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</a:tr>
              <a:tr h="161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25" b="1">
                          <a:latin typeface="Segoe UI"/>
                          <a:cs typeface="Segoe UI"/>
                        </a:rPr>
                        <a:t>530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spellbinding</a:t>
                      </a:r>
                      <a:r>
                        <a:rPr dirty="0" sz="950" spc="10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20">
                          <a:latin typeface="Segoe UI"/>
                          <a:cs typeface="Segoe UI"/>
                        </a:rPr>
                        <a:t>plot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20">
                          <a:latin typeface="Segoe UI"/>
                          <a:cs typeface="Segoe UI"/>
                        </a:rPr>
                        <a:t>40.0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MovieEnthusiastPremiereAttendee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Twitter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</a:tr>
              <a:tr h="217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twists,</a:t>
                      </a:r>
                      <a:r>
                        <a:rPr dirty="0" sz="950" spc="8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10">
                          <a:latin typeface="Segoe UI"/>
                          <a:cs typeface="Segoe UI"/>
                        </a:rPr>
                        <a:t>th...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625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Elation</a:t>
                      </a:r>
                      <a:r>
                        <a:rPr dirty="0" sz="950" spc="6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20">
                          <a:latin typeface="Segoe UI"/>
                          <a:cs typeface="Segoe UI"/>
                        </a:rPr>
                        <a:t>over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</a:tr>
              <a:tr h="161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25" b="1">
                          <a:latin typeface="Segoe UI"/>
                          <a:cs typeface="Segoe UI"/>
                        </a:rPr>
                        <a:t>368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discovering</a:t>
                      </a:r>
                      <a:r>
                        <a:rPr dirty="0" sz="950" spc="4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950" spc="5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rare</a:t>
                      </a:r>
                      <a:r>
                        <a:rPr dirty="0" sz="950" spc="5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20">
                          <a:latin typeface="Segoe UI"/>
                          <a:cs typeface="Segoe UI"/>
                        </a:rPr>
                        <a:t>book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20">
                          <a:latin typeface="Segoe UI"/>
                          <a:cs typeface="Segoe UI"/>
                        </a:rPr>
                        <a:t>40.0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Bookworm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Instagram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</a:tr>
              <a:tr h="217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950" spc="1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950" spc="2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10">
                          <a:latin typeface="Segoe UI"/>
                          <a:cs typeface="Segoe UI"/>
                        </a:rPr>
                        <a:t>quai...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625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After</a:t>
                      </a:r>
                      <a:r>
                        <a:rPr dirty="0" sz="950" spc="4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950" spc="4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series</a:t>
                      </a:r>
                      <a:r>
                        <a:rPr dirty="0" sz="950" spc="4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25">
                          <a:latin typeface="Segoe UI"/>
                          <a:cs typeface="Segoe UI"/>
                        </a:rPr>
                        <a:t>of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25" b="1">
                          <a:latin typeface="Segoe UI"/>
                          <a:cs typeface="Segoe UI"/>
                        </a:rPr>
                        <a:t>550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defeats,</a:t>
                      </a:r>
                      <a:r>
                        <a:rPr dirty="0" sz="950" spc="5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950" spc="5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10">
                          <a:latin typeface="Segoe UI"/>
                          <a:cs typeface="Segoe UI"/>
                        </a:rPr>
                        <a:t>soccer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20">
                          <a:latin typeface="Segoe UI"/>
                          <a:cs typeface="Segoe UI"/>
                        </a:rPr>
                        <a:t>40.0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SoccerFanTeamDefeats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Twitter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</a:tr>
              <a:tr h="217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team</a:t>
                      </a:r>
                      <a:r>
                        <a:rPr dirty="0" sz="950" spc="4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10">
                          <a:latin typeface="Segoe UI"/>
                          <a:cs typeface="Segoe UI"/>
                        </a:rPr>
                        <a:t>fac...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625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Motivated</a:t>
                      </a:r>
                      <a:r>
                        <a:rPr dirty="0" sz="950" spc="5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to</a:t>
                      </a:r>
                      <a:r>
                        <a:rPr dirty="0" sz="950" spc="5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10">
                          <a:latin typeface="Segoe UI"/>
                          <a:cs typeface="Segoe UI"/>
                        </a:rPr>
                        <a:t>achieve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</a:tr>
              <a:tr h="161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25" b="1">
                          <a:latin typeface="Segoe UI"/>
                          <a:cs typeface="Segoe UI"/>
                        </a:rPr>
                        <a:t>345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fitness</a:t>
                      </a:r>
                      <a:r>
                        <a:rPr dirty="0" sz="950" spc="5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goals</a:t>
                      </a:r>
                      <a:r>
                        <a:rPr dirty="0" sz="950" spc="5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after</a:t>
                      </a:r>
                      <a:r>
                        <a:rPr dirty="0" sz="950" spc="5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25">
                          <a:latin typeface="Segoe UI"/>
                          <a:cs typeface="Segoe UI"/>
                        </a:rPr>
                        <a:t>an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20">
                          <a:latin typeface="Segoe UI"/>
                          <a:cs typeface="Segoe UI"/>
                        </a:rPr>
                        <a:t>40.0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FitnessJunkie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Facebook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</a:tr>
              <a:tr h="217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50" spc="-20">
                          <a:latin typeface="Segoe UI"/>
                          <a:cs typeface="Segoe UI"/>
                        </a:rPr>
                        <a:t>in...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625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At</a:t>
                      </a:r>
                      <a:r>
                        <a:rPr dirty="0" sz="950" spc="2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950" spc="3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Justin</a:t>
                      </a:r>
                      <a:r>
                        <a:rPr dirty="0" sz="950" spc="3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10">
                          <a:latin typeface="Segoe UI"/>
                          <a:cs typeface="Segoe UI"/>
                        </a:rPr>
                        <a:t>Bieber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25" b="1">
                          <a:latin typeface="Segoe UI"/>
                          <a:cs typeface="Segoe UI"/>
                        </a:rPr>
                        <a:t>520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concert,</a:t>
                      </a:r>
                      <a:r>
                        <a:rPr dirty="0" sz="950" spc="5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950" spc="5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10">
                          <a:latin typeface="Segoe UI"/>
                          <a:cs typeface="Segoe UI"/>
                        </a:rPr>
                        <a:t>infectious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20">
                          <a:latin typeface="Segoe UI"/>
                          <a:cs typeface="Segoe UI"/>
                        </a:rPr>
                        <a:t>40.0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BieberDanceEnthusiast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Instagram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</a:tr>
              <a:tr h="217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bea...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47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950" spc="-25" b="1">
                          <a:latin typeface="Segoe UI"/>
                          <a:cs typeface="Segoe UI"/>
                        </a:rPr>
                        <a:t>560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651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53975" indent="-1270">
                        <a:lnSpc>
                          <a:spcPct val="111800"/>
                        </a:lnSpc>
                        <a:spcBef>
                          <a:spcPts val="490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950" spc="4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950" spc="4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serene</a:t>
                      </a:r>
                      <a:r>
                        <a:rPr dirty="0" sz="950" spc="4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beauty</a:t>
                      </a:r>
                      <a:r>
                        <a:rPr dirty="0" sz="950" spc="4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25">
                          <a:latin typeface="Segoe UI"/>
                          <a:cs typeface="Segoe UI"/>
                        </a:rPr>
                        <a:t>of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950" spc="4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sunset,</a:t>
                      </a:r>
                      <a:r>
                        <a:rPr dirty="0" sz="950" spc="4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nature</a:t>
                      </a:r>
                      <a:r>
                        <a:rPr dirty="0" sz="950" spc="4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10">
                          <a:latin typeface="Segoe UI"/>
                          <a:cs typeface="Segoe UI"/>
                        </a:rPr>
                        <a:t>unfol...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622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53975">
                        <a:lnSpc>
                          <a:spcPct val="100000"/>
                        </a:lnSpc>
                      </a:pPr>
                      <a:r>
                        <a:rPr dirty="0" sz="950" spc="-20">
                          <a:latin typeface="Segoe UI"/>
                          <a:cs typeface="Segoe UI"/>
                        </a:rPr>
                        <a:t>40.0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651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53975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NatureEnthusiastSunsetWonder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651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 marR="53975">
                        <a:lnSpc>
                          <a:spcPct val="100000"/>
                        </a:lnSpc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Instagram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6510">
                    <a:solidFill>
                      <a:srgbClr val="F5F5F5"/>
                    </a:solidFill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625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Underneath</a:t>
                      </a:r>
                      <a:r>
                        <a:rPr dirty="0" sz="950" spc="6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950" spc="7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20">
                          <a:latin typeface="Segoe UI"/>
                          <a:cs typeface="Segoe UI"/>
                        </a:rPr>
                        <a:t>city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25" b="1">
                          <a:latin typeface="Segoe UI"/>
                          <a:cs typeface="Segoe UI"/>
                        </a:rPr>
                        <a:t>570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lights,</a:t>
                      </a:r>
                      <a:r>
                        <a:rPr dirty="0" sz="950" spc="5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950" spc="5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10">
                          <a:latin typeface="Segoe UI"/>
                          <a:cs typeface="Segoe UI"/>
                        </a:rPr>
                        <a:t>dancer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20">
                          <a:latin typeface="Segoe UI"/>
                          <a:cs typeface="Segoe UI"/>
                        </a:rPr>
                        <a:t>40.0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DanceEnthusiastCityNightPerformance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Twitter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</a:tr>
              <a:tr h="217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express...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625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At</a:t>
                      </a:r>
                      <a:r>
                        <a:rPr dirty="0" sz="950" spc="3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950" spc="3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front</a:t>
                      </a:r>
                      <a:r>
                        <a:rPr dirty="0" sz="950" spc="3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row</a:t>
                      </a:r>
                      <a:r>
                        <a:rPr dirty="0" sz="950" spc="3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25">
                          <a:latin typeface="Segoe UI"/>
                          <a:cs typeface="Segoe UI"/>
                        </a:rPr>
                        <a:t>of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</a:tr>
              <a:tr h="161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25" b="1">
                          <a:latin typeface="Segoe UI"/>
                          <a:cs typeface="Segoe UI"/>
                        </a:rPr>
                        <a:t>510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Adele's</a:t>
                      </a:r>
                      <a:r>
                        <a:rPr dirty="0" sz="950" spc="6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concert,</a:t>
                      </a:r>
                      <a:r>
                        <a:rPr dirty="0" sz="950" spc="7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20">
                          <a:latin typeface="Segoe UI"/>
                          <a:cs typeface="Segoe UI"/>
                        </a:rPr>
                        <a:t>each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20">
                          <a:latin typeface="Segoe UI"/>
                          <a:cs typeface="Segoe UI"/>
                        </a:rPr>
                        <a:t>40.0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AdeleConcertGoer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Instagram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</a:tr>
              <a:tr h="217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note...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</a:tr>
              <a:tr h="22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625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Awe-inspired</a:t>
                      </a:r>
                      <a:r>
                        <a:rPr dirty="0" sz="950" spc="5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by</a:t>
                      </a:r>
                      <a:r>
                        <a:rPr dirty="0" sz="950" spc="5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25">
                          <a:latin typeface="Segoe UI"/>
                          <a:cs typeface="Segoe UI"/>
                        </a:rPr>
                        <a:t>the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25" b="1">
                          <a:latin typeface="Segoe UI"/>
                          <a:cs typeface="Segoe UI"/>
                        </a:rPr>
                        <a:t>402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vastness</a:t>
                      </a:r>
                      <a:r>
                        <a:rPr dirty="0" sz="950" spc="4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of</a:t>
                      </a:r>
                      <a:r>
                        <a:rPr dirty="0" sz="950" spc="4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950" spc="4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10">
                          <a:latin typeface="Segoe UI"/>
                          <a:cs typeface="Segoe UI"/>
                        </a:rPr>
                        <a:t>cosmos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20">
                          <a:latin typeface="Segoe UI"/>
                          <a:cs typeface="Segoe UI"/>
                        </a:rPr>
                        <a:t>40.0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CosmosExplorer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Instagram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</a:tr>
              <a:tr h="217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on</a:t>
                      </a:r>
                      <a:r>
                        <a:rPr dirty="0" sz="950" spc="2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25">
                          <a:latin typeface="Segoe UI"/>
                          <a:cs typeface="Segoe UI"/>
                        </a:rPr>
                        <a:t>...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92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625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Celebrating</a:t>
                      </a:r>
                      <a:r>
                        <a:rPr dirty="0" sz="950" spc="5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a</a:t>
                      </a:r>
                      <a:r>
                        <a:rPr dirty="0" sz="950" spc="5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10">
                          <a:latin typeface="Segoe UI"/>
                          <a:cs typeface="Segoe UI"/>
                        </a:rPr>
                        <a:t>historic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793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</a:tr>
              <a:tr h="161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25" b="1">
                          <a:latin typeface="Segoe UI"/>
                          <a:cs typeface="Segoe UI"/>
                        </a:rPr>
                        <a:t>540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victory</a:t>
                      </a:r>
                      <a:r>
                        <a:rPr dirty="0" sz="950" spc="4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in</a:t>
                      </a:r>
                      <a:r>
                        <a:rPr dirty="0" sz="950" spc="4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the</a:t>
                      </a:r>
                      <a:r>
                        <a:rPr dirty="0" sz="950" spc="40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10">
                          <a:latin typeface="Segoe UI"/>
                          <a:cs typeface="Segoe UI"/>
                        </a:rPr>
                        <a:t>World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20">
                          <a:latin typeface="Segoe UI"/>
                          <a:cs typeface="Segoe UI"/>
                        </a:rPr>
                        <a:t>40.0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FootballFanWorldCupCelebration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085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Instagram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</a:tr>
              <a:tr h="217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Cu...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143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 descr=""/>
          <p:cNvSpPr/>
          <p:nvPr/>
        </p:nvSpPr>
        <p:spPr>
          <a:xfrm>
            <a:off x="1409699" y="7839068"/>
            <a:ext cx="5467350" cy="1066800"/>
          </a:xfrm>
          <a:custGeom>
            <a:avLst/>
            <a:gdLst/>
            <a:ahLst/>
            <a:cxnLst/>
            <a:rect l="l" t="t" r="r" b="b"/>
            <a:pathLst>
              <a:path w="5467350" h="1066800">
                <a:moveTo>
                  <a:pt x="5467349" y="1066799"/>
                </a:moveTo>
                <a:lnTo>
                  <a:pt x="0" y="1066799"/>
                </a:lnTo>
                <a:lnTo>
                  <a:pt x="0" y="0"/>
                </a:lnTo>
                <a:lnTo>
                  <a:pt x="5467349" y="0"/>
                </a:lnTo>
                <a:lnTo>
                  <a:pt x="5467349" y="10667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400174" y="9658343"/>
            <a:ext cx="5486400" cy="577215"/>
            <a:chOff x="1400174" y="9658343"/>
            <a:chExt cx="5486400" cy="577215"/>
          </a:xfrm>
        </p:grpSpPr>
        <p:sp>
          <p:nvSpPr>
            <p:cNvPr id="5" name="object 5" descr=""/>
            <p:cNvSpPr/>
            <p:nvPr/>
          </p:nvSpPr>
          <p:spPr>
            <a:xfrm>
              <a:off x="1400162" y="9658349"/>
              <a:ext cx="5486400" cy="577215"/>
            </a:xfrm>
            <a:custGeom>
              <a:avLst/>
              <a:gdLst/>
              <a:ahLst/>
              <a:cxnLst/>
              <a:rect l="l" t="t" r="r" b="b"/>
              <a:pathLst>
                <a:path w="5486400" h="577215">
                  <a:moveTo>
                    <a:pt x="54864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0" y="576872"/>
                  </a:lnTo>
                  <a:lnTo>
                    <a:pt x="9525" y="576872"/>
                  </a:lnTo>
                  <a:lnTo>
                    <a:pt x="9525" y="9525"/>
                  </a:lnTo>
                  <a:lnTo>
                    <a:pt x="5476875" y="9525"/>
                  </a:lnTo>
                  <a:lnTo>
                    <a:pt x="5476875" y="576872"/>
                  </a:lnTo>
                  <a:lnTo>
                    <a:pt x="5486400" y="576872"/>
                  </a:lnTo>
                  <a:lnTo>
                    <a:pt x="5486400" y="9525"/>
                  </a:lnTo>
                  <a:lnTo>
                    <a:pt x="5486400" y="12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09699" y="9667876"/>
              <a:ext cx="5467350" cy="567690"/>
            </a:xfrm>
            <a:custGeom>
              <a:avLst/>
              <a:gdLst/>
              <a:ahLst/>
              <a:cxnLst/>
              <a:rect l="l" t="t" r="r" b="b"/>
              <a:pathLst>
                <a:path w="5467350" h="567690">
                  <a:moveTo>
                    <a:pt x="5467349" y="567332"/>
                  </a:moveTo>
                  <a:lnTo>
                    <a:pt x="0" y="567332"/>
                  </a:lnTo>
                  <a:lnTo>
                    <a:pt x="0" y="0"/>
                  </a:lnTo>
                  <a:lnTo>
                    <a:pt x="5467349" y="0"/>
                  </a:lnTo>
                  <a:lnTo>
                    <a:pt x="5467349" y="56733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35099" y="7025988"/>
            <a:ext cx="5245735" cy="6337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30"/>
              </a:spcBef>
            </a:pPr>
            <a:r>
              <a:rPr dirty="0" sz="2150">
                <a:latin typeface="Segoe UI Semibold"/>
                <a:cs typeface="Segoe UI Semibold"/>
              </a:rPr>
              <a:t>Grouping</a:t>
            </a:r>
            <a:r>
              <a:rPr dirty="0" sz="2150" spc="3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Data</a:t>
            </a:r>
            <a:r>
              <a:rPr dirty="0" sz="2150" spc="4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by</a:t>
            </a:r>
            <a:r>
              <a:rPr dirty="0" sz="2150" spc="3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Platform</a:t>
            </a:r>
            <a:r>
              <a:rPr dirty="0" sz="2150" spc="3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and</a:t>
            </a:r>
            <a:r>
              <a:rPr dirty="0" sz="2150" spc="35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Summing Likes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435099" y="7874000"/>
            <a:ext cx="547179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#Grouping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data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by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platform,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adding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up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likes,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and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sorting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see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which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5" i="1">
                <a:solidFill>
                  <a:srgbClr val="408080"/>
                </a:solidFill>
                <a:latin typeface="Consolas"/>
                <a:cs typeface="Consolas"/>
              </a:rPr>
              <a:t>pl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35099" y="8035925"/>
            <a:ext cx="4656455" cy="8216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'Likes'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7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8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'Likes'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astype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int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12700" marR="5080">
              <a:lnSpc>
                <a:spcPct val="2237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df_aggregated</a:t>
            </a:r>
            <a:r>
              <a:rPr dirty="0" sz="950" spc="8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9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groupby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'Platform'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'Likes'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mean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reset_index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df_likes</a:t>
            </a:r>
            <a:r>
              <a:rPr dirty="0" sz="950" spc="10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0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groupby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'Platform'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'Likes'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sum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reset_index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35099" y="9131013"/>
            <a:ext cx="524764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Segoe UI Semibold"/>
                <a:cs typeface="Segoe UI Semibold"/>
              </a:rPr>
              <a:t>Visual</a:t>
            </a:r>
            <a:r>
              <a:rPr dirty="0" sz="2150" spc="1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Representation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of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likes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by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Platform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09699" y="9689464"/>
            <a:ext cx="5486400" cy="3492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Grouping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and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summing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likes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by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platform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likes_by_platform</a:t>
            </a:r>
            <a:r>
              <a:rPr dirty="0" sz="950" spc="24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24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groupby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"Platform"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"Likes"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sum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sort_values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ascending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20724" y="787400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[340…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20724" y="970280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[341…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0174" y="457193"/>
            <a:ext cx="5486400" cy="1352550"/>
            <a:chOff x="1400174" y="457193"/>
            <a:chExt cx="5486400" cy="1352550"/>
          </a:xfrm>
        </p:grpSpPr>
        <p:sp>
          <p:nvSpPr>
            <p:cNvPr id="3" name="object 3" descr=""/>
            <p:cNvSpPr/>
            <p:nvPr/>
          </p:nvSpPr>
          <p:spPr>
            <a:xfrm>
              <a:off x="1400162" y="457199"/>
              <a:ext cx="5486400" cy="1352550"/>
            </a:xfrm>
            <a:custGeom>
              <a:avLst/>
              <a:gdLst/>
              <a:ahLst/>
              <a:cxnLst/>
              <a:rect l="l" t="t" r="r" b="b"/>
              <a:pathLst>
                <a:path w="5486400" h="1352550">
                  <a:moveTo>
                    <a:pt x="5486400" y="0"/>
                  </a:moveTo>
                  <a:lnTo>
                    <a:pt x="5476875" y="0"/>
                  </a:lnTo>
                  <a:lnTo>
                    <a:pt x="5476875" y="1343025"/>
                  </a:lnTo>
                  <a:lnTo>
                    <a:pt x="9525" y="13430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343025"/>
                  </a:lnTo>
                  <a:lnTo>
                    <a:pt x="0" y="1352550"/>
                  </a:lnTo>
                  <a:lnTo>
                    <a:pt x="9525" y="1352550"/>
                  </a:lnTo>
                  <a:lnTo>
                    <a:pt x="5476875" y="1352550"/>
                  </a:lnTo>
                  <a:lnTo>
                    <a:pt x="5486400" y="1352550"/>
                  </a:lnTo>
                  <a:lnTo>
                    <a:pt x="5486400" y="1343025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09699" y="457193"/>
              <a:ext cx="5467350" cy="1343025"/>
            </a:xfrm>
            <a:custGeom>
              <a:avLst/>
              <a:gdLst/>
              <a:ahLst/>
              <a:cxnLst/>
              <a:rect l="l" t="t" r="r" b="b"/>
              <a:pathLst>
                <a:path w="5467350" h="1343025">
                  <a:moveTo>
                    <a:pt x="5467349" y="1343024"/>
                  </a:moveTo>
                  <a:lnTo>
                    <a:pt x="0" y="1343024"/>
                  </a:lnTo>
                  <a:lnTo>
                    <a:pt x="0" y="0"/>
                  </a:lnTo>
                  <a:lnTo>
                    <a:pt x="5467349" y="0"/>
                  </a:lnTo>
                  <a:lnTo>
                    <a:pt x="5467349" y="13430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1409699" y="431165"/>
            <a:ext cx="5467350" cy="13208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2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Plotting</a:t>
            </a:r>
            <a:endParaRPr sz="950">
              <a:latin typeface="Consolas"/>
              <a:cs typeface="Consolas"/>
            </a:endParaRPr>
          </a:p>
          <a:p>
            <a:pPr marL="38100" marR="654685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likes_by_platform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plot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kind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'bar'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7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color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'skyblue'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8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edgecolor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'black'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"Total</a:t>
            </a:r>
            <a:r>
              <a:rPr dirty="0" sz="950" spc="9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Likes</a:t>
            </a:r>
            <a:r>
              <a:rPr dirty="0" sz="950" spc="9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by</a:t>
            </a:r>
            <a:r>
              <a:rPr dirty="0" sz="950" spc="9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Platform"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xlabel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"Platform"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 marR="3719195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ylabel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"Total</a:t>
            </a:r>
            <a:r>
              <a:rPr dirty="0" sz="950" spc="18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Likes"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xticks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rotation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 marR="4195445">
              <a:lnSpc>
                <a:spcPct val="111800"/>
              </a:lnSpc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tight_layout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994" y="1937433"/>
            <a:ext cx="5440679" cy="398514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435099" y="6283038"/>
            <a:ext cx="4210050" cy="6337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30"/>
              </a:spcBef>
            </a:pPr>
            <a:r>
              <a:rPr dirty="0" sz="2150">
                <a:latin typeface="Segoe UI Semibold"/>
                <a:cs typeface="Segoe UI Semibold"/>
              </a:rPr>
              <a:t>Visualizing</a:t>
            </a:r>
            <a:r>
              <a:rPr dirty="0" sz="2150" spc="3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Engagement</a:t>
            </a:r>
            <a:r>
              <a:rPr dirty="0" sz="2150" spc="4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of</a:t>
            </a:r>
            <a:r>
              <a:rPr dirty="0" sz="2150" spc="4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top</a:t>
            </a:r>
            <a:r>
              <a:rPr dirty="0" sz="2150" spc="45">
                <a:latin typeface="Segoe UI Semibold"/>
                <a:cs typeface="Segoe UI Semibold"/>
              </a:rPr>
              <a:t> </a:t>
            </a:r>
            <a:r>
              <a:rPr dirty="0" sz="2150" spc="-25">
                <a:latin typeface="Segoe UI Semibold"/>
                <a:cs typeface="Segoe UI Semibold"/>
              </a:rPr>
              <a:t>10 </a:t>
            </a:r>
            <a:r>
              <a:rPr dirty="0" sz="2150">
                <a:latin typeface="Segoe UI Semibold"/>
                <a:cs typeface="Segoe UI Semibold"/>
              </a:rPr>
              <a:t>countries</a:t>
            </a:r>
            <a:r>
              <a:rPr dirty="0" sz="2150" spc="3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in</a:t>
            </a:r>
            <a:r>
              <a:rPr dirty="0" sz="2150" spc="4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Social</a:t>
            </a:r>
            <a:r>
              <a:rPr dirty="0" sz="2150" spc="45">
                <a:latin typeface="Segoe UI Semibold"/>
                <a:cs typeface="Segoe UI Semibold"/>
              </a:rPr>
              <a:t> </a:t>
            </a:r>
            <a:r>
              <a:rPr dirty="0" sz="2150" spc="-20">
                <a:latin typeface="Segoe UI Semibold"/>
                <a:cs typeface="Segoe UI Semibold"/>
              </a:rPr>
              <a:t>Media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409699" y="7096118"/>
            <a:ext cx="5467350" cy="2200275"/>
          </a:xfrm>
          <a:prstGeom prst="rect">
            <a:avLst/>
          </a:prstGeom>
          <a:solidFill>
            <a:srgbClr val="F5F5F5"/>
          </a:solidFill>
        </p:spPr>
        <p:txBody>
          <a:bodyPr wrap="square" lIns="0" tIns="508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Cleaning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'Country'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column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remove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inconsistencies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'Country'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8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9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'Country'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str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strip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str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Analyzing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top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10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most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active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countries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country_counts</a:t>
            </a:r>
            <a:r>
              <a:rPr dirty="0" sz="950" spc="9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9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'Country'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value_counts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head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figure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figsize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54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  <a:p>
            <a:pPr marL="38100" marR="1334770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sns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barplot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country_counts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values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39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country_counts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index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'Top</a:t>
            </a:r>
            <a:r>
              <a:rPr dirty="0" sz="950" spc="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10</a:t>
            </a:r>
            <a:r>
              <a:rPr dirty="0" sz="950" spc="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Countries</a:t>
            </a:r>
            <a:r>
              <a:rPr dirty="0" sz="950" spc="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by</a:t>
            </a:r>
            <a:r>
              <a:rPr dirty="0" sz="950" spc="7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Number</a:t>
            </a:r>
            <a:r>
              <a:rPr dirty="0" sz="950" spc="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950" spc="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Posts'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 marR="3446779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xlabel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'Number</a:t>
            </a:r>
            <a:r>
              <a:rPr dirty="0" sz="950" spc="1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950" spc="114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Posts'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ylabel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'Country'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 marR="4195445">
              <a:lnSpc>
                <a:spcPct val="111800"/>
              </a:lnSpc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tight_layout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0724" y="713105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[342…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6841" y="508199"/>
            <a:ext cx="5498765" cy="321861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435099" y="4054189"/>
            <a:ext cx="404431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Segoe UI Semibold"/>
                <a:cs typeface="Segoe UI Semibold"/>
              </a:rPr>
              <a:t>Grouping</a:t>
            </a:r>
            <a:r>
              <a:rPr dirty="0" sz="2150" spc="3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Sentiment</a:t>
            </a:r>
            <a:r>
              <a:rPr dirty="0" sz="2150" spc="5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by</a:t>
            </a:r>
            <a:r>
              <a:rPr dirty="0" sz="2150" spc="45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Country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404937" y="4586280"/>
            <a:ext cx="5502275" cy="914400"/>
          </a:xfrm>
          <a:prstGeom prst="rect">
            <a:avLst/>
          </a:prstGeom>
          <a:solidFill>
            <a:srgbClr val="F5F5F5"/>
          </a:solidFill>
          <a:ln w="9524">
            <a:solidFill>
              <a:srgbClr val="DFDFDF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42545" marR="12065">
              <a:lnSpc>
                <a:spcPct val="100000"/>
              </a:lnSpc>
              <a:spcBef>
                <a:spcPts val="434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Grouping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sentiment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by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country</a:t>
            </a:r>
            <a:endParaRPr sz="950">
              <a:latin typeface="Consolas"/>
              <a:cs typeface="Consolas"/>
            </a:endParaRPr>
          </a:p>
          <a:p>
            <a:pPr marL="42545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sentiment_by_country</a:t>
            </a:r>
            <a:r>
              <a:rPr dirty="0" sz="950" spc="15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7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groupby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'Country'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6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'VADER_Sentiment'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size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unstack</a:t>
            </a:r>
            <a:endParaRPr sz="950">
              <a:latin typeface="Consolas"/>
              <a:cs typeface="Consolas"/>
            </a:endParaRPr>
          </a:p>
          <a:p>
            <a:pPr marR="12065">
              <a:lnSpc>
                <a:spcPct val="100000"/>
              </a:lnSpc>
              <a:spcBef>
                <a:spcPts val="300"/>
              </a:spcBef>
            </a:pPr>
            <a:endParaRPr sz="950">
              <a:latin typeface="Consolas"/>
              <a:cs typeface="Consolas"/>
            </a:endParaRPr>
          </a:p>
          <a:p>
            <a:pPr marL="42545" marR="12065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Displaying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sentiment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distribution</a:t>
            </a:r>
            <a:r>
              <a:rPr dirty="0" sz="950" spc="8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by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country</a:t>
            </a:r>
            <a:endParaRPr sz="950">
              <a:latin typeface="Consolas"/>
              <a:cs typeface="Consolas"/>
            </a:endParaRPr>
          </a:p>
          <a:p>
            <a:pPr marL="42545" marR="12065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sentiment_by_country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20724" y="462597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[357…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0174" y="457199"/>
            <a:ext cx="5486400" cy="2809875"/>
            <a:chOff x="1400174" y="457199"/>
            <a:chExt cx="5486400" cy="2809875"/>
          </a:xfrm>
        </p:grpSpPr>
        <p:sp>
          <p:nvSpPr>
            <p:cNvPr id="3" name="object 3" descr=""/>
            <p:cNvSpPr/>
            <p:nvPr/>
          </p:nvSpPr>
          <p:spPr>
            <a:xfrm>
              <a:off x="1400162" y="457199"/>
              <a:ext cx="5486400" cy="2809875"/>
            </a:xfrm>
            <a:custGeom>
              <a:avLst/>
              <a:gdLst/>
              <a:ahLst/>
              <a:cxnLst/>
              <a:rect l="l" t="t" r="r" b="b"/>
              <a:pathLst>
                <a:path w="5486400" h="2809875">
                  <a:moveTo>
                    <a:pt x="5486400" y="0"/>
                  </a:moveTo>
                  <a:lnTo>
                    <a:pt x="5476875" y="0"/>
                  </a:lnTo>
                  <a:lnTo>
                    <a:pt x="5476875" y="2800350"/>
                  </a:lnTo>
                  <a:lnTo>
                    <a:pt x="9525" y="280035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2800350"/>
                  </a:lnTo>
                  <a:lnTo>
                    <a:pt x="0" y="2809875"/>
                  </a:lnTo>
                  <a:lnTo>
                    <a:pt x="9525" y="2809875"/>
                  </a:lnTo>
                  <a:lnTo>
                    <a:pt x="5476875" y="2809875"/>
                  </a:lnTo>
                  <a:lnTo>
                    <a:pt x="5486400" y="2809875"/>
                  </a:lnTo>
                  <a:lnTo>
                    <a:pt x="5486400" y="2800350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09699" y="457199"/>
              <a:ext cx="5467350" cy="2800350"/>
            </a:xfrm>
            <a:custGeom>
              <a:avLst/>
              <a:gdLst/>
              <a:ahLst/>
              <a:cxnLst/>
              <a:rect l="l" t="t" r="r" b="b"/>
              <a:pathLst>
                <a:path w="5467350" h="2800350">
                  <a:moveTo>
                    <a:pt x="5467349" y="2800349"/>
                  </a:moveTo>
                  <a:lnTo>
                    <a:pt x="0" y="2800349"/>
                  </a:lnTo>
                  <a:lnTo>
                    <a:pt x="0" y="0"/>
                  </a:lnTo>
                  <a:lnTo>
                    <a:pt x="5467349" y="0"/>
                  </a:lnTo>
                  <a:lnTo>
                    <a:pt x="5467349" y="28003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1409699" y="431165"/>
            <a:ext cx="5467350" cy="277812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3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For</a:t>
            </a:r>
            <a:r>
              <a:rPr dirty="0" sz="950" spc="4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text</a:t>
            </a:r>
            <a:r>
              <a:rPr dirty="0" sz="950" spc="3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processing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7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202020"/>
                </a:solidFill>
                <a:latin typeface="Consolas"/>
                <a:cs typeface="Consolas"/>
              </a:rPr>
              <a:t>re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7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string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950" spc="8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collections</a:t>
            </a:r>
            <a:r>
              <a:rPr dirty="0" sz="950" spc="8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8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Counter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#Natural</a:t>
            </a:r>
            <a:r>
              <a:rPr dirty="0" sz="950" spc="9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language</a:t>
            </a:r>
            <a:r>
              <a:rPr dirty="0" sz="950" spc="9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processing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7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20">
                <a:solidFill>
                  <a:srgbClr val="202020"/>
                </a:solidFill>
                <a:latin typeface="Consolas"/>
                <a:cs typeface="Consolas"/>
              </a:rPr>
              <a:t>nltk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950" spc="8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nltk.corpus</a:t>
            </a:r>
            <a:r>
              <a:rPr dirty="0" sz="950" spc="8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8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stopwords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950" spc="9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nltk.tokenize</a:t>
            </a:r>
            <a:r>
              <a:rPr dirty="0" sz="950" spc="9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9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word_tokenize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950" spc="7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nltk.stem</a:t>
            </a:r>
            <a:r>
              <a:rPr dirty="0" sz="950" spc="7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7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WordNetLemmatizer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950" spc="114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nltk.sentiment.vader</a:t>
            </a:r>
            <a:r>
              <a:rPr dirty="0" sz="950" spc="114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114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SentimentIntensityAnalyzer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#Sentiment</a:t>
            </a:r>
            <a:r>
              <a:rPr dirty="0" sz="950" spc="114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Analysis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950" spc="7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textblob</a:t>
            </a:r>
            <a:r>
              <a:rPr dirty="0" sz="950" spc="8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7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TextBlob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#Date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and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Time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handling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from</a:t>
            </a:r>
            <a:r>
              <a:rPr dirty="0" sz="950" spc="7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datetime</a:t>
            </a:r>
            <a:r>
              <a:rPr dirty="0" sz="950" spc="8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import</a:t>
            </a:r>
            <a:r>
              <a:rPr dirty="0" sz="950" spc="7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datetime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404937" y="3367086"/>
            <a:ext cx="5476875" cy="752475"/>
          </a:xfrm>
          <a:prstGeom prst="rect">
            <a:avLst/>
          </a:prstGeom>
          <a:solidFill>
            <a:srgbClr val="F5F5F5"/>
          </a:solidFill>
          <a:ln w="9524">
            <a:solidFill>
              <a:srgbClr val="DFDFDF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434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nltk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download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'punkt'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42545" marR="3655695">
              <a:lnSpc>
                <a:spcPct val="111800"/>
              </a:lnSpc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nltk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download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'stopwords'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nltk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download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'wordnet'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42545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nltk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download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'vader_lexicon'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85874" y="4171949"/>
            <a:ext cx="5600700" cy="1990725"/>
          </a:xfrm>
          <a:prstGeom prst="rect">
            <a:avLst/>
          </a:prstGeom>
          <a:solidFill>
            <a:srgbClr val="FFDDDD"/>
          </a:solidFill>
        </p:spPr>
        <p:txBody>
          <a:bodyPr wrap="square" lIns="0" tIns="50800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400"/>
              </a:spcBef>
            </a:pPr>
            <a:r>
              <a:rPr dirty="0" sz="950">
                <a:latin typeface="Consolas"/>
                <a:cs typeface="Consolas"/>
              </a:rPr>
              <a:t>[nltk_data]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Downloading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package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punkt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to</a:t>
            </a:r>
            <a:endParaRPr sz="950">
              <a:latin typeface="Consolas"/>
              <a:cs typeface="Consolas"/>
            </a:endParaRPr>
          </a:p>
          <a:p>
            <a:pPr marL="67945" marR="1576070">
              <a:lnSpc>
                <a:spcPct val="111800"/>
              </a:lnSpc>
              <a:tabLst>
                <a:tab pos="1020444" algn="l"/>
                <a:tab pos="1156970" algn="l"/>
              </a:tabLst>
            </a:pPr>
            <a:r>
              <a:rPr dirty="0" sz="950" spc="-10">
                <a:latin typeface="Consolas"/>
                <a:cs typeface="Consolas"/>
              </a:rPr>
              <a:t>[nltk_data]</a:t>
            </a:r>
            <a:r>
              <a:rPr dirty="0" sz="950">
                <a:latin typeface="Consolas"/>
                <a:cs typeface="Consolas"/>
              </a:rPr>
              <a:t>		</a:t>
            </a:r>
            <a:r>
              <a:rPr dirty="0" sz="950" spc="-10">
                <a:latin typeface="Consolas"/>
                <a:cs typeface="Consolas"/>
              </a:rPr>
              <a:t>C:\Users\dell\AppData\Roaming\nltk_data... [nltk_data]</a:t>
            </a:r>
            <a:r>
              <a:rPr dirty="0" sz="950">
                <a:latin typeface="Consolas"/>
                <a:cs typeface="Consolas"/>
              </a:rPr>
              <a:t>	Package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punkt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is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already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up-to-</a:t>
            </a:r>
            <a:r>
              <a:rPr dirty="0" sz="950" spc="-10">
                <a:latin typeface="Consolas"/>
                <a:cs typeface="Consolas"/>
              </a:rPr>
              <a:t>date!</a:t>
            </a:r>
            <a:endParaRPr sz="950">
              <a:latin typeface="Consolas"/>
              <a:cs typeface="Consolas"/>
            </a:endParaRPr>
          </a:p>
          <a:p>
            <a:pPr marL="67945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latin typeface="Consolas"/>
                <a:cs typeface="Consolas"/>
              </a:rPr>
              <a:t>[nltk_data]</a:t>
            </a:r>
            <a:r>
              <a:rPr dirty="0" sz="950" spc="10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Downloading</a:t>
            </a:r>
            <a:r>
              <a:rPr dirty="0" sz="950" spc="11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package</a:t>
            </a:r>
            <a:r>
              <a:rPr dirty="0" sz="950" spc="11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stopwords</a:t>
            </a:r>
            <a:r>
              <a:rPr dirty="0" sz="950" spc="110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to</a:t>
            </a:r>
            <a:endParaRPr sz="950">
              <a:latin typeface="Consolas"/>
              <a:cs typeface="Consolas"/>
            </a:endParaRPr>
          </a:p>
          <a:p>
            <a:pPr marL="67945" marR="1576070">
              <a:lnSpc>
                <a:spcPct val="111800"/>
              </a:lnSpc>
              <a:tabLst>
                <a:tab pos="1020444" algn="l"/>
                <a:tab pos="1156970" algn="l"/>
              </a:tabLst>
            </a:pPr>
            <a:r>
              <a:rPr dirty="0" sz="950" spc="-10">
                <a:latin typeface="Consolas"/>
                <a:cs typeface="Consolas"/>
              </a:rPr>
              <a:t>[nltk_data]</a:t>
            </a:r>
            <a:r>
              <a:rPr dirty="0" sz="950">
                <a:latin typeface="Consolas"/>
                <a:cs typeface="Consolas"/>
              </a:rPr>
              <a:t>		</a:t>
            </a:r>
            <a:r>
              <a:rPr dirty="0" sz="950" spc="-10">
                <a:latin typeface="Consolas"/>
                <a:cs typeface="Consolas"/>
              </a:rPr>
              <a:t>C:\Users\dell\AppData\Roaming\nltk_data... [nltk_data]</a:t>
            </a:r>
            <a:r>
              <a:rPr dirty="0" sz="950">
                <a:latin typeface="Consolas"/>
                <a:cs typeface="Consolas"/>
              </a:rPr>
              <a:t>	Package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stopwords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is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already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up-to-</a:t>
            </a:r>
            <a:r>
              <a:rPr dirty="0" sz="950" spc="-10">
                <a:latin typeface="Consolas"/>
                <a:cs typeface="Consolas"/>
              </a:rPr>
              <a:t>date!</a:t>
            </a:r>
            <a:endParaRPr sz="950">
              <a:latin typeface="Consolas"/>
              <a:cs typeface="Consolas"/>
            </a:endParaRPr>
          </a:p>
          <a:p>
            <a:pPr marL="67945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latin typeface="Consolas"/>
                <a:cs typeface="Consolas"/>
              </a:rPr>
              <a:t>[nltk_data]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Downloading</a:t>
            </a:r>
            <a:r>
              <a:rPr dirty="0" sz="950" spc="10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package</a:t>
            </a:r>
            <a:r>
              <a:rPr dirty="0" sz="950" spc="10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wordnet</a:t>
            </a:r>
            <a:r>
              <a:rPr dirty="0" sz="950" spc="105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to</a:t>
            </a:r>
            <a:endParaRPr sz="950">
              <a:latin typeface="Consolas"/>
              <a:cs typeface="Consolas"/>
            </a:endParaRPr>
          </a:p>
          <a:p>
            <a:pPr marL="67945" marR="1576070">
              <a:lnSpc>
                <a:spcPct val="111800"/>
              </a:lnSpc>
              <a:tabLst>
                <a:tab pos="1020444" algn="l"/>
                <a:tab pos="1156970" algn="l"/>
              </a:tabLst>
            </a:pPr>
            <a:r>
              <a:rPr dirty="0" sz="950" spc="-10">
                <a:latin typeface="Consolas"/>
                <a:cs typeface="Consolas"/>
              </a:rPr>
              <a:t>[nltk_data]</a:t>
            </a:r>
            <a:r>
              <a:rPr dirty="0" sz="950">
                <a:latin typeface="Consolas"/>
                <a:cs typeface="Consolas"/>
              </a:rPr>
              <a:t>		</a:t>
            </a:r>
            <a:r>
              <a:rPr dirty="0" sz="950" spc="-10">
                <a:latin typeface="Consolas"/>
                <a:cs typeface="Consolas"/>
              </a:rPr>
              <a:t>C:\Users\dell\AppData\Roaming\nltk_data... [nltk_data]</a:t>
            </a:r>
            <a:r>
              <a:rPr dirty="0" sz="950">
                <a:latin typeface="Consolas"/>
                <a:cs typeface="Consolas"/>
              </a:rPr>
              <a:t>	Package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wordnet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is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already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up-to-</a:t>
            </a:r>
            <a:r>
              <a:rPr dirty="0" sz="950" spc="-10">
                <a:latin typeface="Consolas"/>
                <a:cs typeface="Consolas"/>
              </a:rPr>
              <a:t>date!</a:t>
            </a:r>
            <a:endParaRPr sz="950">
              <a:latin typeface="Consolas"/>
              <a:cs typeface="Consolas"/>
            </a:endParaRPr>
          </a:p>
          <a:p>
            <a:pPr marL="67945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latin typeface="Consolas"/>
                <a:cs typeface="Consolas"/>
              </a:rPr>
              <a:t>[nltk_data]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Downloading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package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vader_lexicon</a:t>
            </a:r>
            <a:r>
              <a:rPr dirty="0" sz="950" spc="120">
                <a:latin typeface="Consolas"/>
                <a:cs typeface="Consolas"/>
              </a:rPr>
              <a:t> </a:t>
            </a:r>
            <a:r>
              <a:rPr dirty="0" sz="950" spc="-35">
                <a:latin typeface="Consolas"/>
                <a:cs typeface="Consolas"/>
              </a:rPr>
              <a:t>to</a:t>
            </a:r>
            <a:endParaRPr sz="950">
              <a:latin typeface="Consolas"/>
              <a:cs typeface="Consolas"/>
            </a:endParaRPr>
          </a:p>
          <a:p>
            <a:pPr marL="67945" marR="1576070">
              <a:lnSpc>
                <a:spcPct val="111800"/>
              </a:lnSpc>
              <a:tabLst>
                <a:tab pos="1020444" algn="l"/>
                <a:tab pos="1156970" algn="l"/>
              </a:tabLst>
            </a:pPr>
            <a:r>
              <a:rPr dirty="0" sz="950" spc="-10">
                <a:latin typeface="Consolas"/>
                <a:cs typeface="Consolas"/>
              </a:rPr>
              <a:t>[nltk_data]</a:t>
            </a:r>
            <a:r>
              <a:rPr dirty="0" sz="950">
                <a:latin typeface="Consolas"/>
                <a:cs typeface="Consolas"/>
              </a:rPr>
              <a:t>		</a:t>
            </a:r>
            <a:r>
              <a:rPr dirty="0" sz="950" spc="-10">
                <a:latin typeface="Consolas"/>
                <a:cs typeface="Consolas"/>
              </a:rPr>
              <a:t>C:\Users\dell\AppData\Roaming\nltk_data... [nltk_data]</a:t>
            </a:r>
            <a:r>
              <a:rPr dirty="0" sz="950">
                <a:latin typeface="Consolas"/>
                <a:cs typeface="Consolas"/>
              </a:rPr>
              <a:t>	Package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vader_lexicon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is</a:t>
            </a:r>
            <a:r>
              <a:rPr dirty="0" sz="950" spc="10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already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up-to-</a:t>
            </a:r>
            <a:r>
              <a:rPr dirty="0" sz="950" spc="-10">
                <a:latin typeface="Consolas"/>
                <a:cs typeface="Consolas"/>
              </a:rPr>
              <a:t>date!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55489" y="6207124"/>
            <a:ext cx="2978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0">
                <a:latin typeface="Consolas"/>
                <a:cs typeface="Consolas"/>
              </a:rPr>
              <a:t>True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35099" y="6654513"/>
            <a:ext cx="214630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Segoe UI Semibold"/>
                <a:cs typeface="Segoe UI Semibold"/>
              </a:rPr>
              <a:t>Load</a:t>
            </a:r>
            <a:r>
              <a:rPr dirty="0" sz="2150" spc="2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the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Dataset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04937" y="7186611"/>
            <a:ext cx="5476875" cy="428625"/>
          </a:xfrm>
          <a:prstGeom prst="rect">
            <a:avLst/>
          </a:prstGeom>
          <a:solidFill>
            <a:srgbClr val="F5F5F5"/>
          </a:solidFill>
          <a:ln w="9524">
            <a:solidFill>
              <a:srgbClr val="DFDFDF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434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3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Load</a:t>
            </a:r>
            <a:r>
              <a:rPr dirty="0" sz="950" spc="4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3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dataset</a:t>
            </a:r>
            <a:endParaRPr sz="950">
              <a:latin typeface="Consolas"/>
              <a:cs typeface="Consolas"/>
            </a:endParaRPr>
          </a:p>
          <a:p>
            <a:pPr marL="42545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2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3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pd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read_csv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'sentimentdataset.csv'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04937" y="7720011"/>
            <a:ext cx="5476875" cy="428625"/>
          </a:xfrm>
          <a:prstGeom prst="rect">
            <a:avLst/>
          </a:prstGeom>
          <a:solidFill>
            <a:srgbClr val="F5F5F5"/>
          </a:solidFill>
          <a:ln w="9524">
            <a:solidFill>
              <a:srgbClr val="DFDFDF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434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Displaying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first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few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rows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get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initial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look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at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0" i="1">
                <a:solidFill>
                  <a:srgbClr val="408080"/>
                </a:solidFill>
                <a:latin typeface="Consolas"/>
                <a:cs typeface="Consolas"/>
              </a:rPr>
              <a:t>data</a:t>
            </a:r>
            <a:endParaRPr sz="950">
              <a:latin typeface="Consolas"/>
              <a:cs typeface="Consolas"/>
            </a:endParaRPr>
          </a:p>
          <a:p>
            <a:pPr marL="42545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head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200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20724" y="340677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[280…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20724" y="6207124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Out[280…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20724" y="722630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[319…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20724" y="775970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[320…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322139" y="489063"/>
          <a:ext cx="3135630" cy="5607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775"/>
                <a:gridCol w="680719"/>
                <a:gridCol w="612775"/>
                <a:gridCol w="644525"/>
              </a:tblGrid>
              <a:tr h="304165">
                <a:tc>
                  <a:txBody>
                    <a:bodyPr/>
                    <a:lstStyle/>
                    <a:p>
                      <a:pPr marL="31750">
                        <a:lnSpc>
                          <a:spcPts val="91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VADER_Sentiment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Country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91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Negative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91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Neutral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1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Positive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Australia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24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42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Austria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Belgium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Brazil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6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Cambodia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Canada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38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17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77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China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Colombia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Czech</a:t>
                      </a:r>
                      <a:r>
                        <a:rPr dirty="0" sz="95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Republic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Denmark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France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8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Germany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6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7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Greece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India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24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39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Ireland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Italy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Jamaica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Japan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Jordan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Kenya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Maldives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Netherlands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Norway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Peru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Portugal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Scotland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South</a:t>
                      </a:r>
                      <a:r>
                        <a:rPr dirty="0" sz="95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Africa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Spain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Sweden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Switzerland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Thailand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Uk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38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16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86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 marL="31750">
                        <a:lnSpc>
                          <a:spcPts val="102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Usa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2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36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2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25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2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123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1435099" y="6176644"/>
            <a:ext cx="5021580" cy="87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counted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how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many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positive,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neutral,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negative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posts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came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from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each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country. </a:t>
            </a:r>
            <a:r>
              <a:rPr dirty="0" sz="1050">
                <a:latin typeface="Segoe UI"/>
                <a:cs typeface="Segoe UI"/>
              </a:rPr>
              <a:t>This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shows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which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countries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had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more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positive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negative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feelings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their</a:t>
            </a:r>
            <a:r>
              <a:rPr dirty="0" sz="1050" spc="-10">
                <a:latin typeface="Segoe UI"/>
                <a:cs typeface="Segoe UI"/>
              </a:rPr>
              <a:t> posts.</a:t>
            </a:r>
            <a:endParaRPr sz="1050">
              <a:latin typeface="Segoe UI"/>
              <a:cs typeface="Segoe UI"/>
            </a:endParaRPr>
          </a:p>
          <a:p>
            <a:pPr marL="12700" marR="87630">
              <a:lnSpc>
                <a:spcPct val="131000"/>
              </a:lnSpc>
              <a:spcBef>
                <a:spcPts val="70"/>
              </a:spcBef>
            </a:pPr>
            <a:r>
              <a:rPr dirty="0" sz="1050">
                <a:latin typeface="Segoe UI"/>
                <a:cs typeface="Segoe UI"/>
              </a:rPr>
              <a:t>Countries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like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USA,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UK,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Canada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had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most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posts,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most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them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-20">
                <a:latin typeface="Segoe UI"/>
                <a:cs typeface="Segoe UI"/>
              </a:rPr>
              <a:t>were </a:t>
            </a:r>
            <a:r>
              <a:rPr dirty="0" sz="1050" spc="-10">
                <a:latin typeface="Segoe UI"/>
                <a:cs typeface="Segoe UI"/>
              </a:rPr>
              <a:t>positive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35099" y="7359363"/>
            <a:ext cx="4819015" cy="63373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5080">
              <a:lnSpc>
                <a:spcPts val="2170"/>
              </a:lnSpc>
              <a:spcBef>
                <a:spcPts val="540"/>
              </a:spcBef>
            </a:pPr>
            <a:r>
              <a:rPr dirty="0" sz="2150">
                <a:latin typeface="Segoe UI Semibold"/>
                <a:cs typeface="Segoe UI Semibold"/>
              </a:rPr>
              <a:t>Visual</a:t>
            </a:r>
            <a:r>
              <a:rPr dirty="0" sz="2150" spc="4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Representation</a:t>
            </a:r>
            <a:r>
              <a:rPr dirty="0" sz="2150" spc="4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of</a:t>
            </a:r>
            <a:r>
              <a:rPr dirty="0" sz="2150" spc="4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Sentiment</a:t>
            </a:r>
            <a:r>
              <a:rPr dirty="0" sz="2150" spc="40">
                <a:latin typeface="Segoe UI Semibold"/>
                <a:cs typeface="Segoe UI Semibold"/>
              </a:rPr>
              <a:t> </a:t>
            </a:r>
            <a:r>
              <a:rPr dirty="0" sz="2150" spc="-25">
                <a:latin typeface="Segoe UI Semibold"/>
                <a:cs typeface="Segoe UI Semibold"/>
              </a:rPr>
              <a:t>by </a:t>
            </a:r>
            <a:r>
              <a:rPr dirty="0" sz="2150" spc="-10">
                <a:latin typeface="Segoe UI Semibold"/>
                <a:cs typeface="Segoe UI Semibold"/>
              </a:rPr>
              <a:t>Country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09699" y="8172442"/>
            <a:ext cx="5467350" cy="1876425"/>
          </a:xfrm>
          <a:prstGeom prst="rect">
            <a:avLst/>
          </a:prstGeom>
          <a:solidFill>
            <a:srgbClr val="F5F5F5"/>
          </a:solidFill>
        </p:spPr>
        <p:txBody>
          <a:bodyPr wrap="square" lIns="0" tIns="50800" rIns="0" bIns="0" rtlCol="0" vert="horz">
            <a:spAutoFit/>
          </a:bodyPr>
          <a:lstStyle/>
          <a:p>
            <a:pPr algn="just" marL="38100">
              <a:lnSpc>
                <a:spcPct val="100000"/>
              </a:lnSpc>
              <a:spcBef>
                <a:spcPts val="40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Plotting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bar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0" i="1">
                <a:solidFill>
                  <a:srgbClr val="408080"/>
                </a:solidFill>
                <a:latin typeface="Consolas"/>
                <a:cs typeface="Consolas"/>
              </a:rPr>
              <a:t>chart</a:t>
            </a:r>
            <a:endParaRPr sz="950">
              <a:latin typeface="Consolas"/>
              <a:cs typeface="Consolas"/>
            </a:endParaRPr>
          </a:p>
          <a:p>
            <a:pPr algn="just"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sentiment_by_country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plot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kind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'bar'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7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figsize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12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7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950">
              <a:latin typeface="Consolas"/>
              <a:cs typeface="Consolas"/>
            </a:endParaRPr>
          </a:p>
          <a:p>
            <a:pPr algn="just" marL="381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4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Adding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chart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title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and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labels</a:t>
            </a:r>
            <a:endParaRPr sz="950">
              <a:latin typeface="Consolas"/>
              <a:cs typeface="Consolas"/>
            </a:endParaRPr>
          </a:p>
          <a:p>
            <a:pPr algn="just" marL="38100" marR="2289175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'Sentiment</a:t>
            </a:r>
            <a:r>
              <a:rPr dirty="0" sz="950" spc="1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Distribution</a:t>
            </a:r>
            <a:r>
              <a:rPr dirty="0" sz="950" spc="13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by</a:t>
            </a:r>
            <a:r>
              <a:rPr dirty="0" sz="950" spc="13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Country'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xlabel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'Country'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algn="just" marL="38100" marR="3446145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ylabel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'Number</a:t>
            </a:r>
            <a:r>
              <a:rPr dirty="0" sz="950" spc="1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950" spc="114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Posts'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legend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'Sentiment'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xticks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rotation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45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 marR="4195445">
              <a:lnSpc>
                <a:spcPct val="111800"/>
              </a:lnSpc>
              <a:spcBef>
                <a:spcPts val="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tight_layout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20724" y="820737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[359…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558" y="499628"/>
            <a:ext cx="5520622" cy="3634703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435099" y="4435189"/>
            <a:ext cx="489775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Segoe UI Semibold"/>
                <a:cs typeface="Segoe UI Semibold"/>
              </a:rPr>
              <a:t>Correlation</a:t>
            </a:r>
            <a:r>
              <a:rPr dirty="0" sz="2150" spc="7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Between</a:t>
            </a:r>
            <a:r>
              <a:rPr dirty="0" sz="2150" spc="7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Numeric</a:t>
            </a:r>
            <a:r>
              <a:rPr dirty="0" sz="2150" spc="65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Columns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409699" y="4972042"/>
            <a:ext cx="5467350" cy="1066800"/>
          </a:xfrm>
          <a:prstGeom prst="rect">
            <a:avLst/>
          </a:prstGeom>
          <a:solidFill>
            <a:srgbClr val="F5F5F5"/>
          </a:solidFill>
        </p:spPr>
        <p:txBody>
          <a:bodyPr wrap="square" lIns="0" tIns="508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Selecting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numeric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columns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0" i="1">
                <a:solidFill>
                  <a:srgbClr val="408080"/>
                </a:solidFill>
                <a:latin typeface="Consolas"/>
                <a:cs typeface="Consolas"/>
              </a:rPr>
              <a:t>only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numeric_df</a:t>
            </a:r>
            <a:r>
              <a:rPr dirty="0" sz="950" spc="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7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select_dtypes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include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'number'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950">
              <a:latin typeface="Consolas"/>
              <a:cs typeface="Consolas"/>
            </a:endParaRPr>
          </a:p>
          <a:p>
            <a:pPr marL="38100" marR="3310254">
              <a:lnSpc>
                <a:spcPct val="1118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Computing</a:t>
            </a:r>
            <a:r>
              <a:rPr dirty="0" sz="950" spc="8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correlation</a:t>
            </a:r>
            <a:r>
              <a:rPr dirty="0" sz="950" spc="8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matrix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corr_matrix</a:t>
            </a:r>
            <a:r>
              <a:rPr dirty="0" sz="950" spc="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8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numeric_df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corr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corr_matrix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322139" y="6127862"/>
          <a:ext cx="5450205" cy="125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235"/>
                <a:gridCol w="680720"/>
                <a:gridCol w="680719"/>
                <a:gridCol w="680719"/>
                <a:gridCol w="680719"/>
                <a:gridCol w="680720"/>
                <a:gridCol w="680720"/>
                <a:gridCol w="678179"/>
              </a:tblGrid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945">
                        <a:lnSpc>
                          <a:spcPts val="91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Retweets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91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Likes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91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Year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91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Month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91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Day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91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Hour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1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Weekday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Retweets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945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1.000000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0.998475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0.035511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0.081559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0.010345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0.196162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0.053444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Likes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945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0.998475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1.000000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0.038813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0.074696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0.012598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0.194503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0.053641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Year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0.035511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0.038813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1.000000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0.318224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0.031665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0.088485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0.049901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Month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945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0.081559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0.074696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0.318224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1.000000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0.153564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0.137145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0.029166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Day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945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0.010345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0.012598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0.031665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0.153564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1.000000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0.040422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0.063474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Hour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945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0.196162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0.194503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0.088485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0.137145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0.040422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1.000000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0.002284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 marL="31750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Weekday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7945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0.053444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0.053641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2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0.049901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2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0.029166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2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0.063474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ts val="102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-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0.002284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1.000000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1435099" y="7443469"/>
            <a:ext cx="5269865" cy="87312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selected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only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numeric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columns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calculated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how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are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related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20">
                <a:latin typeface="Segoe UI"/>
                <a:cs typeface="Segoe UI"/>
              </a:rPr>
              <a:t>each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latin typeface="Segoe UI"/>
                <a:cs typeface="Segoe UI"/>
              </a:rPr>
              <a:t>other.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found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that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Likes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Retweets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have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very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strong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positive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relationship,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-20">
                <a:latin typeface="Segoe UI"/>
                <a:cs typeface="Segoe UI"/>
              </a:rPr>
              <a:t>when</a:t>
            </a:r>
            <a:endParaRPr sz="1050">
              <a:latin typeface="Segoe UI"/>
              <a:cs typeface="Segoe UI"/>
            </a:endParaRPr>
          </a:p>
          <a:p>
            <a:pPr marL="12700" marR="5080">
              <a:lnSpc>
                <a:spcPct val="131000"/>
              </a:lnSpc>
              <a:spcBef>
                <a:spcPts val="75"/>
              </a:spcBef>
            </a:pPr>
            <a:r>
              <a:rPr dirty="0" sz="1050">
                <a:latin typeface="Segoe UI"/>
                <a:cs typeface="Segoe UI"/>
              </a:rPr>
              <a:t>one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increases,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other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usually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does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too.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Other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columns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like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Hour,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Month,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do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not </a:t>
            </a:r>
            <a:r>
              <a:rPr dirty="0" sz="1050">
                <a:latin typeface="Segoe UI"/>
                <a:cs typeface="Segoe UI"/>
              </a:rPr>
              <a:t>show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strong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connections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with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Likes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Retweets.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04937" y="8501054"/>
            <a:ext cx="5502275" cy="914400"/>
          </a:xfrm>
          <a:prstGeom prst="rect">
            <a:avLst/>
          </a:prstGeom>
          <a:solidFill>
            <a:srgbClr val="F5F5F5"/>
          </a:solidFill>
          <a:ln w="9524">
            <a:solidFill>
              <a:srgbClr val="DFDFDF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42545" marR="12065">
              <a:lnSpc>
                <a:spcPct val="100000"/>
              </a:lnSpc>
              <a:spcBef>
                <a:spcPts val="434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Plotting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heatmap</a:t>
            </a:r>
            <a:endParaRPr sz="950">
              <a:latin typeface="Consolas"/>
              <a:cs typeface="Consolas"/>
            </a:endParaRPr>
          </a:p>
          <a:p>
            <a:pPr marL="42545" marR="12065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figure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figsize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54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  <a:p>
            <a:pPr marL="42545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sns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heatmap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corr_matrix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7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annot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7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cmap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'coolwarm'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7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fmt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".2f"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7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linewidths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0.5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'Correlation</a:t>
            </a:r>
            <a:r>
              <a:rPr dirty="0" sz="950" spc="15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Matrix</a:t>
            </a:r>
            <a:r>
              <a:rPr dirty="0" sz="950" spc="15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Heatmap'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42545" marR="12065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20724" y="500697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[347…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0724" y="854075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[348…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2199" y="523456"/>
            <a:ext cx="5460682" cy="371774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435099" y="4578064"/>
            <a:ext cx="347091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-35">
                <a:latin typeface="Segoe UI Semibold"/>
                <a:cs typeface="Segoe UI Semibold"/>
              </a:rPr>
              <a:t>Top</a:t>
            </a:r>
            <a:r>
              <a:rPr dirty="0" sz="2150" spc="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10</a:t>
            </a:r>
            <a:r>
              <a:rPr dirty="0" sz="2150" spc="1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Most</a:t>
            </a:r>
            <a:r>
              <a:rPr dirty="0" sz="2150" spc="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Engaged</a:t>
            </a:r>
            <a:r>
              <a:rPr dirty="0" sz="2150" spc="5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Users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409699" y="5105391"/>
            <a:ext cx="5467350" cy="1876425"/>
          </a:xfrm>
          <a:prstGeom prst="rect">
            <a:avLst/>
          </a:prstGeom>
          <a:solidFill>
            <a:srgbClr val="F5F5F5"/>
          </a:solidFill>
        </p:spPr>
        <p:txBody>
          <a:bodyPr wrap="square" lIns="0" tIns="33655" rIns="0" bIns="0" rtlCol="0" vert="horz">
            <a:spAutoFit/>
          </a:bodyPr>
          <a:lstStyle/>
          <a:p>
            <a:pPr marL="309880" marR="2901315" indent="-272415">
              <a:lnSpc>
                <a:spcPct val="111800"/>
              </a:lnSpc>
              <a:spcBef>
                <a:spcPts val="26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user_stats</a:t>
            </a:r>
            <a:r>
              <a:rPr dirty="0" sz="950" spc="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7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groupby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'User'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agg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({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'Text'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8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'count'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endParaRPr sz="950">
              <a:latin typeface="Consolas"/>
              <a:cs typeface="Consolas"/>
            </a:endParaRPr>
          </a:p>
          <a:p>
            <a:pPr marL="30988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'Likes'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9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'sum'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endParaRPr sz="950">
              <a:latin typeface="Consolas"/>
              <a:cs typeface="Consolas"/>
            </a:endParaRPr>
          </a:p>
          <a:p>
            <a:pPr marL="30988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'Retweets'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1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'sum'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})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reset_index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rename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columns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{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'Text'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r>
              <a:rPr dirty="0" sz="950" spc="434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'Post_Count'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})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Sorting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by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Likes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0" i="1">
                <a:solidFill>
                  <a:srgbClr val="408080"/>
                </a:solidFill>
                <a:latin typeface="Consolas"/>
                <a:cs typeface="Consolas"/>
              </a:rPr>
              <a:t>Desc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user_stats_sorted</a:t>
            </a:r>
            <a:r>
              <a:rPr dirty="0" sz="950" spc="19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9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user_stats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sort_values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by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'Likes'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0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ascending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 b="1">
                <a:solidFill>
                  <a:srgbClr val="008000"/>
                </a:solidFill>
                <a:latin typeface="Consolas"/>
                <a:cs typeface="Consolas"/>
              </a:rPr>
              <a:t>False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Displaying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top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10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engaged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users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user_stats_sorted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head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322139" y="7070838"/>
          <a:ext cx="3680460" cy="1736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820"/>
                <a:gridCol w="1327150"/>
                <a:gridCol w="816609"/>
                <a:gridCol w="476250"/>
                <a:gridCol w="643889"/>
              </a:tblGrid>
              <a:tr h="142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91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User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91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Post_Count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91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Likes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1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Retweets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R="6223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124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CosmosExplorer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160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80.0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R="6223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134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CulinaryExplorer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140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70.0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R="6223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395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MusicHarmonist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140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70.0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R="6223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180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EchoedLaughter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130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65.0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R="6223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268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GrowthSeeker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120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60.0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R="6223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670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WinterWarmth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110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55.0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R="6223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234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ForestDreamer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110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56.0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R="6223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144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DanceEnthusiast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110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56.0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R="6223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648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VacationDreamer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105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52.0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 algn="ctr" marR="62230">
                        <a:lnSpc>
                          <a:spcPts val="102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574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SpringEnthusiast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2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2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100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2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50.0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1435099" y="8862694"/>
            <a:ext cx="5048885" cy="89217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grouped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data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calculated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total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number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posts,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likes,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and</a:t>
            </a:r>
            <a:endParaRPr sz="1050">
              <a:latin typeface="Segoe UI"/>
              <a:cs typeface="Segoe UI"/>
            </a:endParaRPr>
          </a:p>
          <a:p>
            <a:pPr algn="just" marL="12700" marR="5080">
              <a:lnSpc>
                <a:spcPct val="133900"/>
              </a:lnSpc>
              <a:spcBef>
                <a:spcPts val="35"/>
              </a:spcBef>
            </a:pPr>
            <a:r>
              <a:rPr dirty="0" sz="1050">
                <a:latin typeface="Segoe UI"/>
                <a:cs typeface="Segoe UI"/>
              </a:rPr>
              <a:t>retweets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each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user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received.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Then,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sorted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users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total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likes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identify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top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10 </a:t>
            </a:r>
            <a:r>
              <a:rPr dirty="0" sz="1050">
                <a:latin typeface="Segoe UI"/>
                <a:cs typeface="Segoe UI"/>
              </a:rPr>
              <a:t>most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engaged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users.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These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users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consistently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received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high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engagement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across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their </a:t>
            </a:r>
            <a:r>
              <a:rPr dirty="0" sz="1050">
                <a:latin typeface="Segoe UI"/>
                <a:cs typeface="Segoe UI"/>
              </a:rPr>
              <a:t>posts,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these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users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got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most</a:t>
            </a:r>
            <a:r>
              <a:rPr dirty="0" sz="1050" spc="-10">
                <a:latin typeface="Segoe UI"/>
                <a:cs typeface="Segoe UI"/>
              </a:rPr>
              <a:t> attention.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20724" y="514032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[366…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35099" y="625189"/>
            <a:ext cx="5134610" cy="90995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30"/>
              </a:spcBef>
            </a:pPr>
            <a:r>
              <a:rPr dirty="0" sz="2150">
                <a:latin typeface="Segoe UI Semibold"/>
                <a:cs typeface="Segoe UI Semibold"/>
              </a:rPr>
              <a:t>Visual</a:t>
            </a:r>
            <a:r>
              <a:rPr dirty="0" sz="2150" spc="1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Representation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of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top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10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users </a:t>
            </a:r>
            <a:r>
              <a:rPr dirty="0" sz="2150">
                <a:latin typeface="Segoe UI Semibold"/>
                <a:cs typeface="Segoe UI Semibold"/>
              </a:rPr>
              <a:t>according</a:t>
            </a:r>
            <a:r>
              <a:rPr dirty="0" sz="2150" spc="3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to</a:t>
            </a:r>
            <a:r>
              <a:rPr dirty="0" sz="2150" spc="4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their</a:t>
            </a:r>
            <a:r>
              <a:rPr dirty="0" sz="2150" spc="3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engagement</a:t>
            </a:r>
            <a:r>
              <a:rPr dirty="0" sz="2150" spc="4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on</a:t>
            </a:r>
            <a:r>
              <a:rPr dirty="0" sz="2150" spc="40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Social Media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09699" y="1714491"/>
            <a:ext cx="5467350" cy="2200275"/>
          </a:xfrm>
          <a:prstGeom prst="rect">
            <a:avLst/>
          </a:prstGeom>
          <a:solidFill>
            <a:srgbClr val="F5F5F5"/>
          </a:solidFill>
        </p:spPr>
        <p:txBody>
          <a:bodyPr wrap="square" lIns="0" tIns="508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Selecting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top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10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users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by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Likes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top_users</a:t>
            </a:r>
            <a:r>
              <a:rPr dirty="0" sz="950" spc="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7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user_stats_sorted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head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2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0" i="1">
                <a:solidFill>
                  <a:srgbClr val="408080"/>
                </a:solidFill>
                <a:latin typeface="Consolas"/>
                <a:cs typeface="Consolas"/>
              </a:rPr>
              <a:t>Plot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figure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figsize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12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54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sns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barplot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data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top_users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7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'User'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7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'Likes'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7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palette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'viridis'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950">
              <a:latin typeface="Consolas"/>
              <a:cs typeface="Consolas"/>
            </a:endParaRPr>
          </a:p>
          <a:p>
            <a:pPr marL="38100" marR="2221230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'Top</a:t>
            </a:r>
            <a:r>
              <a:rPr dirty="0" sz="950" spc="6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10</a:t>
            </a:r>
            <a:r>
              <a:rPr dirty="0" sz="950" spc="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Most</a:t>
            </a:r>
            <a:r>
              <a:rPr dirty="0" sz="950" spc="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Engaged</a:t>
            </a:r>
            <a:r>
              <a:rPr dirty="0" sz="950" spc="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Users</a:t>
            </a:r>
            <a:r>
              <a:rPr dirty="0" sz="950" spc="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by</a:t>
            </a:r>
            <a:r>
              <a:rPr dirty="0" sz="950" spc="7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Likes'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xlabel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'User'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 marR="3719195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ylabel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'Total</a:t>
            </a:r>
            <a:r>
              <a:rPr dirty="0" sz="950" spc="18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Likes'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xticks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rotation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45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tight_layout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558" y="4014351"/>
            <a:ext cx="5520622" cy="267759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435099" y="7006938"/>
            <a:ext cx="517906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Segoe UI Semibold"/>
                <a:cs typeface="Segoe UI Semibold"/>
              </a:rPr>
              <a:t>Yearly</a:t>
            </a:r>
            <a:r>
              <a:rPr dirty="0" sz="2150" spc="-2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Sentiment</a:t>
            </a:r>
            <a:r>
              <a:rPr dirty="0" sz="2150" spc="-25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Trends</a:t>
            </a:r>
            <a:r>
              <a:rPr dirty="0" sz="2150" spc="-2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of</a:t>
            </a:r>
            <a:r>
              <a:rPr dirty="0" sz="2150" spc="-2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each</a:t>
            </a:r>
            <a:r>
              <a:rPr dirty="0" sz="2150" spc="-20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Platform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409699" y="7543791"/>
            <a:ext cx="5467350" cy="1228725"/>
          </a:xfrm>
          <a:prstGeom prst="rect">
            <a:avLst/>
          </a:prstGeom>
          <a:solidFill>
            <a:srgbClr val="F5F5F5"/>
          </a:solidFill>
        </p:spPr>
        <p:txBody>
          <a:bodyPr wrap="square" lIns="0" tIns="508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twitter</a:t>
            </a:r>
            <a:r>
              <a:rPr dirty="0" sz="950" spc="8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8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'Platform'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8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==</a:t>
            </a:r>
            <a:r>
              <a:rPr dirty="0" sz="950" spc="8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'Twitter'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endParaRPr sz="950">
              <a:latin typeface="Consolas"/>
              <a:cs typeface="Consolas"/>
            </a:endParaRPr>
          </a:p>
          <a:p>
            <a:pPr marL="38100" marR="245745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tw</a:t>
            </a:r>
            <a:r>
              <a:rPr dirty="0" sz="950" spc="10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1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twitter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groupby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'Year'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'VADER_Sentiment'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size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unstack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fillna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tw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plot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marker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'o'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4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figsize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),</a:t>
            </a:r>
            <a:r>
              <a:rPr dirty="0" sz="950" spc="14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'Twitter:</a:t>
            </a:r>
            <a:r>
              <a:rPr dirty="0" sz="950" spc="14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Yearly</a:t>
            </a:r>
            <a:r>
              <a:rPr dirty="0" sz="950" spc="14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Sentiment</a:t>
            </a:r>
            <a:r>
              <a:rPr dirty="0" sz="950" spc="14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Trend'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ylabel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'Post</a:t>
            </a:r>
            <a:r>
              <a:rPr dirty="0" sz="950" spc="17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Count'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grid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 b="1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 marR="4195445">
              <a:lnSpc>
                <a:spcPct val="111800"/>
              </a:lnSpc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tight_layout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20724" y="174942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[367…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20724" y="757872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[372…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2590" y="521011"/>
            <a:ext cx="5473088" cy="331820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409699" y="4067166"/>
            <a:ext cx="5467350" cy="1228725"/>
          </a:xfrm>
          <a:prstGeom prst="rect">
            <a:avLst/>
          </a:prstGeom>
          <a:solidFill>
            <a:srgbClr val="F5F5F5"/>
          </a:solidFill>
        </p:spPr>
        <p:txBody>
          <a:bodyPr wrap="square" lIns="0" tIns="508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instagram</a:t>
            </a:r>
            <a:r>
              <a:rPr dirty="0" sz="950" spc="8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9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'Platform'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9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==</a:t>
            </a:r>
            <a:r>
              <a:rPr dirty="0" sz="950" spc="8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'Instagram'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endParaRPr sz="950">
              <a:latin typeface="Consolas"/>
              <a:cs typeface="Consolas"/>
            </a:endParaRPr>
          </a:p>
          <a:p>
            <a:pPr marL="38100" marR="109855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ig</a:t>
            </a:r>
            <a:r>
              <a:rPr dirty="0" sz="950" spc="11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14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instagram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groupby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'Year'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4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'VADER_Sentiment'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size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unstack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fillna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ig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plot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marker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'o'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5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figsize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),</a:t>
            </a:r>
            <a:r>
              <a:rPr dirty="0" sz="950" spc="14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'Instagram:</a:t>
            </a:r>
            <a:r>
              <a:rPr dirty="0" sz="950" spc="15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Yearly</a:t>
            </a:r>
            <a:r>
              <a:rPr dirty="0" sz="950" spc="14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Sentiment</a:t>
            </a:r>
            <a:r>
              <a:rPr dirty="0" sz="950" spc="14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Trend'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ylabel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'Post</a:t>
            </a:r>
            <a:r>
              <a:rPr dirty="0" sz="950" spc="17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Count'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grid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 b="1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 marR="4195445">
              <a:lnSpc>
                <a:spcPct val="111800"/>
              </a:lnSpc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tight_layout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2590" y="5416861"/>
            <a:ext cx="5473088" cy="331820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409699" y="8963015"/>
            <a:ext cx="5467350" cy="1228725"/>
          </a:xfrm>
          <a:prstGeom prst="rect">
            <a:avLst/>
          </a:prstGeom>
          <a:solidFill>
            <a:srgbClr val="F5F5F5"/>
          </a:solidFill>
        </p:spPr>
        <p:txBody>
          <a:bodyPr wrap="square" lIns="0" tIns="508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facebook</a:t>
            </a:r>
            <a:r>
              <a:rPr dirty="0" sz="950" spc="8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9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'Platform'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9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==</a:t>
            </a:r>
            <a:r>
              <a:rPr dirty="0" sz="950" spc="8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'Facebook'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endParaRPr sz="950">
              <a:latin typeface="Consolas"/>
              <a:cs typeface="Consolas"/>
            </a:endParaRPr>
          </a:p>
          <a:p>
            <a:pPr marL="38100" marR="177800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fb</a:t>
            </a:r>
            <a:r>
              <a:rPr dirty="0" sz="950" spc="10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14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facebook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groupby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'Year'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'VADER_Sentiment'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size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unstack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fillna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fb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plot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marker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'o'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5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figsize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),</a:t>
            </a:r>
            <a:r>
              <a:rPr dirty="0" sz="950" spc="14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'Facebook:</a:t>
            </a:r>
            <a:r>
              <a:rPr dirty="0" sz="950" spc="14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Yearly</a:t>
            </a:r>
            <a:r>
              <a:rPr dirty="0" sz="950" spc="14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Sentiment</a:t>
            </a:r>
            <a:r>
              <a:rPr dirty="0" sz="950" spc="14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Trend'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ylabel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'Post</a:t>
            </a:r>
            <a:r>
              <a:rPr dirty="0" sz="950" spc="17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Count'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grid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 b="1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 marR="4195445">
              <a:lnSpc>
                <a:spcPct val="111800"/>
              </a:lnSpc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tight_layout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720724" y="410210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[373…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20724" y="899795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[374…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2590" y="521011"/>
            <a:ext cx="5473088" cy="331820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435099" y="4178014"/>
            <a:ext cx="4091940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Segoe UI Semibold"/>
                <a:cs typeface="Segoe UI Semibold"/>
              </a:rPr>
              <a:t>WordCloud</a:t>
            </a:r>
            <a:r>
              <a:rPr dirty="0" sz="2150" spc="1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of</a:t>
            </a:r>
            <a:r>
              <a:rPr dirty="0" sz="2150" spc="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Most</a:t>
            </a:r>
            <a:r>
              <a:rPr dirty="0" sz="2150" spc="1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Used</a:t>
            </a:r>
            <a:r>
              <a:rPr dirty="0" sz="2150" spc="5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Words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409699" y="4714865"/>
            <a:ext cx="5505450" cy="2686050"/>
          </a:xfrm>
          <a:prstGeom prst="rect">
            <a:avLst/>
          </a:prstGeom>
          <a:solidFill>
            <a:srgbClr val="F5F5F5"/>
          </a:solidFill>
        </p:spPr>
        <p:txBody>
          <a:bodyPr wrap="square" lIns="0" tIns="50800" rIns="0" bIns="0" rtlCol="0" vert="horz">
            <a:spAutoFit/>
          </a:bodyPr>
          <a:lstStyle/>
          <a:p>
            <a:pPr marL="38100" marR="21590">
              <a:lnSpc>
                <a:spcPct val="100000"/>
              </a:lnSpc>
              <a:spcBef>
                <a:spcPts val="40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Combining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all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text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and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cleaned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5" i="1">
                <a:solidFill>
                  <a:srgbClr val="408080"/>
                </a:solidFill>
                <a:latin typeface="Consolas"/>
                <a:cs typeface="Consolas"/>
              </a:rPr>
              <a:t>it</a:t>
            </a:r>
            <a:endParaRPr sz="950">
              <a:latin typeface="Consolas"/>
              <a:cs typeface="Consolas"/>
            </a:endParaRPr>
          </a:p>
          <a:p>
            <a:pPr marL="38100" marR="2159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all_text</a:t>
            </a:r>
            <a:r>
              <a:rPr dirty="0" sz="950" spc="5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5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</a:t>
            </a:r>
            <a:r>
              <a:rPr dirty="0" sz="950" spc="4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join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'Text'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lower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  <a:p>
            <a:pPr marL="38100" marR="2159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clean_text</a:t>
            </a:r>
            <a:r>
              <a:rPr dirty="0" sz="950" spc="10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1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re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sub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r'[^a-zA-Z\s]'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all_text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R="21590">
              <a:lnSpc>
                <a:spcPct val="100000"/>
              </a:lnSpc>
              <a:spcBef>
                <a:spcPts val="295"/>
              </a:spcBef>
            </a:pPr>
            <a:endParaRPr sz="950">
              <a:latin typeface="Consolas"/>
              <a:cs typeface="Consolas"/>
            </a:endParaRPr>
          </a:p>
          <a:p>
            <a:pPr marL="38100" marR="2159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Generating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word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list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using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TextBlob</a:t>
            </a:r>
            <a:endParaRPr sz="950">
              <a:latin typeface="Consolas"/>
              <a:cs typeface="Consolas"/>
            </a:endParaRPr>
          </a:p>
          <a:p>
            <a:pPr marL="38100" marR="2159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words</a:t>
            </a:r>
            <a:r>
              <a:rPr dirty="0" sz="950" spc="4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4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TextBlob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clean_text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words</a:t>
            </a:r>
            <a:endParaRPr sz="950">
              <a:latin typeface="Consolas"/>
              <a:cs typeface="Consolas"/>
            </a:endParaRPr>
          </a:p>
          <a:p>
            <a:pPr marL="38100" marR="2159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filtered_words</a:t>
            </a:r>
            <a:r>
              <a:rPr dirty="0" sz="950" spc="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6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</a:t>
            </a:r>
            <a:r>
              <a:rPr dirty="0" sz="950" spc="6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join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([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word</a:t>
            </a:r>
            <a:r>
              <a:rPr dirty="0" sz="950" spc="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for</a:t>
            </a:r>
            <a:r>
              <a:rPr dirty="0" sz="950" spc="6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word</a:t>
            </a:r>
            <a:r>
              <a:rPr dirty="0" sz="950" spc="6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in</a:t>
            </a:r>
            <a:r>
              <a:rPr dirty="0" sz="950" spc="6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words</a:t>
            </a:r>
            <a:r>
              <a:rPr dirty="0" sz="950" spc="6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950" spc="6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len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word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r>
              <a:rPr dirty="0" sz="950" spc="7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&gt;</a:t>
            </a:r>
            <a:r>
              <a:rPr dirty="0" sz="950" spc="6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])</a:t>
            </a:r>
            <a:endParaRPr sz="950">
              <a:latin typeface="Consolas"/>
              <a:cs typeface="Consolas"/>
            </a:endParaRPr>
          </a:p>
          <a:p>
            <a:pPr marR="21590">
              <a:lnSpc>
                <a:spcPct val="100000"/>
              </a:lnSpc>
              <a:spcBef>
                <a:spcPts val="300"/>
              </a:spcBef>
            </a:pPr>
            <a:endParaRPr sz="950">
              <a:latin typeface="Consolas"/>
              <a:cs typeface="Consolas"/>
            </a:endParaRPr>
          </a:p>
          <a:p>
            <a:pPr marL="38100" marR="2159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Generating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and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plotting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word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cloud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wordcloud</a:t>
            </a:r>
            <a:r>
              <a:rPr dirty="0" sz="950" spc="114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2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WordCloud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width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800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height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400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2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background_color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'white'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generate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endParaRPr sz="950">
              <a:latin typeface="Consolas"/>
              <a:cs typeface="Consolas"/>
            </a:endParaRPr>
          </a:p>
          <a:p>
            <a:pPr marR="21590">
              <a:lnSpc>
                <a:spcPct val="100000"/>
              </a:lnSpc>
              <a:spcBef>
                <a:spcPts val="295"/>
              </a:spcBef>
            </a:pPr>
            <a:endParaRPr sz="950">
              <a:latin typeface="Consolas"/>
              <a:cs typeface="Consolas"/>
            </a:endParaRPr>
          </a:p>
          <a:p>
            <a:pPr marL="38100" marR="21590">
              <a:lnSpc>
                <a:spcPct val="1000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figure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figsize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54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  <a:p>
            <a:pPr marL="38100" marR="2248535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imshow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wordcloud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3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interpolation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'bilinear'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axis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'off'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 marR="2861945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'Most</a:t>
            </a:r>
            <a:r>
              <a:rPr dirty="0" sz="950" spc="9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Used</a:t>
            </a:r>
            <a:r>
              <a:rPr dirty="0" sz="950" spc="9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Words</a:t>
            </a:r>
            <a:r>
              <a:rPr dirty="0" sz="950" spc="9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WordCloud'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20724" y="474980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[375…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0174" y="6486515"/>
            <a:ext cx="5486400" cy="276225"/>
            <a:chOff x="1400174" y="6486515"/>
            <a:chExt cx="5486400" cy="276225"/>
          </a:xfrm>
        </p:grpSpPr>
        <p:sp>
          <p:nvSpPr>
            <p:cNvPr id="3" name="object 3" descr=""/>
            <p:cNvSpPr/>
            <p:nvPr/>
          </p:nvSpPr>
          <p:spPr>
            <a:xfrm>
              <a:off x="1404937" y="6491277"/>
              <a:ext cx="5476875" cy="266700"/>
            </a:xfrm>
            <a:custGeom>
              <a:avLst/>
              <a:gdLst/>
              <a:ahLst/>
              <a:cxnLst/>
              <a:rect l="l" t="t" r="r" b="b"/>
              <a:pathLst>
                <a:path w="5476875" h="266700">
                  <a:moveTo>
                    <a:pt x="0" y="0"/>
                  </a:moveTo>
                  <a:lnTo>
                    <a:pt x="5476874" y="0"/>
                  </a:lnTo>
                  <a:lnTo>
                    <a:pt x="5476874" y="266699"/>
                  </a:lnTo>
                  <a:lnTo>
                    <a:pt x="0" y="266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09699" y="6496040"/>
              <a:ext cx="5467350" cy="257175"/>
            </a:xfrm>
            <a:custGeom>
              <a:avLst/>
              <a:gdLst/>
              <a:ahLst/>
              <a:cxnLst/>
              <a:rect l="l" t="t" r="r" b="b"/>
              <a:pathLst>
                <a:path w="5467350" h="257175">
                  <a:moveTo>
                    <a:pt x="5467349" y="257174"/>
                  </a:moveTo>
                  <a:lnTo>
                    <a:pt x="0" y="257174"/>
                  </a:lnTo>
                  <a:lnTo>
                    <a:pt x="0" y="0"/>
                  </a:lnTo>
                  <a:lnTo>
                    <a:pt x="5467349" y="0"/>
                  </a:lnTo>
                  <a:lnTo>
                    <a:pt x="5467349" y="25717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6769" y="520939"/>
            <a:ext cx="5451820" cy="286825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435099" y="3547745"/>
            <a:ext cx="5243830" cy="892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133900"/>
              </a:lnSpc>
              <a:spcBef>
                <a:spcPts val="135"/>
              </a:spcBef>
            </a:pP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combined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all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text,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cleaned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removing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special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characters,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filtered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out </a:t>
            </a:r>
            <a:r>
              <a:rPr dirty="0" sz="1050">
                <a:latin typeface="Segoe UI"/>
                <a:cs typeface="Segoe UI"/>
              </a:rPr>
              <a:t>short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words.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Then,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using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cleaned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text,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created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WordCloud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visually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show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the </a:t>
            </a:r>
            <a:r>
              <a:rPr dirty="0" sz="1050">
                <a:latin typeface="Segoe UI"/>
                <a:cs typeface="Segoe UI"/>
              </a:rPr>
              <a:t>most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frequently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used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words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posts.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bigger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word,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often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25">
                <a:latin typeface="Segoe UI"/>
                <a:cs typeface="Segoe UI"/>
              </a:rPr>
              <a:t>it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1050" spc="-10">
                <a:latin typeface="Segoe UI"/>
                <a:cs typeface="Segoe UI"/>
              </a:rPr>
              <a:t>appeared.</a:t>
            </a:r>
            <a:endParaRPr sz="1050">
              <a:latin typeface="Segoe UI"/>
              <a:cs typeface="Segoe U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799" y="4619625"/>
            <a:ext cx="2857499" cy="164782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53628" y="6530975"/>
            <a:ext cx="502284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25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[</a:t>
            </a:r>
            <a:r>
              <a:rPr dirty="0" sz="950" spc="25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616161"/>
                </a:solidFill>
                <a:latin typeface="Consolas"/>
                <a:cs typeface="Consolas"/>
              </a:rPr>
              <a:t>]: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62" y="1685937"/>
            <a:ext cx="5486400" cy="609600"/>
          </a:xfrm>
          <a:custGeom>
            <a:avLst/>
            <a:gdLst/>
            <a:ahLst/>
            <a:cxnLst/>
            <a:rect l="l" t="t" r="r" b="b"/>
            <a:pathLst>
              <a:path w="5486400" h="609600">
                <a:moveTo>
                  <a:pt x="5486400" y="0"/>
                </a:moveTo>
                <a:lnTo>
                  <a:pt x="5486400" y="0"/>
                </a:lnTo>
                <a:lnTo>
                  <a:pt x="0" y="0"/>
                </a:lnTo>
                <a:lnTo>
                  <a:pt x="0" y="609600"/>
                </a:lnTo>
                <a:lnTo>
                  <a:pt x="5486400" y="609600"/>
                </a:lnTo>
                <a:lnTo>
                  <a:pt x="54864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00162" y="3228974"/>
            <a:ext cx="5486400" cy="933450"/>
          </a:xfrm>
          <a:custGeom>
            <a:avLst/>
            <a:gdLst/>
            <a:ahLst/>
            <a:cxnLst/>
            <a:rect l="l" t="t" r="r" b="b"/>
            <a:pathLst>
              <a:path w="5486400" h="933450">
                <a:moveTo>
                  <a:pt x="5486400" y="0"/>
                </a:moveTo>
                <a:lnTo>
                  <a:pt x="5257800" y="0"/>
                </a:lnTo>
                <a:lnTo>
                  <a:pt x="4114800" y="12"/>
                </a:lnTo>
                <a:lnTo>
                  <a:pt x="0" y="12"/>
                </a:lnTo>
                <a:lnTo>
                  <a:pt x="0" y="933450"/>
                </a:lnTo>
                <a:lnTo>
                  <a:pt x="5486400" y="933450"/>
                </a:lnTo>
                <a:lnTo>
                  <a:pt x="54864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0162" y="4933949"/>
            <a:ext cx="5486400" cy="285750"/>
          </a:xfrm>
          <a:custGeom>
            <a:avLst/>
            <a:gdLst/>
            <a:ahLst/>
            <a:cxnLst/>
            <a:rect l="l" t="t" r="r" b="b"/>
            <a:pathLst>
              <a:path w="5486400" h="285750">
                <a:moveTo>
                  <a:pt x="5486400" y="0"/>
                </a:moveTo>
                <a:lnTo>
                  <a:pt x="5486400" y="0"/>
                </a:lnTo>
                <a:lnTo>
                  <a:pt x="0" y="0"/>
                </a:lnTo>
                <a:lnTo>
                  <a:pt x="0" y="285750"/>
                </a:lnTo>
                <a:lnTo>
                  <a:pt x="5486400" y="285750"/>
                </a:lnTo>
                <a:lnTo>
                  <a:pt x="54864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400162" y="6153149"/>
            <a:ext cx="5486400" cy="933450"/>
          </a:xfrm>
          <a:custGeom>
            <a:avLst/>
            <a:gdLst/>
            <a:ahLst/>
            <a:cxnLst/>
            <a:rect l="l" t="t" r="r" b="b"/>
            <a:pathLst>
              <a:path w="5486400" h="933450">
                <a:moveTo>
                  <a:pt x="5486400" y="0"/>
                </a:moveTo>
                <a:lnTo>
                  <a:pt x="5486400" y="0"/>
                </a:lnTo>
                <a:lnTo>
                  <a:pt x="0" y="0"/>
                </a:lnTo>
                <a:lnTo>
                  <a:pt x="0" y="933450"/>
                </a:lnTo>
                <a:lnTo>
                  <a:pt x="5486400" y="933450"/>
                </a:lnTo>
                <a:lnTo>
                  <a:pt x="54864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00162" y="7858125"/>
            <a:ext cx="5486400" cy="1095375"/>
          </a:xfrm>
          <a:custGeom>
            <a:avLst/>
            <a:gdLst/>
            <a:ahLst/>
            <a:cxnLst/>
            <a:rect l="l" t="t" r="r" b="b"/>
            <a:pathLst>
              <a:path w="5486400" h="1095375">
                <a:moveTo>
                  <a:pt x="5486400" y="0"/>
                </a:moveTo>
                <a:lnTo>
                  <a:pt x="5486400" y="0"/>
                </a:lnTo>
                <a:lnTo>
                  <a:pt x="0" y="0"/>
                </a:lnTo>
                <a:lnTo>
                  <a:pt x="0" y="1095375"/>
                </a:lnTo>
                <a:lnTo>
                  <a:pt x="5486400" y="1095375"/>
                </a:lnTo>
                <a:lnTo>
                  <a:pt x="54864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400174" y="518842"/>
          <a:ext cx="5562600" cy="385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910"/>
                <a:gridCol w="930910"/>
                <a:gridCol w="604519"/>
                <a:gridCol w="747395"/>
                <a:gridCol w="1154430"/>
                <a:gridCol w="784225"/>
                <a:gridCol w="208914"/>
              </a:tblGrid>
              <a:tr h="385445">
                <a:tc>
                  <a:txBody>
                    <a:bodyPr/>
                    <a:lstStyle/>
                    <a:p>
                      <a:pPr algn="r" marR="539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 spc="-10" b="1">
                          <a:latin typeface="Segoe UI"/>
                          <a:cs typeface="Segoe UI"/>
                        </a:rPr>
                        <a:t>Unnamed:</a:t>
                      </a:r>
                      <a:endParaRPr sz="950">
                        <a:latin typeface="Segoe UI"/>
                        <a:cs typeface="Segoe UI"/>
                      </a:endParaRPr>
                    </a:p>
                    <a:p>
                      <a:pPr algn="r" marR="539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25" b="1">
                          <a:latin typeface="Segoe UI"/>
                          <a:cs typeface="Segoe UI"/>
                        </a:rPr>
                        <a:t>0.1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16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 spc="-10" b="1">
                          <a:latin typeface="Segoe UI"/>
                          <a:cs typeface="Segoe UI"/>
                        </a:rPr>
                        <a:t>Unnamed:</a:t>
                      </a:r>
                      <a:endParaRPr sz="950">
                        <a:latin typeface="Segoe UI"/>
                        <a:cs typeface="Segoe UI"/>
                      </a:endParaRPr>
                    </a:p>
                    <a:p>
                      <a:pPr algn="r" marR="2641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50" b="1">
                          <a:latin typeface="Segoe UI"/>
                          <a:cs typeface="Segoe UI"/>
                        </a:rPr>
                        <a:t>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950" spc="-20" b="1">
                          <a:latin typeface="Segoe UI"/>
                          <a:cs typeface="Segoe UI"/>
                        </a:rPr>
                        <a:t>Text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889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950" spc="-10" b="1">
                          <a:latin typeface="Segoe UI"/>
                          <a:cs typeface="Segoe UI"/>
                        </a:rPr>
                        <a:t>Sentiment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889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950" spc="-10" b="1">
                          <a:latin typeface="Segoe UI"/>
                          <a:cs typeface="Segoe UI"/>
                        </a:rPr>
                        <a:t>Timestamp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889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950" spc="-20" b="1">
                          <a:latin typeface="Segoe UI"/>
                          <a:cs typeface="Segoe UI"/>
                        </a:rPr>
                        <a:t>User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889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950" spc="-25" b="1">
                          <a:latin typeface="Segoe UI"/>
                          <a:cs typeface="Segoe UI"/>
                        </a:rPr>
                        <a:t>Pl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889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2" name="object 8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83" name="object 8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3503364" y="1463675"/>
            <a:ext cx="4159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Segoe UI"/>
                <a:cs typeface="Segoe UI"/>
              </a:rPr>
              <a:t>park!</a:t>
            </a:r>
            <a:r>
              <a:rPr dirty="0" sz="950" spc="45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...</a:t>
            </a:r>
            <a:endParaRPr sz="950">
              <a:latin typeface="Segoe UI"/>
              <a:cs typeface="Segoe UI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1572765" y="980805"/>
          <a:ext cx="3213735" cy="488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9895"/>
                <a:gridCol w="720724"/>
                <a:gridCol w="466090"/>
                <a:gridCol w="895985"/>
                <a:gridCol w="626109"/>
              </a:tblGrid>
              <a:tr h="16319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1085"/>
                        </a:lnSpc>
                        <a:spcBef>
                          <a:spcPts val="100"/>
                        </a:spcBef>
                      </a:pPr>
                      <a:r>
                        <a:rPr dirty="0" sz="950">
                          <a:latin typeface="Segoe UI"/>
                          <a:cs typeface="Segoe UI"/>
                        </a:rPr>
                        <a:t>Enjoying</a:t>
                      </a:r>
                      <a:r>
                        <a:rPr dirty="0" sz="950" spc="7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50">
                          <a:latin typeface="Segoe UI"/>
                          <a:cs typeface="Segoe UI"/>
                        </a:rPr>
                        <a:t>a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251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950" spc="-50" b="1">
                          <a:latin typeface="Segoe UI"/>
                          <a:cs typeface="Segoe UI"/>
                        </a:rPr>
                        <a:t>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8763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950" spc="-50">
                          <a:latin typeface="Segoe UI"/>
                          <a:cs typeface="Segoe UI"/>
                        </a:rPr>
                        <a:t>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87630"/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950" spc="-50">
                          <a:latin typeface="Segoe UI"/>
                          <a:cs typeface="Segoe UI"/>
                        </a:rPr>
                        <a:t>0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87630"/>
                </a:tc>
                <a:tc>
                  <a:txBody>
                    <a:bodyPr/>
                    <a:lstStyle/>
                    <a:p>
                      <a:pPr marL="171450" marR="170180" indent="63500">
                        <a:lnSpc>
                          <a:spcPts val="1280"/>
                        </a:lnSpc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beautiful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day</a:t>
                      </a:r>
                      <a:r>
                        <a:rPr dirty="0" sz="950" spc="1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>
                          <a:latin typeface="Segoe UI"/>
                          <a:cs typeface="Segoe UI"/>
                        </a:rPr>
                        <a:t>at</a:t>
                      </a:r>
                      <a:r>
                        <a:rPr dirty="0" sz="950" spc="15">
                          <a:latin typeface="Segoe UI"/>
                          <a:cs typeface="Segoe UI"/>
                        </a:rPr>
                        <a:t> </a:t>
                      </a:r>
                      <a:r>
                        <a:rPr dirty="0" sz="950" spc="-25">
                          <a:latin typeface="Segoe UI"/>
                          <a:cs typeface="Segoe UI"/>
                        </a:rPr>
                        <a:t>the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dirty="0" sz="950" spc="-10">
                          <a:latin typeface="Segoe UI"/>
                          <a:cs typeface="Segoe UI"/>
                        </a:rPr>
                        <a:t>Positive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87630"/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4803824" y="1126489"/>
            <a:ext cx="658495" cy="3492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9"/>
              </a:spcBef>
            </a:pPr>
            <a:r>
              <a:rPr dirty="0" sz="950">
                <a:latin typeface="Segoe UI"/>
                <a:cs typeface="Segoe UI"/>
              </a:rPr>
              <a:t>2023-01-</a:t>
            </a:r>
            <a:r>
              <a:rPr dirty="0" sz="950" spc="-25">
                <a:latin typeface="Segoe UI"/>
                <a:cs typeface="Segoe UI"/>
              </a:rPr>
              <a:t>15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latin typeface="Segoe UI"/>
                <a:cs typeface="Segoe UI"/>
              </a:rPr>
              <a:t>12:30:00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140747" y="1216025"/>
            <a:ext cx="47117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User123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91815" y="1911350"/>
            <a:ext cx="971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 b="1">
                <a:latin typeface="Segoe UI"/>
                <a:cs typeface="Segoe UI"/>
              </a:rPr>
              <a:t>1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16757" y="1911350"/>
            <a:ext cx="927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latin typeface="Segoe UI"/>
                <a:cs typeface="Segoe UI"/>
              </a:rPr>
              <a:t>1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037234" y="1736089"/>
            <a:ext cx="882015" cy="51117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9"/>
              </a:spcBef>
            </a:pPr>
            <a:r>
              <a:rPr dirty="0" sz="950">
                <a:latin typeface="Segoe UI"/>
                <a:cs typeface="Segoe UI"/>
              </a:rPr>
              <a:t>Traffic</a:t>
            </a:r>
            <a:r>
              <a:rPr dirty="0" sz="950" spc="-30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was</a:t>
            </a:r>
            <a:endParaRPr sz="950">
              <a:latin typeface="Segoe UI"/>
              <a:cs typeface="Segoe UI"/>
            </a:endParaRPr>
          </a:p>
          <a:p>
            <a:pPr algn="r" marL="262255" marR="5080" indent="-250190">
              <a:lnSpc>
                <a:spcPct val="111800"/>
              </a:lnSpc>
              <a:tabLst>
                <a:tab pos="249554" algn="l"/>
              </a:tabLst>
            </a:pPr>
            <a:r>
              <a:rPr dirty="0" sz="950" spc="-50">
                <a:latin typeface="Segoe UI"/>
                <a:cs typeface="Segoe UI"/>
              </a:rPr>
              <a:t>1</a:t>
            </a:r>
            <a:r>
              <a:rPr dirty="0" sz="950">
                <a:latin typeface="Segoe UI"/>
                <a:cs typeface="Segoe UI"/>
              </a:rPr>
              <a:t>	terrible</a:t>
            </a:r>
            <a:r>
              <a:rPr dirty="0" sz="950" spc="60">
                <a:latin typeface="Segoe UI"/>
                <a:cs typeface="Segoe UI"/>
              </a:rPr>
              <a:t> </a:t>
            </a:r>
            <a:r>
              <a:rPr dirty="0" sz="950" spc="-20">
                <a:latin typeface="Segoe UI"/>
                <a:cs typeface="Segoe UI"/>
              </a:rPr>
              <a:t>this </a:t>
            </a:r>
            <a:r>
              <a:rPr dirty="0" sz="950">
                <a:latin typeface="Segoe UI"/>
                <a:cs typeface="Segoe UI"/>
              </a:rPr>
              <a:t>morning.</a:t>
            </a:r>
            <a:r>
              <a:rPr dirty="0" sz="950" spc="80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176067" y="1911350"/>
            <a:ext cx="514984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Negative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803824" y="1812289"/>
            <a:ext cx="658495" cy="3492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9"/>
              </a:spcBef>
            </a:pPr>
            <a:r>
              <a:rPr dirty="0" sz="950">
                <a:latin typeface="Segoe UI"/>
                <a:cs typeface="Segoe UI"/>
              </a:rPr>
              <a:t>2023-01-</a:t>
            </a:r>
            <a:r>
              <a:rPr dirty="0" sz="950" spc="-25">
                <a:latin typeface="Segoe UI"/>
                <a:cs typeface="Segoe UI"/>
              </a:rPr>
              <a:t>15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latin typeface="Segoe UI"/>
                <a:cs typeface="Segoe UI"/>
              </a:rPr>
              <a:t>08:45:00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931048" y="1911350"/>
            <a:ext cx="6813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CommuterX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91815" y="2682875"/>
            <a:ext cx="971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 b="1">
                <a:latin typeface="Segoe UI"/>
                <a:cs typeface="Segoe UI"/>
              </a:rPr>
              <a:t>2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316757" y="2682875"/>
            <a:ext cx="927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latin typeface="Segoe UI"/>
                <a:cs typeface="Segoe UI"/>
              </a:rPr>
              <a:t>2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037234" y="2682875"/>
            <a:ext cx="927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latin typeface="Segoe UI"/>
                <a:cs typeface="Segoe UI"/>
              </a:rPr>
              <a:t>2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297237" y="2345689"/>
            <a:ext cx="621665" cy="8394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 indent="387350">
              <a:lnSpc>
                <a:spcPct val="111800"/>
              </a:lnSpc>
              <a:spcBef>
                <a:spcPts val="95"/>
              </a:spcBef>
            </a:pPr>
            <a:r>
              <a:rPr dirty="0" sz="950" spc="-20">
                <a:latin typeface="Segoe UI"/>
                <a:cs typeface="Segoe UI"/>
              </a:rPr>
              <a:t>Just </a:t>
            </a:r>
            <a:r>
              <a:rPr dirty="0" sz="950">
                <a:latin typeface="Segoe UI"/>
                <a:cs typeface="Segoe UI"/>
              </a:rPr>
              <a:t>finished</a:t>
            </a:r>
            <a:r>
              <a:rPr dirty="0" sz="950" spc="70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an </a:t>
            </a:r>
            <a:r>
              <a:rPr dirty="0" sz="950" spc="-10">
                <a:latin typeface="Segoe UI"/>
                <a:cs typeface="Segoe UI"/>
              </a:rPr>
              <a:t>amazing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ts val="1135"/>
              </a:lnSpc>
              <a:spcBef>
                <a:spcPts val="135"/>
              </a:spcBef>
            </a:pPr>
            <a:r>
              <a:rPr dirty="0" sz="950" spc="-10">
                <a:latin typeface="Segoe UI"/>
                <a:cs typeface="Segoe UI"/>
              </a:rPr>
              <a:t>workout!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ts val="1315"/>
              </a:lnSpc>
            </a:pPr>
            <a:r>
              <a:rPr dirty="0" sz="1100" spc="3520">
                <a:latin typeface="Microsoft Sans Serif"/>
                <a:cs typeface="Microsoft Sans Serif"/>
              </a:rPr>
              <a:t>💪</a:t>
            </a:r>
            <a:r>
              <a:rPr dirty="0" sz="1100" spc="-225">
                <a:latin typeface="Microsoft Sans Serif"/>
                <a:cs typeface="Microsoft Sans Serif"/>
              </a:rPr>
              <a:t> </a:t>
            </a:r>
            <a:r>
              <a:rPr dirty="0" sz="950" spc="-185">
                <a:latin typeface="Segoe UI"/>
                <a:cs typeface="Segoe UI"/>
              </a:rPr>
              <a:t>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249439" y="2682875"/>
            <a:ext cx="4413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Positive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803824" y="2583814"/>
            <a:ext cx="658495" cy="3492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9"/>
              </a:spcBef>
            </a:pPr>
            <a:r>
              <a:rPr dirty="0" sz="950">
                <a:latin typeface="Segoe UI"/>
                <a:cs typeface="Segoe UI"/>
              </a:rPr>
              <a:t>2023-01-</a:t>
            </a:r>
            <a:r>
              <a:rPr dirty="0" sz="950" spc="-25">
                <a:latin typeface="Segoe UI"/>
                <a:cs typeface="Segoe UI"/>
              </a:rPr>
              <a:t>15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latin typeface="Segoe UI"/>
                <a:cs typeface="Segoe UI"/>
              </a:rPr>
              <a:t>15:45:00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024810" y="2682875"/>
            <a:ext cx="8667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Segoe UI"/>
                <a:cs typeface="Segoe UI"/>
              </a:rPr>
              <a:t>FitnessFan</a:t>
            </a:r>
            <a:r>
              <a:rPr dirty="0" sz="950" spc="250">
                <a:latin typeface="Segoe UI"/>
                <a:cs typeface="Segoe UI"/>
              </a:rPr>
              <a:t>  </a:t>
            </a:r>
            <a:r>
              <a:rPr dirty="0" sz="950" spc="-25">
                <a:latin typeface="Segoe UI"/>
                <a:cs typeface="Segoe UI"/>
              </a:rPr>
              <a:t>Ins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591815" y="3616325"/>
            <a:ext cx="971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 b="1">
                <a:latin typeface="Segoe UI"/>
                <a:cs typeface="Segoe UI"/>
              </a:rPr>
              <a:t>3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316757" y="3616325"/>
            <a:ext cx="927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latin typeface="Segoe UI"/>
                <a:cs typeface="Segoe UI"/>
              </a:rPr>
              <a:t>3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037234" y="3279140"/>
            <a:ext cx="882015" cy="835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337185" marR="5080" indent="144780">
              <a:lnSpc>
                <a:spcPct val="111800"/>
              </a:lnSpc>
              <a:spcBef>
                <a:spcPts val="95"/>
              </a:spcBef>
            </a:pPr>
            <a:r>
              <a:rPr dirty="0" sz="950" spc="-10">
                <a:latin typeface="Segoe UI"/>
                <a:cs typeface="Segoe UI"/>
              </a:rPr>
              <a:t>Excited </a:t>
            </a:r>
            <a:r>
              <a:rPr dirty="0" sz="950">
                <a:latin typeface="Segoe UI"/>
                <a:cs typeface="Segoe UI"/>
              </a:rPr>
              <a:t>about</a:t>
            </a:r>
            <a:r>
              <a:rPr dirty="0" sz="950" spc="25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the</a:t>
            </a:r>
            <a:endParaRPr sz="950">
              <a:latin typeface="Segoe UI"/>
              <a:cs typeface="Segoe UI"/>
            </a:endParaRPr>
          </a:p>
          <a:p>
            <a:pPr algn="r" marL="380365" marR="5080" indent="-368300">
              <a:lnSpc>
                <a:spcPct val="111800"/>
              </a:lnSpc>
              <a:tabLst>
                <a:tab pos="316230" algn="l"/>
              </a:tabLst>
            </a:pPr>
            <a:r>
              <a:rPr dirty="0" sz="950" spc="-50">
                <a:latin typeface="Segoe UI"/>
                <a:cs typeface="Segoe UI"/>
              </a:rPr>
              <a:t>3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upcoming weekend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latin typeface="Segoe UI"/>
                <a:cs typeface="Segoe UI"/>
              </a:rPr>
              <a:t>getaway!</a:t>
            </a:r>
            <a:r>
              <a:rPr dirty="0" sz="950" spc="40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249439" y="3616325"/>
            <a:ext cx="44132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Positive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803824" y="3517265"/>
            <a:ext cx="658495" cy="3492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9"/>
              </a:spcBef>
            </a:pPr>
            <a:r>
              <a:rPr dirty="0" sz="950">
                <a:latin typeface="Segoe UI"/>
                <a:cs typeface="Segoe UI"/>
              </a:rPr>
              <a:t>2023-01-</a:t>
            </a:r>
            <a:r>
              <a:rPr dirty="0" sz="950" spc="-25">
                <a:latin typeface="Segoe UI"/>
                <a:cs typeface="Segoe UI"/>
              </a:rPr>
              <a:t>15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latin typeface="Segoe UI"/>
                <a:cs typeface="Segoe UI"/>
              </a:rPr>
              <a:t>18:20:00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946675" y="3616325"/>
            <a:ext cx="93408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01370" algn="l"/>
              </a:tabLst>
            </a:pPr>
            <a:r>
              <a:rPr dirty="0" sz="950" spc="-10">
                <a:latin typeface="Segoe UI"/>
                <a:cs typeface="Segoe UI"/>
              </a:rPr>
              <a:t>AdventureX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25">
                <a:latin typeface="Segoe UI"/>
                <a:cs typeface="Segoe UI"/>
              </a:rPr>
              <a:t>Fa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591815" y="4464050"/>
            <a:ext cx="971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 b="1">
                <a:latin typeface="Segoe UI"/>
                <a:cs typeface="Segoe UI"/>
              </a:rPr>
              <a:t>4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316757" y="4464050"/>
            <a:ext cx="927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latin typeface="Segoe UI"/>
                <a:cs typeface="Segoe UI"/>
              </a:rPr>
              <a:t>4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037234" y="4464050"/>
            <a:ext cx="9271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latin typeface="Segoe UI"/>
                <a:cs typeface="Segoe UI"/>
              </a:rPr>
              <a:t>4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247826" y="4212590"/>
            <a:ext cx="671195" cy="673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67310" marR="5080" indent="-55244">
              <a:lnSpc>
                <a:spcPct val="111800"/>
              </a:lnSpc>
              <a:spcBef>
                <a:spcPts val="95"/>
              </a:spcBef>
            </a:pPr>
            <a:r>
              <a:rPr dirty="0" sz="950">
                <a:latin typeface="Segoe UI"/>
                <a:cs typeface="Segoe UI"/>
              </a:rPr>
              <a:t>Trying</a:t>
            </a:r>
            <a:r>
              <a:rPr dirty="0" sz="950" spc="-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out</a:t>
            </a:r>
            <a:r>
              <a:rPr dirty="0" sz="950" spc="-5">
                <a:latin typeface="Segoe UI"/>
                <a:cs typeface="Segoe UI"/>
              </a:rPr>
              <a:t> </a:t>
            </a:r>
            <a:r>
              <a:rPr dirty="0" sz="950" spc="-50">
                <a:latin typeface="Segoe UI"/>
                <a:cs typeface="Segoe UI"/>
              </a:rPr>
              <a:t>a </a:t>
            </a:r>
            <a:r>
              <a:rPr dirty="0" sz="950">
                <a:latin typeface="Segoe UI"/>
                <a:cs typeface="Segoe UI"/>
              </a:rPr>
              <a:t>new</a:t>
            </a:r>
            <a:r>
              <a:rPr dirty="0" sz="950" spc="35">
                <a:latin typeface="Segoe UI"/>
                <a:cs typeface="Segoe UI"/>
              </a:rPr>
              <a:t> </a:t>
            </a:r>
            <a:r>
              <a:rPr dirty="0" sz="950" spc="-10">
                <a:latin typeface="Segoe UI"/>
                <a:cs typeface="Segoe UI"/>
              </a:rPr>
              <a:t>recipe </a:t>
            </a:r>
            <a:r>
              <a:rPr dirty="0" sz="950">
                <a:latin typeface="Segoe UI"/>
                <a:cs typeface="Segoe UI"/>
              </a:rPr>
              <a:t>for</a:t>
            </a:r>
            <a:r>
              <a:rPr dirty="0" sz="950" spc="25">
                <a:latin typeface="Segoe UI"/>
                <a:cs typeface="Segoe UI"/>
              </a:rPr>
              <a:t> </a:t>
            </a:r>
            <a:r>
              <a:rPr dirty="0" sz="950" spc="-10">
                <a:latin typeface="Segoe UI"/>
                <a:cs typeface="Segoe UI"/>
              </a:rPr>
              <a:t>dinner </a:t>
            </a:r>
            <a:r>
              <a:rPr dirty="0" sz="950">
                <a:latin typeface="Segoe UI"/>
                <a:cs typeface="Segoe UI"/>
              </a:rPr>
              <a:t>tonight.</a:t>
            </a:r>
            <a:r>
              <a:rPr dirty="0" sz="950" spc="70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259857" y="4464050"/>
            <a:ext cx="4311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Neutral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803824" y="4374515"/>
            <a:ext cx="658495" cy="3492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9"/>
              </a:spcBef>
            </a:pPr>
            <a:r>
              <a:rPr dirty="0" sz="950">
                <a:latin typeface="Segoe UI"/>
                <a:cs typeface="Segoe UI"/>
              </a:rPr>
              <a:t>2023-01-</a:t>
            </a:r>
            <a:r>
              <a:rPr dirty="0" sz="950" spc="-25">
                <a:latin typeface="Segoe UI"/>
                <a:cs typeface="Segoe UI"/>
              </a:rPr>
              <a:t>15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latin typeface="Segoe UI"/>
                <a:cs typeface="Segoe UI"/>
              </a:rPr>
              <a:t>19:55:00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052789" y="4464050"/>
            <a:ext cx="8388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Segoe UI"/>
                <a:cs typeface="Segoe UI"/>
              </a:rPr>
              <a:t>ChefCook</a:t>
            </a:r>
            <a:r>
              <a:rPr dirty="0" sz="950" spc="265">
                <a:latin typeface="Segoe UI"/>
                <a:cs typeface="Segoe UI"/>
              </a:rPr>
              <a:t>  </a:t>
            </a:r>
            <a:r>
              <a:rPr dirty="0" sz="950" spc="-25">
                <a:latin typeface="Segoe UI"/>
                <a:cs typeface="Segoe UI"/>
              </a:rPr>
              <a:t>Ins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562347" y="4997450"/>
            <a:ext cx="126364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Segoe UI"/>
                <a:cs typeface="Segoe UI"/>
              </a:rPr>
              <a:t>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302916" y="4997450"/>
            <a:ext cx="10604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Segoe UI"/>
                <a:cs typeface="Segoe UI"/>
              </a:rPr>
              <a:t>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023393" y="4997450"/>
            <a:ext cx="10604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Segoe UI"/>
                <a:cs typeface="Segoe UI"/>
              </a:rPr>
              <a:t>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3812778" y="4997450"/>
            <a:ext cx="10604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Segoe UI"/>
                <a:cs typeface="Segoe UI"/>
              </a:rPr>
              <a:t>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584749" y="4997450"/>
            <a:ext cx="10604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Segoe UI"/>
                <a:cs typeface="Segoe UI"/>
              </a:rPr>
              <a:t>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356274" y="4997450"/>
            <a:ext cx="10604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Segoe UI"/>
                <a:cs typeface="Segoe UI"/>
              </a:rPr>
              <a:t>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6505823" y="4997450"/>
            <a:ext cx="10604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Segoe UI"/>
                <a:cs typeface="Segoe UI"/>
              </a:rPr>
              <a:t>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449387" y="5607049"/>
            <a:ext cx="23939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Segoe UI"/>
                <a:cs typeface="Segoe UI"/>
              </a:rPr>
              <a:t>195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2183258" y="5607049"/>
            <a:ext cx="2260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Segoe UI"/>
                <a:cs typeface="Segoe UI"/>
              </a:rPr>
              <a:t>196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2903735" y="5607049"/>
            <a:ext cx="2260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Segoe UI"/>
                <a:cs typeface="Segoe UI"/>
              </a:rPr>
              <a:t>198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359745" y="5269865"/>
            <a:ext cx="559435" cy="835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59055" marR="5080" indent="-16510">
              <a:lnSpc>
                <a:spcPct val="111800"/>
              </a:lnSpc>
              <a:spcBef>
                <a:spcPts val="95"/>
              </a:spcBef>
            </a:pPr>
            <a:r>
              <a:rPr dirty="0" sz="950" spc="-10">
                <a:latin typeface="Segoe UI"/>
                <a:cs typeface="Segoe UI"/>
              </a:rPr>
              <a:t>Boredom </a:t>
            </a:r>
            <a:r>
              <a:rPr dirty="0" sz="950">
                <a:latin typeface="Segoe UI"/>
                <a:cs typeface="Segoe UI"/>
              </a:rPr>
              <a:t>lingers,</a:t>
            </a:r>
            <a:r>
              <a:rPr dirty="0" sz="950" spc="90">
                <a:latin typeface="Segoe UI"/>
                <a:cs typeface="Segoe UI"/>
              </a:rPr>
              <a:t> </a:t>
            </a:r>
            <a:r>
              <a:rPr dirty="0" sz="950" spc="-50">
                <a:latin typeface="Segoe UI"/>
                <a:cs typeface="Segoe UI"/>
              </a:rPr>
              <a:t>a </a:t>
            </a:r>
            <a:r>
              <a:rPr dirty="0" sz="950" spc="-10">
                <a:latin typeface="Segoe UI"/>
                <a:cs typeface="Segoe UI"/>
              </a:rPr>
              <a:t>stagnant </a:t>
            </a:r>
            <a:r>
              <a:rPr dirty="0" sz="950">
                <a:latin typeface="Segoe UI"/>
                <a:cs typeface="Segoe UI"/>
              </a:rPr>
              <a:t>pool</a:t>
            </a:r>
            <a:r>
              <a:rPr dirty="0" sz="950" spc="40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of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latin typeface="Segoe UI"/>
                <a:cs typeface="Segoe UI"/>
              </a:rPr>
              <a:t>indiffere...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161928" y="5607049"/>
            <a:ext cx="52895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Boredom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803824" y="5507989"/>
            <a:ext cx="658495" cy="3492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9"/>
              </a:spcBef>
            </a:pPr>
            <a:r>
              <a:rPr dirty="0" sz="950">
                <a:latin typeface="Segoe UI"/>
                <a:cs typeface="Segoe UI"/>
              </a:rPr>
              <a:t>2021-10-</a:t>
            </a:r>
            <a:r>
              <a:rPr dirty="0" sz="950" spc="-25">
                <a:latin typeface="Segoe UI"/>
                <a:cs typeface="Segoe UI"/>
              </a:rPr>
              <a:t>02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latin typeface="Segoe UI"/>
                <a:cs typeface="Segoe UI"/>
              </a:rPr>
              <a:t>19:00:00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5800972" y="5607049"/>
            <a:ext cx="10795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47419" algn="l"/>
              </a:tabLst>
            </a:pPr>
            <a:r>
              <a:rPr dirty="0" sz="950" spc="-10">
                <a:latin typeface="Segoe UI"/>
                <a:cs typeface="Segoe UI"/>
              </a:rPr>
              <a:t>StagnantHeart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25">
                <a:latin typeface="Segoe UI"/>
                <a:cs typeface="Segoe UI"/>
              </a:rPr>
              <a:t>Fa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449387" y="6540500"/>
            <a:ext cx="23939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Segoe UI"/>
                <a:cs typeface="Segoe UI"/>
              </a:rPr>
              <a:t>196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2183258" y="6540500"/>
            <a:ext cx="2260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Segoe UI"/>
                <a:cs typeface="Segoe UI"/>
              </a:rPr>
              <a:t>197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2903735" y="6203314"/>
            <a:ext cx="1015365" cy="83502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9"/>
              </a:spcBef>
            </a:pPr>
            <a:r>
              <a:rPr dirty="0" sz="950" spc="-10">
                <a:latin typeface="Segoe UI"/>
                <a:cs typeface="Segoe UI"/>
              </a:rPr>
              <a:t>Embarking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latin typeface="Segoe UI"/>
                <a:cs typeface="Segoe UI"/>
              </a:rPr>
              <a:t>on</a:t>
            </a:r>
            <a:r>
              <a:rPr dirty="0" sz="950" spc="25">
                <a:latin typeface="Segoe UI"/>
                <a:cs typeface="Segoe UI"/>
              </a:rPr>
              <a:t> </a:t>
            </a:r>
            <a:r>
              <a:rPr dirty="0" sz="950" spc="-50">
                <a:latin typeface="Segoe UI"/>
                <a:cs typeface="Segoe UI"/>
              </a:rPr>
              <a:t>a</a:t>
            </a:r>
            <a:endParaRPr sz="950">
              <a:latin typeface="Segoe UI"/>
              <a:cs typeface="Segoe UI"/>
            </a:endParaRPr>
          </a:p>
          <a:p>
            <a:pPr algn="just" marL="462915" marR="5080" indent="-450850">
              <a:lnSpc>
                <a:spcPct val="111800"/>
              </a:lnSpc>
            </a:pPr>
            <a:r>
              <a:rPr dirty="0" sz="950">
                <a:latin typeface="Segoe UI"/>
                <a:cs typeface="Segoe UI"/>
              </a:rPr>
              <a:t>199</a:t>
            </a:r>
            <a:r>
              <a:rPr dirty="0" sz="950" spc="380">
                <a:latin typeface="Segoe UI"/>
                <a:cs typeface="Segoe UI"/>
              </a:rPr>
              <a:t>   </a:t>
            </a:r>
            <a:r>
              <a:rPr dirty="0" sz="950">
                <a:latin typeface="Segoe UI"/>
                <a:cs typeface="Segoe UI"/>
              </a:rPr>
              <a:t>journey</a:t>
            </a:r>
            <a:r>
              <a:rPr dirty="0" sz="950" spc="20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of </a:t>
            </a:r>
            <a:r>
              <a:rPr dirty="0" sz="950" spc="-10">
                <a:latin typeface="Segoe UI"/>
                <a:cs typeface="Segoe UI"/>
              </a:rPr>
              <a:t>discovery, </a:t>
            </a:r>
            <a:r>
              <a:rPr dirty="0" sz="950">
                <a:latin typeface="Segoe UI"/>
                <a:cs typeface="Segoe UI"/>
              </a:rPr>
              <a:t>fueled</a:t>
            </a:r>
            <a:r>
              <a:rPr dirty="0" sz="950" spc="55">
                <a:latin typeface="Segoe UI"/>
                <a:cs typeface="Segoe UI"/>
              </a:rPr>
              <a:t> </a:t>
            </a:r>
            <a:r>
              <a:rPr dirty="0" sz="950" spc="-20">
                <a:latin typeface="Segoe UI"/>
                <a:cs typeface="Segoe UI"/>
              </a:rPr>
              <a:t>b...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4188569" y="6540500"/>
            <a:ext cx="502284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Curiosity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4803824" y="6441439"/>
            <a:ext cx="658495" cy="3492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9"/>
              </a:spcBef>
            </a:pPr>
            <a:r>
              <a:rPr dirty="0" sz="950">
                <a:latin typeface="Segoe UI"/>
                <a:cs typeface="Segoe UI"/>
              </a:rPr>
              <a:t>2023-04-</a:t>
            </a:r>
            <a:r>
              <a:rPr dirty="0" sz="950" spc="-25">
                <a:latin typeface="Segoe UI"/>
                <a:cs typeface="Segoe UI"/>
              </a:rPr>
              <a:t>15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latin typeface="Segoe UI"/>
                <a:cs typeface="Segoe UI"/>
              </a:rPr>
              <a:t>10:15:00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747692" y="6540500"/>
            <a:ext cx="8642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InquisitiveMind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449387" y="7388225"/>
            <a:ext cx="23939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Segoe UI"/>
                <a:cs typeface="Segoe UI"/>
              </a:rPr>
              <a:t>197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2183258" y="7388225"/>
            <a:ext cx="2260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Segoe UI"/>
                <a:cs typeface="Segoe UI"/>
              </a:rPr>
              <a:t>198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2903735" y="7388225"/>
            <a:ext cx="2260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Segoe UI"/>
                <a:cs typeface="Segoe UI"/>
              </a:rPr>
              <a:t>200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3227883" y="7136764"/>
            <a:ext cx="691515" cy="673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01600" marR="5080" indent="5715">
              <a:lnSpc>
                <a:spcPct val="111800"/>
              </a:lnSpc>
              <a:spcBef>
                <a:spcPts val="95"/>
              </a:spcBef>
            </a:pPr>
            <a:r>
              <a:rPr dirty="0" sz="950">
                <a:latin typeface="Segoe UI"/>
                <a:cs typeface="Segoe UI"/>
              </a:rPr>
              <a:t>Lost</a:t>
            </a:r>
            <a:r>
              <a:rPr dirty="0" sz="950" spc="30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in</a:t>
            </a:r>
            <a:r>
              <a:rPr dirty="0" sz="950" spc="35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the </a:t>
            </a:r>
            <a:r>
              <a:rPr dirty="0" sz="950">
                <a:latin typeface="Segoe UI"/>
                <a:cs typeface="Segoe UI"/>
              </a:rPr>
              <a:t>vast</a:t>
            </a:r>
            <a:r>
              <a:rPr dirty="0" sz="950" spc="3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sea</a:t>
            </a:r>
            <a:r>
              <a:rPr dirty="0" sz="950" spc="35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of</a:t>
            </a:r>
            <a:endParaRPr sz="950">
              <a:latin typeface="Segoe UI"/>
              <a:cs typeface="Segoe UI"/>
            </a:endParaRPr>
          </a:p>
          <a:p>
            <a:pPr algn="r" marL="188595" marR="5080" indent="-176530">
              <a:lnSpc>
                <a:spcPct val="111800"/>
              </a:lnSpc>
            </a:pPr>
            <a:r>
              <a:rPr dirty="0" sz="950" spc="-10">
                <a:latin typeface="Segoe UI"/>
                <a:cs typeface="Segoe UI"/>
              </a:rPr>
              <a:t>information, </a:t>
            </a:r>
            <a:r>
              <a:rPr dirty="0" sz="950">
                <a:latin typeface="Segoe UI"/>
                <a:cs typeface="Segoe UI"/>
              </a:rPr>
              <a:t>an</a:t>
            </a:r>
            <a:r>
              <a:rPr dirty="0" sz="950" spc="25">
                <a:latin typeface="Segoe UI"/>
                <a:cs typeface="Segoe UI"/>
              </a:rPr>
              <a:t> </a:t>
            </a:r>
            <a:r>
              <a:rPr dirty="0" sz="950" spc="-10">
                <a:latin typeface="Segoe UI"/>
                <a:cs typeface="Segoe UI"/>
              </a:rPr>
              <a:t>indif...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4017267" y="7388225"/>
            <a:ext cx="67373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Indifference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4803824" y="7298690"/>
            <a:ext cx="658495" cy="3492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9"/>
              </a:spcBef>
            </a:pPr>
            <a:r>
              <a:rPr dirty="0" sz="950">
                <a:latin typeface="Segoe UI"/>
                <a:cs typeface="Segoe UI"/>
              </a:rPr>
              <a:t>2022-11-</a:t>
            </a:r>
            <a:r>
              <a:rPr dirty="0" sz="950" spc="-25">
                <a:latin typeface="Segoe UI"/>
                <a:cs typeface="Segoe UI"/>
              </a:rPr>
              <a:t>28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latin typeface="Segoe UI"/>
                <a:cs typeface="Segoe UI"/>
              </a:rPr>
              <a:t>17:30:00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5571182" y="7388225"/>
            <a:ext cx="132016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Segoe UI"/>
                <a:cs typeface="Segoe UI"/>
              </a:rPr>
              <a:t>ApatheticObserver</a:t>
            </a:r>
            <a:r>
              <a:rPr dirty="0" sz="950" spc="300">
                <a:latin typeface="Segoe UI"/>
                <a:cs typeface="Segoe UI"/>
              </a:rPr>
              <a:t>  </a:t>
            </a:r>
            <a:r>
              <a:rPr dirty="0" sz="950" spc="-25">
                <a:latin typeface="Segoe UI"/>
                <a:cs typeface="Segoe UI"/>
              </a:rPr>
              <a:t>Ins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462087" y="8321675"/>
            <a:ext cx="22669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Segoe UI"/>
                <a:cs typeface="Segoe UI"/>
              </a:rPr>
              <a:t>198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2195958" y="8321675"/>
            <a:ext cx="2133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Segoe UI"/>
                <a:cs typeface="Segoe UI"/>
              </a:rPr>
              <a:t>199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2916435" y="8321675"/>
            <a:ext cx="2133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Segoe UI"/>
                <a:cs typeface="Segoe UI"/>
              </a:rPr>
              <a:t>201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3374380" y="7908289"/>
            <a:ext cx="544830" cy="996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 indent="331470">
              <a:lnSpc>
                <a:spcPct val="111800"/>
              </a:lnSpc>
              <a:spcBef>
                <a:spcPts val="95"/>
              </a:spcBef>
            </a:pPr>
            <a:r>
              <a:rPr dirty="0" sz="950" spc="-25">
                <a:latin typeface="Segoe UI"/>
                <a:cs typeface="Segoe UI"/>
              </a:rPr>
              <a:t>The </a:t>
            </a:r>
            <a:r>
              <a:rPr dirty="0" sz="950" spc="-10">
                <a:latin typeface="Segoe UI"/>
                <a:cs typeface="Segoe UI"/>
              </a:rPr>
              <a:t>complex </a:t>
            </a:r>
            <a:r>
              <a:rPr dirty="0" sz="950">
                <a:latin typeface="Segoe UI"/>
                <a:cs typeface="Segoe UI"/>
              </a:rPr>
              <a:t>puzzle</a:t>
            </a:r>
            <a:r>
              <a:rPr dirty="0" sz="950" spc="55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of </a:t>
            </a:r>
            <a:r>
              <a:rPr dirty="0" sz="950">
                <a:latin typeface="Segoe UI"/>
                <a:cs typeface="Segoe UI"/>
              </a:rPr>
              <a:t>life</a:t>
            </a:r>
            <a:r>
              <a:rPr dirty="0" sz="950" spc="30">
                <a:latin typeface="Segoe UI"/>
                <a:cs typeface="Segoe UI"/>
              </a:rPr>
              <a:t> </a:t>
            </a:r>
            <a:r>
              <a:rPr dirty="0" sz="950" spc="-10">
                <a:latin typeface="Segoe UI"/>
                <a:cs typeface="Segoe UI"/>
              </a:rPr>
              <a:t>leaves </a:t>
            </a:r>
            <a:r>
              <a:rPr dirty="0" sz="950">
                <a:latin typeface="Segoe UI"/>
                <a:cs typeface="Segoe UI"/>
              </a:rPr>
              <a:t>me</a:t>
            </a:r>
            <a:r>
              <a:rPr dirty="0" sz="950" spc="25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in</a:t>
            </a:r>
            <a:r>
              <a:rPr dirty="0" sz="950" spc="30">
                <a:latin typeface="Segoe UI"/>
                <a:cs typeface="Segoe UI"/>
              </a:rPr>
              <a:t> </a:t>
            </a:r>
            <a:r>
              <a:rPr dirty="0" sz="950" spc="-50">
                <a:latin typeface="Segoe UI"/>
                <a:cs typeface="Segoe UI"/>
              </a:rPr>
              <a:t>a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latin typeface="Segoe UI"/>
                <a:cs typeface="Segoe UI"/>
              </a:rPr>
              <a:t>sta...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4124771" y="8321675"/>
            <a:ext cx="5664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Confusion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4816524" y="8232139"/>
            <a:ext cx="645795" cy="3492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9"/>
              </a:spcBef>
            </a:pPr>
            <a:r>
              <a:rPr dirty="0" sz="950">
                <a:latin typeface="Segoe UI"/>
                <a:cs typeface="Segoe UI"/>
              </a:rPr>
              <a:t>2020-04-</a:t>
            </a:r>
            <a:r>
              <a:rPr dirty="0" sz="950" spc="-25">
                <a:latin typeface="Segoe UI"/>
                <a:cs typeface="Segoe UI"/>
              </a:rPr>
              <a:t>02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latin typeface="Segoe UI"/>
                <a:cs typeface="Segoe UI"/>
              </a:rPr>
              <a:t>09:45:00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5824685" y="8321675"/>
            <a:ext cx="105600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923290" algn="l"/>
              </a:tabLst>
            </a:pPr>
            <a:r>
              <a:rPr dirty="0" sz="950" spc="-10">
                <a:latin typeface="Segoe UI"/>
                <a:cs typeface="Segoe UI"/>
              </a:rPr>
              <a:t>SeekingClarity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25">
                <a:latin typeface="Segoe UI"/>
                <a:cs typeface="Segoe UI"/>
              </a:rPr>
              <a:t>Fa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1449387" y="9340850"/>
            <a:ext cx="23939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 b="1">
                <a:latin typeface="Segoe UI"/>
                <a:cs typeface="Segoe UI"/>
              </a:rPr>
              <a:t>199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2183258" y="9340850"/>
            <a:ext cx="2260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Segoe UI"/>
                <a:cs typeface="Segoe UI"/>
              </a:rPr>
              <a:t>200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2903735" y="9003664"/>
            <a:ext cx="1015365" cy="83502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9"/>
              </a:spcBef>
            </a:pPr>
            <a:r>
              <a:rPr dirty="0" sz="950" spc="-50">
                <a:latin typeface="Segoe UI"/>
                <a:cs typeface="Segoe UI"/>
              </a:rPr>
              <a:t>A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latin typeface="Segoe UI"/>
                <a:cs typeface="Segoe UI"/>
              </a:rPr>
              <a:t>numbness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  <a:tabLst>
                <a:tab pos="367030" algn="l"/>
              </a:tabLst>
            </a:pPr>
            <a:r>
              <a:rPr dirty="0" sz="950" spc="-25">
                <a:latin typeface="Segoe UI"/>
                <a:cs typeface="Segoe UI"/>
              </a:rPr>
              <a:t>202</a:t>
            </a:r>
            <a:r>
              <a:rPr dirty="0" sz="950">
                <a:latin typeface="Segoe UI"/>
                <a:cs typeface="Segoe UI"/>
              </a:rPr>
              <a:t>	settles</a:t>
            </a:r>
            <a:r>
              <a:rPr dirty="0" sz="950" spc="55">
                <a:latin typeface="Segoe UI"/>
                <a:cs typeface="Segoe UI"/>
              </a:rPr>
              <a:t> </a:t>
            </a:r>
            <a:r>
              <a:rPr dirty="0" sz="950" spc="-20">
                <a:latin typeface="Segoe UI"/>
                <a:cs typeface="Segoe UI"/>
              </a:rPr>
              <a:t>over</a:t>
            </a:r>
            <a:endParaRPr sz="950">
              <a:latin typeface="Segoe UI"/>
              <a:cs typeface="Segoe UI"/>
            </a:endParaRPr>
          </a:p>
          <a:p>
            <a:pPr algn="r" marL="494030" marR="5080" indent="-141605">
              <a:lnSpc>
                <a:spcPct val="111800"/>
              </a:lnSpc>
            </a:pPr>
            <a:r>
              <a:rPr dirty="0" sz="950">
                <a:latin typeface="Segoe UI"/>
                <a:cs typeface="Segoe UI"/>
              </a:rPr>
              <a:t>me,</a:t>
            </a:r>
            <a:r>
              <a:rPr dirty="0" sz="950" spc="30">
                <a:latin typeface="Segoe UI"/>
                <a:cs typeface="Segoe UI"/>
              </a:rPr>
              <a:t> </a:t>
            </a:r>
            <a:r>
              <a:rPr dirty="0" sz="950">
                <a:latin typeface="Segoe UI"/>
                <a:cs typeface="Segoe UI"/>
              </a:rPr>
              <a:t>a</a:t>
            </a:r>
            <a:r>
              <a:rPr dirty="0" sz="950" spc="30">
                <a:latin typeface="Segoe UI"/>
                <a:cs typeface="Segoe UI"/>
              </a:rPr>
              <a:t> </a:t>
            </a:r>
            <a:r>
              <a:rPr dirty="0" sz="950" spc="-10">
                <a:latin typeface="Segoe UI"/>
                <a:cs typeface="Segoe UI"/>
              </a:rPr>
              <a:t>shield </a:t>
            </a:r>
            <a:r>
              <a:rPr dirty="0" sz="950">
                <a:latin typeface="Segoe UI"/>
                <a:cs typeface="Segoe UI"/>
              </a:rPr>
              <a:t>against</a:t>
            </a:r>
            <a:r>
              <a:rPr dirty="0" sz="950" spc="65">
                <a:latin typeface="Segoe UI"/>
                <a:cs typeface="Segoe UI"/>
              </a:rPr>
              <a:t> </a:t>
            </a:r>
            <a:r>
              <a:rPr dirty="0" sz="950" spc="-25">
                <a:latin typeface="Segoe UI"/>
                <a:cs typeface="Segoe UI"/>
              </a:rPr>
              <a:t>...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4083347" y="9340850"/>
            <a:ext cx="60769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Numbness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4803824" y="9241789"/>
            <a:ext cx="658495" cy="3492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9"/>
              </a:spcBef>
            </a:pPr>
            <a:r>
              <a:rPr dirty="0" sz="950">
                <a:latin typeface="Segoe UI"/>
                <a:cs typeface="Segoe UI"/>
              </a:rPr>
              <a:t>2021-08-</a:t>
            </a:r>
            <a:r>
              <a:rPr dirty="0" sz="950" spc="-25">
                <a:latin typeface="Segoe UI"/>
                <a:cs typeface="Segoe UI"/>
              </a:rPr>
              <a:t>10</a:t>
            </a:r>
            <a:endParaRPr sz="95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latin typeface="Segoe UI"/>
                <a:cs typeface="Segoe UI"/>
              </a:rPr>
              <a:t>14:00:00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5560764" y="9340850"/>
            <a:ext cx="105156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latin typeface="Segoe UI"/>
                <a:cs typeface="Segoe UI"/>
              </a:rPr>
              <a:t>EmotionallyDistant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1387474" y="10017125"/>
            <a:ext cx="139446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200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rows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×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15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columns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720724" y="50165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Out[320…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0174" y="638174"/>
            <a:ext cx="219075" cy="180975"/>
            <a:chOff x="1400174" y="638174"/>
            <a:chExt cx="219075" cy="180975"/>
          </a:xfrm>
        </p:grpSpPr>
        <p:sp>
          <p:nvSpPr>
            <p:cNvPr id="3" name="object 3" descr=""/>
            <p:cNvSpPr/>
            <p:nvPr/>
          </p:nvSpPr>
          <p:spPr>
            <a:xfrm>
              <a:off x="1400174" y="638174"/>
              <a:ext cx="219075" cy="180975"/>
            </a:xfrm>
            <a:custGeom>
              <a:avLst/>
              <a:gdLst/>
              <a:ahLst/>
              <a:cxnLst/>
              <a:rect l="l" t="t" r="r" b="b"/>
              <a:pathLst>
                <a:path w="219075" h="180975">
                  <a:moveTo>
                    <a:pt x="2190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219074" y="0"/>
                  </a:lnTo>
                  <a:lnTo>
                    <a:pt x="219074" y="180974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66849" y="666749"/>
              <a:ext cx="66675" cy="123825"/>
            </a:xfrm>
            <a:custGeom>
              <a:avLst/>
              <a:gdLst/>
              <a:ahLst/>
              <a:cxnLst/>
              <a:rect l="l" t="t" r="r" b="b"/>
              <a:pathLst>
                <a:path w="66675" h="123825">
                  <a:moveTo>
                    <a:pt x="66674" y="123824"/>
                  </a:moveTo>
                  <a:lnTo>
                    <a:pt x="0" y="61912"/>
                  </a:lnTo>
                  <a:lnTo>
                    <a:pt x="66674" y="0"/>
                  </a:lnTo>
                  <a:lnTo>
                    <a:pt x="66674" y="123824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619249" y="638174"/>
            <a:ext cx="5267325" cy="180975"/>
            <a:chOff x="1619249" y="638174"/>
            <a:chExt cx="5267325" cy="180975"/>
          </a:xfrm>
        </p:grpSpPr>
        <p:sp>
          <p:nvSpPr>
            <p:cNvPr id="6" name="object 6" descr=""/>
            <p:cNvSpPr/>
            <p:nvPr/>
          </p:nvSpPr>
          <p:spPr>
            <a:xfrm>
              <a:off x="6667499" y="638174"/>
              <a:ext cx="219075" cy="180975"/>
            </a:xfrm>
            <a:custGeom>
              <a:avLst/>
              <a:gdLst/>
              <a:ahLst/>
              <a:cxnLst/>
              <a:rect l="l" t="t" r="r" b="b"/>
              <a:pathLst>
                <a:path w="219075" h="180975">
                  <a:moveTo>
                    <a:pt x="2190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219074" y="0"/>
                  </a:lnTo>
                  <a:lnTo>
                    <a:pt x="219074" y="180974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753224" y="666749"/>
              <a:ext cx="66675" cy="123825"/>
            </a:xfrm>
            <a:custGeom>
              <a:avLst/>
              <a:gdLst/>
              <a:ahLst/>
              <a:cxnLst/>
              <a:rect l="l" t="t" r="r" b="b"/>
              <a:pathLst>
                <a:path w="66675" h="123825">
                  <a:moveTo>
                    <a:pt x="0" y="123824"/>
                  </a:moveTo>
                  <a:lnTo>
                    <a:pt x="0" y="0"/>
                  </a:lnTo>
                  <a:lnTo>
                    <a:pt x="66674" y="61912"/>
                  </a:lnTo>
                  <a:lnTo>
                    <a:pt x="0" y="123824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19249" y="638174"/>
              <a:ext cx="5048250" cy="180975"/>
            </a:xfrm>
            <a:custGeom>
              <a:avLst/>
              <a:gdLst/>
              <a:ahLst/>
              <a:cxnLst/>
              <a:rect l="l" t="t" r="r" b="b"/>
              <a:pathLst>
                <a:path w="5048250" h="180975">
                  <a:moveTo>
                    <a:pt x="5048249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5048249" y="0"/>
                  </a:lnTo>
                  <a:lnTo>
                    <a:pt x="5048249" y="180974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19249" y="676275"/>
              <a:ext cx="2676525" cy="104775"/>
            </a:xfrm>
            <a:custGeom>
              <a:avLst/>
              <a:gdLst/>
              <a:ahLst/>
              <a:cxnLst/>
              <a:rect l="l" t="t" r="r" b="b"/>
              <a:pathLst>
                <a:path w="2676525" h="104775">
                  <a:moveTo>
                    <a:pt x="2627576" y="104772"/>
                  </a:moveTo>
                  <a:lnTo>
                    <a:pt x="48947" y="104772"/>
                  </a:lnTo>
                  <a:lnTo>
                    <a:pt x="45540" y="104436"/>
                  </a:lnTo>
                  <a:lnTo>
                    <a:pt x="10739" y="84350"/>
                  </a:lnTo>
                  <a:lnTo>
                    <a:pt x="0" y="55825"/>
                  </a:lnTo>
                  <a:lnTo>
                    <a:pt x="0" y="52386"/>
                  </a:lnTo>
                  <a:lnTo>
                    <a:pt x="0" y="48945"/>
                  </a:lnTo>
                  <a:lnTo>
                    <a:pt x="17776" y="12908"/>
                  </a:lnTo>
                  <a:lnTo>
                    <a:pt x="48947" y="0"/>
                  </a:lnTo>
                  <a:lnTo>
                    <a:pt x="2627576" y="0"/>
                  </a:lnTo>
                  <a:lnTo>
                    <a:pt x="2663613" y="17773"/>
                  </a:lnTo>
                  <a:lnTo>
                    <a:pt x="2676524" y="48945"/>
                  </a:lnTo>
                  <a:lnTo>
                    <a:pt x="2676524" y="55825"/>
                  </a:lnTo>
                  <a:lnTo>
                    <a:pt x="2658748" y="91860"/>
                  </a:lnTo>
                  <a:lnTo>
                    <a:pt x="2630983" y="104436"/>
                  </a:lnTo>
                  <a:lnTo>
                    <a:pt x="2627576" y="104772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701674" y="7369241"/>
          <a:ext cx="6261100" cy="1445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30"/>
                <a:gridCol w="501015"/>
                <a:gridCol w="5476875"/>
              </a:tblGrid>
              <a:tr h="53149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150">
                          <a:latin typeface="Segoe UI Semibold"/>
                          <a:cs typeface="Segoe UI Semibold"/>
                        </a:rPr>
                        <a:t>Removing</a:t>
                      </a:r>
                      <a:r>
                        <a:rPr dirty="0" sz="2150" spc="35"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dirty="0" sz="2150">
                          <a:latin typeface="Segoe UI Semibold"/>
                          <a:cs typeface="Segoe UI Semibold"/>
                        </a:rPr>
                        <a:t>Unwanted</a:t>
                      </a:r>
                      <a:r>
                        <a:rPr dirty="0" sz="2150" spc="50">
                          <a:latin typeface="Segoe UI Semibold"/>
                          <a:cs typeface="Segoe UI Semibold"/>
                        </a:rPr>
                        <a:t> </a:t>
                      </a:r>
                      <a:r>
                        <a:rPr dirty="0" sz="2150" spc="-10">
                          <a:latin typeface="Segoe UI Semibold"/>
                          <a:cs typeface="Segoe UI Semibold"/>
                        </a:rPr>
                        <a:t>Columns</a:t>
                      </a:r>
                      <a:endParaRPr sz="2150">
                        <a:latin typeface="Segoe UI Semibold"/>
                        <a:cs typeface="Segoe UI Semibold"/>
                      </a:endParaRPr>
                    </a:p>
                  </a:txBody>
                  <a:tcPr marL="0" marR="0" marB="0" marT="25400">
                    <a:lnB w="9525">
                      <a:solidFill>
                        <a:srgbClr val="DFDFDF"/>
                      </a:solidFill>
                      <a:prstDash val="solid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50" spc="-25">
                          <a:solidFill>
                            <a:srgbClr val="616161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55244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50" spc="-10">
                          <a:solidFill>
                            <a:srgbClr val="616161"/>
                          </a:solidFill>
                          <a:latin typeface="Consolas"/>
                          <a:cs typeface="Consolas"/>
                        </a:rPr>
                        <a:t>[323…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55244">
                    <a:lnR w="9525">
                      <a:solidFill>
                        <a:srgbClr val="DFDFD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dirty="0" sz="950" spc="7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Dropping</a:t>
                      </a:r>
                      <a:r>
                        <a:rPr dirty="0" sz="950" spc="7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redundant</a:t>
                      </a:r>
                      <a:r>
                        <a:rPr dirty="0" sz="950" spc="7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index</a:t>
                      </a:r>
                      <a:r>
                        <a:rPr dirty="0" sz="950" spc="7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columns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df</a:t>
                      </a:r>
                      <a:r>
                        <a:rPr dirty="0" sz="950" b="1">
                          <a:solidFill>
                            <a:srgbClr val="AA21FF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drop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([</a:t>
                      </a:r>
                      <a:r>
                        <a:rPr dirty="0" sz="95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'Unnamed:</a:t>
                      </a:r>
                      <a:r>
                        <a:rPr dirty="0" sz="950" spc="10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0'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0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'Unnamed:</a:t>
                      </a:r>
                      <a:r>
                        <a:rPr dirty="0" sz="950" spc="10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0.1'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],</a:t>
                      </a:r>
                      <a:r>
                        <a:rPr dirty="0" sz="950" spc="10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axis</a:t>
                      </a:r>
                      <a:r>
                        <a:rPr dirty="0" sz="950" b="1">
                          <a:solidFill>
                            <a:srgbClr val="AA21FF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950">
                          <a:solidFill>
                            <a:srgbClr val="00870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05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inplace</a:t>
                      </a:r>
                      <a:r>
                        <a:rPr dirty="0" sz="950" spc="-10" b="1">
                          <a:solidFill>
                            <a:srgbClr val="AA21FF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950" spc="-10" b="1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r>
                        <a:rPr dirty="0" sz="950" spc="-1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55244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solidFill>
                      <a:srgbClr val="F5F5F5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DFDFD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dirty="0" sz="950" spc="65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Confirming</a:t>
                      </a:r>
                      <a:r>
                        <a:rPr dirty="0" sz="950" spc="7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 i="1">
                          <a:solidFill>
                            <a:srgbClr val="408080"/>
                          </a:solidFill>
                          <a:latin typeface="Consolas"/>
                          <a:cs typeface="Consolas"/>
                        </a:rPr>
                        <a:t>changes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 marL="4254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(</a:t>
                      </a:r>
                      <a:r>
                        <a:rPr dirty="0" sz="95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"Remaining</a:t>
                      </a:r>
                      <a:r>
                        <a:rPr dirty="0" sz="950" spc="145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>
                          <a:solidFill>
                            <a:srgbClr val="B92020"/>
                          </a:solidFill>
                          <a:latin typeface="Consolas"/>
                          <a:cs typeface="Consolas"/>
                        </a:rPr>
                        <a:t>columns:"</a:t>
                      </a:r>
                      <a:r>
                        <a:rPr dirty="0" sz="9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dirty="0" sz="950" spc="15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df</a:t>
                      </a:r>
                      <a:r>
                        <a:rPr dirty="0" sz="950" spc="-10" b="1">
                          <a:solidFill>
                            <a:srgbClr val="AA21FF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z="950" spc="-1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columns</a:t>
                      </a:r>
                      <a:r>
                        <a:rPr dirty="0" sz="950" spc="-10" b="1">
                          <a:solidFill>
                            <a:srgbClr val="AA21FF"/>
                          </a:solidFill>
                          <a:latin typeface="Consolas"/>
                          <a:cs typeface="Consolas"/>
                        </a:rPr>
                        <a:t>.</a:t>
                      </a:r>
                      <a:r>
                        <a:rPr dirty="0" sz="950" spc="-10">
                          <a:solidFill>
                            <a:srgbClr val="202020"/>
                          </a:solidFill>
                          <a:latin typeface="Consolas"/>
                          <a:cs typeface="Consolas"/>
                        </a:rPr>
                        <a:t>tolist</a:t>
                      </a:r>
                      <a:r>
                        <a:rPr dirty="0" sz="950" spc="-10">
                          <a:solidFill>
                            <a:srgbClr val="0054AA"/>
                          </a:solidFill>
                          <a:latin typeface="Consolas"/>
                          <a:cs typeface="Consolas"/>
                        </a:rPr>
                        <a:t>())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7112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1435099" y="1034764"/>
            <a:ext cx="342963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Segoe UI Semibold"/>
                <a:cs typeface="Segoe UI Semibold"/>
              </a:rPr>
              <a:t>Checking</a:t>
            </a:r>
            <a:r>
              <a:rPr dirty="0" sz="2150" spc="8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Dataset</a:t>
            </a:r>
            <a:r>
              <a:rPr dirty="0" sz="2150" spc="80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Structure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04937" y="1566861"/>
            <a:ext cx="5476875" cy="428625"/>
          </a:xfrm>
          <a:prstGeom prst="rect">
            <a:avLst/>
          </a:prstGeom>
          <a:solidFill>
            <a:srgbClr val="F5F5F5"/>
          </a:solidFill>
          <a:ln w="9524">
            <a:solidFill>
              <a:srgbClr val="DFDFDF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434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Checking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structure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of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dataset</a:t>
            </a:r>
            <a:endParaRPr sz="950">
              <a:latin typeface="Consolas"/>
              <a:cs typeface="Consolas"/>
            </a:endParaRPr>
          </a:p>
          <a:p>
            <a:pPr marL="42545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info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341189" y="2021839"/>
            <a:ext cx="2748915" cy="673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08915">
              <a:lnSpc>
                <a:spcPct val="111800"/>
              </a:lnSpc>
              <a:spcBef>
                <a:spcPts val="95"/>
              </a:spcBef>
            </a:pPr>
            <a:r>
              <a:rPr dirty="0" sz="950">
                <a:latin typeface="Consolas"/>
                <a:cs typeface="Consolas"/>
              </a:rPr>
              <a:t>&lt;class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'pandas.core.frame.DataFrame'&gt; </a:t>
            </a:r>
            <a:r>
              <a:rPr dirty="0" sz="950">
                <a:latin typeface="Consolas"/>
                <a:cs typeface="Consolas"/>
              </a:rPr>
              <a:t>RangeIndex: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732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entries,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0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to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731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latin typeface="Consolas"/>
                <a:cs typeface="Consolas"/>
              </a:rPr>
              <a:t>Data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columns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(total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15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columns):</a:t>
            </a:r>
            <a:endParaRPr sz="950">
              <a:latin typeface="Consolas"/>
              <a:cs typeface="Consolas"/>
            </a:endParaRPr>
          </a:p>
          <a:p>
            <a:pPr marL="80645">
              <a:lnSpc>
                <a:spcPct val="100000"/>
              </a:lnSpc>
              <a:spcBef>
                <a:spcPts val="135"/>
              </a:spcBef>
              <a:tabLst>
                <a:tab pos="353060" algn="l"/>
                <a:tab pos="1306195" algn="l"/>
                <a:tab pos="2395220" algn="l"/>
              </a:tabLst>
            </a:pPr>
            <a:r>
              <a:rPr dirty="0" sz="950" spc="-50">
                <a:latin typeface="Consolas"/>
                <a:cs typeface="Consolas"/>
              </a:rPr>
              <a:t>#</a:t>
            </a:r>
            <a:r>
              <a:rPr dirty="0" sz="950">
                <a:latin typeface="Consolas"/>
                <a:cs typeface="Consolas"/>
              </a:rPr>
              <a:t>	</a:t>
            </a:r>
            <a:r>
              <a:rPr dirty="0" sz="950" spc="-10">
                <a:latin typeface="Consolas"/>
                <a:cs typeface="Consolas"/>
              </a:rPr>
              <a:t>Column</a:t>
            </a:r>
            <a:r>
              <a:rPr dirty="0" sz="950">
                <a:latin typeface="Consolas"/>
                <a:cs typeface="Consolas"/>
              </a:rPr>
              <a:t>	Non-Null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Count</a:t>
            </a:r>
            <a:r>
              <a:rPr dirty="0" sz="950">
                <a:latin typeface="Consolas"/>
                <a:cs typeface="Consolas"/>
              </a:rPr>
              <a:t>	</a:t>
            </a:r>
            <a:r>
              <a:rPr dirty="0" sz="950" spc="-10">
                <a:latin typeface="Consolas"/>
                <a:cs typeface="Consolas"/>
              </a:rPr>
              <a:t>Dtype</a:t>
            </a:r>
            <a:endParaRPr sz="950">
              <a:latin typeface="Consolas"/>
              <a:cs typeface="Consolas"/>
            </a:endParaRPr>
          </a:p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1353889" y="2786462"/>
          <a:ext cx="2977515" cy="2484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995"/>
                <a:gridCol w="136525"/>
                <a:gridCol w="613410"/>
                <a:gridCol w="340994"/>
                <a:gridCol w="238759"/>
                <a:gridCol w="715010"/>
                <a:gridCol w="136525"/>
                <a:gridCol w="508634"/>
              </a:tblGrid>
              <a:tr h="245745">
                <a:tc>
                  <a:txBody>
                    <a:bodyPr/>
                    <a:lstStyle/>
                    <a:p>
                      <a:pPr algn="ctr" marR="31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74295">
                    <a:lnT w="12700">
                      <a:solidFill>
                        <a:srgbClr val="000000"/>
                      </a:solidFill>
                      <a:prstDash val="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Unnamed: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0.1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74295"/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732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74295">
                    <a:lnT w="12700">
                      <a:solidFill>
                        <a:srgbClr val="000000"/>
                      </a:solidFill>
                      <a:prstDash val="dash"/>
                    </a:lnT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74295">
                    <a:lnT w="12700">
                      <a:solidFill>
                        <a:srgbClr val="000000"/>
                      </a:solidFill>
                      <a:prstDash val="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int64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74295"/>
                </a:tc>
              </a:tr>
              <a:tr h="161290">
                <a:tc>
                  <a:txBody>
                    <a:bodyPr/>
                    <a:lstStyle/>
                    <a:p>
                      <a:pPr algn="ctr" marR="317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Unnamed: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732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int64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R="317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Text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732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object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R="317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Sentiment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732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object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R="317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Timestamp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732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object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R="317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User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732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object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R="317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6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Platform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732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object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R="317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7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Hashtags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732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object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R="317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8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Retweets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732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float64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R="3175">
                        <a:lnSpc>
                          <a:spcPts val="1065"/>
                        </a:lnSpc>
                      </a:pPr>
                      <a:r>
                        <a:rPr dirty="0" sz="950" spc="-50">
                          <a:latin typeface="Consolas"/>
                          <a:cs typeface="Consolas"/>
                        </a:rPr>
                        <a:t>9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Likes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732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float64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L="6794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Country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732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object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L="6794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Year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732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int64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L="6794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Month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732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int64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algn="ctr" marL="6794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13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Day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732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6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int64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 algn="ctr" marL="67945">
                        <a:lnSpc>
                          <a:spcPts val="102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25"/>
                        </a:lnSpc>
                      </a:pPr>
                      <a:r>
                        <a:rPr dirty="0" sz="950" spc="-20">
                          <a:latin typeface="Consolas"/>
                          <a:cs typeface="Consolas"/>
                        </a:rPr>
                        <a:t>Hour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26034">
                        <a:lnSpc>
                          <a:spcPts val="102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732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2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non-</a:t>
                      </a:r>
                      <a:r>
                        <a:rPr dirty="0" sz="950" spc="-20">
                          <a:latin typeface="Consolas"/>
                          <a:cs typeface="Consolas"/>
                        </a:rPr>
                        <a:t>null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int64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5" name="object 15" descr=""/>
          <p:cNvSpPr/>
          <p:nvPr/>
        </p:nvSpPr>
        <p:spPr>
          <a:xfrm>
            <a:off x="1694287" y="2786462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 h="0">
                <a:moveTo>
                  <a:pt x="0" y="0"/>
                </a:moveTo>
                <a:lnTo>
                  <a:pt x="408477" y="0"/>
                </a:lnTo>
              </a:path>
            </a:pathLst>
          </a:custGeom>
          <a:ln w="99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3736674" y="2786462"/>
            <a:ext cx="340995" cy="0"/>
          </a:xfrm>
          <a:custGeom>
            <a:avLst/>
            <a:gdLst/>
            <a:ahLst/>
            <a:cxnLst/>
            <a:rect l="l" t="t" r="r" b="b"/>
            <a:pathLst>
              <a:path w="340995" h="0">
                <a:moveTo>
                  <a:pt x="0" y="0"/>
                </a:moveTo>
                <a:lnTo>
                  <a:pt x="340397" y="0"/>
                </a:lnTo>
              </a:path>
            </a:pathLst>
          </a:custGeom>
          <a:ln w="99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341189" y="5260340"/>
            <a:ext cx="2680970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dirty="0" sz="950">
                <a:latin typeface="Consolas"/>
                <a:cs typeface="Consolas"/>
              </a:rPr>
              <a:t>dtypes: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float64(2),</a:t>
            </a:r>
            <a:r>
              <a:rPr dirty="0" sz="950" spc="10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int64(6),</a:t>
            </a:r>
            <a:r>
              <a:rPr dirty="0" sz="950" spc="10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object(7) </a:t>
            </a:r>
            <a:r>
              <a:rPr dirty="0" sz="950">
                <a:latin typeface="Consolas"/>
                <a:cs typeface="Consolas"/>
              </a:rPr>
              <a:t>memory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usage: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85.9+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KB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435099" y="5711824"/>
            <a:ext cx="257683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check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structure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dataset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using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038599" y="5724523"/>
            <a:ext cx="609600" cy="18097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ct val="100000"/>
              </a:lnSpc>
            </a:pPr>
            <a:r>
              <a:rPr dirty="0" sz="1050" spc="-10">
                <a:latin typeface="Consolas"/>
                <a:cs typeface="Consolas"/>
              </a:rPr>
              <a:t>.info()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631481" y="5711824"/>
            <a:ext cx="54610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0">
                <a:latin typeface="Segoe UI"/>
                <a:cs typeface="Segoe UI"/>
              </a:rPr>
              <a:t>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435099" y="5862319"/>
            <a:ext cx="4485640" cy="463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9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It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shows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column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names,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data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types,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whether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any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values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are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missing. </a:t>
            </a:r>
            <a:r>
              <a:rPr dirty="0" sz="1050">
                <a:latin typeface="Segoe UI"/>
                <a:cs typeface="Segoe UI"/>
              </a:rPr>
              <a:t>All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732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rows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complete,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15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columns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</a:t>
            </a:r>
            <a:r>
              <a:rPr dirty="0" sz="1050" spc="-10">
                <a:latin typeface="Segoe UI"/>
                <a:cs typeface="Segoe UI"/>
              </a:rPr>
              <a:t> total.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404937" y="6510335"/>
            <a:ext cx="5476875" cy="428625"/>
          </a:xfrm>
          <a:prstGeom prst="rect">
            <a:avLst/>
          </a:prstGeom>
          <a:solidFill>
            <a:srgbClr val="F5F5F5"/>
          </a:solidFill>
          <a:ln w="9524">
            <a:solidFill>
              <a:srgbClr val="DFDFDF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434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printing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shape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see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how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many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rows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and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columns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I'm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working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0" i="1">
                <a:solidFill>
                  <a:srgbClr val="408080"/>
                </a:solidFill>
                <a:latin typeface="Consolas"/>
                <a:cs typeface="Consolas"/>
              </a:rPr>
              <a:t>with</a:t>
            </a:r>
            <a:endParaRPr sz="950">
              <a:latin typeface="Consolas"/>
              <a:cs typeface="Consolas"/>
            </a:endParaRPr>
          </a:p>
          <a:p>
            <a:pPr marL="42545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"Shape</a:t>
            </a:r>
            <a:r>
              <a:rPr dirty="0" sz="950" spc="8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950" spc="8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the</a:t>
            </a:r>
            <a:r>
              <a:rPr dirty="0" sz="950" spc="8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dataset:"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8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shape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341189" y="6978650"/>
            <a:ext cx="213614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Consolas"/>
                <a:cs typeface="Consolas"/>
              </a:rPr>
              <a:t>Shape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of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the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dataset: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(732,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15)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341189" y="8841739"/>
            <a:ext cx="5540375" cy="1065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dirty="0" sz="950">
                <a:latin typeface="Consolas"/>
                <a:cs typeface="Consolas"/>
              </a:rPr>
              <a:t>Remaining</a:t>
            </a:r>
            <a:r>
              <a:rPr dirty="0" sz="950" spc="11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columns:</a:t>
            </a:r>
            <a:r>
              <a:rPr dirty="0" sz="950" spc="11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['Text',</a:t>
            </a:r>
            <a:r>
              <a:rPr dirty="0" sz="950" spc="11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'Sentiment',</a:t>
            </a:r>
            <a:r>
              <a:rPr dirty="0" sz="950" spc="11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'Timestamp',</a:t>
            </a:r>
            <a:r>
              <a:rPr dirty="0" sz="950" spc="11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'User',</a:t>
            </a:r>
            <a:r>
              <a:rPr dirty="0" sz="950" spc="11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'Platform',</a:t>
            </a:r>
            <a:r>
              <a:rPr dirty="0" sz="950" spc="11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'Hashta </a:t>
            </a:r>
            <a:r>
              <a:rPr dirty="0" sz="950">
                <a:latin typeface="Consolas"/>
                <a:cs typeface="Consolas"/>
              </a:rPr>
              <a:t>gs',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'Retweets',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'Likes',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'Country',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'Year',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'Month',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'Day',</a:t>
            </a:r>
            <a:r>
              <a:rPr dirty="0" sz="950" spc="9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'Hour']</a:t>
            </a:r>
            <a:endParaRPr sz="950">
              <a:latin typeface="Consolas"/>
              <a:cs typeface="Consolas"/>
            </a:endParaRPr>
          </a:p>
          <a:p>
            <a:pPr marL="106045" marR="1226820">
              <a:lnSpc>
                <a:spcPct val="136900"/>
              </a:lnSpc>
              <a:spcBef>
                <a:spcPts val="545"/>
              </a:spcBef>
            </a:pP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remove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two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extra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index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columns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that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are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not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useful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for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analysis. </a:t>
            </a:r>
            <a:r>
              <a:rPr dirty="0" sz="1050">
                <a:latin typeface="Segoe UI"/>
                <a:cs typeface="Segoe UI"/>
              </a:rPr>
              <a:t>This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keeps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dataset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clean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easier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work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with.</a:t>
            </a:r>
            <a:endParaRPr sz="1050">
              <a:latin typeface="Segoe UI"/>
              <a:cs typeface="Segoe UI"/>
            </a:endParaRPr>
          </a:p>
          <a:p>
            <a:pPr marL="106045">
              <a:lnSpc>
                <a:spcPct val="100000"/>
              </a:lnSpc>
              <a:spcBef>
                <a:spcPts val="390"/>
              </a:spcBef>
            </a:pPr>
            <a:r>
              <a:rPr dirty="0" sz="1050">
                <a:latin typeface="Segoe UI"/>
                <a:cs typeface="Segoe UI"/>
              </a:rPr>
              <a:t>Now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have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only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important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columns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left.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20724" y="160655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[321…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20724" y="655002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[322…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0174" y="5781674"/>
            <a:ext cx="219075" cy="180975"/>
            <a:chOff x="1400174" y="5781674"/>
            <a:chExt cx="219075" cy="180975"/>
          </a:xfrm>
        </p:grpSpPr>
        <p:sp>
          <p:nvSpPr>
            <p:cNvPr id="3" name="object 3" descr=""/>
            <p:cNvSpPr/>
            <p:nvPr/>
          </p:nvSpPr>
          <p:spPr>
            <a:xfrm>
              <a:off x="1400174" y="5781674"/>
              <a:ext cx="219075" cy="180975"/>
            </a:xfrm>
            <a:custGeom>
              <a:avLst/>
              <a:gdLst/>
              <a:ahLst/>
              <a:cxnLst/>
              <a:rect l="l" t="t" r="r" b="b"/>
              <a:pathLst>
                <a:path w="219075" h="180975">
                  <a:moveTo>
                    <a:pt x="2190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219074" y="0"/>
                  </a:lnTo>
                  <a:lnTo>
                    <a:pt x="219074" y="180974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66849" y="5810249"/>
              <a:ext cx="66675" cy="123825"/>
            </a:xfrm>
            <a:custGeom>
              <a:avLst/>
              <a:gdLst/>
              <a:ahLst/>
              <a:cxnLst/>
              <a:rect l="l" t="t" r="r" b="b"/>
              <a:pathLst>
                <a:path w="66675" h="123825">
                  <a:moveTo>
                    <a:pt x="66674" y="123824"/>
                  </a:moveTo>
                  <a:lnTo>
                    <a:pt x="0" y="61912"/>
                  </a:lnTo>
                  <a:lnTo>
                    <a:pt x="66674" y="0"/>
                  </a:lnTo>
                  <a:lnTo>
                    <a:pt x="66674" y="123824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619249" y="5781674"/>
            <a:ext cx="5267325" cy="180975"/>
            <a:chOff x="1619249" y="5781674"/>
            <a:chExt cx="5267325" cy="180975"/>
          </a:xfrm>
        </p:grpSpPr>
        <p:sp>
          <p:nvSpPr>
            <p:cNvPr id="6" name="object 6" descr=""/>
            <p:cNvSpPr/>
            <p:nvPr/>
          </p:nvSpPr>
          <p:spPr>
            <a:xfrm>
              <a:off x="6667499" y="5781674"/>
              <a:ext cx="219075" cy="180975"/>
            </a:xfrm>
            <a:custGeom>
              <a:avLst/>
              <a:gdLst/>
              <a:ahLst/>
              <a:cxnLst/>
              <a:rect l="l" t="t" r="r" b="b"/>
              <a:pathLst>
                <a:path w="219075" h="180975">
                  <a:moveTo>
                    <a:pt x="219074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219074" y="0"/>
                  </a:lnTo>
                  <a:lnTo>
                    <a:pt x="219074" y="180974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753224" y="5810249"/>
              <a:ext cx="66675" cy="123825"/>
            </a:xfrm>
            <a:custGeom>
              <a:avLst/>
              <a:gdLst/>
              <a:ahLst/>
              <a:cxnLst/>
              <a:rect l="l" t="t" r="r" b="b"/>
              <a:pathLst>
                <a:path w="66675" h="123825">
                  <a:moveTo>
                    <a:pt x="0" y="123824"/>
                  </a:moveTo>
                  <a:lnTo>
                    <a:pt x="0" y="0"/>
                  </a:lnTo>
                  <a:lnTo>
                    <a:pt x="66674" y="61912"/>
                  </a:lnTo>
                  <a:lnTo>
                    <a:pt x="0" y="123824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19249" y="5781674"/>
              <a:ext cx="5048250" cy="180975"/>
            </a:xfrm>
            <a:custGeom>
              <a:avLst/>
              <a:gdLst/>
              <a:ahLst/>
              <a:cxnLst/>
              <a:rect l="l" t="t" r="r" b="b"/>
              <a:pathLst>
                <a:path w="5048250" h="180975">
                  <a:moveTo>
                    <a:pt x="5048249" y="180974"/>
                  </a:moveTo>
                  <a:lnTo>
                    <a:pt x="0" y="180974"/>
                  </a:lnTo>
                  <a:lnTo>
                    <a:pt x="0" y="0"/>
                  </a:lnTo>
                  <a:lnTo>
                    <a:pt x="5048249" y="0"/>
                  </a:lnTo>
                  <a:lnTo>
                    <a:pt x="5048249" y="180974"/>
                  </a:lnTo>
                  <a:close/>
                </a:path>
              </a:pathLst>
            </a:custGeom>
            <a:solidFill>
              <a:srgbClr val="FBFB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19249" y="5819774"/>
              <a:ext cx="4791075" cy="104775"/>
            </a:xfrm>
            <a:custGeom>
              <a:avLst/>
              <a:gdLst/>
              <a:ahLst/>
              <a:cxnLst/>
              <a:rect l="l" t="t" r="r" b="b"/>
              <a:pathLst>
                <a:path w="4791075" h="104775">
                  <a:moveTo>
                    <a:pt x="4742126" y="104774"/>
                  </a:moveTo>
                  <a:lnTo>
                    <a:pt x="48947" y="104774"/>
                  </a:lnTo>
                  <a:lnTo>
                    <a:pt x="45540" y="104439"/>
                  </a:lnTo>
                  <a:lnTo>
                    <a:pt x="10739" y="84352"/>
                  </a:lnTo>
                  <a:lnTo>
                    <a:pt x="0" y="55827"/>
                  </a:lnTo>
                  <a:lnTo>
                    <a:pt x="0" y="5238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4742126" y="0"/>
                  </a:lnTo>
                  <a:lnTo>
                    <a:pt x="4778163" y="17775"/>
                  </a:lnTo>
                  <a:lnTo>
                    <a:pt x="4791074" y="48947"/>
                  </a:lnTo>
                  <a:lnTo>
                    <a:pt x="4791074" y="55827"/>
                  </a:lnTo>
                  <a:lnTo>
                    <a:pt x="4773297" y="91863"/>
                  </a:lnTo>
                  <a:lnTo>
                    <a:pt x="4745533" y="104439"/>
                  </a:lnTo>
                  <a:lnTo>
                    <a:pt x="4742126" y="104774"/>
                  </a:lnTo>
                  <a:close/>
                </a:path>
              </a:pathLst>
            </a:custGeom>
            <a:solidFill>
              <a:srgbClr val="8B8B8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400162" y="3657599"/>
            <a:ext cx="5486400" cy="286385"/>
          </a:xfrm>
          <a:custGeom>
            <a:avLst/>
            <a:gdLst/>
            <a:ahLst/>
            <a:cxnLst/>
            <a:rect l="l" t="t" r="r" b="b"/>
            <a:pathLst>
              <a:path w="5486400" h="286385">
                <a:moveTo>
                  <a:pt x="5486400" y="0"/>
                </a:moveTo>
                <a:lnTo>
                  <a:pt x="5029200" y="0"/>
                </a:lnTo>
                <a:lnTo>
                  <a:pt x="4276725" y="12"/>
                </a:lnTo>
                <a:lnTo>
                  <a:pt x="0" y="12"/>
                </a:lnTo>
                <a:lnTo>
                  <a:pt x="0" y="285762"/>
                </a:lnTo>
                <a:lnTo>
                  <a:pt x="5029200" y="285762"/>
                </a:lnTo>
                <a:lnTo>
                  <a:pt x="5486400" y="285750"/>
                </a:lnTo>
                <a:lnTo>
                  <a:pt x="54864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400162" y="4229099"/>
            <a:ext cx="5486400" cy="286385"/>
          </a:xfrm>
          <a:custGeom>
            <a:avLst/>
            <a:gdLst/>
            <a:ahLst/>
            <a:cxnLst/>
            <a:rect l="l" t="t" r="r" b="b"/>
            <a:pathLst>
              <a:path w="5486400" h="286385">
                <a:moveTo>
                  <a:pt x="5486400" y="0"/>
                </a:moveTo>
                <a:lnTo>
                  <a:pt x="5029200" y="0"/>
                </a:lnTo>
                <a:lnTo>
                  <a:pt x="4276725" y="12"/>
                </a:lnTo>
                <a:lnTo>
                  <a:pt x="0" y="12"/>
                </a:lnTo>
                <a:lnTo>
                  <a:pt x="0" y="285762"/>
                </a:lnTo>
                <a:lnTo>
                  <a:pt x="5029200" y="285762"/>
                </a:lnTo>
                <a:lnTo>
                  <a:pt x="5486400" y="285750"/>
                </a:lnTo>
                <a:lnTo>
                  <a:pt x="54864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400162" y="4800599"/>
            <a:ext cx="5486400" cy="285750"/>
          </a:xfrm>
          <a:custGeom>
            <a:avLst/>
            <a:gdLst/>
            <a:ahLst/>
            <a:cxnLst/>
            <a:rect l="l" t="t" r="r" b="b"/>
            <a:pathLst>
              <a:path w="5486400" h="285750">
                <a:moveTo>
                  <a:pt x="5486400" y="0"/>
                </a:moveTo>
                <a:lnTo>
                  <a:pt x="5486400" y="0"/>
                </a:lnTo>
                <a:lnTo>
                  <a:pt x="0" y="0"/>
                </a:lnTo>
                <a:lnTo>
                  <a:pt x="0" y="285750"/>
                </a:lnTo>
                <a:lnTo>
                  <a:pt x="5486400" y="285750"/>
                </a:lnTo>
                <a:lnTo>
                  <a:pt x="54864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400162" y="5372099"/>
            <a:ext cx="5486400" cy="285750"/>
          </a:xfrm>
          <a:custGeom>
            <a:avLst/>
            <a:gdLst/>
            <a:ahLst/>
            <a:cxnLst/>
            <a:rect l="l" t="t" r="r" b="b"/>
            <a:pathLst>
              <a:path w="5486400" h="285750">
                <a:moveTo>
                  <a:pt x="5486400" y="0"/>
                </a:moveTo>
                <a:lnTo>
                  <a:pt x="5486400" y="0"/>
                </a:lnTo>
                <a:lnTo>
                  <a:pt x="0" y="0"/>
                </a:lnTo>
                <a:lnTo>
                  <a:pt x="0" y="285750"/>
                </a:lnTo>
                <a:lnTo>
                  <a:pt x="5486400" y="285750"/>
                </a:lnTo>
                <a:lnTo>
                  <a:pt x="54864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1400174" y="3138217"/>
          <a:ext cx="5589905" cy="22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8585"/>
                <a:gridCol w="805179"/>
                <a:gridCol w="712469"/>
                <a:gridCol w="835024"/>
                <a:gridCol w="716279"/>
                <a:gridCol w="632460"/>
                <a:gridCol w="433704"/>
              </a:tblGrid>
              <a:tr h="223520">
                <a:tc>
                  <a:txBody>
                    <a:bodyPr/>
                    <a:lstStyle/>
                    <a:p>
                      <a:pPr marL="6184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 spc="-10" b="1">
                          <a:latin typeface="Segoe UI"/>
                          <a:cs typeface="Segoe UI"/>
                        </a:rPr>
                        <a:t>Retweets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 spc="-10" b="1">
                          <a:latin typeface="Segoe UI"/>
                          <a:cs typeface="Segoe UI"/>
                        </a:rPr>
                        <a:t>Likes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 spc="-20" b="1">
                          <a:latin typeface="Segoe UI"/>
                          <a:cs typeface="Segoe UI"/>
                        </a:rPr>
                        <a:t>Year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 spc="-10" b="1">
                          <a:latin typeface="Segoe UI"/>
                          <a:cs typeface="Segoe UI"/>
                        </a:rPr>
                        <a:t>Month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 spc="-25" b="1">
                          <a:latin typeface="Segoe UI"/>
                          <a:cs typeface="Segoe UI"/>
                        </a:rPr>
                        <a:t>Day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 spc="-20" b="1">
                          <a:latin typeface="Segoe UI"/>
                          <a:cs typeface="Segoe UI"/>
                        </a:rPr>
                        <a:t>Hour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950" spc="-20" b="1">
                          <a:latin typeface="Segoe UI"/>
                          <a:cs typeface="Segoe UI"/>
                        </a:rPr>
                        <a:t>Week</a:t>
                      </a:r>
                      <a:endParaRPr sz="950">
                        <a:latin typeface="Segoe UI"/>
                        <a:cs typeface="Segoe UI"/>
                      </a:endParaRPr>
                    </a:p>
                  </a:txBody>
                  <a:tcPr marL="0" marR="0" marB="0" marT="1270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5" name="object 15" descr=""/>
          <p:cNvGrpSpPr/>
          <p:nvPr/>
        </p:nvGrpSpPr>
        <p:grpSpPr>
          <a:xfrm>
            <a:off x="1400174" y="7505697"/>
            <a:ext cx="5486400" cy="2729865"/>
            <a:chOff x="1400174" y="7505697"/>
            <a:chExt cx="5486400" cy="2729865"/>
          </a:xfrm>
        </p:grpSpPr>
        <p:sp>
          <p:nvSpPr>
            <p:cNvPr id="16" name="object 16" descr=""/>
            <p:cNvSpPr/>
            <p:nvPr/>
          </p:nvSpPr>
          <p:spPr>
            <a:xfrm>
              <a:off x="1400162" y="7505699"/>
              <a:ext cx="5486400" cy="2729865"/>
            </a:xfrm>
            <a:custGeom>
              <a:avLst/>
              <a:gdLst/>
              <a:ahLst/>
              <a:cxnLst/>
              <a:rect l="l" t="t" r="r" b="b"/>
              <a:pathLst>
                <a:path w="5486400" h="2729865">
                  <a:moveTo>
                    <a:pt x="5486400" y="0"/>
                  </a:moveTo>
                  <a:lnTo>
                    <a:pt x="5476875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0" y="2729509"/>
                  </a:lnTo>
                  <a:lnTo>
                    <a:pt x="9525" y="2729509"/>
                  </a:lnTo>
                  <a:lnTo>
                    <a:pt x="9525" y="9525"/>
                  </a:lnTo>
                  <a:lnTo>
                    <a:pt x="5476875" y="9525"/>
                  </a:lnTo>
                  <a:lnTo>
                    <a:pt x="5476875" y="2729509"/>
                  </a:lnTo>
                  <a:lnTo>
                    <a:pt x="5486400" y="2729509"/>
                  </a:lnTo>
                  <a:lnTo>
                    <a:pt x="5486400" y="9525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09699" y="7515222"/>
              <a:ext cx="5467350" cy="2720340"/>
            </a:xfrm>
            <a:custGeom>
              <a:avLst/>
              <a:gdLst/>
              <a:ahLst/>
              <a:cxnLst/>
              <a:rect l="l" t="t" r="r" b="b"/>
              <a:pathLst>
                <a:path w="5467350" h="2720340">
                  <a:moveTo>
                    <a:pt x="5467349" y="2719982"/>
                  </a:moveTo>
                  <a:lnTo>
                    <a:pt x="0" y="2719982"/>
                  </a:lnTo>
                  <a:lnTo>
                    <a:pt x="0" y="0"/>
                  </a:lnTo>
                  <a:lnTo>
                    <a:pt x="5467349" y="0"/>
                  </a:lnTo>
                  <a:lnTo>
                    <a:pt x="5467349" y="2719982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404937" y="509586"/>
            <a:ext cx="5476875" cy="752475"/>
          </a:xfrm>
          <a:prstGeom prst="rect">
            <a:avLst/>
          </a:prstGeom>
          <a:solidFill>
            <a:srgbClr val="F5F5F5"/>
          </a:solidFill>
          <a:ln w="9524">
            <a:solidFill>
              <a:srgbClr val="DFDFDF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434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Checking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for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duplicate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0" i="1">
                <a:solidFill>
                  <a:srgbClr val="408080"/>
                </a:solidFill>
                <a:latin typeface="Consolas"/>
                <a:cs typeface="Consolas"/>
              </a:rPr>
              <a:t>rows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950">
              <a:latin typeface="Consolas"/>
              <a:cs typeface="Consolas"/>
            </a:endParaRPr>
          </a:p>
          <a:p>
            <a:pPr marL="42545">
              <a:lnSpc>
                <a:spcPct val="1000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duplicate_count</a:t>
            </a:r>
            <a:r>
              <a:rPr dirty="0" sz="950" spc="9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0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duplicated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sum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  <a:p>
            <a:pPr marL="42545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"Number</a:t>
            </a:r>
            <a:r>
              <a:rPr dirty="0" sz="950" spc="9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950" spc="9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duplicate</a:t>
            </a:r>
            <a:r>
              <a:rPr dirty="0" sz="950" spc="9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rows:"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0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duplicate_count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40" name="object 4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41" name="object 4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19" name="object 19" descr=""/>
          <p:cNvSpPr txBox="1"/>
          <p:nvPr/>
        </p:nvSpPr>
        <p:spPr>
          <a:xfrm>
            <a:off x="1341189" y="1301750"/>
            <a:ext cx="193167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Consolas"/>
                <a:cs typeface="Consolas"/>
              </a:rPr>
              <a:t>Number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of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duplicate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rows: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20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404937" y="1576385"/>
            <a:ext cx="5476875" cy="428625"/>
          </a:xfrm>
          <a:prstGeom prst="rect">
            <a:avLst/>
          </a:prstGeom>
          <a:solidFill>
            <a:srgbClr val="F5F5F5"/>
          </a:solidFill>
          <a:ln w="9524">
            <a:solidFill>
              <a:srgbClr val="DFDFDF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434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Removing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duplicate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0" i="1">
                <a:solidFill>
                  <a:srgbClr val="408080"/>
                </a:solidFill>
                <a:latin typeface="Consolas"/>
                <a:cs typeface="Consolas"/>
              </a:rPr>
              <a:t>rows</a:t>
            </a:r>
            <a:endParaRPr sz="950">
              <a:latin typeface="Consolas"/>
              <a:cs typeface="Consolas"/>
            </a:endParaRPr>
          </a:p>
          <a:p>
            <a:pPr marL="42545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drop_duplicates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inplace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 b="1">
                <a:solidFill>
                  <a:srgbClr val="008000"/>
                </a:solidFill>
                <a:latin typeface="Consolas"/>
                <a:cs typeface="Consolas"/>
              </a:rPr>
              <a:t>True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435099" y="2225389"/>
            <a:ext cx="269430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Segoe UI Semibold"/>
                <a:cs typeface="Segoe UI Semibold"/>
              </a:rPr>
              <a:t>Descriptive</a:t>
            </a:r>
            <a:r>
              <a:rPr dirty="0" sz="2150" spc="70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Summary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404937" y="2757485"/>
            <a:ext cx="5476875" cy="266700"/>
          </a:xfrm>
          <a:prstGeom prst="rect">
            <a:avLst/>
          </a:prstGeom>
          <a:solidFill>
            <a:srgbClr val="F5F5F5"/>
          </a:solidFill>
          <a:ln w="9524">
            <a:solidFill>
              <a:srgbClr val="DFDFDF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434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describe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include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np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number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449387" y="3435350"/>
            <a:ext cx="35877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 b="1">
                <a:latin typeface="Segoe UI"/>
                <a:cs typeface="Segoe UI"/>
              </a:rPr>
              <a:t>count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906438" y="3435350"/>
            <a:ext cx="496189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581785" algn="l"/>
              </a:tabLst>
            </a:pPr>
            <a:r>
              <a:rPr dirty="0" sz="950">
                <a:latin typeface="Segoe UI"/>
                <a:cs typeface="Segoe UI"/>
              </a:rPr>
              <a:t>712.000000</a:t>
            </a:r>
            <a:r>
              <a:rPr dirty="0" sz="950" spc="270">
                <a:latin typeface="Segoe UI"/>
                <a:cs typeface="Segoe UI"/>
              </a:rPr>
              <a:t>  </a:t>
            </a:r>
            <a:r>
              <a:rPr dirty="0" sz="950" spc="-10">
                <a:latin typeface="Segoe UI"/>
                <a:cs typeface="Segoe UI"/>
              </a:rPr>
              <a:t>712.000000</a:t>
            </a:r>
            <a:r>
              <a:rPr dirty="0" sz="950">
                <a:latin typeface="Segoe UI"/>
                <a:cs typeface="Segoe UI"/>
              </a:rPr>
              <a:t>	712.000000</a:t>
            </a:r>
            <a:r>
              <a:rPr dirty="0" sz="950" spc="270">
                <a:latin typeface="Segoe UI"/>
                <a:cs typeface="Segoe UI"/>
              </a:rPr>
              <a:t>  </a:t>
            </a:r>
            <a:r>
              <a:rPr dirty="0" sz="950">
                <a:latin typeface="Segoe UI"/>
                <a:cs typeface="Segoe UI"/>
              </a:rPr>
              <a:t>712.000000</a:t>
            </a:r>
            <a:r>
              <a:rPr dirty="0" sz="950" spc="275">
                <a:latin typeface="Segoe UI"/>
                <a:cs typeface="Segoe UI"/>
              </a:rPr>
              <a:t>  </a:t>
            </a:r>
            <a:r>
              <a:rPr dirty="0" sz="950">
                <a:latin typeface="Segoe UI"/>
                <a:cs typeface="Segoe UI"/>
              </a:rPr>
              <a:t>712.000000</a:t>
            </a:r>
            <a:r>
              <a:rPr dirty="0" sz="950" spc="275">
                <a:latin typeface="Segoe UI"/>
                <a:cs typeface="Segoe UI"/>
              </a:rPr>
              <a:t>  </a:t>
            </a:r>
            <a:r>
              <a:rPr dirty="0" sz="950">
                <a:latin typeface="Segoe UI"/>
                <a:cs typeface="Segoe UI"/>
              </a:rPr>
              <a:t>712.000000</a:t>
            </a:r>
            <a:r>
              <a:rPr dirty="0" sz="950" spc="275">
                <a:latin typeface="Segoe UI"/>
                <a:cs typeface="Segoe UI"/>
              </a:rPr>
              <a:t>  </a:t>
            </a:r>
            <a:r>
              <a:rPr dirty="0" sz="950" spc="-10">
                <a:latin typeface="Segoe UI"/>
                <a:cs typeface="Segoe UI"/>
              </a:rPr>
              <a:t>712.00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460549" y="3721100"/>
            <a:ext cx="34798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0" b="1">
                <a:latin typeface="Segoe UI"/>
                <a:cs typeface="Segoe UI"/>
              </a:rPr>
              <a:t>mean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973113" y="3721100"/>
            <a:ext cx="489521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63905" algn="l"/>
                <a:tab pos="2400300" algn="l"/>
                <a:tab pos="3084830" algn="l"/>
                <a:tab pos="3836035" algn="l"/>
                <a:tab pos="4654550" algn="l"/>
              </a:tabLst>
            </a:pPr>
            <a:r>
              <a:rPr dirty="0" sz="950" spc="-10">
                <a:latin typeface="Segoe UI"/>
                <a:cs typeface="Segoe UI"/>
              </a:rPr>
              <a:t>21.542135</a:t>
            </a:r>
            <a:r>
              <a:rPr dirty="0" sz="950">
                <a:latin typeface="Segoe UI"/>
                <a:cs typeface="Segoe UI"/>
              </a:rPr>
              <a:t>	42.966292</a:t>
            </a:r>
            <a:r>
              <a:rPr dirty="0" sz="950" spc="265">
                <a:latin typeface="Segoe UI"/>
                <a:cs typeface="Segoe UI"/>
              </a:rPr>
              <a:t>  </a:t>
            </a:r>
            <a:r>
              <a:rPr dirty="0" sz="950" spc="-10">
                <a:latin typeface="Segoe UI"/>
                <a:cs typeface="Segoe UI"/>
              </a:rPr>
              <a:t>2020.476124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6.108146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15.514045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15.592697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20">
                <a:latin typeface="Segoe UI"/>
                <a:cs typeface="Segoe UI"/>
              </a:rPr>
              <a:t>3.11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603722" y="4006850"/>
            <a:ext cx="1707514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48309" algn="l"/>
                <a:tab pos="1132840" algn="l"/>
              </a:tabLst>
            </a:pPr>
            <a:r>
              <a:rPr dirty="0" sz="950" spc="-25" b="1">
                <a:latin typeface="Segoe UI"/>
                <a:cs typeface="Segoe UI"/>
              </a:rPr>
              <a:t>std</a:t>
            </a:r>
            <a:r>
              <a:rPr dirty="0" sz="950" b="1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7.124840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14.215995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609627" y="4006850"/>
            <a:ext cx="32588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63905" algn="l"/>
                <a:tab pos="1515110" algn="l"/>
                <a:tab pos="2266315" algn="l"/>
                <a:tab pos="3018155" algn="l"/>
              </a:tabLst>
            </a:pPr>
            <a:r>
              <a:rPr dirty="0" sz="950" spc="-10">
                <a:latin typeface="Segoe UI"/>
                <a:cs typeface="Segoe UI"/>
              </a:rPr>
              <a:t>2.828326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3.406099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8.444895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4.062778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20">
                <a:latin typeface="Segoe UI"/>
                <a:cs typeface="Segoe UI"/>
              </a:rPr>
              <a:t>2.03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532731" y="4292600"/>
            <a:ext cx="5335270" cy="1316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735">
              <a:lnSpc>
                <a:spcPct val="100000"/>
              </a:lnSpc>
              <a:spcBef>
                <a:spcPts val="125"/>
              </a:spcBef>
              <a:tabLst>
                <a:tab pos="519430" algn="l"/>
                <a:tab pos="1203960" algn="l"/>
                <a:tab pos="2840355" algn="l"/>
                <a:tab pos="3592195" algn="l"/>
                <a:tab pos="4343400" algn="l"/>
                <a:tab pos="5095240" algn="l"/>
              </a:tabLst>
            </a:pPr>
            <a:r>
              <a:rPr dirty="0" sz="950" spc="-25" b="1">
                <a:latin typeface="Segoe UI"/>
                <a:cs typeface="Segoe UI"/>
              </a:rPr>
              <a:t>min</a:t>
            </a:r>
            <a:r>
              <a:rPr dirty="0" sz="950" b="1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5.000000</a:t>
            </a:r>
            <a:r>
              <a:rPr dirty="0" sz="950">
                <a:latin typeface="Segoe UI"/>
                <a:cs typeface="Segoe UI"/>
              </a:rPr>
              <a:t>	10.000000</a:t>
            </a:r>
            <a:r>
              <a:rPr dirty="0" sz="950" spc="265">
                <a:latin typeface="Segoe UI"/>
                <a:cs typeface="Segoe UI"/>
              </a:rPr>
              <a:t>  </a:t>
            </a:r>
            <a:r>
              <a:rPr dirty="0" sz="950" spc="-10">
                <a:latin typeface="Segoe UI"/>
                <a:cs typeface="Segoe UI"/>
              </a:rPr>
              <a:t>2010.000000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1.000000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1.000000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0.000000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20">
                <a:latin typeface="Segoe UI"/>
                <a:cs typeface="Segoe UI"/>
              </a:rPr>
              <a:t>0.00</a:t>
            </a:r>
            <a:endParaRPr sz="9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452755" algn="l"/>
                <a:tab pos="1203960" algn="l"/>
                <a:tab pos="2840355" algn="l"/>
                <a:tab pos="3525520" algn="l"/>
                <a:tab pos="4276725" algn="l"/>
                <a:tab pos="5095240" algn="l"/>
              </a:tabLst>
            </a:pPr>
            <a:r>
              <a:rPr dirty="0" sz="950" spc="-25" b="1">
                <a:latin typeface="Segoe UI"/>
                <a:cs typeface="Segoe UI"/>
              </a:rPr>
              <a:t>25%</a:t>
            </a:r>
            <a:r>
              <a:rPr dirty="0" sz="950" b="1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17.750000</a:t>
            </a:r>
            <a:r>
              <a:rPr dirty="0" sz="950">
                <a:latin typeface="Segoe UI"/>
                <a:cs typeface="Segoe UI"/>
              </a:rPr>
              <a:t>	34.750000</a:t>
            </a:r>
            <a:r>
              <a:rPr dirty="0" sz="950" spc="265">
                <a:latin typeface="Segoe UI"/>
                <a:cs typeface="Segoe UI"/>
              </a:rPr>
              <a:t>  </a:t>
            </a:r>
            <a:r>
              <a:rPr dirty="0" sz="950" spc="-10">
                <a:latin typeface="Segoe UI"/>
                <a:cs typeface="Segoe UI"/>
              </a:rPr>
              <a:t>2019.000000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3.000000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10.000000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13.000000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20">
                <a:latin typeface="Segoe UI"/>
                <a:cs typeface="Segoe UI"/>
              </a:rPr>
              <a:t>1.00</a:t>
            </a:r>
            <a:endParaRPr sz="9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452755" algn="l"/>
                <a:tab pos="1203960" algn="l"/>
                <a:tab pos="2840355" algn="l"/>
                <a:tab pos="3525520" algn="l"/>
                <a:tab pos="4276725" algn="l"/>
                <a:tab pos="5095240" algn="l"/>
              </a:tabLst>
            </a:pPr>
            <a:r>
              <a:rPr dirty="0" sz="950" spc="-25" b="1">
                <a:latin typeface="Segoe UI"/>
                <a:cs typeface="Segoe UI"/>
              </a:rPr>
              <a:t>50%</a:t>
            </a:r>
            <a:r>
              <a:rPr dirty="0" sz="950" b="1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22.000000</a:t>
            </a:r>
            <a:r>
              <a:rPr dirty="0" sz="950">
                <a:latin typeface="Segoe UI"/>
                <a:cs typeface="Segoe UI"/>
              </a:rPr>
              <a:t>	43.000000</a:t>
            </a:r>
            <a:r>
              <a:rPr dirty="0" sz="950" spc="265">
                <a:latin typeface="Segoe UI"/>
                <a:cs typeface="Segoe UI"/>
              </a:rPr>
              <a:t>  </a:t>
            </a:r>
            <a:r>
              <a:rPr dirty="0" sz="950" spc="-10">
                <a:latin typeface="Segoe UI"/>
                <a:cs typeface="Segoe UI"/>
              </a:rPr>
              <a:t>2021.000000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6.000000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15.000000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16.000000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20">
                <a:latin typeface="Segoe UI"/>
                <a:cs typeface="Segoe UI"/>
              </a:rPr>
              <a:t>3.00</a:t>
            </a:r>
            <a:endParaRPr sz="9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452755" algn="l"/>
                <a:tab pos="1203960" algn="l"/>
                <a:tab pos="2840355" algn="l"/>
                <a:tab pos="3525520" algn="l"/>
                <a:tab pos="4276725" algn="l"/>
                <a:tab pos="5095240" algn="l"/>
              </a:tabLst>
            </a:pPr>
            <a:r>
              <a:rPr dirty="0" sz="950" spc="-25" b="1">
                <a:latin typeface="Segoe UI"/>
                <a:cs typeface="Segoe UI"/>
              </a:rPr>
              <a:t>75%</a:t>
            </a:r>
            <a:r>
              <a:rPr dirty="0" sz="950" b="1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25.000000</a:t>
            </a:r>
            <a:r>
              <a:rPr dirty="0" sz="950">
                <a:latin typeface="Segoe UI"/>
                <a:cs typeface="Segoe UI"/>
              </a:rPr>
              <a:t>	50.000000</a:t>
            </a:r>
            <a:r>
              <a:rPr dirty="0" sz="950" spc="265">
                <a:latin typeface="Segoe UI"/>
                <a:cs typeface="Segoe UI"/>
              </a:rPr>
              <a:t>  </a:t>
            </a:r>
            <a:r>
              <a:rPr dirty="0" sz="950" spc="-10">
                <a:latin typeface="Segoe UI"/>
                <a:cs typeface="Segoe UI"/>
              </a:rPr>
              <a:t>2023.000000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9.000000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22.000000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19.000000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20">
                <a:latin typeface="Segoe UI"/>
                <a:cs typeface="Segoe UI"/>
              </a:rPr>
              <a:t>5.00</a:t>
            </a:r>
            <a:endParaRPr sz="950">
              <a:latin typeface="Segoe UI"/>
              <a:cs typeface="Segoe UI"/>
            </a:endParaRPr>
          </a:p>
          <a:p>
            <a:pPr marL="13970">
              <a:lnSpc>
                <a:spcPct val="100000"/>
              </a:lnSpc>
              <a:spcBef>
                <a:spcPts val="1110"/>
              </a:spcBef>
              <a:tabLst>
                <a:tab pos="452755" algn="l"/>
                <a:tab pos="1203960" algn="l"/>
                <a:tab pos="2773680" algn="l"/>
                <a:tab pos="3525520" algn="l"/>
                <a:tab pos="4276725" algn="l"/>
                <a:tab pos="5095240" algn="l"/>
              </a:tabLst>
            </a:pPr>
            <a:r>
              <a:rPr dirty="0" sz="950" spc="-25" b="1">
                <a:latin typeface="Segoe UI"/>
                <a:cs typeface="Segoe UI"/>
              </a:rPr>
              <a:t>max</a:t>
            </a:r>
            <a:r>
              <a:rPr dirty="0" sz="950" b="1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40.000000</a:t>
            </a:r>
            <a:r>
              <a:rPr dirty="0" sz="950">
                <a:latin typeface="Segoe UI"/>
                <a:cs typeface="Segoe UI"/>
              </a:rPr>
              <a:t>	80.000000</a:t>
            </a:r>
            <a:r>
              <a:rPr dirty="0" sz="950" spc="265">
                <a:latin typeface="Segoe UI"/>
                <a:cs typeface="Segoe UI"/>
              </a:rPr>
              <a:t>  </a:t>
            </a:r>
            <a:r>
              <a:rPr dirty="0" sz="950" spc="-10">
                <a:latin typeface="Segoe UI"/>
                <a:cs typeface="Segoe UI"/>
              </a:rPr>
              <a:t>2023.000000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12.000000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31.000000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10">
                <a:latin typeface="Segoe UI"/>
                <a:cs typeface="Segoe UI"/>
              </a:rPr>
              <a:t>23.000000</a:t>
            </a:r>
            <a:r>
              <a:rPr dirty="0" sz="950">
                <a:latin typeface="Segoe UI"/>
                <a:cs typeface="Segoe UI"/>
              </a:rPr>
              <a:t>	</a:t>
            </a:r>
            <a:r>
              <a:rPr dirty="0" sz="950" spc="-20">
                <a:latin typeface="Segoe UI"/>
                <a:cs typeface="Segoe UI"/>
              </a:rPr>
              <a:t>6.00</a:t>
            </a:r>
            <a:endParaRPr sz="950">
              <a:latin typeface="Segoe UI"/>
              <a:cs typeface="Segoe U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435099" y="6014719"/>
            <a:ext cx="4471035" cy="66357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1050">
                <a:latin typeface="Segoe UI"/>
                <a:cs typeface="Segoe UI"/>
              </a:rPr>
              <a:t>This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shows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basic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statistics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(like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average,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min,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max)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for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numeric</a:t>
            </a:r>
            <a:r>
              <a:rPr dirty="0" sz="1050" spc="-10">
                <a:latin typeface="Segoe UI"/>
                <a:cs typeface="Segoe UI"/>
              </a:rPr>
              <a:t> columns.</a:t>
            </a:r>
            <a:endParaRPr sz="1050">
              <a:latin typeface="Segoe UI"/>
              <a:cs typeface="Segoe UI"/>
            </a:endParaRPr>
          </a:p>
          <a:p>
            <a:pPr marL="12700" marR="5080">
              <a:lnSpc>
                <a:spcPts val="1730"/>
              </a:lnSpc>
              <a:spcBef>
                <a:spcPts val="15"/>
              </a:spcBef>
            </a:pPr>
            <a:r>
              <a:rPr dirty="0" sz="1050">
                <a:latin typeface="Segoe UI"/>
                <a:cs typeface="Segoe UI"/>
              </a:rPr>
              <a:t>Most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from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recent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years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with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good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number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likes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retweets.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average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post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gets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about 21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retweets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43 </a:t>
            </a:r>
            <a:r>
              <a:rPr dirty="0" sz="1050" spc="-10">
                <a:latin typeface="Segoe UI"/>
                <a:cs typeface="Segoe UI"/>
              </a:rPr>
              <a:t>likes.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435099" y="6987888"/>
            <a:ext cx="396303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Segoe UI Semibold"/>
                <a:cs typeface="Segoe UI Semibold"/>
              </a:rPr>
              <a:t>VADER</a:t>
            </a:r>
            <a:r>
              <a:rPr dirty="0" sz="2150" spc="2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Sentiment</a:t>
            </a:r>
            <a:r>
              <a:rPr dirty="0" sz="2150" spc="20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Classification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409699" y="7536815"/>
            <a:ext cx="5467350" cy="26162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Initializing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VADER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SentimentIntensityAnalyzer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sia</a:t>
            </a:r>
            <a:r>
              <a:rPr dirty="0" sz="950" spc="3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3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SentimentIntensityAnalyzer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Function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classify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sentiment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based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on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VADER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scores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dirty="0" sz="950" spc="4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get_vader_sentiment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text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950">
              <a:latin typeface="Consolas"/>
              <a:cs typeface="Consolas"/>
            </a:endParaRPr>
          </a:p>
          <a:p>
            <a:pPr marL="30988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Getting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sentiment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score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from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VADER</a:t>
            </a:r>
            <a:endParaRPr sz="950">
              <a:latin typeface="Consolas"/>
              <a:cs typeface="Consolas"/>
            </a:endParaRPr>
          </a:p>
          <a:p>
            <a:pPr marL="30988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score</a:t>
            </a:r>
            <a:r>
              <a:rPr dirty="0" sz="950" spc="45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4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sia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polarity_scores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text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950">
              <a:latin typeface="Consolas"/>
              <a:cs typeface="Consolas"/>
            </a:endParaRPr>
          </a:p>
          <a:p>
            <a:pPr marL="30988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Classifying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sentiment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based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on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compound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score</a:t>
            </a:r>
            <a:endParaRPr sz="950">
              <a:latin typeface="Consolas"/>
              <a:cs typeface="Consolas"/>
            </a:endParaRPr>
          </a:p>
          <a:p>
            <a:pPr marL="309880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dirty="0" sz="950" spc="7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score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'compound'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8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&gt;</a:t>
            </a:r>
            <a:r>
              <a:rPr dirty="0" sz="950" spc="9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0.05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582295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dirty="0" sz="950" spc="7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'Positive'</a:t>
            </a:r>
            <a:endParaRPr sz="950">
              <a:latin typeface="Consolas"/>
              <a:cs typeface="Consolas"/>
            </a:endParaRPr>
          </a:p>
          <a:p>
            <a:pPr marL="582295" marR="3037840" indent="-272415">
              <a:lnSpc>
                <a:spcPct val="111800"/>
              </a:lnSpc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elif</a:t>
            </a:r>
            <a:r>
              <a:rPr dirty="0" sz="950" spc="9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score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'compound'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9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&lt;</a:t>
            </a:r>
            <a:r>
              <a:rPr dirty="0" sz="950" spc="9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-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0.05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dirty="0" sz="950" spc="7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'Negative'</a:t>
            </a:r>
            <a:endParaRPr sz="950">
              <a:latin typeface="Consolas"/>
              <a:cs typeface="Consolas"/>
            </a:endParaRPr>
          </a:p>
          <a:p>
            <a:pPr marL="309880">
              <a:lnSpc>
                <a:spcPct val="100000"/>
              </a:lnSpc>
              <a:spcBef>
                <a:spcPts val="135"/>
              </a:spcBef>
            </a:pPr>
            <a:r>
              <a:rPr dirty="0" sz="950" spc="-10" b="1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950">
              <a:latin typeface="Consolas"/>
              <a:cs typeface="Consolas"/>
            </a:endParaRPr>
          </a:p>
          <a:p>
            <a:pPr marL="582295">
              <a:lnSpc>
                <a:spcPct val="100000"/>
              </a:lnSpc>
              <a:spcBef>
                <a:spcPts val="135"/>
              </a:spcBef>
            </a:pPr>
            <a:r>
              <a:rPr dirty="0" sz="950" b="1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dirty="0" sz="950" spc="7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'Neutral'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20724" y="54927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[324…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20724" y="161607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[325…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20724" y="279717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[346…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20724" y="312102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Out[346…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20724" y="755015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[326…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0174" y="457198"/>
            <a:ext cx="5486400" cy="1838325"/>
            <a:chOff x="1400174" y="457198"/>
            <a:chExt cx="5486400" cy="1838325"/>
          </a:xfrm>
        </p:grpSpPr>
        <p:sp>
          <p:nvSpPr>
            <p:cNvPr id="3" name="object 3" descr=""/>
            <p:cNvSpPr/>
            <p:nvPr/>
          </p:nvSpPr>
          <p:spPr>
            <a:xfrm>
              <a:off x="1400162" y="457199"/>
              <a:ext cx="5486400" cy="1838325"/>
            </a:xfrm>
            <a:custGeom>
              <a:avLst/>
              <a:gdLst/>
              <a:ahLst/>
              <a:cxnLst/>
              <a:rect l="l" t="t" r="r" b="b"/>
              <a:pathLst>
                <a:path w="5486400" h="1838325">
                  <a:moveTo>
                    <a:pt x="5486400" y="0"/>
                  </a:moveTo>
                  <a:lnTo>
                    <a:pt x="5476875" y="0"/>
                  </a:lnTo>
                  <a:lnTo>
                    <a:pt x="5476875" y="1828800"/>
                  </a:lnTo>
                  <a:lnTo>
                    <a:pt x="9525" y="182880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828800"/>
                  </a:lnTo>
                  <a:lnTo>
                    <a:pt x="0" y="1838325"/>
                  </a:lnTo>
                  <a:lnTo>
                    <a:pt x="9525" y="1838325"/>
                  </a:lnTo>
                  <a:lnTo>
                    <a:pt x="5476875" y="1838325"/>
                  </a:lnTo>
                  <a:lnTo>
                    <a:pt x="5486400" y="1838325"/>
                  </a:lnTo>
                  <a:lnTo>
                    <a:pt x="5486400" y="1828800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09699" y="457198"/>
              <a:ext cx="5467350" cy="1828800"/>
            </a:xfrm>
            <a:custGeom>
              <a:avLst/>
              <a:gdLst/>
              <a:ahLst/>
              <a:cxnLst/>
              <a:rect l="l" t="t" r="r" b="b"/>
              <a:pathLst>
                <a:path w="5467350" h="1828800">
                  <a:moveTo>
                    <a:pt x="5467349" y="1828799"/>
                  </a:moveTo>
                  <a:lnTo>
                    <a:pt x="0" y="1828799"/>
                  </a:lnTo>
                  <a:lnTo>
                    <a:pt x="0" y="0"/>
                  </a:lnTo>
                  <a:lnTo>
                    <a:pt x="5467349" y="0"/>
                  </a:lnTo>
                  <a:lnTo>
                    <a:pt x="5467349" y="182879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409699" y="8810622"/>
            <a:ext cx="5467350" cy="1390650"/>
          </a:xfrm>
          <a:custGeom>
            <a:avLst/>
            <a:gdLst/>
            <a:ahLst/>
            <a:cxnLst/>
            <a:rect l="l" t="t" r="r" b="b"/>
            <a:pathLst>
              <a:path w="5467350" h="1390650">
                <a:moveTo>
                  <a:pt x="5467349" y="1390649"/>
                </a:moveTo>
                <a:lnTo>
                  <a:pt x="0" y="1390649"/>
                </a:lnTo>
                <a:lnTo>
                  <a:pt x="0" y="0"/>
                </a:lnTo>
                <a:lnTo>
                  <a:pt x="5467349" y="0"/>
                </a:lnTo>
                <a:lnTo>
                  <a:pt x="5467349" y="139064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409699" y="593090"/>
            <a:ext cx="5467350" cy="19113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Applying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sentiment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analysis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to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'Text'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column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'VADER_Sentiment'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13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3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'Text'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apply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get_vader_sentiment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Displaying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first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few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rows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with</a:t>
            </a:r>
            <a:r>
              <a:rPr dirty="0" sz="950" spc="6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classified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sentiment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'Text'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9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'VADER_Sentiment'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]]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head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25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Counting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and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displaying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distribution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of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sentiments</a:t>
            </a:r>
            <a:endParaRPr sz="950">
              <a:latin typeface="Consolas"/>
              <a:cs typeface="Consolas"/>
            </a:endParaRPr>
          </a:p>
          <a:p>
            <a:pPr marL="38100" marR="1267460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vader_sentiment_counts</a:t>
            </a:r>
            <a:r>
              <a:rPr dirty="0" sz="950" spc="13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3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'VADER_Sentiment'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value_counts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"\nVADER</a:t>
            </a:r>
            <a:r>
              <a:rPr dirty="0" sz="950" spc="13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Sentiment</a:t>
            </a:r>
            <a:r>
              <a:rPr dirty="0" sz="950" spc="13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distribution:"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vader_sentiment_counts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279775">
              <a:lnSpc>
                <a:spcPct val="100000"/>
              </a:lnSpc>
              <a:spcBef>
                <a:spcPts val="960"/>
              </a:spcBef>
            </a:pPr>
            <a:r>
              <a:rPr dirty="0" sz="950">
                <a:latin typeface="Consolas"/>
                <a:cs typeface="Consolas"/>
              </a:rPr>
              <a:t>Text</a:t>
            </a:r>
            <a:r>
              <a:rPr dirty="0" sz="950" spc="5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VADER_Sentiment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681587" y="2479039"/>
            <a:ext cx="2953385" cy="835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13384">
              <a:lnSpc>
                <a:spcPct val="111800"/>
              </a:lnSpc>
              <a:spcBef>
                <a:spcPts val="95"/>
              </a:spcBef>
            </a:pPr>
            <a:r>
              <a:rPr dirty="0" sz="950">
                <a:latin typeface="Consolas"/>
                <a:cs typeface="Consolas"/>
              </a:rPr>
              <a:t>Enjoying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beautiful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day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at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the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park! </a:t>
            </a:r>
            <a:r>
              <a:rPr dirty="0" sz="950">
                <a:latin typeface="Consolas"/>
                <a:cs typeface="Consolas"/>
              </a:rPr>
              <a:t>Traffic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was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terrible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this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morning.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ts val="1305"/>
              </a:lnSpc>
            </a:pPr>
            <a:r>
              <a:rPr dirty="0" sz="950">
                <a:latin typeface="Consolas"/>
                <a:cs typeface="Consolas"/>
              </a:rPr>
              <a:t>Just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finished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an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amazing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workout!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1100" spc="3470">
                <a:latin typeface="Microsoft Sans Serif"/>
                <a:cs typeface="Microsoft Sans Serif"/>
              </a:rPr>
              <a:t>💪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ts val="1280"/>
              </a:lnSpc>
              <a:spcBef>
                <a:spcPts val="30"/>
              </a:spcBef>
            </a:pPr>
            <a:r>
              <a:rPr dirty="0" sz="950">
                <a:latin typeface="Consolas"/>
                <a:cs typeface="Consolas"/>
              </a:rPr>
              <a:t>Excited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about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the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upcoming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weekend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getaway! </a:t>
            </a:r>
            <a:r>
              <a:rPr dirty="0" sz="950">
                <a:latin typeface="Consolas"/>
                <a:cs typeface="Consolas"/>
              </a:rPr>
              <a:t>Trying</a:t>
            </a:r>
            <a:r>
              <a:rPr dirty="0" sz="950" spc="5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out</a:t>
            </a:r>
            <a:r>
              <a:rPr dirty="0" sz="950" spc="5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new</a:t>
            </a:r>
            <a:r>
              <a:rPr dirty="0" sz="950" spc="5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recipe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for</a:t>
            </a:r>
            <a:r>
              <a:rPr dirty="0" sz="950" spc="5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dinner</a:t>
            </a:r>
            <a:r>
              <a:rPr dirty="0" sz="950" spc="5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tonight.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45167" y="2479039"/>
            <a:ext cx="332105" cy="83502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  <a:p>
            <a:pPr marL="114300">
              <a:lnSpc>
                <a:spcPct val="100000"/>
              </a:lnSpc>
              <a:spcBef>
                <a:spcPts val="135"/>
              </a:spcBef>
            </a:pP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81587" y="3288665"/>
            <a:ext cx="3293745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dirty="0" sz="950">
                <a:latin typeface="Consolas"/>
                <a:cs typeface="Consolas"/>
              </a:rPr>
              <a:t>Feeling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grateful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for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the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little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things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in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lif... </a:t>
            </a:r>
            <a:r>
              <a:rPr dirty="0" sz="950">
                <a:latin typeface="Consolas"/>
                <a:cs typeface="Consolas"/>
              </a:rPr>
              <a:t>Rainy</a:t>
            </a:r>
            <a:r>
              <a:rPr dirty="0" sz="950" spc="5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days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call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for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cozy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blankets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and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hot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coc...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681587" y="3612515"/>
            <a:ext cx="3293745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  <a:tabLst>
                <a:tab pos="3075940" algn="l"/>
              </a:tabLst>
            </a:pPr>
            <a:r>
              <a:rPr dirty="0" sz="950">
                <a:latin typeface="Consolas"/>
                <a:cs typeface="Consolas"/>
              </a:rPr>
              <a:t>The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new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movie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release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is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must-</a:t>
            </a:r>
            <a:r>
              <a:rPr dirty="0" sz="950" spc="-10">
                <a:latin typeface="Consolas"/>
                <a:cs typeface="Consolas"/>
              </a:rPr>
              <a:t>watch!</a:t>
            </a:r>
            <a:r>
              <a:rPr dirty="0" sz="950">
                <a:latin typeface="Consolas"/>
                <a:cs typeface="Consolas"/>
              </a:rPr>
              <a:t>	</a:t>
            </a:r>
            <a:r>
              <a:rPr dirty="0" sz="950" spc="-25">
                <a:latin typeface="Consolas"/>
                <a:cs typeface="Consolas"/>
              </a:rPr>
              <a:t>... </a:t>
            </a:r>
            <a:r>
              <a:rPr dirty="0" sz="950">
                <a:latin typeface="Consolas"/>
                <a:cs typeface="Consolas"/>
              </a:rPr>
              <a:t>Political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discussions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heating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up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on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the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timel...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681587" y="3949700"/>
            <a:ext cx="329374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75940" algn="l"/>
              </a:tabLst>
            </a:pPr>
            <a:r>
              <a:rPr dirty="0" sz="950">
                <a:latin typeface="Consolas"/>
                <a:cs typeface="Consolas"/>
              </a:rPr>
              <a:t>Missing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summer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vibes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and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beach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days.</a:t>
            </a:r>
            <a:r>
              <a:rPr dirty="0" sz="950">
                <a:latin typeface="Consolas"/>
                <a:cs typeface="Consolas"/>
              </a:rPr>
              <a:t>	</a:t>
            </a: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45167" y="4260215"/>
            <a:ext cx="332105" cy="196850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  <a:p>
            <a:pPr marL="114300">
              <a:lnSpc>
                <a:spcPct val="100000"/>
              </a:lnSpc>
              <a:spcBef>
                <a:spcPts val="135"/>
              </a:spcBef>
            </a:pP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  <a:p>
            <a:pPr marL="114300">
              <a:lnSpc>
                <a:spcPct val="100000"/>
              </a:lnSpc>
              <a:spcBef>
                <a:spcPts val="135"/>
              </a:spcBef>
            </a:pP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341189" y="2479039"/>
            <a:ext cx="3634104" cy="407797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950" spc="-50">
                <a:latin typeface="Consolas"/>
                <a:cs typeface="Consolas"/>
              </a:rPr>
              <a:t>0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50">
                <a:latin typeface="Consolas"/>
                <a:cs typeface="Consolas"/>
              </a:rPr>
              <a:t>1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50">
                <a:latin typeface="Consolas"/>
                <a:cs typeface="Consolas"/>
              </a:rPr>
              <a:t>2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50">
                <a:latin typeface="Consolas"/>
                <a:cs typeface="Consolas"/>
              </a:rPr>
              <a:t>3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50">
                <a:latin typeface="Consolas"/>
                <a:cs typeface="Consolas"/>
              </a:rPr>
              <a:t>4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50">
                <a:latin typeface="Consolas"/>
                <a:cs typeface="Consolas"/>
              </a:rPr>
              <a:t>5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50">
                <a:latin typeface="Consolas"/>
                <a:cs typeface="Consolas"/>
              </a:rPr>
              <a:t>6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50">
                <a:latin typeface="Consolas"/>
                <a:cs typeface="Consolas"/>
              </a:rPr>
              <a:t>7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50">
                <a:latin typeface="Consolas"/>
                <a:cs typeface="Consolas"/>
              </a:rPr>
              <a:t>8</a:t>
            </a:r>
            <a:endParaRPr sz="9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50" spc="-50">
                <a:latin typeface="Consolas"/>
                <a:cs typeface="Consolas"/>
              </a:rPr>
              <a:t>9</a:t>
            </a:r>
            <a:endParaRPr sz="950">
              <a:latin typeface="Consolas"/>
              <a:cs typeface="Consolas"/>
            </a:endParaRPr>
          </a:p>
          <a:p>
            <a:pPr marL="352425" indent="-339725">
              <a:lnSpc>
                <a:spcPct val="100000"/>
              </a:lnSpc>
              <a:spcBef>
                <a:spcPts val="135"/>
              </a:spcBef>
              <a:buAutoNum type="arabicPlain" startAt="10"/>
              <a:tabLst>
                <a:tab pos="352425" algn="l"/>
              </a:tabLst>
            </a:pPr>
            <a:r>
              <a:rPr dirty="0" sz="950">
                <a:latin typeface="Consolas"/>
                <a:cs typeface="Consolas"/>
              </a:rPr>
              <a:t>Just</a:t>
            </a:r>
            <a:r>
              <a:rPr dirty="0" sz="950" spc="5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published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</a:t>
            </a:r>
            <a:r>
              <a:rPr dirty="0" sz="950" spc="5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new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blog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post.</a:t>
            </a:r>
            <a:r>
              <a:rPr dirty="0" sz="950" spc="5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Check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it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out!...</a:t>
            </a:r>
            <a:endParaRPr sz="950">
              <a:latin typeface="Consolas"/>
              <a:cs typeface="Consolas"/>
            </a:endParaRPr>
          </a:p>
          <a:p>
            <a:pPr marL="352425" indent="-339725">
              <a:lnSpc>
                <a:spcPct val="100000"/>
              </a:lnSpc>
              <a:spcBef>
                <a:spcPts val="135"/>
              </a:spcBef>
              <a:buAutoNum type="arabicPlain" startAt="10"/>
              <a:tabLst>
                <a:tab pos="352425" algn="l"/>
              </a:tabLst>
            </a:pPr>
            <a:r>
              <a:rPr dirty="0" sz="950">
                <a:latin typeface="Consolas"/>
                <a:cs typeface="Consolas"/>
              </a:rPr>
              <a:t>Feeling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bit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under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the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weather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today.</a:t>
            </a:r>
            <a:endParaRPr sz="950">
              <a:latin typeface="Consolas"/>
              <a:cs typeface="Consolas"/>
            </a:endParaRPr>
          </a:p>
          <a:p>
            <a:pPr marL="352425" indent="-339725">
              <a:lnSpc>
                <a:spcPts val="1130"/>
              </a:lnSpc>
              <a:spcBef>
                <a:spcPts val="135"/>
              </a:spcBef>
              <a:buAutoNum type="arabicPlain" startAt="10"/>
              <a:tabLst>
                <a:tab pos="352425" algn="l"/>
              </a:tabLst>
            </a:pPr>
            <a:r>
              <a:rPr dirty="0" sz="950">
                <a:latin typeface="Consolas"/>
                <a:cs typeface="Consolas"/>
              </a:rPr>
              <a:t>Exploring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the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city's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hidden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gems.</a:t>
            </a:r>
            <a:endParaRPr sz="950">
              <a:latin typeface="Consolas"/>
              <a:cs typeface="Consolas"/>
            </a:endParaRPr>
          </a:p>
          <a:p>
            <a:pPr marL="352425" indent="-339725">
              <a:lnSpc>
                <a:spcPts val="1315"/>
              </a:lnSpc>
              <a:buAutoNum type="arabicPlain" startAt="10"/>
              <a:tabLst>
                <a:tab pos="352425" algn="l"/>
              </a:tabLst>
            </a:pPr>
            <a:r>
              <a:rPr dirty="0" sz="950">
                <a:latin typeface="Consolas"/>
                <a:cs typeface="Consolas"/>
              </a:rPr>
              <a:t>New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year,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new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fitness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goals!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1100" spc="3470">
                <a:latin typeface="Microsoft Sans Serif"/>
                <a:cs typeface="Microsoft Sans Serif"/>
              </a:rPr>
              <a:t>💪</a:t>
            </a:r>
            <a:endParaRPr sz="1100">
              <a:latin typeface="Microsoft Sans Serif"/>
              <a:cs typeface="Microsoft Sans Serif"/>
            </a:endParaRPr>
          </a:p>
          <a:p>
            <a:pPr marL="352425" indent="-339725">
              <a:lnSpc>
                <a:spcPct val="100000"/>
              </a:lnSpc>
              <a:spcBef>
                <a:spcPts val="105"/>
              </a:spcBef>
              <a:buAutoNum type="arabicPlain" startAt="10"/>
              <a:tabLst>
                <a:tab pos="352425" algn="l"/>
              </a:tabLst>
            </a:pPr>
            <a:r>
              <a:rPr dirty="0" sz="950">
                <a:latin typeface="Consolas"/>
                <a:cs typeface="Consolas"/>
              </a:rPr>
              <a:t>Technology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is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changing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the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way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we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live.</a:t>
            </a:r>
            <a:endParaRPr sz="950">
              <a:latin typeface="Consolas"/>
              <a:cs typeface="Consolas"/>
            </a:endParaRPr>
          </a:p>
          <a:p>
            <a:pPr marL="352425" indent="-339725">
              <a:lnSpc>
                <a:spcPts val="1130"/>
              </a:lnSpc>
              <a:spcBef>
                <a:spcPts val="135"/>
              </a:spcBef>
              <a:buAutoNum type="arabicPlain" startAt="10"/>
              <a:tabLst>
                <a:tab pos="352425" algn="l"/>
              </a:tabLst>
            </a:pPr>
            <a:r>
              <a:rPr dirty="0" sz="950">
                <a:latin typeface="Consolas"/>
                <a:cs typeface="Consolas"/>
              </a:rPr>
              <a:t>Reflecting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on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the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past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and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looking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ahead.</a:t>
            </a:r>
            <a:endParaRPr sz="950">
              <a:latin typeface="Consolas"/>
              <a:cs typeface="Consolas"/>
            </a:endParaRPr>
          </a:p>
          <a:p>
            <a:pPr marL="352425" indent="-339725">
              <a:lnSpc>
                <a:spcPts val="1315"/>
              </a:lnSpc>
              <a:buAutoNum type="arabicPlain" startAt="10"/>
              <a:tabLst>
                <a:tab pos="352425" algn="l"/>
              </a:tabLst>
            </a:pPr>
            <a:r>
              <a:rPr dirty="0" sz="950">
                <a:latin typeface="Consolas"/>
                <a:cs typeface="Consolas"/>
              </a:rPr>
              <a:t>Just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adopted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cute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furry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friend!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1100" spc="3470">
                <a:latin typeface="Microsoft Sans Serif"/>
                <a:cs typeface="Microsoft Sans Serif"/>
              </a:rPr>
              <a:t>🐾</a:t>
            </a:r>
            <a:endParaRPr sz="1100">
              <a:latin typeface="Microsoft Sans Serif"/>
              <a:cs typeface="Microsoft Sans Serif"/>
            </a:endParaRPr>
          </a:p>
          <a:p>
            <a:pPr marL="352425" indent="-339725">
              <a:lnSpc>
                <a:spcPct val="100000"/>
              </a:lnSpc>
              <a:spcBef>
                <a:spcPts val="105"/>
              </a:spcBef>
              <a:buAutoNum type="arabicPlain" startAt="10"/>
              <a:tabLst>
                <a:tab pos="352425" algn="l"/>
              </a:tabLst>
            </a:pPr>
            <a:r>
              <a:rPr dirty="0" sz="950">
                <a:latin typeface="Consolas"/>
                <a:cs typeface="Consolas"/>
              </a:rPr>
              <a:t>Late-night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gaming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session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with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friends.</a:t>
            </a:r>
            <a:endParaRPr sz="950">
              <a:latin typeface="Consolas"/>
              <a:cs typeface="Consolas"/>
            </a:endParaRPr>
          </a:p>
          <a:p>
            <a:pPr marL="352425" indent="-339725">
              <a:lnSpc>
                <a:spcPct val="100000"/>
              </a:lnSpc>
              <a:spcBef>
                <a:spcPts val="135"/>
              </a:spcBef>
              <a:buAutoNum type="arabicPlain" startAt="10"/>
              <a:tabLst>
                <a:tab pos="352425" algn="l"/>
              </a:tabLst>
            </a:pPr>
            <a:r>
              <a:rPr dirty="0" sz="950">
                <a:latin typeface="Consolas"/>
                <a:cs typeface="Consolas"/>
              </a:rPr>
              <a:t>Attending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virtual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conference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on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AI.</a:t>
            </a:r>
            <a:endParaRPr sz="950">
              <a:latin typeface="Consolas"/>
              <a:cs typeface="Consolas"/>
            </a:endParaRPr>
          </a:p>
          <a:p>
            <a:pPr marL="352425" indent="-339725">
              <a:lnSpc>
                <a:spcPct val="100000"/>
              </a:lnSpc>
              <a:spcBef>
                <a:spcPts val="135"/>
              </a:spcBef>
              <a:buAutoNum type="arabicPlain" startAt="10"/>
              <a:tabLst>
                <a:tab pos="352425" algn="l"/>
              </a:tabLst>
            </a:pPr>
            <a:r>
              <a:rPr dirty="0" sz="950">
                <a:latin typeface="Consolas"/>
                <a:cs typeface="Consolas"/>
              </a:rPr>
              <a:t>Winter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blues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got</a:t>
            </a:r>
            <a:r>
              <a:rPr dirty="0" sz="950" spc="5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me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feeling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 spc="-20">
                <a:latin typeface="Consolas"/>
                <a:cs typeface="Consolas"/>
              </a:rPr>
              <a:t>low.</a:t>
            </a:r>
            <a:endParaRPr sz="950">
              <a:latin typeface="Consolas"/>
              <a:cs typeface="Consolas"/>
            </a:endParaRPr>
          </a:p>
          <a:p>
            <a:pPr marL="352425" indent="-339725">
              <a:lnSpc>
                <a:spcPct val="100000"/>
              </a:lnSpc>
              <a:spcBef>
                <a:spcPts val="135"/>
              </a:spcBef>
              <a:buAutoNum type="arabicPlain" startAt="10"/>
              <a:tabLst>
                <a:tab pos="352425" algn="l"/>
              </a:tabLst>
            </a:pPr>
            <a:r>
              <a:rPr dirty="0" sz="950">
                <a:latin typeface="Consolas"/>
                <a:cs typeface="Consolas"/>
              </a:rPr>
              <a:t>Sipping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coffee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and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enjoying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good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book.</a:t>
            </a:r>
            <a:endParaRPr sz="950">
              <a:latin typeface="Consolas"/>
              <a:cs typeface="Consolas"/>
            </a:endParaRPr>
          </a:p>
          <a:p>
            <a:pPr marL="352425" indent="-339725">
              <a:lnSpc>
                <a:spcPct val="100000"/>
              </a:lnSpc>
              <a:spcBef>
                <a:spcPts val="135"/>
              </a:spcBef>
              <a:buAutoNum type="arabicPlain" startAt="10"/>
              <a:tabLst>
                <a:tab pos="352425" algn="l"/>
              </a:tabLst>
            </a:pPr>
            <a:r>
              <a:rPr dirty="0" sz="950">
                <a:latin typeface="Consolas"/>
                <a:cs typeface="Consolas"/>
              </a:rPr>
              <a:t>Exploring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the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world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of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virtual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reality.</a:t>
            </a:r>
            <a:endParaRPr sz="950">
              <a:latin typeface="Consolas"/>
              <a:cs typeface="Consolas"/>
            </a:endParaRPr>
          </a:p>
          <a:p>
            <a:pPr marL="352425" indent="-339725">
              <a:lnSpc>
                <a:spcPct val="100000"/>
              </a:lnSpc>
              <a:spcBef>
                <a:spcPts val="135"/>
              </a:spcBef>
              <a:buAutoNum type="arabicPlain" startAt="10"/>
              <a:tabLst>
                <a:tab pos="352425" algn="l"/>
              </a:tabLst>
            </a:pPr>
            <a:r>
              <a:rPr dirty="0" sz="950">
                <a:latin typeface="Consolas"/>
                <a:cs typeface="Consolas"/>
              </a:rPr>
              <a:t>Productive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day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ticking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off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my</a:t>
            </a:r>
            <a:r>
              <a:rPr dirty="0" sz="950" spc="6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to-do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list.</a:t>
            </a:r>
            <a:endParaRPr sz="950">
              <a:latin typeface="Consolas"/>
              <a:cs typeface="Consolas"/>
            </a:endParaRPr>
          </a:p>
          <a:p>
            <a:pPr marL="352425" indent="-339725">
              <a:lnSpc>
                <a:spcPts val="1130"/>
              </a:lnSpc>
              <a:spcBef>
                <a:spcPts val="135"/>
              </a:spcBef>
              <a:buAutoNum type="arabicPlain" startAt="10"/>
              <a:tabLst>
                <a:tab pos="352425" algn="l"/>
              </a:tabLst>
            </a:pPr>
            <a:r>
              <a:rPr dirty="0" sz="950">
                <a:latin typeface="Consolas"/>
                <a:cs typeface="Consolas"/>
              </a:rPr>
              <a:t>Just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finished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challenging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workout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routine.</a:t>
            </a:r>
            <a:r>
              <a:rPr dirty="0" sz="950" spc="75">
                <a:latin typeface="Consolas"/>
                <a:cs typeface="Consolas"/>
              </a:rPr>
              <a:t> </a:t>
            </a: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  <a:p>
            <a:pPr marL="352425" indent="-339725">
              <a:lnSpc>
                <a:spcPts val="1315"/>
              </a:lnSpc>
              <a:buAutoNum type="arabicPlain" startAt="10"/>
              <a:tabLst>
                <a:tab pos="352425" algn="l"/>
              </a:tabLst>
            </a:pPr>
            <a:r>
              <a:rPr dirty="0" sz="950">
                <a:latin typeface="Consolas"/>
                <a:cs typeface="Consolas"/>
              </a:rPr>
              <a:t>Celebrating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milestone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at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work!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1100" spc="3470">
                <a:latin typeface="Microsoft Sans Serif"/>
                <a:cs typeface="Microsoft Sans Serif"/>
              </a:rPr>
              <a:t>🎉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47105" y="6378574"/>
            <a:ext cx="22987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latin typeface="Consolas"/>
                <a:cs typeface="Consolas"/>
              </a:rPr>
              <a:t>...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494042" y="2479039"/>
            <a:ext cx="672465" cy="407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6680">
              <a:lnSpc>
                <a:spcPct val="111800"/>
              </a:lnSpc>
              <a:spcBef>
                <a:spcPts val="95"/>
              </a:spcBef>
            </a:pPr>
            <a:r>
              <a:rPr dirty="0" sz="950" spc="-10">
                <a:latin typeface="Consolas"/>
                <a:cs typeface="Consolas"/>
              </a:rPr>
              <a:t>Positive Negative</a:t>
            </a:r>
            <a:endParaRPr sz="950">
              <a:latin typeface="Consolas"/>
              <a:cs typeface="Consolas"/>
            </a:endParaRPr>
          </a:p>
          <a:p>
            <a:pPr marL="12700" marR="5080" indent="101600">
              <a:lnSpc>
                <a:spcPct val="111800"/>
              </a:lnSpc>
            </a:pPr>
            <a:r>
              <a:rPr dirty="0" sz="950" spc="-10">
                <a:latin typeface="Consolas"/>
                <a:cs typeface="Consolas"/>
              </a:rPr>
              <a:t>Positive Positive Neutral</a:t>
            </a:r>
            <a:endParaRPr sz="950">
              <a:latin typeface="Consolas"/>
              <a:cs typeface="Consolas"/>
            </a:endParaRPr>
          </a:p>
          <a:p>
            <a:pPr algn="just" marL="12700" marR="106680">
              <a:lnSpc>
                <a:spcPct val="111800"/>
              </a:lnSpc>
            </a:pPr>
            <a:r>
              <a:rPr dirty="0" sz="950" spc="-10">
                <a:latin typeface="Consolas"/>
                <a:cs typeface="Consolas"/>
              </a:rPr>
              <a:t>Positive Negative Neutral Neutral Negative Neutral Positive Neutral</a:t>
            </a:r>
            <a:endParaRPr sz="950">
              <a:latin typeface="Consolas"/>
              <a:cs typeface="Consolas"/>
            </a:endParaRPr>
          </a:p>
          <a:p>
            <a:pPr marL="80645" marR="5080" indent="33655">
              <a:lnSpc>
                <a:spcPct val="111800"/>
              </a:lnSpc>
            </a:pPr>
            <a:r>
              <a:rPr dirty="0" sz="950" spc="-10">
                <a:latin typeface="Consolas"/>
                <a:cs typeface="Consolas"/>
              </a:rPr>
              <a:t>Positive Neutral Neutral Positive</a:t>
            </a:r>
            <a:endParaRPr sz="950">
              <a:latin typeface="Consolas"/>
              <a:cs typeface="Consolas"/>
            </a:endParaRPr>
          </a:p>
          <a:p>
            <a:pPr algn="just" marL="12700" marR="106680">
              <a:lnSpc>
                <a:spcPct val="111800"/>
              </a:lnSpc>
            </a:pPr>
            <a:r>
              <a:rPr dirty="0" sz="950" spc="-10">
                <a:latin typeface="Consolas"/>
                <a:cs typeface="Consolas"/>
              </a:rPr>
              <a:t>Positive Neutral Negative Positive Neutral Neutral Positive</a:t>
            </a:r>
            <a:endParaRPr sz="950">
              <a:latin typeface="Consolas"/>
              <a:cs typeface="Consolas"/>
            </a:endParaRPr>
          </a:p>
          <a:p>
            <a:pPr marL="114300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latin typeface="Consolas"/>
                <a:cs typeface="Consolas"/>
              </a:rPr>
              <a:t>Positive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341189" y="6689089"/>
            <a:ext cx="2000250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dirty="0" sz="950">
                <a:latin typeface="Consolas"/>
                <a:cs typeface="Consolas"/>
              </a:rPr>
              <a:t>VADER</a:t>
            </a:r>
            <a:r>
              <a:rPr dirty="0" sz="950" spc="8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Sentiment</a:t>
            </a:r>
            <a:r>
              <a:rPr dirty="0" sz="950" spc="85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distribution: VADER_Sentiment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341189" y="7012939"/>
            <a:ext cx="570230" cy="511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1800"/>
              </a:lnSpc>
              <a:spcBef>
                <a:spcPts val="95"/>
              </a:spcBef>
            </a:pPr>
            <a:r>
              <a:rPr dirty="0" sz="950" spc="-10">
                <a:latin typeface="Consolas"/>
                <a:cs typeface="Consolas"/>
              </a:rPr>
              <a:t>Positive Negative Neutral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158144" y="7012939"/>
            <a:ext cx="229870" cy="51117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29"/>
              </a:spcBef>
            </a:pPr>
            <a:r>
              <a:rPr dirty="0" sz="950" spc="-25">
                <a:latin typeface="Consolas"/>
                <a:cs typeface="Consolas"/>
              </a:rPr>
              <a:t>444</a:t>
            </a:r>
            <a:endParaRPr sz="950">
              <a:latin typeface="Consolas"/>
              <a:cs typeface="Consolas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 spc="-25">
                <a:latin typeface="Consolas"/>
                <a:cs typeface="Consolas"/>
              </a:rPr>
              <a:t>186</a:t>
            </a:r>
            <a:endParaRPr sz="950">
              <a:latin typeface="Consolas"/>
              <a:cs typeface="Consolas"/>
            </a:endParaRPr>
          </a:p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950" spc="-25">
                <a:latin typeface="Consolas"/>
                <a:cs typeface="Consolas"/>
              </a:rPr>
              <a:t>82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341189" y="7512050"/>
            <a:ext cx="5083175" cy="10998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Consolas"/>
                <a:cs typeface="Consolas"/>
              </a:rPr>
              <a:t>Name:</a:t>
            </a:r>
            <a:r>
              <a:rPr dirty="0" sz="950" spc="6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count,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dtype:</a:t>
            </a:r>
            <a:r>
              <a:rPr dirty="0" sz="950" spc="7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int64</a:t>
            </a:r>
            <a:endParaRPr sz="950">
              <a:latin typeface="Consolas"/>
              <a:cs typeface="Consolas"/>
            </a:endParaRPr>
          </a:p>
          <a:p>
            <a:pPr marL="106045" marR="5080">
              <a:lnSpc>
                <a:spcPct val="131000"/>
              </a:lnSpc>
              <a:spcBef>
                <a:spcPts val="620"/>
              </a:spcBef>
            </a:pP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used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VADER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sentiment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analyzer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simplify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many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different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emotions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(like</a:t>
            </a:r>
            <a:r>
              <a:rPr dirty="0" sz="1050" spc="-20">
                <a:latin typeface="Segoe UI"/>
                <a:cs typeface="Segoe UI"/>
              </a:rPr>
              <a:t> joy, </a:t>
            </a:r>
            <a:r>
              <a:rPr dirty="0" sz="1050">
                <a:latin typeface="Segoe UI"/>
                <a:cs typeface="Segoe UI"/>
              </a:rPr>
              <a:t>anger,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etc.)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into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3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main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groups: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Positive,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Negative,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Neutral.</a:t>
            </a:r>
            <a:endParaRPr sz="1050">
              <a:latin typeface="Segoe UI"/>
              <a:cs typeface="Segoe UI"/>
            </a:endParaRPr>
          </a:p>
          <a:p>
            <a:pPr marL="106045" marR="878840">
              <a:lnSpc>
                <a:spcPct val="131000"/>
              </a:lnSpc>
              <a:spcBef>
                <a:spcPts val="70"/>
              </a:spcBef>
            </a:pPr>
            <a:r>
              <a:rPr dirty="0" sz="1050">
                <a:latin typeface="Segoe UI"/>
                <a:cs typeface="Segoe UI"/>
              </a:rPr>
              <a:t>This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helps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clearly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understand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general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public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mood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simple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20">
                <a:latin typeface="Segoe UI"/>
                <a:cs typeface="Segoe UI"/>
              </a:rPr>
              <a:t>way. </a:t>
            </a:r>
            <a:r>
              <a:rPr dirty="0" sz="1050">
                <a:latin typeface="Segoe UI"/>
                <a:cs typeface="Segoe UI"/>
              </a:rPr>
              <a:t>Most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posts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Positive,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followed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Negative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Neutral.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447799" y="8845550"/>
            <a:ext cx="287210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Visualizing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VADER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sentiment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distribution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921001" y="9331325"/>
            <a:ext cx="76200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'icefire'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447799" y="9156064"/>
            <a:ext cx="2941320" cy="99695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figure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figsize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8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  <a:p>
            <a:pPr marR="5080">
              <a:lnSpc>
                <a:spcPct val="111800"/>
              </a:lnSpc>
              <a:tabLst>
                <a:tab pos="2655570" algn="l"/>
                <a:tab pos="2860040" algn="l"/>
              </a:tabLst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sns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countplot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'VADER_Sentiment'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	</a:t>
            </a:r>
            <a:r>
              <a:rPr dirty="0" sz="950" spc="-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	</a:t>
            </a:r>
            <a:r>
              <a:rPr dirty="0" sz="950" spc="-5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'VADER</a:t>
            </a:r>
            <a:r>
              <a:rPr dirty="0" sz="950" spc="14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Sentiment</a:t>
            </a:r>
            <a:r>
              <a:rPr dirty="0" sz="950" spc="14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Distribution'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R="1367790">
              <a:lnSpc>
                <a:spcPct val="111800"/>
              </a:lnSpc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xlabel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'Sentiment'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ylabel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'Count'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20724" y="884555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[327…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00174" y="9458321"/>
            <a:ext cx="5486400" cy="600075"/>
            <a:chOff x="1400174" y="9458321"/>
            <a:chExt cx="5486400" cy="600075"/>
          </a:xfrm>
        </p:grpSpPr>
        <p:sp>
          <p:nvSpPr>
            <p:cNvPr id="3" name="object 3" descr=""/>
            <p:cNvSpPr/>
            <p:nvPr/>
          </p:nvSpPr>
          <p:spPr>
            <a:xfrm>
              <a:off x="1404937" y="9463084"/>
              <a:ext cx="5476875" cy="590550"/>
            </a:xfrm>
            <a:custGeom>
              <a:avLst/>
              <a:gdLst/>
              <a:ahLst/>
              <a:cxnLst/>
              <a:rect l="l" t="t" r="r" b="b"/>
              <a:pathLst>
                <a:path w="5476875" h="590550">
                  <a:moveTo>
                    <a:pt x="0" y="0"/>
                  </a:moveTo>
                  <a:lnTo>
                    <a:pt x="5476874" y="0"/>
                  </a:lnTo>
                  <a:lnTo>
                    <a:pt x="5476874" y="590549"/>
                  </a:lnTo>
                  <a:lnTo>
                    <a:pt x="0" y="5905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09699" y="9467846"/>
              <a:ext cx="5467350" cy="581025"/>
            </a:xfrm>
            <a:custGeom>
              <a:avLst/>
              <a:gdLst/>
              <a:ahLst/>
              <a:cxnLst/>
              <a:rect l="l" t="t" r="r" b="b"/>
              <a:pathLst>
                <a:path w="5467350" h="581025">
                  <a:moveTo>
                    <a:pt x="5467349" y="581024"/>
                  </a:moveTo>
                  <a:lnTo>
                    <a:pt x="0" y="581024"/>
                  </a:lnTo>
                  <a:lnTo>
                    <a:pt x="0" y="0"/>
                  </a:lnTo>
                  <a:lnTo>
                    <a:pt x="5467349" y="0"/>
                  </a:lnTo>
                  <a:lnTo>
                    <a:pt x="5467349" y="5810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8927" y="530271"/>
            <a:ext cx="5454594" cy="422192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435099" y="5111464"/>
            <a:ext cx="3776979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Segoe UI Semibold"/>
                <a:cs typeface="Segoe UI Semibold"/>
              </a:rPr>
              <a:t>Number</a:t>
            </a:r>
            <a:r>
              <a:rPr dirty="0" sz="2150" spc="-1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of</a:t>
            </a:r>
            <a:r>
              <a:rPr dirty="0" sz="2150" spc="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Posts per</a:t>
            </a:r>
            <a:r>
              <a:rPr dirty="0" sz="2150" spc="5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Platform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404937" y="5643559"/>
            <a:ext cx="5476875" cy="590550"/>
          </a:xfrm>
          <a:prstGeom prst="rect">
            <a:avLst/>
          </a:prstGeom>
          <a:solidFill>
            <a:srgbClr val="F5F5F5"/>
          </a:solidFill>
          <a:ln w="9524">
            <a:solidFill>
              <a:srgbClr val="DFDFDF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434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Checking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number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of</a:t>
            </a:r>
            <a:r>
              <a:rPr dirty="0" sz="950" spc="5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posts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per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platform</a:t>
            </a:r>
            <a:endParaRPr sz="950">
              <a:latin typeface="Consolas"/>
              <a:cs typeface="Consolas"/>
            </a:endParaRPr>
          </a:p>
          <a:p>
            <a:pPr marL="42545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"\nPosts</a:t>
            </a:r>
            <a:r>
              <a:rPr dirty="0" sz="950" spc="9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per</a:t>
            </a:r>
            <a:r>
              <a:rPr dirty="0" sz="950" spc="10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platform:"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42545">
              <a:lnSpc>
                <a:spcPct val="100000"/>
              </a:lnSpc>
              <a:spcBef>
                <a:spcPts val="13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'Platform'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value_counts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41189" y="6260464"/>
            <a:ext cx="1319530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dirty="0" sz="950">
                <a:latin typeface="Consolas"/>
                <a:cs typeface="Consolas"/>
              </a:rPr>
              <a:t>Posts</a:t>
            </a:r>
            <a:r>
              <a:rPr dirty="0" sz="950" spc="5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per</a:t>
            </a:r>
            <a:r>
              <a:rPr dirty="0" sz="950" spc="5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platform: Platform</a:t>
            </a:r>
            <a:endParaRPr sz="950">
              <a:latin typeface="Consolas"/>
              <a:cs typeface="Consolas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1322139" y="6642213"/>
          <a:ext cx="1842135" cy="768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2650"/>
                <a:gridCol w="882650"/>
              </a:tblGrid>
              <a:tr h="142240">
                <a:tc>
                  <a:txBody>
                    <a:bodyPr/>
                    <a:lstStyle/>
                    <a:p>
                      <a:pPr marL="99695">
                        <a:lnSpc>
                          <a:spcPts val="91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Instagram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91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252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99695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Facebook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224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99695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Twitter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122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99695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Twitter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114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 marL="31750">
                        <a:lnSpc>
                          <a:spcPts val="102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Name:</a:t>
                      </a:r>
                      <a:r>
                        <a:rPr dirty="0" sz="950" spc="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count,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025"/>
                        </a:lnSpc>
                      </a:pPr>
                      <a:r>
                        <a:rPr dirty="0" sz="950">
                          <a:latin typeface="Consolas"/>
                          <a:cs typeface="Consolas"/>
                        </a:rPr>
                        <a:t>dtype:</a:t>
                      </a:r>
                      <a:r>
                        <a:rPr dirty="0" sz="950" spc="7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950" spc="-10">
                          <a:latin typeface="Consolas"/>
                          <a:cs typeface="Consolas"/>
                        </a:rPr>
                        <a:t>int64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1435099" y="7472044"/>
            <a:ext cx="4810125" cy="873125"/>
          </a:xfrm>
          <a:prstGeom prst="rect">
            <a:avLst/>
          </a:prstGeom>
        </p:spPr>
        <p:txBody>
          <a:bodyPr wrap="square" lIns="0" tIns="622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count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how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many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posts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came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from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each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social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media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platform.</a:t>
            </a:r>
            <a:endParaRPr sz="1050">
              <a:latin typeface="Segoe UI"/>
              <a:cs typeface="Segoe UI"/>
            </a:endParaRPr>
          </a:p>
          <a:p>
            <a:pPr marL="12700" marR="5080">
              <a:lnSpc>
                <a:spcPts val="1730"/>
              </a:lnSpc>
              <a:spcBef>
                <a:spcPts val="55"/>
              </a:spcBef>
            </a:pPr>
            <a:r>
              <a:rPr dirty="0" sz="1050">
                <a:latin typeface="Segoe UI"/>
                <a:cs typeface="Segoe UI"/>
              </a:rPr>
              <a:t>After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combining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duplicate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Twitter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entries,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Instagram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has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most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posts</a:t>
            </a:r>
            <a:r>
              <a:rPr dirty="0" sz="1050" spc="-10">
                <a:latin typeface="Segoe UI"/>
                <a:cs typeface="Segoe UI"/>
              </a:rPr>
              <a:t> (252), </a:t>
            </a:r>
            <a:r>
              <a:rPr dirty="0" sz="1050">
                <a:latin typeface="Segoe UI"/>
                <a:cs typeface="Segoe UI"/>
              </a:rPr>
              <a:t>Twitter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comes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second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(236),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Facebook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third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(224).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may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need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clean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inconsistent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entries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for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accurate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analysis.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35099" y="8654763"/>
            <a:ext cx="4192270" cy="6337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30"/>
              </a:spcBef>
            </a:pPr>
            <a:r>
              <a:rPr dirty="0" sz="2150">
                <a:latin typeface="Segoe UI Semibold"/>
                <a:cs typeface="Segoe UI Semibold"/>
              </a:rPr>
              <a:t>Cleaning</a:t>
            </a:r>
            <a:r>
              <a:rPr dirty="0" sz="2150" spc="5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Sentiment</a:t>
            </a:r>
            <a:r>
              <a:rPr dirty="0" sz="2150" spc="7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and</a:t>
            </a:r>
            <a:r>
              <a:rPr dirty="0" sz="2150" spc="65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Platform Columns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35099" y="9502775"/>
            <a:ext cx="5471795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#Cleaning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'Sentiment'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and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'Platform'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columns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by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removing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extra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spaces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and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5" i="1">
                <a:solidFill>
                  <a:srgbClr val="408080"/>
                </a:solidFill>
                <a:latin typeface="Consolas"/>
                <a:cs typeface="Consolas"/>
              </a:rPr>
              <a:t>st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35099" y="9651364"/>
            <a:ext cx="3090545" cy="34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'Sentiment'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9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0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'Sentiment'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str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strip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7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'Sentiment'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7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!=</a:t>
            </a:r>
            <a:r>
              <a:rPr dirty="0" sz="950" spc="7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B92020"/>
                </a:solidFill>
                <a:latin typeface="Consolas"/>
                <a:cs typeface="Consolas"/>
              </a:rPr>
              <a:t>''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20724" y="5683249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[328…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20724" y="950277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[329…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04937" y="509584"/>
            <a:ext cx="5476875" cy="752475"/>
          </a:xfrm>
          <a:prstGeom prst="rect">
            <a:avLst/>
          </a:prstGeom>
          <a:solidFill>
            <a:srgbClr val="F5F5F5"/>
          </a:solidFill>
          <a:ln w="9524">
            <a:solidFill>
              <a:srgbClr val="DFDFDF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42545">
              <a:lnSpc>
                <a:spcPct val="100000"/>
              </a:lnSpc>
              <a:spcBef>
                <a:spcPts val="434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'Platform'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9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9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'Platform'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str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strip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str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950">
              <a:latin typeface="Consolas"/>
              <a:cs typeface="Consolas"/>
            </a:endParaRPr>
          </a:p>
          <a:p>
            <a:pPr marL="42545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6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Confirming</a:t>
            </a:r>
            <a:r>
              <a:rPr dirty="0" sz="950" spc="7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cleanup</a:t>
            </a:r>
            <a:endParaRPr sz="950">
              <a:latin typeface="Consolas"/>
              <a:cs typeface="Consolas"/>
            </a:endParaRPr>
          </a:p>
          <a:p>
            <a:pPr marL="42545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print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"Unique</a:t>
            </a:r>
            <a:r>
              <a:rPr dirty="0" sz="950" spc="1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platforms</a:t>
            </a:r>
            <a:r>
              <a:rPr dirty="0" sz="950" spc="1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after</a:t>
            </a:r>
            <a:r>
              <a:rPr dirty="0" sz="950" spc="11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cleaning:"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14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'Platform'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unique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41189" y="1301750"/>
            <a:ext cx="4952365" cy="10998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latin typeface="Consolas"/>
                <a:cs typeface="Consolas"/>
              </a:rPr>
              <a:t>Unique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platforms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after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cleaning: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['Twitter'</a:t>
            </a:r>
            <a:r>
              <a:rPr dirty="0" sz="950" spc="95">
                <a:latin typeface="Consolas"/>
                <a:cs typeface="Consolas"/>
              </a:rPr>
              <a:t> </a:t>
            </a:r>
            <a:r>
              <a:rPr dirty="0" sz="950">
                <a:latin typeface="Consolas"/>
                <a:cs typeface="Consolas"/>
              </a:rPr>
              <a:t>'Instagram'</a:t>
            </a:r>
            <a:r>
              <a:rPr dirty="0" sz="950" spc="100">
                <a:latin typeface="Consolas"/>
                <a:cs typeface="Consolas"/>
              </a:rPr>
              <a:t> </a:t>
            </a:r>
            <a:r>
              <a:rPr dirty="0" sz="950" spc="-10">
                <a:latin typeface="Consolas"/>
                <a:cs typeface="Consolas"/>
              </a:rPr>
              <a:t>'Facebook']</a:t>
            </a:r>
            <a:endParaRPr sz="950">
              <a:latin typeface="Consolas"/>
              <a:cs typeface="Consolas"/>
            </a:endParaRPr>
          </a:p>
          <a:p>
            <a:pPr marL="106045" marR="5080">
              <a:lnSpc>
                <a:spcPct val="131000"/>
              </a:lnSpc>
              <a:spcBef>
                <a:spcPts val="620"/>
              </a:spcBef>
            </a:pP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removed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extra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spaces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made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all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platform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names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consistent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(e.g.,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'twitter'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50">
                <a:latin typeface="Segoe UI"/>
                <a:cs typeface="Segoe UI"/>
              </a:rPr>
              <a:t>→ </a:t>
            </a:r>
            <a:r>
              <a:rPr dirty="0" sz="1050" spc="-10">
                <a:latin typeface="Segoe UI"/>
                <a:cs typeface="Segoe UI"/>
              </a:rPr>
              <a:t>'Twitter').</a:t>
            </a:r>
            <a:endParaRPr sz="1050">
              <a:latin typeface="Segoe UI"/>
              <a:cs typeface="Segoe UI"/>
            </a:endParaRPr>
          </a:p>
          <a:p>
            <a:pPr marL="106045" marR="346075">
              <a:lnSpc>
                <a:spcPct val="131000"/>
              </a:lnSpc>
              <a:spcBef>
                <a:spcPts val="70"/>
              </a:spcBef>
            </a:pPr>
            <a:r>
              <a:rPr dirty="0" sz="1050">
                <a:latin typeface="Segoe UI"/>
                <a:cs typeface="Segoe UI"/>
              </a:rPr>
              <a:t>Now,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only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valid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clean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sentiment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platform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values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remain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for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analysis. </a:t>
            </a:r>
            <a:r>
              <a:rPr dirty="0" sz="1050">
                <a:latin typeface="Segoe UI"/>
                <a:cs typeface="Segoe UI"/>
              </a:rPr>
              <a:t>This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ensures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accurate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grouping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comparison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across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platforms.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35099" y="2711164"/>
            <a:ext cx="4491990" cy="6337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30"/>
              </a:spcBef>
            </a:pPr>
            <a:r>
              <a:rPr dirty="0" sz="2150">
                <a:latin typeface="Segoe UI Semibold"/>
                <a:cs typeface="Segoe UI Semibold"/>
              </a:rPr>
              <a:t>Pie</a:t>
            </a:r>
            <a:r>
              <a:rPr dirty="0" sz="2150" spc="1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Chart</a:t>
            </a:r>
            <a:r>
              <a:rPr dirty="0" sz="2150" spc="3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–</a:t>
            </a:r>
            <a:r>
              <a:rPr dirty="0" sz="2150" spc="2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Distribution</a:t>
            </a:r>
            <a:r>
              <a:rPr dirty="0" sz="2150" spc="3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of</a:t>
            </a:r>
            <a:r>
              <a:rPr dirty="0" sz="2150" spc="2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Posts</a:t>
            </a:r>
            <a:r>
              <a:rPr dirty="0" sz="2150" spc="30">
                <a:latin typeface="Segoe UI Semibold"/>
                <a:cs typeface="Segoe UI Semibold"/>
              </a:rPr>
              <a:t> </a:t>
            </a:r>
            <a:r>
              <a:rPr dirty="0" sz="2150" spc="-25">
                <a:latin typeface="Segoe UI Semibold"/>
                <a:cs typeface="Segoe UI Semibold"/>
              </a:rPr>
              <a:t>Per </a:t>
            </a:r>
            <a:r>
              <a:rPr dirty="0" sz="2150" spc="-10">
                <a:latin typeface="Segoe UI Semibold"/>
                <a:cs typeface="Segoe UI Semibold"/>
              </a:rPr>
              <a:t>Platform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09699" y="3524247"/>
            <a:ext cx="5505450" cy="1552575"/>
          </a:xfrm>
          <a:prstGeom prst="rect">
            <a:avLst/>
          </a:prstGeom>
          <a:solidFill>
            <a:srgbClr val="F5F5F5"/>
          </a:solidFill>
        </p:spPr>
        <p:txBody>
          <a:bodyPr wrap="square" lIns="0" tIns="50800" rIns="0" bIns="0" rtlCol="0" vert="horz">
            <a:spAutoFit/>
          </a:bodyPr>
          <a:lstStyle/>
          <a:p>
            <a:pPr marL="38100" marR="21590">
              <a:lnSpc>
                <a:spcPct val="100000"/>
              </a:lnSpc>
              <a:spcBef>
                <a:spcPts val="40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Creating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a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pie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chart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for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number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of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posts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per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platform</a:t>
            </a:r>
            <a:endParaRPr sz="950">
              <a:latin typeface="Consolas"/>
              <a:cs typeface="Consolas"/>
            </a:endParaRPr>
          </a:p>
          <a:p>
            <a:pPr marL="38100" marR="2159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figure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figsize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4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  <a:p>
            <a:pPr marL="38100" marR="2159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platform_counts</a:t>
            </a:r>
            <a:r>
              <a:rPr dirty="0" sz="950" spc="9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00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[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'Platform'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value_counts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  <a:p>
            <a:pPr marR="21590">
              <a:lnSpc>
                <a:spcPct val="100000"/>
              </a:lnSpc>
              <a:spcBef>
                <a:spcPts val="295"/>
              </a:spcBef>
            </a:pPr>
            <a:endParaRPr sz="950">
              <a:latin typeface="Consolas"/>
              <a:cs typeface="Consolas"/>
            </a:endParaRPr>
          </a:p>
          <a:p>
            <a:pPr marL="38100" marR="21590">
              <a:lnSpc>
                <a:spcPct val="100000"/>
              </a:lnSpc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Plotting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pie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0" i="1">
                <a:solidFill>
                  <a:srgbClr val="408080"/>
                </a:solidFill>
                <a:latin typeface="Consolas"/>
                <a:cs typeface="Consolas"/>
              </a:rPr>
              <a:t>chart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platform_counts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plot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kind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'pie'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3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autopct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'%1.1f%%'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4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startangle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90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4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cmap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'tab20'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"Distribution</a:t>
            </a:r>
            <a:r>
              <a:rPr dirty="0" sz="950" spc="9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950" spc="9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Posts</a:t>
            </a:r>
            <a:r>
              <a:rPr dirty="0" sz="950" spc="9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Per</a:t>
            </a:r>
            <a:r>
              <a:rPr dirty="0" sz="950" spc="10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Platform"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 marR="4495800">
              <a:lnSpc>
                <a:spcPct val="111800"/>
              </a:lnSpc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ylabel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0650" y="5219700"/>
            <a:ext cx="4505324" cy="43529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20724" y="54927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[330…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720724" y="355917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[331…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pc="-10"/>
              <a:t>file:///C:/Users/dell/Downloads/Social_Media_Sentiment_Analysis.html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 spc="-10"/>
              <a:t>10</a:t>
            </a:fld>
            <a:r>
              <a:rPr dirty="0" spc="-10"/>
              <a:t>/</a:t>
            </a:r>
            <a:r>
              <a:rPr dirty="0" spc="-10"/>
              <a:t>26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435099" y="511175"/>
            <a:ext cx="4984750" cy="2480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Analysis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&amp;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Insight: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latin typeface="Segoe UI"/>
                <a:cs typeface="Segoe UI"/>
              </a:rPr>
              <a:t>This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pie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chart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visualizes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how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posts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distributed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among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different</a:t>
            </a:r>
            <a:r>
              <a:rPr dirty="0" sz="1050" spc="-10">
                <a:latin typeface="Segoe UI"/>
                <a:cs typeface="Segoe UI"/>
              </a:rPr>
              <a:t> platforms:</a:t>
            </a:r>
            <a:endParaRPr sz="105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050">
              <a:latin typeface="Segoe UI"/>
              <a:cs typeface="Segoe UI"/>
            </a:endParaRPr>
          </a:p>
          <a:p>
            <a:pPr marL="572135" indent="-293370">
              <a:lnSpc>
                <a:spcPct val="100000"/>
              </a:lnSpc>
              <a:buAutoNum type="alphaLcPeriod"/>
              <a:tabLst>
                <a:tab pos="572135" algn="l"/>
              </a:tabLst>
            </a:pPr>
            <a:r>
              <a:rPr dirty="0" sz="1050">
                <a:latin typeface="Consolas"/>
                <a:cs typeface="Consolas"/>
              </a:rPr>
              <a:t>Instagram remains the top platform in terms of </a:t>
            </a:r>
            <a:r>
              <a:rPr dirty="0" sz="1050" spc="-10">
                <a:latin typeface="Consolas"/>
                <a:cs typeface="Consolas"/>
              </a:rPr>
              <a:t>volume.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Font typeface="Consolas"/>
              <a:buAutoNum type="alphaLcPeriod"/>
            </a:pPr>
            <a:endParaRPr sz="1050">
              <a:latin typeface="Consolas"/>
              <a:cs typeface="Consolas"/>
            </a:endParaRPr>
          </a:p>
          <a:p>
            <a:pPr marL="497840" indent="-219075">
              <a:lnSpc>
                <a:spcPct val="100000"/>
              </a:lnSpc>
              <a:buAutoNum type="alphaLcPeriod"/>
              <a:tabLst>
                <a:tab pos="497840" algn="l"/>
              </a:tabLst>
            </a:pPr>
            <a:r>
              <a:rPr dirty="0" sz="1050">
                <a:latin typeface="Consolas"/>
                <a:cs typeface="Consolas"/>
              </a:rPr>
              <a:t>Twitter, after combining duplicates, comes </a:t>
            </a:r>
            <a:r>
              <a:rPr dirty="0" sz="1050" spc="-10">
                <a:latin typeface="Consolas"/>
                <a:cs typeface="Consolas"/>
              </a:rPr>
              <a:t>second.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Font typeface="Consolas"/>
              <a:buAutoNum type="alphaLcPeriod"/>
            </a:pPr>
            <a:endParaRPr sz="1050">
              <a:latin typeface="Consolas"/>
              <a:cs typeface="Consolas"/>
            </a:endParaRPr>
          </a:p>
          <a:p>
            <a:pPr marL="278765" marR="151130" indent="219075">
              <a:lnSpc>
                <a:spcPct val="107100"/>
              </a:lnSpc>
              <a:buAutoNum type="alphaLcPeriod"/>
              <a:tabLst>
                <a:tab pos="497840" algn="l"/>
              </a:tabLst>
            </a:pPr>
            <a:r>
              <a:rPr dirty="0" sz="1050">
                <a:latin typeface="Consolas"/>
                <a:cs typeface="Consolas"/>
              </a:rPr>
              <a:t>Facebook has the fewest posts among the three, though </a:t>
            </a:r>
            <a:r>
              <a:rPr dirty="0" sz="1050" spc="-10">
                <a:latin typeface="Consolas"/>
                <a:cs typeface="Consolas"/>
              </a:rPr>
              <a:t>still </a:t>
            </a:r>
            <a:r>
              <a:rPr dirty="0" sz="1050">
                <a:latin typeface="Consolas"/>
                <a:cs typeface="Consolas"/>
              </a:rPr>
              <a:t>close to </a:t>
            </a:r>
            <a:r>
              <a:rPr dirty="0" sz="1050" spc="-10">
                <a:latin typeface="Consolas"/>
                <a:cs typeface="Consolas"/>
              </a:rPr>
              <a:t>Twitter.</a:t>
            </a:r>
            <a:endParaRPr sz="10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Font typeface="Consolas"/>
              <a:buAutoNum type="alphaLcPeriod"/>
            </a:pPr>
            <a:endParaRPr sz="1050">
              <a:latin typeface="Consolas"/>
              <a:cs typeface="Consolas"/>
            </a:endParaRPr>
          </a:p>
          <a:p>
            <a:pPr marL="278765" marR="5080" indent="293370">
              <a:lnSpc>
                <a:spcPct val="107100"/>
              </a:lnSpc>
              <a:spcBef>
                <a:spcPts val="5"/>
              </a:spcBef>
              <a:buAutoNum type="alphaLcPeriod"/>
              <a:tabLst>
                <a:tab pos="572135" algn="l"/>
              </a:tabLst>
            </a:pPr>
            <a:r>
              <a:rPr dirty="0" sz="1050">
                <a:latin typeface="Consolas"/>
                <a:cs typeface="Consolas"/>
              </a:rPr>
              <a:t>The chart helps us understand where users are most active </a:t>
            </a:r>
            <a:r>
              <a:rPr dirty="0" sz="1050" spc="-25">
                <a:latin typeface="Consolas"/>
                <a:cs typeface="Consolas"/>
              </a:rPr>
              <a:t>in </a:t>
            </a:r>
            <a:r>
              <a:rPr dirty="0" sz="1050">
                <a:latin typeface="Consolas"/>
                <a:cs typeface="Consolas"/>
              </a:rPr>
              <a:t>terms of posting content, which is valuable for </a:t>
            </a:r>
            <a:r>
              <a:rPr dirty="0" sz="1050" spc="-10">
                <a:latin typeface="Consolas"/>
                <a:cs typeface="Consolas"/>
              </a:rPr>
              <a:t>targeting</a:t>
            </a:r>
            <a:endParaRPr sz="1050">
              <a:latin typeface="Consolas"/>
              <a:cs typeface="Consolas"/>
            </a:endParaRPr>
          </a:p>
          <a:p>
            <a:pPr marL="278765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latin typeface="Consolas"/>
                <a:cs typeface="Consolas"/>
              </a:rPr>
              <a:t>platform-specific campaigns or </a:t>
            </a:r>
            <a:r>
              <a:rPr dirty="0" sz="1050" spc="-10">
                <a:latin typeface="Consolas"/>
                <a:cs typeface="Consolas"/>
              </a:rPr>
              <a:t>analyses.</a:t>
            </a:r>
            <a:endParaRPr sz="1050">
              <a:latin typeface="Consolas"/>
              <a:cs typeface="Consola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35099" y="3292189"/>
            <a:ext cx="5052695" cy="357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>
                <a:latin typeface="Segoe UI Semibold"/>
                <a:cs typeface="Segoe UI Semibold"/>
              </a:rPr>
              <a:t>Sentiment</a:t>
            </a:r>
            <a:r>
              <a:rPr dirty="0" sz="2150" spc="6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Distribution</a:t>
            </a:r>
            <a:r>
              <a:rPr dirty="0" sz="2150" spc="7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Across</a:t>
            </a:r>
            <a:r>
              <a:rPr dirty="0" sz="2150" spc="70">
                <a:latin typeface="Segoe UI Semibold"/>
                <a:cs typeface="Segoe UI Semibold"/>
              </a:rPr>
              <a:t> </a:t>
            </a:r>
            <a:r>
              <a:rPr dirty="0" sz="2150" spc="-10">
                <a:latin typeface="Segoe UI Semibold"/>
                <a:cs typeface="Segoe UI Semibold"/>
              </a:rPr>
              <a:t>Platforms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04937" y="3824284"/>
            <a:ext cx="5502275" cy="590550"/>
          </a:xfrm>
          <a:prstGeom prst="rect">
            <a:avLst/>
          </a:prstGeom>
          <a:solidFill>
            <a:srgbClr val="F5F5F5"/>
          </a:solidFill>
          <a:ln w="9524">
            <a:solidFill>
              <a:srgbClr val="DFDFDF"/>
            </a:solidFill>
          </a:ln>
        </p:spPr>
        <p:txBody>
          <a:bodyPr wrap="square" lIns="0" tIns="55244" rIns="0" bIns="0" rtlCol="0" vert="horz">
            <a:spAutoFit/>
          </a:bodyPr>
          <a:lstStyle/>
          <a:p>
            <a:pPr marL="42545" marR="12065">
              <a:lnSpc>
                <a:spcPct val="100000"/>
              </a:lnSpc>
              <a:spcBef>
                <a:spcPts val="434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Counting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sentiment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distribution</a:t>
            </a:r>
            <a:r>
              <a:rPr dirty="0" sz="950" spc="7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by</a:t>
            </a:r>
            <a:r>
              <a:rPr dirty="0" sz="950" spc="8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10" i="1">
                <a:solidFill>
                  <a:srgbClr val="408080"/>
                </a:solidFill>
                <a:latin typeface="Consolas"/>
                <a:cs typeface="Consolas"/>
              </a:rPr>
              <a:t>platform</a:t>
            </a:r>
            <a:endParaRPr sz="950">
              <a:latin typeface="Consolas"/>
              <a:cs typeface="Consolas"/>
            </a:endParaRPr>
          </a:p>
          <a:p>
            <a:pPr marL="42545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sentiment_by_platform</a:t>
            </a:r>
            <a:r>
              <a:rPr dirty="0" sz="950" spc="170">
                <a:solidFill>
                  <a:srgbClr val="202020"/>
                </a:solidFill>
                <a:latin typeface="Consolas"/>
                <a:cs typeface="Consolas"/>
              </a:rPr>
              <a:t> 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175" b="1">
                <a:solidFill>
                  <a:srgbClr val="AA21FF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df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groupby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([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'Platform'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17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'VADER_Sentiment'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])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size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unsta print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sentiment_by_platform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322139" y="4499088"/>
          <a:ext cx="3135630" cy="768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0775"/>
                <a:gridCol w="680719"/>
                <a:gridCol w="612775"/>
                <a:gridCol w="644525"/>
              </a:tblGrid>
              <a:tr h="304165">
                <a:tc>
                  <a:txBody>
                    <a:bodyPr/>
                    <a:lstStyle/>
                    <a:p>
                      <a:pPr marL="31750">
                        <a:lnSpc>
                          <a:spcPts val="91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VADER_Sentiment</a:t>
                      </a:r>
                      <a:endParaRPr sz="95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Platform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91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Negative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91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Neutral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91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Positive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Facebook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57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22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145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Instagram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62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31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6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159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  <a:tr h="142240">
                <a:tc>
                  <a:txBody>
                    <a:bodyPr/>
                    <a:lstStyle/>
                    <a:p>
                      <a:pPr marL="31750">
                        <a:lnSpc>
                          <a:spcPts val="1025"/>
                        </a:lnSpc>
                      </a:pPr>
                      <a:r>
                        <a:rPr dirty="0" sz="950" spc="-10">
                          <a:latin typeface="Consolas"/>
                          <a:cs typeface="Consolas"/>
                        </a:rPr>
                        <a:t>Twitter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2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67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02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29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025"/>
                        </a:lnSpc>
                      </a:pPr>
                      <a:r>
                        <a:rPr dirty="0" sz="950" spc="-25">
                          <a:latin typeface="Consolas"/>
                          <a:cs typeface="Consolas"/>
                        </a:rPr>
                        <a:t>140</a:t>
                      </a:r>
                      <a:endParaRPr sz="950">
                        <a:latin typeface="Consolas"/>
                        <a:cs typeface="Consola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1435099" y="5328920"/>
            <a:ext cx="5151755" cy="108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24815">
              <a:lnSpc>
                <a:spcPct val="131000"/>
              </a:lnSpc>
              <a:spcBef>
                <a:spcPts val="100"/>
              </a:spcBef>
            </a:pPr>
            <a:r>
              <a:rPr dirty="0" sz="1050">
                <a:latin typeface="Segoe UI"/>
                <a:cs typeface="Segoe UI"/>
              </a:rPr>
              <a:t>We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grouped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data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by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Platform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VADER_Sentiment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to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count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sentiment </a:t>
            </a:r>
            <a:r>
              <a:rPr dirty="0" sz="1050">
                <a:latin typeface="Segoe UI"/>
                <a:cs typeface="Segoe UI"/>
              </a:rPr>
              <a:t>distribution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for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each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platform.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sentiment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counts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are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displayed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for</a:t>
            </a:r>
            <a:r>
              <a:rPr dirty="0" sz="1050" spc="-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Facebook,</a:t>
            </a:r>
            <a:endParaRPr sz="105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z="1050">
                <a:latin typeface="Segoe UI"/>
                <a:cs typeface="Segoe UI"/>
              </a:rPr>
              <a:t>Instagram,</a:t>
            </a:r>
            <a:r>
              <a:rPr dirty="0" sz="1050" spc="-2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Twitter,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showing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breakdown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of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Negative,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Neutral,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and</a:t>
            </a:r>
            <a:r>
              <a:rPr dirty="0" sz="1050" spc="-20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Positive</a:t>
            </a:r>
            <a:endParaRPr sz="1050">
              <a:latin typeface="Segoe UI"/>
              <a:cs typeface="Segoe UI"/>
            </a:endParaRPr>
          </a:p>
          <a:p>
            <a:pPr marL="12700" marR="5080">
              <a:lnSpc>
                <a:spcPct val="131000"/>
              </a:lnSpc>
            </a:pPr>
            <a:r>
              <a:rPr dirty="0" sz="1050">
                <a:latin typeface="Segoe UI"/>
                <a:cs typeface="Segoe UI"/>
              </a:rPr>
              <a:t>sentiments.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This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helps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understand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the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sentiment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trends</a:t>
            </a:r>
            <a:r>
              <a:rPr dirty="0" sz="1050" spc="-10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across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different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>
                <a:latin typeface="Segoe UI"/>
                <a:cs typeface="Segoe UI"/>
              </a:rPr>
              <a:t>social</a:t>
            </a:r>
            <a:r>
              <a:rPr dirty="0" sz="1050" spc="-15">
                <a:latin typeface="Segoe UI"/>
                <a:cs typeface="Segoe UI"/>
              </a:rPr>
              <a:t> </a:t>
            </a:r>
            <a:r>
              <a:rPr dirty="0" sz="1050" spc="-10">
                <a:latin typeface="Segoe UI"/>
                <a:cs typeface="Segoe UI"/>
              </a:rPr>
              <a:t>media platforms.</a:t>
            </a:r>
            <a:endParaRPr sz="1050">
              <a:latin typeface="Segoe UI"/>
              <a:cs typeface="Segoe U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35099" y="6721188"/>
            <a:ext cx="4683125" cy="6337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ts val="2180"/>
              </a:lnSpc>
              <a:spcBef>
                <a:spcPts val="530"/>
              </a:spcBef>
            </a:pPr>
            <a:r>
              <a:rPr dirty="0" sz="2150">
                <a:latin typeface="Segoe UI Semibold"/>
                <a:cs typeface="Segoe UI Semibold"/>
              </a:rPr>
              <a:t>Visualizing</a:t>
            </a:r>
            <a:r>
              <a:rPr dirty="0" sz="2150" spc="90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Sentiment</a:t>
            </a:r>
            <a:r>
              <a:rPr dirty="0" sz="2150" spc="95">
                <a:latin typeface="Segoe UI Semibold"/>
                <a:cs typeface="Segoe UI Semibold"/>
              </a:rPr>
              <a:t> </a:t>
            </a:r>
            <a:r>
              <a:rPr dirty="0" sz="2150">
                <a:latin typeface="Segoe UI Semibold"/>
                <a:cs typeface="Segoe UI Semibold"/>
              </a:rPr>
              <a:t>Distribution</a:t>
            </a:r>
            <a:r>
              <a:rPr dirty="0" sz="2150" spc="90">
                <a:latin typeface="Segoe UI Semibold"/>
                <a:cs typeface="Segoe UI Semibold"/>
              </a:rPr>
              <a:t> </a:t>
            </a:r>
            <a:r>
              <a:rPr dirty="0" sz="2150" spc="-25">
                <a:latin typeface="Segoe UI Semibold"/>
                <a:cs typeface="Segoe UI Semibold"/>
              </a:rPr>
              <a:t>by </a:t>
            </a:r>
            <a:r>
              <a:rPr dirty="0" sz="2150" spc="-10">
                <a:latin typeface="Segoe UI Semibold"/>
                <a:cs typeface="Segoe UI Semibold"/>
              </a:rPr>
              <a:t>Platform</a:t>
            </a:r>
            <a:endParaRPr sz="2150">
              <a:latin typeface="Segoe UI Semibold"/>
              <a:cs typeface="Segoe UI Semibold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09699" y="7534271"/>
            <a:ext cx="5467350" cy="1714500"/>
          </a:xfrm>
          <a:prstGeom prst="rect">
            <a:avLst/>
          </a:prstGeom>
          <a:solidFill>
            <a:srgbClr val="F5F5F5"/>
          </a:solidFill>
        </p:spPr>
        <p:txBody>
          <a:bodyPr wrap="square" lIns="0" tIns="508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#</a:t>
            </a:r>
            <a:r>
              <a:rPr dirty="0" sz="950" spc="45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Plotting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the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i="1">
                <a:solidFill>
                  <a:srgbClr val="408080"/>
                </a:solidFill>
                <a:latin typeface="Consolas"/>
                <a:cs typeface="Consolas"/>
              </a:rPr>
              <a:t>bar</a:t>
            </a:r>
            <a:r>
              <a:rPr dirty="0" sz="950" spc="50" i="1">
                <a:solidFill>
                  <a:srgbClr val="408080"/>
                </a:solidFill>
                <a:latin typeface="Consolas"/>
                <a:cs typeface="Consolas"/>
              </a:rPr>
              <a:t> </a:t>
            </a:r>
            <a:r>
              <a:rPr dirty="0" sz="950" spc="-20" i="1">
                <a:solidFill>
                  <a:srgbClr val="408080"/>
                </a:solidFill>
                <a:latin typeface="Consolas"/>
                <a:cs typeface="Consolas"/>
              </a:rPr>
              <a:t>chart</a:t>
            </a:r>
            <a:endParaRPr sz="9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sentiment_by_platform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plot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kind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'bar'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75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figsize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dirty="0" sz="950" spc="28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dirty="0" sz="950" spc="-25">
                <a:solidFill>
                  <a:srgbClr val="008700"/>
                </a:solidFill>
                <a:latin typeface="Consolas"/>
                <a:cs typeface="Consolas"/>
              </a:rPr>
              <a:t>6</a:t>
            </a:r>
            <a:r>
              <a:rPr dirty="0" sz="950" spc="-25">
                <a:solidFill>
                  <a:srgbClr val="0054AA"/>
                </a:solidFill>
                <a:latin typeface="Consolas"/>
                <a:cs typeface="Consolas"/>
              </a:rPr>
              <a:t>))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950">
              <a:latin typeface="Consolas"/>
              <a:cs typeface="Consolas"/>
            </a:endParaRPr>
          </a:p>
          <a:p>
            <a:pPr algn="just" marL="38100" marR="2221230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'Sentiment</a:t>
            </a:r>
            <a:r>
              <a:rPr dirty="0" sz="950" spc="12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Distribution</a:t>
            </a:r>
            <a:r>
              <a:rPr dirty="0" sz="950" spc="13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by</a:t>
            </a:r>
            <a:r>
              <a:rPr dirty="0" sz="950" spc="130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Platform'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xlabel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'Platform'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algn="just" marL="38100" marR="3446145">
              <a:lnSpc>
                <a:spcPct val="111800"/>
              </a:lnSpc>
            </a:pP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>
                <a:solidFill>
                  <a:srgbClr val="202020"/>
                </a:solidFill>
                <a:latin typeface="Consolas"/>
                <a:cs typeface="Consolas"/>
              </a:rPr>
              <a:t>ylabel</a:t>
            </a:r>
            <a:r>
              <a:rPr dirty="0" sz="95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'Number</a:t>
            </a:r>
            <a:r>
              <a:rPr dirty="0" sz="950" spc="105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>
                <a:solidFill>
                  <a:srgbClr val="B92020"/>
                </a:solidFill>
                <a:latin typeface="Consolas"/>
                <a:cs typeface="Consolas"/>
              </a:rPr>
              <a:t>of</a:t>
            </a:r>
            <a:r>
              <a:rPr dirty="0" sz="950" spc="114">
                <a:solidFill>
                  <a:srgbClr val="B92020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Posts'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legend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title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B92020"/>
                </a:solidFill>
                <a:latin typeface="Consolas"/>
                <a:cs typeface="Consolas"/>
              </a:rPr>
              <a:t>'Sentiment'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xticks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rotation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=</a:t>
            </a:r>
            <a:r>
              <a:rPr dirty="0" sz="950" spc="-1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>
              <a:latin typeface="Consolas"/>
              <a:cs typeface="Consolas"/>
            </a:endParaRPr>
          </a:p>
          <a:p>
            <a:pPr marL="38100" marR="4195445">
              <a:lnSpc>
                <a:spcPct val="111800"/>
              </a:lnSpc>
              <a:spcBef>
                <a:spcPts val="5"/>
              </a:spcBef>
            </a:pP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tight_layout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 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plt</a:t>
            </a:r>
            <a:r>
              <a:rPr dirty="0" sz="950" spc="-10" b="1">
                <a:solidFill>
                  <a:srgbClr val="AA21FF"/>
                </a:solidFill>
                <a:latin typeface="Consolas"/>
                <a:cs typeface="Consolas"/>
              </a:rPr>
              <a:t>.</a:t>
            </a:r>
            <a:r>
              <a:rPr dirty="0" sz="950" spc="-10">
                <a:solidFill>
                  <a:srgbClr val="202020"/>
                </a:solidFill>
                <a:latin typeface="Consolas"/>
                <a:cs typeface="Consolas"/>
              </a:rPr>
              <a:t>show</a:t>
            </a:r>
            <a:r>
              <a:rPr dirty="0" sz="950" spc="-1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0724" y="3863975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[349…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20724" y="7569200"/>
            <a:ext cx="57023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>
                <a:solidFill>
                  <a:srgbClr val="616161"/>
                </a:solidFill>
                <a:latin typeface="Consolas"/>
                <a:cs typeface="Consolas"/>
              </a:rPr>
              <a:t>In</a:t>
            </a:r>
            <a:r>
              <a:rPr dirty="0" sz="950" spc="30">
                <a:solidFill>
                  <a:srgbClr val="616161"/>
                </a:solidFill>
                <a:latin typeface="Consolas"/>
                <a:cs typeface="Consolas"/>
              </a:rPr>
              <a:t> </a:t>
            </a:r>
            <a:r>
              <a:rPr dirty="0" sz="950" spc="-10">
                <a:solidFill>
                  <a:srgbClr val="616161"/>
                </a:solidFill>
                <a:latin typeface="Consolas"/>
                <a:cs typeface="Consolas"/>
              </a:rPr>
              <a:t>[356…</a:t>
            </a:r>
            <a:endParaRPr sz="9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2099" y="171513"/>
            <a:ext cx="74231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Arial MT"/>
                <a:cs typeface="Arial MT"/>
              </a:rPr>
              <a:t>5/3/25,</a:t>
            </a:r>
            <a:r>
              <a:rPr dirty="0" sz="800" spc="-5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7:42</a:t>
            </a:r>
            <a:r>
              <a:rPr dirty="0" sz="800" spc="-45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PM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36850" y="171513"/>
            <a:ext cx="158369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Arial MT"/>
                <a:cs typeface="Arial MT"/>
              </a:rPr>
              <a:t>Social_Media_Sentiment_Analysis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Social_Media_Sentiment_Analysis</dc:title>
  <dcterms:created xsi:type="dcterms:W3CDTF">2025-05-03T14:14:57Z</dcterms:created>
  <dcterms:modified xsi:type="dcterms:W3CDTF">2025-05-03T14:14:57Z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2025-05-03T00:00:00Z</vt:filetime>
  </property>
  <property fmtid="{D5CDD505-2E9C-101B-9397-08002B2CF9AE}" pid="3" name="Creator">
    <vt:lpwstr>Mozilla/5.0 (Windows NT 10.0; Win64; x64) AppleWebKit/537.36 (KHTML, like Gecko) Chrome/135.0.0.0 Safari/537.36</vt:lpwstr>
  </property>
  <property fmtid="{D5CDD505-2E9C-101B-9397-08002B2CF9AE}" pid="4" name="LastSaved">
    <vt:filetime>2025-05-03T00:00:00Z</vt:filetime>
  </property>
  <property fmtid="{D5CDD505-2E9C-101B-9397-08002B2CF9AE}" pid="5" name="Producer">
    <vt:lpwstr>Skia/PDF m135</vt:lpwstr>
  </property>
</Properties>
</file>