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2"/>
  </p:notesMasterIdLst>
  <p:handoutMasterIdLst>
    <p:handoutMasterId r:id="rId23"/>
  </p:handoutMasterIdLst>
  <p:sldIdLst>
    <p:sldId id="529" r:id="rId2"/>
    <p:sldId id="495" r:id="rId3"/>
    <p:sldId id="514" r:id="rId4"/>
    <p:sldId id="515" r:id="rId5"/>
    <p:sldId id="516" r:id="rId6"/>
    <p:sldId id="535" r:id="rId7"/>
    <p:sldId id="536" r:id="rId8"/>
    <p:sldId id="537" r:id="rId9"/>
    <p:sldId id="517" r:id="rId10"/>
    <p:sldId id="520" r:id="rId11"/>
    <p:sldId id="530" r:id="rId12"/>
    <p:sldId id="531" r:id="rId13"/>
    <p:sldId id="532" r:id="rId14"/>
    <p:sldId id="538" r:id="rId15"/>
    <p:sldId id="539" r:id="rId16"/>
    <p:sldId id="533" r:id="rId17"/>
    <p:sldId id="541" r:id="rId18"/>
    <p:sldId id="540" r:id="rId19"/>
    <p:sldId id="534" r:id="rId20"/>
    <p:sldId id="528" r:id="rId21"/>
  </p:sldIdLst>
  <p:sldSz cx="9144000" cy="5143500" type="screen16x9"/>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Gill Sans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itchFamily="34" charset="0"/>
        <a:ea typeface="+mn-ea"/>
        <a:cs typeface="+mn-cs"/>
      </a:defRPr>
    </a:lvl5pPr>
    <a:lvl6pPr marL="2286000" algn="l" defTabSz="914400" rtl="0" eaLnBrk="1" latinLnBrk="0" hangingPunct="1">
      <a:defRPr kern="1200">
        <a:solidFill>
          <a:schemeClr val="tx1"/>
        </a:solidFill>
        <a:latin typeface="Gill Sans MT" pitchFamily="34" charset="0"/>
        <a:ea typeface="+mn-ea"/>
        <a:cs typeface="+mn-cs"/>
      </a:defRPr>
    </a:lvl6pPr>
    <a:lvl7pPr marL="2743200" algn="l" defTabSz="914400" rtl="0" eaLnBrk="1" latinLnBrk="0" hangingPunct="1">
      <a:defRPr kern="1200">
        <a:solidFill>
          <a:schemeClr val="tx1"/>
        </a:solidFill>
        <a:latin typeface="Gill Sans MT" pitchFamily="34" charset="0"/>
        <a:ea typeface="+mn-ea"/>
        <a:cs typeface="+mn-cs"/>
      </a:defRPr>
    </a:lvl7pPr>
    <a:lvl8pPr marL="3200400" algn="l" defTabSz="914400" rtl="0" eaLnBrk="1" latinLnBrk="0" hangingPunct="1">
      <a:defRPr kern="1200">
        <a:solidFill>
          <a:schemeClr val="tx1"/>
        </a:solidFill>
        <a:latin typeface="Gill Sans MT" pitchFamily="34" charset="0"/>
        <a:ea typeface="+mn-ea"/>
        <a:cs typeface="+mn-cs"/>
      </a:defRPr>
    </a:lvl8pPr>
    <a:lvl9pPr marL="3657600" algn="l" defTabSz="914400" rtl="0" eaLnBrk="1" latinLnBrk="0" hangingPunct="1">
      <a:defRPr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5" d="100"/>
          <a:sy n="95" d="100"/>
        </p:scale>
        <p:origin x="974" y="72"/>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CCE09D0-7B72-428D-A444-ABF1380ACEC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344A0312-3DEF-40D6-8109-801AFDC292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CCB0CE40-1E82-43F7-9E98-4D8104D1C2ED}"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441F3989-BD92-44BA-916E-D70D3038EF2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904875" y="2735263"/>
            <a:ext cx="7315200" cy="96043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04875" y="2735263"/>
            <a:ext cx="228600" cy="96043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1219200" y="2914650"/>
            <a:ext cx="6858000" cy="74295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4765675"/>
            <a:ext cx="2286000" cy="274638"/>
          </a:xfrm>
        </p:spPr>
        <p:txBody>
          <a:bodyPr/>
          <a:lstStyle>
            <a:lvl1pPr>
              <a:defRPr sz="1400"/>
            </a:lvl1pPr>
          </a:lstStyle>
          <a:p>
            <a:pPr>
              <a:defRPr/>
            </a:pPr>
            <a:fld id="{077A4E0B-1800-48D4-A538-370F1183324C}" type="datetime3">
              <a:rPr lang="en-US"/>
              <a:pPr>
                <a:defRPr/>
              </a:pPr>
              <a:t>5 December 2024</a:t>
            </a:fld>
            <a:endParaRPr lang="en-US" dirty="0"/>
          </a:p>
        </p:txBody>
      </p:sp>
      <p:sp>
        <p:nvSpPr>
          <p:cNvPr id="11" name="Footer Placeholder 16"/>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12" name="Slide Number Placeholder 28"/>
          <p:cNvSpPr>
            <a:spLocks noGrp="1"/>
          </p:cNvSpPr>
          <p:nvPr>
            <p:ph type="sldNum" sz="quarter" idx="12"/>
          </p:nvPr>
        </p:nvSpPr>
        <p:spPr>
          <a:xfrm>
            <a:off x="1216025" y="4765675"/>
            <a:ext cx="1219200" cy="274638"/>
          </a:xfrm>
        </p:spPr>
        <p:txBody>
          <a:bodyPr/>
          <a:lstStyle>
            <a:lvl1pPr>
              <a:defRPr/>
            </a:lvl1pPr>
          </a:lstStyle>
          <a:p>
            <a:fld id="{9CD0AFDC-AF8D-49E9-BA06-820DC84BDF6E}" type="slidenum">
              <a:rPr lang="en-US" altLang="en-US"/>
              <a:pPr/>
              <a:t>‹#›</a:t>
            </a:fld>
            <a:endParaRPr lang="en-US" altLang="en-US"/>
          </a:p>
        </p:txBody>
      </p:sp>
    </p:spTree>
    <p:extLst>
      <p:ext uri="{BB962C8B-B14F-4D97-AF65-F5344CB8AC3E}">
        <p14:creationId xmlns:p14="http://schemas.microsoft.com/office/powerpoint/2010/main" val="147755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D13DF4B-738B-4317-91D8-E9E408D86E0C}" type="datetime3">
              <a:rPr lang="en-US"/>
              <a:pPr>
                <a:defRPr/>
              </a:pPr>
              <a:t>5 December 2024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22"/>
          <p:cNvSpPr>
            <a:spLocks noGrp="1"/>
          </p:cNvSpPr>
          <p:nvPr>
            <p:ph type="sldNum" sz="quarter" idx="12"/>
          </p:nvPr>
        </p:nvSpPr>
        <p:spPr/>
        <p:txBody>
          <a:bodyPr/>
          <a:lstStyle>
            <a:lvl1pPr>
              <a:defRPr/>
            </a:lvl1pPr>
          </a:lstStyle>
          <a:p>
            <a:fld id="{0BB343C1-1E45-4BBB-B534-021B95484BE5}" type="slidenum">
              <a:rPr lang="en-US" altLang="en-US"/>
              <a:pPr/>
              <a:t>‹#›</a:t>
            </a:fld>
            <a:endParaRPr lang="en-US" altLang="en-US"/>
          </a:p>
        </p:txBody>
      </p:sp>
    </p:spTree>
    <p:extLst>
      <p:ext uri="{BB962C8B-B14F-4D97-AF65-F5344CB8AC3E}">
        <p14:creationId xmlns:p14="http://schemas.microsoft.com/office/powerpoint/2010/main" val="134253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4"/>
          <p:cNvSpPr>
            <a:spLocks noChangeShapeType="1"/>
          </p:cNvSpPr>
          <p:nvPr/>
        </p:nvSpPr>
        <p:spPr bwMode="auto">
          <a:xfrm rot="5400000">
            <a:off x="4361656" y="2401094"/>
            <a:ext cx="4389438"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BA0EE2-A5BF-4BE7-AA87-276C10A58CF0}" type="datetime3">
              <a:rPr lang="en-US"/>
              <a:pPr>
                <a:defRPr/>
              </a:pPr>
              <a:t>5 December 2024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5"/>
          <p:cNvSpPr>
            <a:spLocks noGrp="1"/>
          </p:cNvSpPr>
          <p:nvPr>
            <p:ph type="sldNum" sz="quarter" idx="12"/>
          </p:nvPr>
        </p:nvSpPr>
        <p:spPr/>
        <p:txBody>
          <a:bodyPr/>
          <a:lstStyle>
            <a:lvl1pPr>
              <a:defRPr/>
            </a:lvl1pPr>
          </a:lstStyle>
          <a:p>
            <a:fld id="{B4CC0932-C536-4643-A29A-2E5B772570CA}" type="slidenum">
              <a:rPr lang="en-US" altLang="en-US"/>
              <a:pPr/>
              <a:t>‹#›</a:t>
            </a:fld>
            <a:endParaRPr lang="en-US" altLang="en-US"/>
          </a:p>
        </p:txBody>
      </p:sp>
    </p:spTree>
    <p:extLst>
      <p:ext uri="{BB962C8B-B14F-4D97-AF65-F5344CB8AC3E}">
        <p14:creationId xmlns:p14="http://schemas.microsoft.com/office/powerpoint/2010/main" val="216404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914400"/>
            <a:ext cx="8229600"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F9B4141-7618-4552-84AD-C43EC53DDC89}" type="datetime3">
              <a:rPr lang="en-US"/>
              <a:pPr>
                <a:defRPr/>
              </a:pPr>
              <a:t>5 December 2024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22"/>
          <p:cNvSpPr>
            <a:spLocks noGrp="1"/>
          </p:cNvSpPr>
          <p:nvPr>
            <p:ph type="sldNum" sz="quarter" idx="12"/>
          </p:nvPr>
        </p:nvSpPr>
        <p:spPr/>
        <p:txBody>
          <a:bodyPr/>
          <a:lstStyle>
            <a:lvl1pPr>
              <a:defRPr/>
            </a:lvl1pPr>
          </a:lstStyle>
          <a:p>
            <a:fld id="{69B5F6DF-6E57-47F7-BCF2-3265126D406F}" type="slidenum">
              <a:rPr lang="en-US" altLang="en-US"/>
              <a:pPr/>
              <a:t>‹#›</a:t>
            </a:fld>
            <a:endParaRPr lang="en-US" altLang="en-US"/>
          </a:p>
        </p:txBody>
      </p:sp>
    </p:spTree>
    <p:extLst>
      <p:ext uri="{BB962C8B-B14F-4D97-AF65-F5344CB8AC3E}">
        <p14:creationId xmlns:p14="http://schemas.microsoft.com/office/powerpoint/2010/main" val="13425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2114550"/>
            <a:ext cx="7315200" cy="960438"/>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14400" y="2114550"/>
            <a:ext cx="228600" cy="96043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19200" y="2228850"/>
            <a:ext cx="6858000" cy="8001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3200400"/>
            <a:ext cx="6781800" cy="85725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4765675"/>
            <a:ext cx="2286000" cy="274638"/>
          </a:xfrm>
        </p:spPr>
        <p:txBody>
          <a:bodyPr/>
          <a:lstStyle>
            <a:lvl1pPr>
              <a:defRPr/>
            </a:lvl1pPr>
          </a:lstStyle>
          <a:p>
            <a:pPr>
              <a:defRPr/>
            </a:pPr>
            <a:fld id="{6A77F93B-BBB3-4E83-AD59-E5944BE117E3}" type="datetime3">
              <a:rPr lang="en-US"/>
              <a:pPr>
                <a:defRPr/>
              </a:pPr>
              <a:t>5 December 2024</a:t>
            </a:fld>
            <a:endParaRPr lang="en-US" dirty="0"/>
          </a:p>
        </p:txBody>
      </p:sp>
      <p:sp>
        <p:nvSpPr>
          <p:cNvPr id="7" name="Footer Placeholder 4"/>
          <p:cNvSpPr>
            <a:spLocks noGrp="1"/>
          </p:cNvSpPr>
          <p:nvPr>
            <p:ph type="ftr" sz="quarter" idx="11"/>
          </p:nvPr>
        </p:nvSpPr>
        <p:spPr>
          <a:xfrm>
            <a:off x="2898775" y="4765675"/>
            <a:ext cx="3475038" cy="274638"/>
          </a:xfrm>
        </p:spPr>
        <p:txBody>
          <a:bodyPr/>
          <a:lstStyle>
            <a:lvl1pPr>
              <a:defRPr/>
            </a:lvl1pPr>
          </a:lstStyle>
          <a:p>
            <a:pPr>
              <a:defRPr/>
            </a:pPr>
            <a:r>
              <a:rPr lang="en-US"/>
              <a:t>EGB1201 – JAVA PROGRAMMING –PROJECT REVIEW 2 </a:t>
            </a:r>
            <a:endParaRPr lang="en-US" dirty="0"/>
          </a:p>
        </p:txBody>
      </p:sp>
      <p:sp>
        <p:nvSpPr>
          <p:cNvPr id="8" name="Slide Number Placeholder 5"/>
          <p:cNvSpPr>
            <a:spLocks noGrp="1"/>
          </p:cNvSpPr>
          <p:nvPr>
            <p:ph type="sldNum" sz="quarter" idx="12"/>
          </p:nvPr>
        </p:nvSpPr>
        <p:spPr>
          <a:xfrm>
            <a:off x="1069975" y="4765675"/>
            <a:ext cx="1520825" cy="274638"/>
          </a:xfrm>
        </p:spPr>
        <p:txBody>
          <a:bodyPr/>
          <a:lstStyle>
            <a:lvl1pPr>
              <a:defRPr/>
            </a:lvl1pPr>
          </a:lstStyle>
          <a:p>
            <a:fld id="{044D7E3C-0231-4203-95F9-0C543FC57457}" type="slidenum">
              <a:rPr lang="en-US" altLang="en-US"/>
              <a:pPr/>
              <a:t>‹#›</a:t>
            </a:fld>
            <a:endParaRPr lang="en-US" altLang="en-US"/>
          </a:p>
        </p:txBody>
      </p:sp>
    </p:spTree>
    <p:extLst>
      <p:ext uri="{BB962C8B-B14F-4D97-AF65-F5344CB8AC3E}">
        <p14:creationId xmlns:p14="http://schemas.microsoft.com/office/powerpoint/2010/main" val="3563223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lang="en-US"/>
              <a:t>Click to edit Master title style</a:t>
            </a:r>
          </a:p>
        </p:txBody>
      </p:sp>
      <p:sp>
        <p:nvSpPr>
          <p:cNvPr id="9" name="Content Placeholder 8"/>
          <p:cNvSpPr>
            <a:spLocks noGrp="1"/>
          </p:cNvSpPr>
          <p:nvPr>
            <p:ph sz="quarter" idx="1"/>
          </p:nvPr>
        </p:nvSpPr>
        <p:spPr>
          <a:xfrm>
            <a:off x="457200" y="914400"/>
            <a:ext cx="4041648"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912114"/>
            <a:ext cx="4041648" cy="3703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7B17916-9F87-433A-B7CC-B031E5E87ABC}" type="datetime3">
              <a:rPr lang="en-US"/>
              <a:pPr>
                <a:defRPr/>
              </a:pPr>
              <a:t>5 December 2024</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7" name="Slide Number Placeholder 22"/>
          <p:cNvSpPr>
            <a:spLocks noGrp="1"/>
          </p:cNvSpPr>
          <p:nvPr>
            <p:ph type="sldNum" sz="quarter" idx="12"/>
          </p:nvPr>
        </p:nvSpPr>
        <p:spPr/>
        <p:txBody>
          <a:bodyPr/>
          <a:lstStyle>
            <a:lvl1pPr>
              <a:defRPr/>
            </a:lvl1pPr>
          </a:lstStyle>
          <a:p>
            <a:fld id="{1E8E3E21-556E-4CF4-90D1-8A45896B08FC}" type="slidenum">
              <a:rPr lang="en-US" altLang="en-US"/>
              <a:pPr/>
              <a:t>‹#›</a:t>
            </a:fld>
            <a:endParaRPr lang="en-US" altLang="en-US"/>
          </a:p>
        </p:txBody>
      </p:sp>
    </p:spTree>
    <p:extLst>
      <p:ext uri="{BB962C8B-B14F-4D97-AF65-F5344CB8AC3E}">
        <p14:creationId xmlns:p14="http://schemas.microsoft.com/office/powerpoint/2010/main" val="216709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1600200"/>
            <a:ext cx="4038600" cy="30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1600200"/>
            <a:ext cx="4038600" cy="30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88B0904C-95A0-44B8-B410-4BF9F33082AD}" type="datetime3">
              <a:rPr lang="en-US"/>
              <a:pPr>
                <a:defRPr/>
              </a:pPr>
              <a:t>5 December 2024</a:t>
            </a:fld>
            <a:endParaRPr lang="en-US" dirty="0"/>
          </a:p>
        </p:txBody>
      </p:sp>
      <p:sp>
        <p:nvSpPr>
          <p:cNvPr id="8"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9" name="Slide Number Placeholder 22"/>
          <p:cNvSpPr>
            <a:spLocks noGrp="1"/>
          </p:cNvSpPr>
          <p:nvPr>
            <p:ph type="sldNum" sz="quarter" idx="12"/>
          </p:nvPr>
        </p:nvSpPr>
        <p:spPr/>
        <p:txBody>
          <a:bodyPr/>
          <a:lstStyle>
            <a:lvl1pPr>
              <a:defRPr/>
            </a:lvl1pPr>
          </a:lstStyle>
          <a:p>
            <a:fld id="{5EDDEB57-5B3D-48D6-A444-FE3C73DDF153}" type="slidenum">
              <a:rPr lang="en-US" altLang="en-US"/>
              <a:pPr/>
              <a:t>‹#›</a:t>
            </a:fld>
            <a:endParaRPr lang="en-US" altLang="en-US"/>
          </a:p>
        </p:txBody>
      </p:sp>
    </p:spTree>
    <p:extLst>
      <p:ext uri="{BB962C8B-B14F-4D97-AF65-F5344CB8AC3E}">
        <p14:creationId xmlns:p14="http://schemas.microsoft.com/office/powerpoint/2010/main" val="7992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171450"/>
            <a:ext cx="8229600" cy="6858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DFC437E2-9E1A-42A1-ADDF-0E3869159F48}" type="datetime3">
              <a:rPr lang="en-US"/>
              <a:pPr>
                <a:defRPr/>
              </a:pPr>
              <a:t>5 December 2024</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4"/>
          <p:cNvSpPr>
            <a:spLocks noGrp="1"/>
          </p:cNvSpPr>
          <p:nvPr>
            <p:ph type="sldNum" sz="quarter" idx="12"/>
          </p:nvPr>
        </p:nvSpPr>
        <p:spPr/>
        <p:txBody>
          <a:bodyPr/>
          <a:lstStyle>
            <a:lvl1pPr>
              <a:defRPr/>
            </a:lvl1pPr>
          </a:lstStyle>
          <a:p>
            <a:fld id="{D09BEC19-7E59-48E5-839E-5A2F59F54A6C}" type="slidenum">
              <a:rPr lang="en-US" altLang="en-US"/>
              <a:pPr/>
              <a:t>‹#›</a:t>
            </a:fld>
            <a:endParaRPr lang="en-US" altLang="en-US"/>
          </a:p>
        </p:txBody>
      </p:sp>
    </p:spTree>
    <p:extLst>
      <p:ext uri="{BB962C8B-B14F-4D97-AF65-F5344CB8AC3E}">
        <p14:creationId xmlns:p14="http://schemas.microsoft.com/office/powerpoint/2010/main" val="245937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3B2AE902-D134-418A-8521-07AA3018FBD7}" type="datetime3">
              <a:rPr lang="en-US"/>
              <a:pPr>
                <a:defRPr/>
              </a:pPr>
              <a:t>5 December 2024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6" name="Slide Number Placeholder 3"/>
          <p:cNvSpPr>
            <a:spLocks noGrp="1"/>
          </p:cNvSpPr>
          <p:nvPr>
            <p:ph type="sldNum" sz="quarter" idx="12"/>
          </p:nvPr>
        </p:nvSpPr>
        <p:spPr/>
        <p:txBody>
          <a:bodyPr/>
          <a:lstStyle>
            <a:lvl1pPr>
              <a:defRPr/>
            </a:lvl1pPr>
          </a:lstStyle>
          <a:p>
            <a:fld id="{6C22B0CA-0335-4715-9A4C-4A070D982662}" type="slidenum">
              <a:rPr lang="en-US" altLang="en-US"/>
              <a:pPr/>
              <a:t>‹#›</a:t>
            </a:fld>
            <a:endParaRPr lang="en-US" altLang="en-US"/>
          </a:p>
        </p:txBody>
      </p:sp>
    </p:spTree>
    <p:extLst>
      <p:ext uri="{BB962C8B-B14F-4D97-AF65-F5344CB8AC3E}">
        <p14:creationId xmlns:p14="http://schemas.microsoft.com/office/powerpoint/2010/main" val="122591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3"/>
          <p:cNvSpPr>
            <a:spLocks noChangeShapeType="1"/>
          </p:cNvSpPr>
          <p:nvPr/>
        </p:nvSpPr>
        <p:spPr bwMode="auto">
          <a:xfrm rot="5400000">
            <a:off x="3915569" y="2493169"/>
            <a:ext cx="4525962"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324600" y="228600"/>
            <a:ext cx="2514600" cy="62865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228600"/>
            <a:ext cx="5715000" cy="428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fld id="{D165201E-D0CA-45C5-8000-305D07BA7DCF}" type="datetime3">
              <a:rPr lang="en-US"/>
              <a:pPr>
                <a:defRPr/>
              </a:pPr>
              <a:t>5 December 2024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10" name="Slide Number Placeholder 6"/>
          <p:cNvSpPr>
            <a:spLocks noGrp="1"/>
          </p:cNvSpPr>
          <p:nvPr>
            <p:ph type="sldNum" sz="quarter" idx="12"/>
          </p:nvPr>
        </p:nvSpPr>
        <p:spPr/>
        <p:txBody>
          <a:bodyPr/>
          <a:lstStyle>
            <a:lvl1pPr>
              <a:defRPr/>
            </a:lvl1pPr>
          </a:lstStyle>
          <a:p>
            <a:fld id="{DFB12ED9-1333-4B92-8EB9-791B121C41AA}" type="slidenum">
              <a:rPr lang="en-US" altLang="en-US"/>
              <a:pPr/>
              <a:t>‹#›</a:t>
            </a:fld>
            <a:endParaRPr lang="en-US" altLang="en-US"/>
          </a:p>
        </p:txBody>
      </p:sp>
    </p:spTree>
    <p:extLst>
      <p:ext uri="{BB962C8B-B14F-4D97-AF65-F5344CB8AC3E}">
        <p14:creationId xmlns:p14="http://schemas.microsoft.com/office/powerpoint/2010/main" val="345228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1"/>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457200" y="376238"/>
            <a:ext cx="182563"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914400"/>
            <a:ext cx="8229600" cy="40005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959125D8-E791-4DB2-B33E-2B3660CACDDB}" type="datetime3">
              <a:rPr lang="en-US"/>
              <a:pPr>
                <a:defRPr/>
              </a:pPr>
              <a:t>5 December 2024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EGB1201 – JAVA PROGRAMMING –PROJECT REVIEW 2 </a:t>
            </a:r>
            <a:endParaRPr lang="en-US" dirty="0"/>
          </a:p>
        </p:txBody>
      </p:sp>
      <p:sp>
        <p:nvSpPr>
          <p:cNvPr id="10" name="Slide Number Placeholder 6"/>
          <p:cNvSpPr>
            <a:spLocks noGrp="1"/>
          </p:cNvSpPr>
          <p:nvPr>
            <p:ph type="sldNum" sz="quarter" idx="12"/>
          </p:nvPr>
        </p:nvSpPr>
        <p:spPr/>
        <p:txBody>
          <a:bodyPr/>
          <a:lstStyle>
            <a:lvl1pPr>
              <a:defRPr/>
            </a:lvl1pPr>
          </a:lstStyle>
          <a:p>
            <a:fld id="{D733CD00-8F98-4707-BF42-43D47ED5049F}" type="slidenum">
              <a:rPr lang="en-US" altLang="en-US"/>
              <a:pPr/>
              <a:t>‹#›</a:t>
            </a:fld>
            <a:endParaRPr lang="en-US" altLang="en-US"/>
          </a:p>
        </p:txBody>
      </p:sp>
    </p:spTree>
    <p:extLst>
      <p:ext uri="{BB962C8B-B14F-4D97-AF65-F5344CB8AC3E}">
        <p14:creationId xmlns:p14="http://schemas.microsoft.com/office/powerpoint/2010/main" val="20448949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noChangeArrowheads="1"/>
          </p:cNvSpPr>
          <p:nvPr>
            <p:ph type="title"/>
          </p:nvPr>
        </p:nvSpPr>
        <p:spPr bwMode="auto">
          <a:xfrm>
            <a:off x="457200" y="114300"/>
            <a:ext cx="8229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p:cNvSpPr>
            <a:spLocks noGrp="1" noChangeArrowheads="1"/>
          </p:cNvSpPr>
          <p:nvPr>
            <p:ph type="body" idx="1"/>
          </p:nvPr>
        </p:nvSpPr>
        <p:spPr bwMode="auto">
          <a:xfrm>
            <a:off x="457200" y="914400"/>
            <a:ext cx="8229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400800" y="4767263"/>
            <a:ext cx="2289175" cy="274637"/>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25B044E2-E031-46C7-B9BD-930632D0DFEB}" type="datetime3">
              <a:rPr lang="en-US"/>
              <a:pPr>
                <a:defRPr/>
              </a:pPr>
              <a:t>5 December 2024</a:t>
            </a:fld>
            <a:endParaRPr lang="en-US" dirty="0"/>
          </a:p>
        </p:txBody>
      </p:sp>
      <p:sp>
        <p:nvSpPr>
          <p:cNvPr id="3" name="Footer Placeholder 2"/>
          <p:cNvSpPr>
            <a:spLocks noGrp="1"/>
          </p:cNvSpPr>
          <p:nvPr>
            <p:ph type="ftr" sz="quarter" idx="3"/>
          </p:nvPr>
        </p:nvSpPr>
        <p:spPr>
          <a:xfrm>
            <a:off x="2898775" y="4767263"/>
            <a:ext cx="3505200" cy="274637"/>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775" y="4767263"/>
            <a:ext cx="19812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fld id="{0CF54896-BA20-414B-9AF8-2AE6649BA261}" type="slidenum">
              <a:rPr lang="en-US" altLang="en-US"/>
              <a:pPr/>
              <a:t>‹#›</a:t>
            </a:fld>
            <a:endParaRPr lang="en-US" altLang="en-US"/>
          </a:p>
        </p:txBody>
      </p:sp>
      <p:sp>
        <p:nvSpPr>
          <p:cNvPr id="1031" name="Straight Connector 27"/>
          <p:cNvSpPr>
            <a:spLocks noChangeShapeType="1"/>
          </p:cNvSpPr>
          <p:nvPr/>
        </p:nvSpPr>
        <p:spPr bwMode="auto">
          <a:xfrm>
            <a:off x="457200" y="4764088"/>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85725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42912" y="4835526"/>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183" r:id="rId1"/>
    <p:sldLayoutId id="2147484179" r:id="rId2"/>
    <p:sldLayoutId id="2147484184" r:id="rId3"/>
    <p:sldLayoutId id="2147484180" r:id="rId4"/>
    <p:sldLayoutId id="2147484181" r:id="rId5"/>
    <p:sldLayoutId id="2147484185" r:id="rId6"/>
    <p:sldLayoutId id="2147484186" r:id="rId7"/>
    <p:sldLayoutId id="2147484187" r:id="rId8"/>
    <p:sldLayoutId id="2147484188" r:id="rId9"/>
    <p:sldLayoutId id="2147484182" r:id="rId10"/>
    <p:sldLayoutId id="2147484189" r:id="rId11"/>
  </p:sldLayoutIdLst>
  <p:hf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4">
              <a:lumMod val="40000"/>
              <a:lumOff val="60000"/>
            </a:schemeClr>
          </a:solidFill>
          <a:ln>
            <a:solidFill>
              <a:schemeClr val="tx1"/>
            </a:solidFill>
          </a:ln>
        </p:spPr>
        <p:txBody>
          <a:bodyPr>
            <a:normAutofit/>
          </a:bodyPr>
          <a:lstStyle/>
          <a:p>
            <a:pPr algn="ctr" eaLnBrk="1" fontAlgn="auto" hangingPunct="1">
              <a:spcAft>
                <a:spcPts val="0"/>
              </a:spcAft>
              <a:defRPr/>
            </a:pPr>
            <a:r>
              <a:rPr lang="en-IN" sz="2800" b="1" dirty="0">
                <a:solidFill>
                  <a:schemeClr val="tx1"/>
                </a:solidFill>
                <a:latin typeface="Times New Roman" pitchFamily="18" charset="0"/>
                <a:cs typeface="Times New Roman" pitchFamily="18" charset="0"/>
              </a:rPr>
              <a:t>AGB1211 – DESIGN THINKING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11267" name="Footer Placeholder 4"/>
          <p:cNvSpPr txBox="1">
            <a:spLocks noChangeArrowheads="1"/>
          </p:cNvSpPr>
          <p:nvPr/>
        </p:nvSpPr>
        <p:spPr bwMode="auto">
          <a:xfrm>
            <a:off x="0" y="650875"/>
            <a:ext cx="9144000"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itchFamily="34" charset="0"/>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9pPr>
          </a:lstStyle>
          <a:p>
            <a:pPr algn="ctr" eaLnBrk="1" hangingPunct="1">
              <a:spcBef>
                <a:spcPct val="0"/>
              </a:spcBef>
              <a:buClrTx/>
              <a:buSzTx/>
              <a:buFontTx/>
              <a:buNone/>
            </a:pPr>
            <a:endParaRPr lang="en-US" altLang="en-US" sz="2500" b="1" dirty="0">
              <a:solidFill>
                <a:srgbClr val="3F3F3F"/>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Department of Artificial Intelligence and Data Science</a:t>
            </a:r>
          </a:p>
          <a:p>
            <a:pPr algn="ctr" eaLnBrk="1" hangingPunct="1">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Academic Year: 2024 – 2025 (Odd Semester)</a:t>
            </a:r>
          </a:p>
          <a:p>
            <a:pPr algn="ctr" eaLnBrk="1" hangingPunct="1">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Year					:II</a:t>
            </a: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Semester				:III</a:t>
            </a: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Section					:A</a:t>
            </a:r>
          </a:p>
          <a:p>
            <a:pPr eaLnBrk="1" hangingPunct="1">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Date					:</a:t>
            </a:r>
          </a:p>
          <a:p>
            <a:pPr eaLnBrk="1" hangingPunct="1">
              <a:spcBef>
                <a:spcPct val="0"/>
              </a:spcBef>
              <a:buClrTx/>
              <a:buSzTx/>
              <a:buFontTx/>
              <a:buNone/>
            </a:pPr>
            <a:endParaRPr lang="en-US" altLang="en-US" sz="28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dirty="0">
                <a:solidFill>
                  <a:srgbClr val="3F3F3F"/>
                </a:solidFill>
                <a:latin typeface="Times New Roman" panose="02020603050405020304" pitchFamily="18" charset="0"/>
                <a:cs typeface="Times New Roman" panose="02020603050405020304" pitchFamily="18" charset="0"/>
              </a:rPr>
              <a:t>PRESENTED BY                                                                          </a:t>
            </a: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1.JANANI V 														</a:t>
            </a:r>
            <a:endParaRPr lang="en-US" altLang="en-US" sz="1600"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2.JEEVITHA S														</a:t>
            </a:r>
            <a:endParaRPr lang="en-US" altLang="en-US" sz="1600" dirty="0">
              <a:solidFill>
                <a:srgbClr val="3F3F3F"/>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3.JOYNURSINGH J</a:t>
            </a:r>
          </a:p>
          <a:p>
            <a:pPr eaLnBrk="1" hangingPunct="1">
              <a:spcBef>
                <a:spcPct val="0"/>
              </a:spcBef>
              <a:buClrTx/>
              <a:buSzTx/>
              <a:buFontTx/>
              <a:buNone/>
            </a:pPr>
            <a:r>
              <a:rPr lang="en-US" altLang="en-US" sz="1600" b="1" dirty="0">
                <a:solidFill>
                  <a:srgbClr val="3F3F3F"/>
                </a:solidFill>
                <a:latin typeface="Times New Roman" panose="02020603050405020304" pitchFamily="18" charset="0"/>
                <a:cs typeface="Times New Roman" panose="02020603050405020304" pitchFamily="18" charset="0"/>
              </a:rPr>
              <a:t>4.KARKUZHALI S 													</a:t>
            </a:r>
            <a:endParaRPr lang="en-US" altLang="en-US" sz="2400" b="1" dirty="0">
              <a:latin typeface="Times New Roman" panose="02020603050405020304" pitchFamily="18" charset="0"/>
              <a:cs typeface="Times New Roman" panose="02020603050405020304" pitchFamily="18" charset="0"/>
            </a:endParaRPr>
          </a:p>
        </p:txBody>
      </p:sp>
      <p:sp>
        <p:nvSpPr>
          <p:cNvPr id="1126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C5446174-273D-44EC-B7DE-BE398E9B8A4B}" type="slidenum">
              <a:rPr lang="en-US" altLang="en-US">
                <a:solidFill>
                  <a:schemeClr val="tx2"/>
                </a:solidFill>
              </a:rPr>
              <a:pPr/>
              <a:t>1</a:t>
            </a:fld>
            <a:endParaRPr lang="en-US" altLang="en-US">
              <a:solidFill>
                <a:schemeClr val="tx2"/>
              </a:solidFill>
            </a:endParaRPr>
          </a:p>
        </p:txBody>
      </p:sp>
      <p:sp>
        <p:nvSpPr>
          <p:cNvPr id="1126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12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List of Modules</a:t>
            </a:r>
          </a:p>
        </p:txBody>
      </p:sp>
      <p:sp>
        <p:nvSpPr>
          <p:cNvPr id="20483"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2048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554FE5E5-F74D-4FDF-BF42-403A5DB88F43}" type="slidenum">
              <a:rPr lang="en-US" altLang="en-US">
                <a:solidFill>
                  <a:schemeClr val="tx2"/>
                </a:solidFill>
              </a:rPr>
              <a:pPr/>
              <a:t>10</a:t>
            </a:fld>
            <a:endParaRPr lang="en-US" altLang="en-US">
              <a:solidFill>
                <a:schemeClr val="tx2"/>
              </a:solidFill>
            </a:endParaRPr>
          </a:p>
        </p:txBody>
      </p:sp>
      <p:sp>
        <p:nvSpPr>
          <p:cNvPr id="20485" name="Content Placeholder 2"/>
          <p:cNvSpPr>
            <a:spLocks noGrp="1" noChangeArrowheads="1"/>
          </p:cNvSpPr>
          <p:nvPr>
            <p:ph sz="quarter" idx="1"/>
          </p:nvPr>
        </p:nvSpPr>
        <p:spPr>
          <a:xfrm>
            <a:off x="457200" y="1410869"/>
            <a:ext cx="8229600" cy="3703638"/>
          </a:xfrm>
        </p:spPr>
        <p:txBody>
          <a:bodyPr/>
          <a:lstStyle/>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WASTE GENERATION AND SEGREGATION MODULE</a:t>
            </a: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COLLECTION AND TRANSPORTATION MODULE </a:t>
            </a: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WASTE PROCESSING AND TREATMENT MODULE</a:t>
            </a: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RESOURCE RECOVERY AND RECYCLING MODULE</a:t>
            </a:r>
          </a:p>
          <a:p>
            <a:pPr eaLnBrk="1" hangingPunct="1">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DISPOSAL AND FEEDBACK MODULE</a:t>
            </a:r>
          </a:p>
          <a:p>
            <a:pPr marL="0" indent="0" eaLnBrk="1" hangingPunct="1">
              <a:buNone/>
            </a:pPr>
            <a:endParaRPr lang="en-US" sz="2200" b="1" u="sng" dirty="0">
              <a:latin typeface="Times New Roman" panose="02020603050405020304" pitchFamily="18" charset="0"/>
              <a:cs typeface="Times New Roman" panose="02020603050405020304" pitchFamily="18" charset="0"/>
            </a:endParaRPr>
          </a:p>
          <a:p>
            <a:pPr marL="0" indent="0" eaLnBrk="1" hangingPunct="1">
              <a:buNone/>
            </a:pPr>
            <a:endParaRPr lang="en-US" b="1" u="sng" dirty="0">
              <a:latin typeface="Times New Roman" panose="02020603050405020304" pitchFamily="18" charset="0"/>
              <a:cs typeface="Times New Roman" panose="02020603050405020304" pitchFamily="18" charset="0"/>
            </a:endParaRPr>
          </a:p>
          <a:p>
            <a:pPr marL="0" indent="0"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Module 1 Description</a:t>
            </a:r>
            <a:endParaRPr lang="en-US" b="1" dirty="0">
              <a:solidFill>
                <a:schemeClr val="tx1"/>
              </a:solidFill>
              <a:latin typeface="Times New Roman" pitchFamily="18" charset="0"/>
              <a:cs typeface="Times New Roman" pitchFamily="18" charset="0"/>
            </a:endParaRPr>
          </a:p>
        </p:txBody>
      </p:sp>
      <p:sp>
        <p:nvSpPr>
          <p:cNvPr id="2150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FE45DEC2-3E21-476C-97D3-0D08AD9989FF}" type="slidenum">
              <a:rPr lang="en-US" altLang="en-US">
                <a:solidFill>
                  <a:schemeClr val="tx2"/>
                </a:solidFill>
              </a:rPr>
              <a:pPr/>
              <a:t>11</a:t>
            </a:fld>
            <a:endParaRPr lang="en-US" altLang="en-US">
              <a:solidFill>
                <a:schemeClr val="tx2"/>
              </a:solidFill>
            </a:endParaRPr>
          </a:p>
        </p:txBody>
      </p:sp>
      <p:sp>
        <p:nvSpPr>
          <p:cNvPr id="21508" name="Content Placeholder 4"/>
          <p:cNvSpPr>
            <a:spLocks noGrp="1" noChangeArrowheads="1"/>
          </p:cNvSpPr>
          <p:nvPr>
            <p:ph sz="quarter" idx="1"/>
          </p:nvPr>
        </p:nvSpPr>
        <p:spPr>
          <a:xfrm>
            <a:off x="457200" y="914400"/>
            <a:ext cx="8229600" cy="3703638"/>
          </a:xfrm>
        </p:spPr>
        <p:txBody>
          <a:bodyPr/>
          <a:lstStyle/>
          <a:p>
            <a:pPr marL="0" indent="0" eaLnBrk="1" hangingPunct="1">
              <a:buNone/>
            </a:pPr>
            <a:r>
              <a:rPr lang="en-US" sz="2400" b="1" u="sng" dirty="0">
                <a:latin typeface="Times New Roman" panose="02020603050405020304" pitchFamily="18" charset="0"/>
                <a:cs typeface="Times New Roman" panose="02020603050405020304" pitchFamily="18" charset="0"/>
              </a:rPr>
              <a:t>WASTE GENERATION AND SEGREGATION MODULE:</a:t>
            </a:r>
          </a:p>
          <a:p>
            <a:pPr marL="0" indent="0" eaLnBrk="1" hangingPunct="1">
              <a:buNone/>
            </a:pPr>
            <a:endParaRPr lang="en-US" sz="2400" b="1" u="sng" dirty="0"/>
          </a:p>
          <a:p>
            <a:pPr marL="0" indent="0" eaLnBrk="1" hangingPunct="1">
              <a:buNone/>
            </a:pPr>
            <a:r>
              <a:rPr lang="en-US" sz="2400" dirty="0"/>
              <a:t> </a:t>
            </a:r>
            <a:r>
              <a:rPr lang="en-US" sz="2200" dirty="0">
                <a:latin typeface="Times New Roman" panose="02020603050405020304" pitchFamily="18" charset="0"/>
                <a:cs typeface="Times New Roman" panose="02020603050405020304" pitchFamily="18" charset="0"/>
              </a:rPr>
              <a:t>This module focuses on waste generation at the household level and encourages proper segregation of waste into categories such as biodegradable, recyclable, and hazardous materials. It may include the use of separate bins and awareness programs to guide households in segregating their waste correctly. </a:t>
            </a:r>
            <a:r>
              <a:rPr lang="en-US" altLang="en-US" sz="2200" dirty="0">
                <a:latin typeface="Times New Roman" panose="02020603050405020304" pitchFamily="18" charset="0"/>
                <a:cs typeface="Times New Roman" panose="02020603050405020304" pitchFamily="18" charset="0"/>
              </a:rPr>
              <a:t>dule one slide</a:t>
            </a:r>
          </a:p>
        </p:txBody>
      </p:sp>
      <p:sp>
        <p:nvSpPr>
          <p:cNvPr id="2150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Module 2 Description </a:t>
            </a:r>
            <a:endParaRPr lang="en-US" b="1" dirty="0">
              <a:solidFill>
                <a:schemeClr val="tx1"/>
              </a:solidFill>
              <a:latin typeface="Times New Roman" pitchFamily="18" charset="0"/>
              <a:cs typeface="Times New Roman" pitchFamily="18" charset="0"/>
            </a:endParaRPr>
          </a:p>
        </p:txBody>
      </p:sp>
      <p:sp>
        <p:nvSpPr>
          <p:cNvPr id="22531"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1E06712F-C636-4B66-87A0-2050997F78BB}" type="slidenum">
              <a:rPr lang="en-US" altLang="en-US">
                <a:solidFill>
                  <a:schemeClr val="tx2"/>
                </a:solidFill>
              </a:rPr>
              <a:pPr/>
              <a:t>12</a:t>
            </a:fld>
            <a:endParaRPr lang="en-US" altLang="en-US">
              <a:solidFill>
                <a:schemeClr val="tx2"/>
              </a:solidFill>
            </a:endParaRPr>
          </a:p>
        </p:txBody>
      </p:sp>
      <p:sp>
        <p:nvSpPr>
          <p:cNvPr id="22532" name="Content Placeholder 4"/>
          <p:cNvSpPr>
            <a:spLocks noGrp="1" noChangeArrowheads="1"/>
          </p:cNvSpPr>
          <p:nvPr>
            <p:ph sz="quarter" idx="1"/>
          </p:nvPr>
        </p:nvSpPr>
        <p:spPr>
          <a:xfrm>
            <a:off x="457200" y="914400"/>
            <a:ext cx="8229600" cy="3703638"/>
          </a:xfrm>
        </p:spPr>
        <p:txBody>
          <a:bodyPr/>
          <a:lstStyle/>
          <a:p>
            <a:pPr marL="0" indent="0" eaLnBrk="1" hangingPunct="1">
              <a:buNone/>
            </a:pPr>
            <a:r>
              <a:rPr lang="en-US" b="1" u="sng" dirty="0">
                <a:latin typeface="Times New Roman" panose="02020603050405020304" pitchFamily="18" charset="0"/>
                <a:cs typeface="Times New Roman" panose="02020603050405020304" pitchFamily="18" charset="0"/>
              </a:rPr>
              <a:t>COLLECTION AND TRANSPORTATION MODULE :</a:t>
            </a:r>
          </a:p>
          <a:p>
            <a:pPr eaLnBrk="1" hangingPunct="1"/>
            <a:endParaRPr lang="en-US" sz="2200" b="1" u="sng" dirty="0">
              <a:latin typeface="Times New Roman" panose="02020603050405020304" pitchFamily="18" charset="0"/>
              <a:cs typeface="Times New Roman" panose="02020603050405020304" pitchFamily="18" charset="0"/>
            </a:endParaRPr>
          </a:p>
          <a:p>
            <a:pPr eaLnBrk="1" hangingPunct="1"/>
            <a:r>
              <a:rPr lang="en-US" sz="2200" dirty="0">
                <a:latin typeface="Times New Roman" panose="02020603050405020304" pitchFamily="18" charset="0"/>
                <a:cs typeface="Times New Roman" panose="02020603050405020304" pitchFamily="18" charset="0"/>
              </a:rPr>
              <a:t>The collection module ensures that segregated waste is gathered from households regularly. Waste is then transported efficiently to processing or recycling centers. This module includes scheduling, routing, and waste handling mechanisms to ensure timely and clean collection and transportation</a:t>
            </a:r>
            <a:r>
              <a:rPr lang="en-US" dirty="0"/>
              <a:t>.</a:t>
            </a:r>
            <a:endParaRPr lang="en-US" altLang="en-US" dirty="0"/>
          </a:p>
        </p:txBody>
      </p:sp>
      <p:sp>
        <p:nvSpPr>
          <p:cNvPr id="22533"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25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Module 3 Description </a:t>
            </a:r>
            <a:endParaRPr lang="en-US" b="1" dirty="0">
              <a:solidFill>
                <a:schemeClr val="tx1"/>
              </a:solidFill>
              <a:latin typeface="Times New Roman" pitchFamily="18" charset="0"/>
              <a:cs typeface="Times New Roman" pitchFamily="18" charset="0"/>
            </a:endParaRPr>
          </a:p>
        </p:txBody>
      </p:sp>
      <p:sp>
        <p:nvSpPr>
          <p:cNvPr id="23555"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57314F6A-50B2-40AD-B257-52864ED966A5}" type="slidenum">
              <a:rPr lang="en-US" altLang="en-US">
                <a:solidFill>
                  <a:schemeClr val="tx2"/>
                </a:solidFill>
              </a:rPr>
              <a:pPr/>
              <a:t>13</a:t>
            </a:fld>
            <a:endParaRPr lang="en-US" altLang="en-US">
              <a:solidFill>
                <a:schemeClr val="tx2"/>
              </a:solidFill>
            </a:endParaRPr>
          </a:p>
        </p:txBody>
      </p:sp>
      <p:sp>
        <p:nvSpPr>
          <p:cNvPr id="23556" name="Content Placeholder 4"/>
          <p:cNvSpPr>
            <a:spLocks noGrp="1" noChangeArrowheads="1"/>
          </p:cNvSpPr>
          <p:nvPr>
            <p:ph sz="quarter" idx="1"/>
          </p:nvPr>
        </p:nvSpPr>
        <p:spPr>
          <a:xfrm>
            <a:off x="457200" y="914400"/>
            <a:ext cx="8229600" cy="3703638"/>
          </a:xfrm>
        </p:spPr>
        <p:txBody>
          <a:bodyPr/>
          <a:lstStyle/>
          <a:p>
            <a:pPr eaLnBrk="1" hangingPunct="1"/>
            <a:r>
              <a:rPr lang="en-US" b="1" u="sng" dirty="0">
                <a:latin typeface="Times New Roman" panose="02020603050405020304" pitchFamily="18" charset="0"/>
                <a:cs typeface="Times New Roman" panose="02020603050405020304" pitchFamily="18" charset="0"/>
              </a:rPr>
              <a:t>WASTE PROCESSING AND TREATMENT MODULE :</a:t>
            </a:r>
          </a:p>
          <a:p>
            <a:pPr eaLnBrk="1" hangingPunct="1"/>
            <a:endParaRPr lang="en-US" b="1" u="sng" dirty="0">
              <a:latin typeface="Times New Roman" panose="02020603050405020304" pitchFamily="18" charset="0"/>
              <a:cs typeface="Times New Roman" panose="02020603050405020304" pitchFamily="18" charset="0"/>
            </a:endParaRPr>
          </a:p>
          <a:p>
            <a:pPr eaLnBrk="1" hangingPunct="1"/>
            <a:r>
              <a:rPr lang="en-US" sz="2200" dirty="0">
                <a:latin typeface="Times New Roman" panose="02020603050405020304" pitchFamily="18" charset="0"/>
                <a:cs typeface="Times New Roman" panose="02020603050405020304" pitchFamily="18" charset="0"/>
              </a:rPr>
              <a:t>This module handles the processing of waste at central facilities. It includes composting for biodegradable waste, recycling of recyclable materials, and safe disposal or treatment of hazardous waste. Advanced technologies like biogas plants or waste-to-energy systems may be part of this module. </a:t>
            </a:r>
            <a:endParaRPr lang="en-US" altLang="en-US" sz="2200" dirty="0">
              <a:latin typeface="Times New Roman" panose="02020603050405020304" pitchFamily="18" charset="0"/>
              <a:cs typeface="Times New Roman" panose="02020603050405020304" pitchFamily="18" charset="0"/>
            </a:endParaRPr>
          </a:p>
        </p:txBody>
      </p:sp>
      <p:sp>
        <p:nvSpPr>
          <p:cNvPr id="23557"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3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355A21-C321-BAFB-988D-3DADC32FC3D0}"/>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a:extLst>
              <a:ext uri="{FF2B5EF4-FFF2-40B4-BE49-F238E27FC236}">
                <a16:creationId xmlns:a16="http://schemas.microsoft.com/office/drawing/2014/main" id="{1B1F3253-8CD8-28C4-BBF3-99F1A78DFFF1}"/>
              </a:ext>
            </a:extLst>
          </p:cNvPr>
          <p:cNvSpPr>
            <a:spLocks noGrp="1"/>
          </p:cNvSpPr>
          <p:nvPr>
            <p:ph type="sldNum" sz="quarter" idx="12"/>
          </p:nvPr>
        </p:nvSpPr>
        <p:spPr/>
        <p:txBody>
          <a:bodyPr/>
          <a:lstStyle/>
          <a:p>
            <a:fld id="{69B5F6DF-6E57-47F7-BCF2-3265126D406F}" type="slidenum">
              <a:rPr lang="en-US" altLang="en-US" smtClean="0"/>
              <a:pPr/>
              <a:t>14</a:t>
            </a:fld>
            <a:endParaRPr lang="en-US" altLang="en-US"/>
          </a:p>
        </p:txBody>
      </p:sp>
      <p:pic>
        <p:nvPicPr>
          <p:cNvPr id="13" name="Content Placeholder 12">
            <a:extLst>
              <a:ext uri="{FF2B5EF4-FFF2-40B4-BE49-F238E27FC236}">
                <a16:creationId xmlns:a16="http://schemas.microsoft.com/office/drawing/2014/main" id="{551DED1E-E978-ECAB-15E2-B7E10F059925}"/>
              </a:ext>
            </a:extLst>
          </p:cNvPr>
          <p:cNvPicPr>
            <a:picLocks noGrp="1" noChangeAspect="1"/>
          </p:cNvPicPr>
          <p:nvPr>
            <p:ph sz="quarter" idx="1"/>
          </p:nvPr>
        </p:nvPicPr>
        <p:blipFill>
          <a:blip r:embed="rId2"/>
          <a:stretch>
            <a:fillRect/>
          </a:stretch>
        </p:blipFill>
        <p:spPr>
          <a:xfrm>
            <a:off x="530001" y="209550"/>
            <a:ext cx="8083997" cy="780356"/>
          </a:xfrm>
          <a:prstGeom prst="rect">
            <a:avLst/>
          </a:prstGeom>
        </p:spPr>
      </p:pic>
      <p:pic>
        <p:nvPicPr>
          <p:cNvPr id="14" name="Picture 13">
            <a:extLst>
              <a:ext uri="{FF2B5EF4-FFF2-40B4-BE49-F238E27FC236}">
                <a16:creationId xmlns:a16="http://schemas.microsoft.com/office/drawing/2014/main" id="{28EEC68B-54B2-B81C-B5DA-8D20BE601C3B}"/>
              </a:ext>
            </a:extLst>
          </p:cNvPr>
          <p:cNvPicPr>
            <a:picLocks noChangeAspect="1"/>
          </p:cNvPicPr>
          <p:nvPr/>
        </p:nvPicPr>
        <p:blipFill>
          <a:blip r:embed="rId3"/>
          <a:stretch>
            <a:fillRect/>
          </a:stretch>
        </p:blipFill>
        <p:spPr>
          <a:xfrm>
            <a:off x="24063" y="101600"/>
            <a:ext cx="1908213" cy="597460"/>
          </a:xfrm>
          <a:prstGeom prst="rect">
            <a:avLst/>
          </a:prstGeom>
        </p:spPr>
      </p:pic>
      <p:pic>
        <p:nvPicPr>
          <p:cNvPr id="15" name="Picture 14">
            <a:extLst>
              <a:ext uri="{FF2B5EF4-FFF2-40B4-BE49-F238E27FC236}">
                <a16:creationId xmlns:a16="http://schemas.microsoft.com/office/drawing/2014/main" id="{D0169E8F-658F-8A15-90B6-606C786AA009}"/>
              </a:ext>
            </a:extLst>
          </p:cNvPr>
          <p:cNvPicPr>
            <a:picLocks noChangeAspect="1"/>
          </p:cNvPicPr>
          <p:nvPr/>
        </p:nvPicPr>
        <p:blipFill>
          <a:blip r:embed="rId4"/>
          <a:stretch>
            <a:fillRect/>
          </a:stretch>
        </p:blipFill>
        <p:spPr>
          <a:xfrm>
            <a:off x="8534400" y="110624"/>
            <a:ext cx="432854" cy="365792"/>
          </a:xfrm>
          <a:prstGeom prst="rect">
            <a:avLst/>
          </a:prstGeom>
        </p:spPr>
      </p:pic>
      <p:sp>
        <p:nvSpPr>
          <p:cNvPr id="16" name="TextBox 15">
            <a:extLst>
              <a:ext uri="{FF2B5EF4-FFF2-40B4-BE49-F238E27FC236}">
                <a16:creationId xmlns:a16="http://schemas.microsoft.com/office/drawing/2014/main" id="{5D339A9C-C6B6-6F76-5467-29D44252DDF6}"/>
              </a:ext>
            </a:extLst>
          </p:cNvPr>
          <p:cNvSpPr txBox="1"/>
          <p:nvPr/>
        </p:nvSpPr>
        <p:spPr>
          <a:xfrm>
            <a:off x="3048000" y="361950"/>
            <a:ext cx="5334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Module 4 Description</a:t>
            </a:r>
            <a:endParaRPr lang="en-IN" sz="2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D6F2D0F-AC79-E6A5-8D2A-1690A17B20D1}"/>
              </a:ext>
            </a:extLst>
          </p:cNvPr>
          <p:cNvSpPr txBox="1"/>
          <p:nvPr/>
        </p:nvSpPr>
        <p:spPr>
          <a:xfrm>
            <a:off x="477029" y="1276350"/>
            <a:ext cx="7696200" cy="292387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RESOURCE RECOVERY AND RECYCLING MODULE: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Focused on the recovery of valuable resources from waste, this module deals with sorting, cleaning, and processing recyclable materials. It aims to reduce the amount of waste sent to landfills and recover materials like metals, plastics, and paper to be reused in manufacturing or for energy production.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42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E540AD-42A8-8947-37C3-64A7DEAA1C31}"/>
              </a:ext>
            </a:extLst>
          </p:cNvPr>
          <p:cNvPicPr>
            <a:picLocks noGrp="1" noChangeAspect="1"/>
          </p:cNvPicPr>
          <p:nvPr>
            <p:ph sz="quarter" idx="1"/>
          </p:nvPr>
        </p:nvPicPr>
        <p:blipFill>
          <a:blip r:embed="rId2"/>
          <a:stretch>
            <a:fillRect/>
          </a:stretch>
        </p:blipFill>
        <p:spPr>
          <a:xfrm>
            <a:off x="304800" y="83218"/>
            <a:ext cx="8610600" cy="780356"/>
          </a:xfrm>
          <a:prstGeom prst="rect">
            <a:avLst/>
          </a:prstGeom>
        </p:spPr>
      </p:pic>
      <p:sp>
        <p:nvSpPr>
          <p:cNvPr id="4" name="Footer Placeholder 3">
            <a:extLst>
              <a:ext uri="{FF2B5EF4-FFF2-40B4-BE49-F238E27FC236}">
                <a16:creationId xmlns:a16="http://schemas.microsoft.com/office/drawing/2014/main" id="{4D06E5E9-2EDB-DB2E-F25E-4A4EF5E769FB}"/>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a:extLst>
              <a:ext uri="{FF2B5EF4-FFF2-40B4-BE49-F238E27FC236}">
                <a16:creationId xmlns:a16="http://schemas.microsoft.com/office/drawing/2014/main" id="{E7A15D3D-C10A-5EB3-1531-FCD1D7E81665}"/>
              </a:ext>
            </a:extLst>
          </p:cNvPr>
          <p:cNvSpPr>
            <a:spLocks noGrp="1"/>
          </p:cNvSpPr>
          <p:nvPr>
            <p:ph type="sldNum" sz="quarter" idx="12"/>
          </p:nvPr>
        </p:nvSpPr>
        <p:spPr/>
        <p:txBody>
          <a:bodyPr/>
          <a:lstStyle/>
          <a:p>
            <a:fld id="{69B5F6DF-6E57-47F7-BCF2-3265126D406F}" type="slidenum">
              <a:rPr lang="en-US" altLang="en-US" smtClean="0"/>
              <a:pPr/>
              <a:t>15</a:t>
            </a:fld>
            <a:endParaRPr lang="en-US" altLang="en-US"/>
          </a:p>
        </p:txBody>
      </p:sp>
      <p:pic>
        <p:nvPicPr>
          <p:cNvPr id="8" name="Picture 7">
            <a:extLst>
              <a:ext uri="{FF2B5EF4-FFF2-40B4-BE49-F238E27FC236}">
                <a16:creationId xmlns:a16="http://schemas.microsoft.com/office/drawing/2014/main" id="{DFE9858D-03D8-E81C-9E22-F1527010E67B}"/>
              </a:ext>
            </a:extLst>
          </p:cNvPr>
          <p:cNvPicPr>
            <a:picLocks noChangeAspect="1"/>
          </p:cNvPicPr>
          <p:nvPr/>
        </p:nvPicPr>
        <p:blipFill>
          <a:blip r:embed="rId3"/>
          <a:stretch>
            <a:fillRect/>
          </a:stretch>
        </p:blipFill>
        <p:spPr>
          <a:xfrm>
            <a:off x="24063" y="13034"/>
            <a:ext cx="1908213" cy="597460"/>
          </a:xfrm>
          <a:prstGeom prst="rect">
            <a:avLst/>
          </a:prstGeom>
        </p:spPr>
      </p:pic>
      <p:pic>
        <p:nvPicPr>
          <p:cNvPr id="9" name="Picture 8">
            <a:extLst>
              <a:ext uri="{FF2B5EF4-FFF2-40B4-BE49-F238E27FC236}">
                <a16:creationId xmlns:a16="http://schemas.microsoft.com/office/drawing/2014/main" id="{B4C85448-F927-4E9E-1B3C-6451AB718960}"/>
              </a:ext>
            </a:extLst>
          </p:cNvPr>
          <p:cNvPicPr>
            <a:picLocks noChangeAspect="1"/>
          </p:cNvPicPr>
          <p:nvPr/>
        </p:nvPicPr>
        <p:blipFill>
          <a:blip r:embed="rId4"/>
          <a:stretch>
            <a:fillRect/>
          </a:stretch>
        </p:blipFill>
        <p:spPr>
          <a:xfrm>
            <a:off x="8661902" y="58152"/>
            <a:ext cx="432854" cy="365792"/>
          </a:xfrm>
          <a:prstGeom prst="rect">
            <a:avLst/>
          </a:prstGeom>
        </p:spPr>
      </p:pic>
      <p:sp>
        <p:nvSpPr>
          <p:cNvPr id="10" name="TextBox 9">
            <a:extLst>
              <a:ext uri="{FF2B5EF4-FFF2-40B4-BE49-F238E27FC236}">
                <a16:creationId xmlns:a16="http://schemas.microsoft.com/office/drawing/2014/main" id="{4A9397F9-F455-126C-82BF-1FC2EDD6BB19}"/>
              </a:ext>
            </a:extLst>
          </p:cNvPr>
          <p:cNvSpPr txBox="1"/>
          <p:nvPr/>
        </p:nvSpPr>
        <p:spPr>
          <a:xfrm>
            <a:off x="3048000" y="242563"/>
            <a:ext cx="4038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Module 5 Description</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7F2DEA-D69F-172A-4340-6B28A015526F}"/>
              </a:ext>
            </a:extLst>
          </p:cNvPr>
          <p:cNvSpPr txBox="1"/>
          <p:nvPr/>
        </p:nvSpPr>
        <p:spPr>
          <a:xfrm>
            <a:off x="457200" y="1200150"/>
            <a:ext cx="7772400" cy="2893100"/>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DISPOSAL AND FEEDBACK MODULE:</a:t>
            </a: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disposal module manages the final step where non-recyclable and processed waste is either sent to landfills or incinerated. The feedback system monitors the effectiveness of the entire waste management process, collecting data to improve operations, identify trends, and encourage better waste practices through community engagement and technology.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1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24579"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15B06398-6474-42A6-A828-EC93A07FC503}" type="slidenum">
              <a:rPr lang="en-US" altLang="en-US">
                <a:solidFill>
                  <a:schemeClr val="tx2"/>
                </a:solidFill>
              </a:rPr>
              <a:pPr/>
              <a:t>16</a:t>
            </a:fld>
            <a:endParaRPr lang="en-US" altLang="en-US">
              <a:solidFill>
                <a:schemeClr val="tx2"/>
              </a:solidFill>
            </a:endParaRPr>
          </a:p>
        </p:txBody>
      </p:sp>
      <p:pic>
        <p:nvPicPr>
          <p:cNvPr id="4" name="Content Placeholder 3">
            <a:extLst>
              <a:ext uri="{FF2B5EF4-FFF2-40B4-BE49-F238E27FC236}">
                <a16:creationId xmlns:a16="http://schemas.microsoft.com/office/drawing/2014/main" id="{0DE9997C-7331-AD8D-0AF0-E8DCD55A0CF0}"/>
              </a:ext>
            </a:extLst>
          </p:cNvPr>
          <p:cNvPicPr>
            <a:picLocks noGrp="1" noChangeAspect="1"/>
          </p:cNvPicPr>
          <p:nvPr>
            <p:ph sz="quarter" idx="1"/>
          </p:nvPr>
        </p:nvPicPr>
        <p:blipFill>
          <a:blip r:embed="rId2"/>
          <a:stretch>
            <a:fillRect/>
          </a:stretch>
        </p:blipFill>
        <p:spPr>
          <a:xfrm>
            <a:off x="661520" y="1117851"/>
            <a:ext cx="1883710" cy="3019676"/>
          </a:xfrm>
          <a:prstGeom prst="rect">
            <a:avLst/>
          </a:prstGeom>
        </p:spPr>
      </p:pic>
      <p:sp>
        <p:nvSpPr>
          <p:cNvPr id="24581"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5E31EED-ED8B-935A-3DDD-1BB7BF40AFE5}"/>
              </a:ext>
            </a:extLst>
          </p:cNvPr>
          <p:cNvPicPr>
            <a:picLocks noChangeAspect="1"/>
          </p:cNvPicPr>
          <p:nvPr/>
        </p:nvPicPr>
        <p:blipFill>
          <a:blip r:embed="rId5"/>
          <a:stretch>
            <a:fillRect/>
          </a:stretch>
        </p:blipFill>
        <p:spPr>
          <a:xfrm>
            <a:off x="3419615" y="1134269"/>
            <a:ext cx="2066693" cy="3019675"/>
          </a:xfrm>
          <a:prstGeom prst="rect">
            <a:avLst/>
          </a:prstGeom>
        </p:spPr>
      </p:pic>
      <p:pic>
        <p:nvPicPr>
          <p:cNvPr id="8" name="Picture 7">
            <a:extLst>
              <a:ext uri="{FF2B5EF4-FFF2-40B4-BE49-F238E27FC236}">
                <a16:creationId xmlns:a16="http://schemas.microsoft.com/office/drawing/2014/main" id="{48DCFC79-DEBA-936E-074B-DB6A91F2D857}"/>
              </a:ext>
            </a:extLst>
          </p:cNvPr>
          <p:cNvPicPr>
            <a:picLocks noChangeAspect="1"/>
          </p:cNvPicPr>
          <p:nvPr/>
        </p:nvPicPr>
        <p:blipFill>
          <a:blip r:embed="rId6"/>
          <a:stretch>
            <a:fillRect/>
          </a:stretch>
        </p:blipFill>
        <p:spPr>
          <a:xfrm>
            <a:off x="6672460" y="1239565"/>
            <a:ext cx="1761894" cy="28090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54801-2864-7944-E05C-DF876D656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79E296-57A2-27D7-8843-C2B6B6FB3370}"/>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24579" name="Slide Number Placeholder 3">
            <a:extLst>
              <a:ext uri="{FF2B5EF4-FFF2-40B4-BE49-F238E27FC236}">
                <a16:creationId xmlns:a16="http://schemas.microsoft.com/office/drawing/2014/main" id="{02F4F091-9B22-5636-6B97-6B259F123C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15B06398-6474-42A6-A828-EC93A07FC503}" type="slidenum">
              <a:rPr lang="en-US" altLang="en-US">
                <a:solidFill>
                  <a:schemeClr val="tx2"/>
                </a:solidFill>
              </a:rPr>
              <a:pPr/>
              <a:t>17</a:t>
            </a:fld>
            <a:endParaRPr lang="en-US" altLang="en-US">
              <a:solidFill>
                <a:schemeClr val="tx2"/>
              </a:solidFill>
            </a:endParaRPr>
          </a:p>
        </p:txBody>
      </p:sp>
      <p:sp>
        <p:nvSpPr>
          <p:cNvPr id="24581" name="Footer Placeholder 4">
            <a:extLst>
              <a:ext uri="{FF2B5EF4-FFF2-40B4-BE49-F238E27FC236}">
                <a16:creationId xmlns:a16="http://schemas.microsoft.com/office/drawing/2014/main" id="{3D9D1EBD-2361-D702-8913-C6A652CBB535}"/>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a:extLst>
              <a:ext uri="{FF2B5EF4-FFF2-40B4-BE49-F238E27FC236}">
                <a16:creationId xmlns:a16="http://schemas.microsoft.com/office/drawing/2014/main" id="{E8939DBA-3556-2EB9-E4CB-B8D2C9039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a:extLst>
              <a:ext uri="{FF2B5EF4-FFF2-40B4-BE49-F238E27FC236}">
                <a16:creationId xmlns:a16="http://schemas.microsoft.com/office/drawing/2014/main" id="{B463CEEC-35A4-E706-B902-6E3390BFB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00BB69E9-1B8D-BB5F-08A7-F7B283BB7FED}"/>
              </a:ext>
            </a:extLst>
          </p:cNvPr>
          <p:cNvPicPr>
            <a:picLocks noChangeAspect="1"/>
          </p:cNvPicPr>
          <p:nvPr/>
        </p:nvPicPr>
        <p:blipFill>
          <a:blip r:embed="rId4"/>
          <a:stretch>
            <a:fillRect/>
          </a:stretch>
        </p:blipFill>
        <p:spPr>
          <a:xfrm>
            <a:off x="3502059" y="1289205"/>
            <a:ext cx="2139881" cy="3023878"/>
          </a:xfrm>
          <a:prstGeom prst="rect">
            <a:avLst/>
          </a:prstGeom>
        </p:spPr>
      </p:pic>
    </p:spTree>
    <p:extLst>
      <p:ext uri="{BB962C8B-B14F-4D97-AF65-F5344CB8AC3E}">
        <p14:creationId xmlns:p14="http://schemas.microsoft.com/office/powerpoint/2010/main" val="411439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B1F6-4C5F-49DD-550D-0DA40E5F6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D7EE5B-8244-0D9A-07CE-2A42A9A9DE7C}"/>
              </a:ext>
            </a:extLst>
          </p:cNvPr>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24579" name="Slide Number Placeholder 3">
            <a:extLst>
              <a:ext uri="{FF2B5EF4-FFF2-40B4-BE49-F238E27FC236}">
                <a16:creationId xmlns:a16="http://schemas.microsoft.com/office/drawing/2014/main" id="{4C0B6DBD-6FCA-4D8D-D65F-2559632F3D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15B06398-6474-42A6-A828-EC93A07FC503}" type="slidenum">
              <a:rPr lang="en-US" altLang="en-US">
                <a:solidFill>
                  <a:schemeClr val="tx2"/>
                </a:solidFill>
              </a:rPr>
              <a:pPr/>
              <a:t>18</a:t>
            </a:fld>
            <a:endParaRPr lang="en-US" altLang="en-US">
              <a:solidFill>
                <a:schemeClr val="tx2"/>
              </a:solidFill>
            </a:endParaRPr>
          </a:p>
        </p:txBody>
      </p:sp>
      <p:sp>
        <p:nvSpPr>
          <p:cNvPr id="24581" name="Footer Placeholder 4">
            <a:extLst>
              <a:ext uri="{FF2B5EF4-FFF2-40B4-BE49-F238E27FC236}">
                <a16:creationId xmlns:a16="http://schemas.microsoft.com/office/drawing/2014/main" id="{E74CB29F-99D6-C30D-9176-79484C14D95B}"/>
              </a:ext>
            </a:extLst>
          </p:cNvPr>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4582" name="Picture 6">
            <a:extLst>
              <a:ext uri="{FF2B5EF4-FFF2-40B4-BE49-F238E27FC236}">
                <a16:creationId xmlns:a16="http://schemas.microsoft.com/office/drawing/2014/main" id="{CA3EF63C-DD5D-1284-CDA1-D0AB41EFC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a:extLst>
              <a:ext uri="{FF2B5EF4-FFF2-40B4-BE49-F238E27FC236}">
                <a16:creationId xmlns:a16="http://schemas.microsoft.com/office/drawing/2014/main" id="{AD6240C4-0708-7A52-511A-12DB30CA8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6167FB1-F57C-1B8B-A522-D40ABC73041D}"/>
              </a:ext>
            </a:extLst>
          </p:cNvPr>
          <p:cNvPicPr>
            <a:picLocks noChangeAspect="1"/>
          </p:cNvPicPr>
          <p:nvPr/>
        </p:nvPicPr>
        <p:blipFill>
          <a:blip r:embed="rId4"/>
          <a:stretch>
            <a:fillRect/>
          </a:stretch>
        </p:blipFill>
        <p:spPr>
          <a:xfrm>
            <a:off x="1646428" y="1047749"/>
            <a:ext cx="1895093" cy="3257551"/>
          </a:xfrm>
          <a:prstGeom prst="rect">
            <a:avLst/>
          </a:prstGeom>
        </p:spPr>
      </p:pic>
      <p:pic>
        <p:nvPicPr>
          <p:cNvPr id="5" name="Picture 4">
            <a:extLst>
              <a:ext uri="{FF2B5EF4-FFF2-40B4-BE49-F238E27FC236}">
                <a16:creationId xmlns:a16="http://schemas.microsoft.com/office/drawing/2014/main" id="{ECE94DF0-258F-2B19-8715-5BBA22854AD2}"/>
              </a:ext>
            </a:extLst>
          </p:cNvPr>
          <p:cNvPicPr>
            <a:picLocks noChangeAspect="1"/>
          </p:cNvPicPr>
          <p:nvPr/>
        </p:nvPicPr>
        <p:blipFill>
          <a:blip r:embed="rId5"/>
          <a:stretch>
            <a:fillRect/>
          </a:stretch>
        </p:blipFill>
        <p:spPr>
          <a:xfrm>
            <a:off x="5029200" y="1000125"/>
            <a:ext cx="1981200" cy="3352800"/>
          </a:xfrm>
          <a:prstGeom prst="rect">
            <a:avLst/>
          </a:prstGeom>
        </p:spPr>
      </p:pic>
    </p:spTree>
    <p:extLst>
      <p:ext uri="{BB962C8B-B14F-4D97-AF65-F5344CB8AC3E}">
        <p14:creationId xmlns:p14="http://schemas.microsoft.com/office/powerpoint/2010/main" val="261450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25603"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2215F910-202A-4378-9711-E20267DDDABA}" type="slidenum">
              <a:rPr lang="en-US" altLang="en-US">
                <a:solidFill>
                  <a:schemeClr val="tx2"/>
                </a:solidFill>
              </a:rPr>
              <a:pPr/>
              <a:t>19</a:t>
            </a:fld>
            <a:endParaRPr lang="en-US" altLang="en-US">
              <a:solidFill>
                <a:schemeClr val="tx2"/>
              </a:solidFill>
            </a:endParaRPr>
          </a:p>
        </p:txBody>
      </p:sp>
      <p:sp>
        <p:nvSpPr>
          <p:cNvPr id="25604" name="Content Placeholder 4"/>
          <p:cNvSpPr>
            <a:spLocks noGrp="1" noChangeArrowheads="1"/>
          </p:cNvSpPr>
          <p:nvPr>
            <p:ph sz="quarter" idx="1"/>
          </p:nvPr>
        </p:nvSpPr>
        <p:spPr>
          <a:xfrm>
            <a:off x="-228600" y="1276350"/>
            <a:ext cx="9525000" cy="5848350"/>
          </a:xfrm>
        </p:spPr>
        <p:txBody>
          <a:bodyPr/>
          <a:lstStyle/>
          <a:p>
            <a:pPr eaLnBrk="1" hangingPunct="1"/>
            <a:r>
              <a:rPr lang="en-US" sz="2100" dirty="0">
                <a:latin typeface="Times New Roman" panose="02020603050405020304" pitchFamily="18" charset="0"/>
                <a:cs typeface="Times New Roman" panose="02020603050405020304" pitchFamily="18" charset="0"/>
              </a:rPr>
              <a:t>An effective household waste management system is crucial for promoting environmental sustainability, public health, and efficient resource utilization. By focusing on waste generation, segregation, collection, processing, and disposal, such systems help minimize environmental impact, reduce landfill usage, and encourage recycling and resource recovery. Integrating modern technologies and fostering community awareness can significantly enhance the system's efficiency and </a:t>
            </a:r>
            <a:r>
              <a:rPr lang="en-US" sz="2100" dirty="0" err="1">
                <a:latin typeface="Times New Roman" panose="02020603050405020304" pitchFamily="18" charset="0"/>
                <a:cs typeface="Times New Roman" panose="02020603050405020304" pitchFamily="18" charset="0"/>
              </a:rPr>
              <a:t>effectiveness.well</a:t>
            </a:r>
            <a:r>
              <a:rPr lang="en-US" sz="2100" dirty="0">
                <a:latin typeface="Times New Roman" panose="02020603050405020304" pitchFamily="18" charset="0"/>
                <a:cs typeface="Times New Roman" panose="02020603050405020304" pitchFamily="18" charset="0"/>
              </a:rPr>
              <a:t>-designed waste management system not only addresses immediate waste disposal challenges but also supports long-term sustainability goal by conserving resources, reducing pollution, and promoting responsible consumption and waste practices.</a:t>
            </a:r>
            <a:endParaRPr lang="en-US" altLang="en-US" sz="2100" dirty="0">
              <a:latin typeface="Times New Roman" panose="02020603050405020304" pitchFamily="18" charset="0"/>
              <a:cs typeface="Times New Roman" panose="02020603050405020304" pitchFamily="18" charset="0"/>
            </a:endParaRPr>
          </a:p>
        </p:txBody>
      </p:sp>
      <p:sp>
        <p:nvSpPr>
          <p:cNvPr id="25605"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56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149225"/>
            <a:ext cx="8229600" cy="6858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12291" name="Footer Placeholder 3"/>
          <p:cNvSpPr>
            <a:spLocks noGrp="1" noChangeArrowheads="1"/>
          </p:cNvSpPr>
          <p:nvPr>
            <p:ph type="ftr" sz="quarter" idx="11"/>
          </p:nvPr>
        </p:nvSpPr>
        <p:spPr bwMode="auto">
          <a:xfrm>
            <a:off x="2438400" y="4767263"/>
            <a:ext cx="43402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229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A40B55AE-2F77-4B2D-B179-04E799D04FC9}" type="slidenum">
              <a:rPr lang="en-US" altLang="en-US">
                <a:solidFill>
                  <a:schemeClr val="tx2"/>
                </a:solidFill>
              </a:rPr>
              <a:pPr/>
              <a:t>2</a:t>
            </a:fld>
            <a:endParaRPr lang="en-US" altLang="en-US">
              <a:solidFill>
                <a:schemeClr val="tx2"/>
              </a:solidFill>
            </a:endParaRPr>
          </a:p>
        </p:txBody>
      </p:sp>
      <p:sp>
        <p:nvSpPr>
          <p:cNvPr id="12293" name="Footer Placeholder 4"/>
          <p:cNvSpPr txBox="1">
            <a:spLocks noChangeArrowheads="1"/>
          </p:cNvSpPr>
          <p:nvPr/>
        </p:nvSpPr>
        <p:spPr bwMode="auto">
          <a:xfrm>
            <a:off x="800100" y="1271588"/>
            <a:ext cx="7772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bIns="0"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itchFamily="34" charset="0"/>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itchFamily="34" charset="0"/>
              </a:defRPr>
            </a:lvl5pPr>
            <a:lvl6pPr marL="18288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6pPr>
            <a:lvl7pPr marL="22860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7pPr>
            <a:lvl8pPr marL="27432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8pPr>
            <a:lvl9pPr marL="3200400" indent="-228600" defTabSz="4572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itchFamily="34" charset="0"/>
              </a:defRPr>
            </a:lvl9pPr>
          </a:lstStyle>
          <a:p>
            <a:pPr algn="ctr" eaLnBrk="1" hangingPunct="1">
              <a:spcBef>
                <a:spcPct val="0"/>
              </a:spcBef>
              <a:buClrTx/>
              <a:buSzTx/>
              <a:buFontTx/>
              <a:buNone/>
            </a:pPr>
            <a:endParaRPr lang="en-US" altLang="en-US" sz="2500" b="1">
              <a:solidFill>
                <a:srgbClr val="3F3F3F"/>
              </a:solidFill>
              <a:latin typeface="Arial" panose="020B0604020202020204" pitchFamily="34" charset="0"/>
              <a:cs typeface="Arial" panose="020B0604020202020204" pitchFamily="34" charset="0"/>
            </a:endParaRPr>
          </a:p>
        </p:txBody>
      </p:sp>
      <p:sp>
        <p:nvSpPr>
          <p:cNvPr id="12294" name="Content Placeholder 2"/>
          <p:cNvSpPr>
            <a:spLocks noGrp="1" noChangeArrowheads="1"/>
          </p:cNvSpPr>
          <p:nvPr>
            <p:ph sz="quarter" idx="1"/>
          </p:nvPr>
        </p:nvSpPr>
        <p:spPr>
          <a:xfrm>
            <a:off x="457200" y="2495550"/>
            <a:ext cx="8229600" cy="611188"/>
          </a:xfrm>
        </p:spPr>
        <p:txBody>
          <a:bodyPr/>
          <a:lstStyle/>
          <a:p>
            <a:pPr marL="0" indent="0" eaLnBrk="1" hangingPunct="1">
              <a:buNone/>
            </a:pPr>
            <a:r>
              <a:rPr lang="en-IN" altLang="en-US" sz="2800" b="1" dirty="0">
                <a:latin typeface="Corbel" panose="020B0503020204020204" pitchFamily="34" charset="0"/>
                <a:cs typeface="Times New Roman" panose="02020603050405020304" pitchFamily="18" charset="0"/>
              </a:rPr>
              <a:t>        HOUSEHOLD WASTE MANAGEMENT                                                </a:t>
            </a:r>
          </a:p>
          <a:p>
            <a:pPr marL="0" indent="0" eaLnBrk="1" hangingPunct="1">
              <a:buNone/>
            </a:pPr>
            <a:r>
              <a:rPr lang="en-IN" altLang="en-US" sz="2800" b="1" dirty="0">
                <a:latin typeface="Corbel" panose="020B0503020204020204" pitchFamily="34" charset="0"/>
                <a:cs typeface="Times New Roman" panose="02020603050405020304" pitchFamily="18" charset="0"/>
              </a:rPr>
              <a:t>                                      SYSTEM</a:t>
            </a:r>
          </a:p>
        </p:txBody>
      </p:sp>
      <p:pic>
        <p:nvPicPr>
          <p:cNvPr id="122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9225"/>
            <a:ext cx="8229600" cy="685800"/>
          </a:xfrm>
          <a:solidFill>
            <a:schemeClr val="accent4">
              <a:lumMod val="40000"/>
              <a:lumOff val="60000"/>
            </a:schemeClr>
          </a:solidFill>
        </p:spPr>
        <p:txBody>
          <a:bodyPr>
            <a:normAutofit fontScale="90000"/>
          </a:bodyPr>
          <a:lstStyle/>
          <a:p>
            <a:pPr algn="ctr" eaLnBrk="1" fontAlgn="auto" hangingPunct="1">
              <a:spcAft>
                <a:spcPts val="0"/>
              </a:spcAft>
              <a:defRPr/>
            </a:pP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2662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DCDC87DD-639B-48F9-827C-F88747F0990B}" type="slidenum">
              <a:rPr lang="en-US" altLang="en-US">
                <a:solidFill>
                  <a:schemeClr val="tx2"/>
                </a:solidFill>
              </a:rPr>
              <a:pPr/>
              <a:t>20</a:t>
            </a:fld>
            <a:endParaRPr lang="en-US" altLang="en-US">
              <a:solidFill>
                <a:schemeClr val="tx2"/>
              </a:solidFill>
            </a:endParaRPr>
          </a:p>
        </p:txBody>
      </p:sp>
      <p:sp>
        <p:nvSpPr>
          <p:cNvPr id="6" name="Title 1"/>
          <p:cNvSpPr txBox="1">
            <a:spLocks/>
          </p:cNvSpPr>
          <p:nvPr/>
        </p:nvSpPr>
        <p:spPr>
          <a:xfrm>
            <a:off x="0" y="2100263"/>
            <a:ext cx="9144000" cy="1663700"/>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endParaRPr lang="en-IN" sz="3600" dirty="0"/>
          </a:p>
          <a:p>
            <a:pPr algn="ctr" fontAlgn="auto">
              <a:spcAft>
                <a:spcPts val="0"/>
              </a:spcAft>
              <a:defRPr/>
            </a:pPr>
            <a:r>
              <a:rPr lang="en-IN" sz="3600" b="1" dirty="0">
                <a:solidFill>
                  <a:schemeClr val="tx1"/>
                </a:solidFill>
                <a:latin typeface="Times New Roman" pitchFamily="18" charset="0"/>
                <a:cs typeface="Times New Roman" pitchFamily="18" charset="0"/>
              </a:rPr>
              <a:t>Any queries??? </a:t>
            </a:r>
          </a:p>
        </p:txBody>
      </p:sp>
      <p:sp>
        <p:nvSpPr>
          <p:cNvPr id="26629" name="Footer Placeholder 4"/>
          <p:cNvSpPr>
            <a:spLocks noGrp="1" noChangeArrowheads="1"/>
          </p:cNvSpPr>
          <p:nvPr>
            <p:ph type="ftr" sz="quarter" idx="11"/>
          </p:nvPr>
        </p:nvSpPr>
        <p:spPr bwMode="auto">
          <a:xfrm>
            <a:off x="3124200" y="4767263"/>
            <a:ext cx="40386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pic>
        <p:nvPicPr>
          <p:cNvPr id="26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325"/>
            <a:ext cx="8229600" cy="60960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13315" name="Footer Placeholder 4"/>
          <p:cNvSpPr>
            <a:spLocks noGrp="1" noChangeArrowheads="1"/>
          </p:cNvSpPr>
          <p:nvPr>
            <p:ph type="ftr" sz="quarter" idx="11"/>
          </p:nvPr>
        </p:nvSpPr>
        <p:spPr bwMode="auto">
          <a:xfrm>
            <a:off x="2514600" y="4767263"/>
            <a:ext cx="41910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331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35FD7367-64C5-400E-B1F9-1C1FDDC54DEF}" type="slidenum">
              <a:rPr lang="en-US" altLang="en-US">
                <a:solidFill>
                  <a:schemeClr val="tx2"/>
                </a:solidFill>
              </a:rPr>
              <a:pPr/>
              <a:t>3</a:t>
            </a:fld>
            <a:endParaRPr lang="en-US" altLang="en-US">
              <a:solidFill>
                <a:schemeClr val="tx2"/>
              </a:solidFill>
            </a:endParaRPr>
          </a:p>
        </p:txBody>
      </p:sp>
      <p:sp>
        <p:nvSpPr>
          <p:cNvPr id="13317" name="Content Placeholder 2"/>
          <p:cNvSpPr>
            <a:spLocks noGrp="1" noChangeArrowheads="1"/>
          </p:cNvSpPr>
          <p:nvPr>
            <p:ph sz="quarter" idx="1"/>
          </p:nvPr>
        </p:nvSpPr>
        <p:spPr>
          <a:xfrm>
            <a:off x="495300" y="1040765"/>
            <a:ext cx="8229600" cy="3703638"/>
          </a:xfrm>
        </p:spPr>
        <p:txBody>
          <a:bodyPr/>
          <a:lstStyle/>
          <a:p>
            <a:pPr marL="0" indent="0" algn="just" eaLnBrk="1" hangingPunct="1">
              <a:buNone/>
            </a:pPr>
            <a:r>
              <a:rPr lang="en-US" altLang="en-US" sz="2200" dirty="0">
                <a:latin typeface="Times New Roman" panose="02020603050405020304" pitchFamily="18" charset="0"/>
                <a:cs typeface="Times New Roman" panose="02020603050405020304" pitchFamily="18" charset="0"/>
              </a:rPr>
              <a:t>The household waste management system faces numerous challenges, including inefficient waste collection, insufficient infrastructure, and a lack of public awareness on proper waste disposal practices. Additionally, inadequate recycling facilities result in valuable materials being sent to landfills, while improper waste disposal poses health and environmental risks. To address these issues, there is a need for efficient waste collection and disposal systems, increased public awareness and education, and the development of adequate recycling facilities to promote sustainable waste management and mitigate associated health and environmental risks.</a:t>
            </a:r>
            <a:endParaRPr lang="en-IN" altLang="en-US" sz="2200" dirty="0">
              <a:latin typeface="Times New Roman" panose="02020603050405020304" pitchFamily="18" charset="0"/>
              <a:cs typeface="Times New Roman" panose="02020603050405020304" pitchFamily="18" charset="0"/>
            </a:endParaRP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accent4">
              <a:lumMod val="40000"/>
              <a:lumOff val="60000"/>
            </a:schemeClr>
          </a:solidFill>
        </p:spPr>
        <p:txBody>
          <a:bodyPr>
            <a:no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Objective</a:t>
            </a:r>
          </a:p>
        </p:txBody>
      </p:sp>
      <p:sp>
        <p:nvSpPr>
          <p:cNvPr id="14339" name="Footer Placeholder 4"/>
          <p:cNvSpPr>
            <a:spLocks noGrp="1" noChangeArrowheads="1"/>
          </p:cNvSpPr>
          <p:nvPr>
            <p:ph type="ftr" sz="quarter" idx="11"/>
          </p:nvPr>
        </p:nvSpPr>
        <p:spPr bwMode="auto">
          <a:xfrm>
            <a:off x="2743200" y="4767263"/>
            <a:ext cx="4114800"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434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A08BFA64-9B2C-4097-97B2-BCA7F8334ABB}" type="slidenum">
              <a:rPr lang="en-US" altLang="en-US">
                <a:solidFill>
                  <a:schemeClr val="tx2"/>
                </a:solidFill>
              </a:rPr>
              <a:pPr/>
              <a:t>4</a:t>
            </a:fld>
            <a:endParaRPr lang="en-US" altLang="en-US">
              <a:solidFill>
                <a:schemeClr val="tx2"/>
              </a:solidFill>
            </a:endParaRPr>
          </a:p>
        </p:txBody>
      </p:sp>
      <p:sp>
        <p:nvSpPr>
          <p:cNvPr id="14341" name="Content Placeholder 2"/>
          <p:cNvSpPr>
            <a:spLocks noGrp="1" noChangeArrowheads="1"/>
          </p:cNvSpPr>
          <p:nvPr>
            <p:ph sz="quarter" idx="1"/>
          </p:nvPr>
        </p:nvSpPr>
        <p:spPr>
          <a:xfrm>
            <a:off x="612775" y="1200943"/>
            <a:ext cx="8229600" cy="3703638"/>
          </a:xfrm>
        </p:spPr>
        <p:txBody>
          <a:bodyPr/>
          <a:lstStyle/>
          <a:p>
            <a:pPr algn="just" eaLnBrk="1" hangingPunct="1"/>
            <a:r>
              <a:rPr lang="en-US" altLang="en-US" sz="2200" dirty="0">
                <a:latin typeface="Times New Roman" panose="02020603050405020304" pitchFamily="18" charset="0"/>
                <a:cs typeface="Times New Roman" panose="02020603050405020304" pitchFamily="18" charset="0"/>
              </a:rPr>
              <a:t>The primary objective of this household waste management system project is to design and implement an efficient, sustainable, and community-driven waste management system that minimizes environmental pollution and health risks. The system aims to optimize waste collection, segregation, and disposal processes, while also promoting recycling, reducing waste sent to landfills, and increasing public awareness and participation in proper waste management practices.</a:t>
            </a:r>
            <a:endParaRPr lang="en-IN" altLang="en-US" sz="2200" dirty="0">
              <a:latin typeface="Times New Roman" panose="02020603050405020304" pitchFamily="18" charset="0"/>
              <a:cs typeface="Times New Roman" panose="02020603050405020304" pitchFamily="18" charset="0"/>
            </a:endParaRPr>
          </a:p>
        </p:txBody>
      </p:sp>
      <p:pic>
        <p:nvPicPr>
          <p:cNvPr id="143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err="1">
                <a:solidFill>
                  <a:schemeClr val="tx1"/>
                </a:solidFill>
                <a:latin typeface="Times New Roman" pitchFamily="18" charset="0"/>
                <a:cs typeface="Times New Roman" pitchFamily="18" charset="0"/>
              </a:rPr>
              <a:t>BrainStorming</a:t>
            </a:r>
            <a:endParaRPr lang="en-IN" sz="4000" b="1" dirty="0">
              <a:solidFill>
                <a:schemeClr val="tx1"/>
              </a:solidFill>
              <a:latin typeface="Times New Roman" pitchFamily="18" charset="0"/>
              <a:cs typeface="Times New Roman" pitchFamily="18" charset="0"/>
            </a:endParaRPr>
          </a:p>
        </p:txBody>
      </p:sp>
      <p:sp>
        <p:nvSpPr>
          <p:cNvPr id="15363"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536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4CA7A0C1-C88E-4FE1-A60B-1E1602586E8E}" type="slidenum">
              <a:rPr lang="en-US" altLang="en-US">
                <a:solidFill>
                  <a:schemeClr val="tx2"/>
                </a:solidFill>
              </a:rPr>
              <a:pPr/>
              <a:t>5</a:t>
            </a:fld>
            <a:endParaRPr lang="en-US" altLang="en-US">
              <a:solidFill>
                <a:schemeClr val="tx2"/>
              </a:solidFill>
            </a:endParaRPr>
          </a:p>
        </p:txBody>
      </p:sp>
      <p:sp>
        <p:nvSpPr>
          <p:cNvPr id="15365" name="Content Placeholder 2"/>
          <p:cNvSpPr>
            <a:spLocks noGrp="1" noChangeArrowheads="1"/>
          </p:cNvSpPr>
          <p:nvPr>
            <p:ph sz="quarter" idx="1"/>
          </p:nvPr>
        </p:nvSpPr>
        <p:spPr>
          <a:xfrm>
            <a:off x="472440" y="1312862"/>
            <a:ext cx="8229600" cy="3716338"/>
          </a:xfrm>
        </p:spPr>
        <p:txBody>
          <a:bodyPr numCol="3"/>
          <a:lstStyle/>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Cleanliness</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Waste </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Segregation</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Composting</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Recycling</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Disposal</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Waste collection</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Organic waste</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Education &amp; awareness</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Vegetable waste</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Landfilling &amp; incineration</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3 R </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Clean society </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Pollution control</a:t>
            </a:r>
          </a:p>
          <a:p>
            <a:pPr eaLnBrk="1" hangingPunct="1">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Household waste</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Hazardous waste</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management</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Segregation</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zero waste</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Recycling center </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public awareness </a:t>
            </a:r>
          </a:p>
          <a:p>
            <a:pPr eaLnBrk="1" hangingPunct="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green waste </a:t>
            </a:r>
            <a:endParaRPr lang="en-IN" altLang="en-US" sz="2200" dirty="0">
              <a:latin typeface="Times New Roman" panose="02020603050405020304" pitchFamily="18" charset="0"/>
              <a:cs typeface="Times New Roman" panose="02020603050405020304" pitchFamily="18" charset="0"/>
            </a:endParaRPr>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72440" y="881062"/>
            <a:ext cx="3261360" cy="369332"/>
          </a:xfrm>
          <a:prstGeom prst="rect">
            <a:avLst/>
          </a:prstGeom>
          <a:noFill/>
        </p:spPr>
        <p:txBody>
          <a:bodyPr wrap="square" rtlCol="0">
            <a:spAutoFit/>
          </a:bodyPr>
          <a:lstStyle/>
          <a:p>
            <a:r>
              <a:rPr lang="en-US" b="1" dirty="0"/>
              <a:t>SAMPLE KEYWORDS: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55" y="5905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Mind Map</a:t>
            </a:r>
            <a:endParaRPr lang="en-IN" sz="4000" b="1" dirty="0">
              <a:solidFill>
                <a:schemeClr val="tx1"/>
              </a:solidFill>
              <a:latin typeface="Times New Roman" pitchFamily="18" charset="0"/>
              <a:cs typeface="Times New Roman" pitchFamily="18" charset="0"/>
            </a:endParaRPr>
          </a:p>
        </p:txBody>
      </p:sp>
      <p:sp>
        <p:nvSpPr>
          <p:cNvPr id="16387"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638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12D80865-9F44-4998-9DC5-A15B395D69A9}" type="slidenum">
              <a:rPr lang="en-US" altLang="en-US">
                <a:solidFill>
                  <a:schemeClr val="tx2"/>
                </a:solidFill>
              </a:rPr>
              <a:pPr/>
              <a:t>6</a:t>
            </a:fld>
            <a:endParaRPr lang="en-US" altLang="en-US">
              <a:solidFill>
                <a:schemeClr val="tx2"/>
              </a:solidFill>
            </a:endParaRPr>
          </a:p>
        </p:txBody>
      </p:sp>
      <p:pic>
        <p:nvPicPr>
          <p:cNvPr id="163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55" y="815022"/>
            <a:ext cx="7862888" cy="3896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Primary Research</a:t>
            </a:r>
            <a:endParaRPr lang="en-IN" sz="4000" b="1" dirty="0">
              <a:solidFill>
                <a:schemeClr val="tx1"/>
              </a:solidFill>
              <a:latin typeface="Times New Roman" pitchFamily="18" charset="0"/>
              <a:cs typeface="Times New Roman" pitchFamily="18" charset="0"/>
            </a:endParaRPr>
          </a:p>
        </p:txBody>
      </p:sp>
      <p:sp>
        <p:nvSpPr>
          <p:cNvPr id="17411"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741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6BEA6EC7-6287-4D4A-AA98-3A085BBAD6AA}" type="slidenum">
              <a:rPr lang="en-US" altLang="en-US">
                <a:solidFill>
                  <a:schemeClr val="tx2"/>
                </a:solidFill>
              </a:rPr>
              <a:pPr/>
              <a:t>7</a:t>
            </a:fld>
            <a:endParaRPr lang="en-US" altLang="en-US">
              <a:solidFill>
                <a:schemeClr val="tx2"/>
              </a:solidFill>
            </a:endParaRPr>
          </a:p>
        </p:txBody>
      </p:sp>
      <p:sp>
        <p:nvSpPr>
          <p:cNvPr id="17413" name="Content Placeholder 2"/>
          <p:cNvSpPr>
            <a:spLocks noGrp="1" noChangeArrowheads="1"/>
          </p:cNvSpPr>
          <p:nvPr>
            <p:ph sz="quarter" idx="1"/>
          </p:nvPr>
        </p:nvSpPr>
        <p:spPr>
          <a:xfrm>
            <a:off x="0" y="835025"/>
            <a:ext cx="8686800" cy="3783013"/>
          </a:xfrm>
        </p:spPr>
        <p:txBody>
          <a:bodyPr/>
          <a:lstStyle/>
          <a:p>
            <a:pPr marL="481665" lvl="1" indent="-240833" algn="just">
              <a:buClr>
                <a:schemeClr val="tx1"/>
              </a:buClr>
              <a:buFontTx/>
              <a:buAutoNum type="arabicPeriod"/>
            </a:pPr>
            <a:r>
              <a:rPr lang="en-US" sz="2000" b="1" dirty="0">
                <a:solidFill>
                  <a:schemeClr val="tx1"/>
                </a:solidFill>
                <a:latin typeface="Quicksand Bold"/>
                <a:ea typeface="Quicksand Bold"/>
                <a:cs typeface="Quicksand Bold"/>
                <a:sym typeface="Quicksand Bold"/>
              </a:rPr>
              <a:t>Interviews</a:t>
            </a:r>
            <a:r>
              <a:rPr lang="en-US" sz="2000" dirty="0">
                <a:solidFill>
                  <a:schemeClr val="tx1"/>
                </a:solidFill>
                <a:latin typeface="Quicksand"/>
                <a:ea typeface="Quicksand"/>
                <a:cs typeface="Quicksand"/>
                <a:sym typeface="Quicksand"/>
              </a:rPr>
              <a:t>: Conducting </a:t>
            </a:r>
            <a:r>
              <a:rPr lang="en-US" sz="2000" dirty="0">
                <a:solidFill>
                  <a:schemeClr val="tx1"/>
                </a:solidFill>
                <a:latin typeface="Quicksand Bold"/>
                <a:ea typeface="Quicksand Bold"/>
                <a:cs typeface="Quicksand Bold"/>
                <a:sym typeface="Quicksand Bold"/>
              </a:rPr>
              <a:t>Surveys</a:t>
            </a:r>
            <a:r>
              <a:rPr lang="en-US" sz="2000" b="1" dirty="0">
                <a:solidFill>
                  <a:schemeClr val="tx1"/>
                </a:solidFill>
                <a:latin typeface="Quicksand Bold"/>
                <a:ea typeface="Quicksand Bold"/>
                <a:cs typeface="Quicksand Bold"/>
                <a:sym typeface="Quicksand Bold"/>
              </a:rPr>
              <a:t> </a:t>
            </a:r>
            <a:r>
              <a:rPr lang="en-US" sz="2000" dirty="0">
                <a:solidFill>
                  <a:schemeClr val="tx1"/>
                </a:solidFill>
                <a:latin typeface="Quicksand Bold"/>
                <a:ea typeface="Quicksand Bold"/>
                <a:cs typeface="Quicksand Bold"/>
                <a:sym typeface="Quicksand Bold"/>
              </a:rPr>
              <a:t>and Questionnaires</a:t>
            </a:r>
            <a:r>
              <a:rPr lang="en-US" sz="2000" dirty="0">
                <a:solidFill>
                  <a:schemeClr val="tx1"/>
                </a:solidFill>
                <a:latin typeface="Quicksand"/>
                <a:ea typeface="Quicksand Bold"/>
                <a:cs typeface="Quicksand Bold"/>
                <a:sym typeface="Quicksand"/>
              </a:rPr>
              <a:t>,</a:t>
            </a:r>
            <a:r>
              <a:rPr lang="en-US" sz="2000" dirty="0">
                <a:solidFill>
                  <a:schemeClr val="tx1"/>
                </a:solidFill>
                <a:latin typeface="Quicksand"/>
                <a:ea typeface="Quicksand"/>
                <a:cs typeface="Quicksand"/>
                <a:sym typeface="Quicksand"/>
              </a:rPr>
              <a:t> Distributing structured forms to households to gather insights on their waste disposal habits.</a:t>
            </a:r>
          </a:p>
          <a:p>
            <a:pPr marL="481665" lvl="1" indent="-240833" algn="just">
              <a:buClr>
                <a:schemeClr val="tx1"/>
              </a:buClr>
              <a:buAutoNum type="arabicPeriod"/>
            </a:pPr>
            <a:r>
              <a:rPr lang="en-US" sz="2000" b="1" dirty="0">
                <a:solidFill>
                  <a:schemeClr val="tx1"/>
                </a:solidFill>
                <a:latin typeface="Quicksand"/>
                <a:ea typeface="Quicksand"/>
                <a:cs typeface="Quicksand"/>
                <a:sym typeface="Quicksand"/>
              </a:rPr>
              <a:t>one-on-one discussions:</a:t>
            </a:r>
            <a:r>
              <a:rPr lang="en-US" sz="2000" dirty="0">
                <a:solidFill>
                  <a:schemeClr val="tx1"/>
                </a:solidFill>
                <a:latin typeface="Quicksand"/>
                <a:ea typeface="Quicksand"/>
                <a:cs typeface="Quicksand"/>
                <a:sym typeface="Quicksand"/>
              </a:rPr>
              <a:t> With residents, waste workers, or local authorities about waste management challenges.</a:t>
            </a:r>
          </a:p>
          <a:p>
            <a:pPr marL="481665" lvl="1" indent="-240833" algn="just">
              <a:buClr>
                <a:schemeClr val="tx1"/>
              </a:buClr>
              <a:buAutoNum type="arabicPeriod"/>
            </a:pPr>
            <a:r>
              <a:rPr lang="en-US" sz="2000" b="1" dirty="0">
                <a:solidFill>
                  <a:schemeClr val="tx1"/>
                </a:solidFill>
                <a:latin typeface="Quicksand Bold"/>
                <a:ea typeface="Quicksand Bold"/>
                <a:cs typeface="Quicksand Bold"/>
                <a:sym typeface="Quicksand Bold"/>
              </a:rPr>
              <a:t>Observations:</a:t>
            </a:r>
            <a:r>
              <a:rPr lang="en-US" sz="2000" dirty="0">
                <a:solidFill>
                  <a:schemeClr val="tx1"/>
                </a:solidFill>
                <a:latin typeface="Quicksand"/>
                <a:ea typeface="Quicksand"/>
                <a:cs typeface="Quicksand"/>
                <a:sym typeface="Quicksand"/>
              </a:rPr>
              <a:t> Monitoring waste collection processes or household waste segregation practices in real-time.</a:t>
            </a:r>
          </a:p>
          <a:p>
            <a:pPr marL="481665" lvl="1" indent="-240833" algn="just">
              <a:buClr>
                <a:schemeClr val="tx1"/>
              </a:buClr>
              <a:buAutoNum type="arabicPeriod"/>
            </a:pPr>
            <a:r>
              <a:rPr lang="en-US" sz="2000" b="1" dirty="0">
                <a:solidFill>
                  <a:schemeClr val="tx1"/>
                </a:solidFill>
                <a:latin typeface="Quicksand Bold"/>
                <a:ea typeface="Quicksand Bold"/>
                <a:cs typeface="Quicksand Bold"/>
                <a:sym typeface="Quicksand Bold"/>
              </a:rPr>
              <a:t>Focus Groups:</a:t>
            </a:r>
            <a:r>
              <a:rPr lang="en-US" sz="2000" dirty="0">
                <a:solidFill>
                  <a:schemeClr val="tx1"/>
                </a:solidFill>
                <a:latin typeface="Quicksand"/>
                <a:ea typeface="Quicksand"/>
                <a:cs typeface="Quicksand"/>
                <a:sym typeface="Quicksand"/>
              </a:rPr>
              <a:t> Bringing together a group of participants to discuss waste management issues and share experiences.</a:t>
            </a:r>
          </a:p>
          <a:p>
            <a:pPr marL="481665" lvl="1" indent="-240833" algn="just">
              <a:buClr>
                <a:schemeClr val="tx1"/>
              </a:buClr>
              <a:buAutoNum type="arabicPeriod"/>
            </a:pPr>
            <a:r>
              <a:rPr lang="en-US" sz="2000" b="1" dirty="0">
                <a:solidFill>
                  <a:schemeClr val="tx1"/>
                </a:solidFill>
                <a:latin typeface="Quicksand Bold"/>
                <a:ea typeface="Quicksand Bold"/>
                <a:cs typeface="Quicksand Bold"/>
                <a:sym typeface="Quicksand Bold"/>
              </a:rPr>
              <a:t>Case Studies:</a:t>
            </a:r>
            <a:r>
              <a:rPr lang="en-US" sz="2000" dirty="0">
                <a:solidFill>
                  <a:schemeClr val="tx1"/>
                </a:solidFill>
                <a:latin typeface="Quicksand"/>
                <a:ea typeface="Quicksand"/>
                <a:cs typeface="Quicksand"/>
                <a:sym typeface="Quicksand"/>
              </a:rPr>
              <a:t> Examining specific neighborhoods or communities to explore their waste management systems in detail.</a:t>
            </a:r>
          </a:p>
          <a:p>
            <a:pPr algn="just" eaLnBrk="1" hangingPunct="1">
              <a:buFont typeface="Wingdings 3" panose="05040102010807070707" pitchFamily="18" charset="2"/>
              <a:buNone/>
            </a:pPr>
            <a:endParaRPr lang="en-IN" altLang="en-US" sz="2000" dirty="0">
              <a:latin typeface="Times New Roman" panose="02020603050405020304" pitchFamily="18" charset="0"/>
              <a:cs typeface="Times New Roman" panose="02020603050405020304" pitchFamily="18" charset="0"/>
            </a:endParaRPr>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Secondary Research</a:t>
            </a:r>
            <a:endParaRPr lang="en-IN" sz="4000" b="1" dirty="0">
              <a:solidFill>
                <a:schemeClr val="tx1"/>
              </a:solidFill>
              <a:latin typeface="Times New Roman" pitchFamily="18" charset="0"/>
              <a:cs typeface="Times New Roman" pitchFamily="18" charset="0"/>
            </a:endParaRPr>
          </a:p>
        </p:txBody>
      </p:sp>
      <p:sp>
        <p:nvSpPr>
          <p:cNvPr id="18435" name="Footer Placeholder 4"/>
          <p:cNvSpPr>
            <a:spLocks noGrp="1" noChangeArrowheads="1"/>
          </p:cNvSpPr>
          <p:nvPr>
            <p:ph type="ftr" sz="quarter" idx="11"/>
          </p:nvPr>
        </p:nvSpPr>
        <p:spPr bwMode="auto">
          <a:xfrm>
            <a:off x="2514600" y="4767263"/>
            <a:ext cx="4035425" cy="37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843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C88AA72B-9A7D-43CD-A876-57CEA77CDF6E}" type="slidenum">
              <a:rPr lang="en-US" altLang="en-US">
                <a:solidFill>
                  <a:schemeClr val="tx2"/>
                </a:solidFill>
              </a:rPr>
              <a:pPr/>
              <a:t>8</a:t>
            </a:fld>
            <a:endParaRPr lang="en-US" altLang="en-US">
              <a:solidFill>
                <a:schemeClr val="tx2"/>
              </a:solidFill>
            </a:endParaRPr>
          </a:p>
        </p:txBody>
      </p:sp>
      <p:sp>
        <p:nvSpPr>
          <p:cNvPr id="18437" name="Content Placeholder 2"/>
          <p:cNvSpPr>
            <a:spLocks noGrp="1" noChangeArrowheads="1"/>
          </p:cNvSpPr>
          <p:nvPr>
            <p:ph sz="quarter" idx="1"/>
          </p:nvPr>
        </p:nvSpPr>
        <p:spPr>
          <a:xfrm>
            <a:off x="152400" y="914400"/>
            <a:ext cx="8534400" cy="3703638"/>
          </a:xfrm>
        </p:spPr>
        <p:txBody>
          <a:bodyPr/>
          <a:lstStyle/>
          <a:p>
            <a:pPr marL="479792" lvl="1" indent="-239896" algn="just">
              <a:buClr>
                <a:schemeClr val="tx1"/>
              </a:buClr>
              <a:buAutoNum type="arabicPeriod"/>
            </a:pPr>
            <a:r>
              <a:rPr lang="en-US" sz="2000" b="1" dirty="0">
                <a:solidFill>
                  <a:schemeClr val="tx1"/>
                </a:solidFill>
                <a:latin typeface="Quicksand Bold"/>
                <a:ea typeface="Quicksand Bold"/>
                <a:cs typeface="Quicksand Bold"/>
                <a:sym typeface="Quicksand Bold"/>
              </a:rPr>
              <a:t>Government Reports</a:t>
            </a:r>
            <a:r>
              <a:rPr lang="en-US" sz="2000" dirty="0">
                <a:solidFill>
                  <a:schemeClr val="tx1"/>
                </a:solidFill>
                <a:latin typeface="Quicksand"/>
                <a:ea typeface="Quicksand"/>
                <a:cs typeface="Quicksand"/>
                <a:sym typeface="Quicksand"/>
              </a:rPr>
              <a:t>: Data on municipal waste management practices and policies.</a:t>
            </a:r>
          </a:p>
          <a:p>
            <a:pPr marL="479792" lvl="1" indent="-239896" algn="just">
              <a:buClr>
                <a:schemeClr val="tx1"/>
              </a:buClr>
              <a:buAutoNum type="arabicPeriod"/>
            </a:pPr>
            <a:r>
              <a:rPr lang="en-US" sz="2000" b="1" dirty="0">
                <a:solidFill>
                  <a:schemeClr val="tx1"/>
                </a:solidFill>
                <a:latin typeface="Quicksand Bold"/>
                <a:ea typeface="Quicksand Bold"/>
                <a:cs typeface="Quicksand Bold"/>
                <a:sym typeface="Quicksand Bold"/>
              </a:rPr>
              <a:t>Academic Research</a:t>
            </a:r>
            <a:r>
              <a:rPr lang="en-US" sz="2000" dirty="0">
                <a:solidFill>
                  <a:schemeClr val="tx1"/>
                </a:solidFill>
                <a:latin typeface="Quicksand"/>
                <a:ea typeface="Quicksand"/>
                <a:cs typeface="Quicksand"/>
                <a:sym typeface="Quicksand"/>
              </a:rPr>
              <a:t>: Studies and articles on waste management systems and their challenges.</a:t>
            </a:r>
          </a:p>
          <a:p>
            <a:pPr marL="479792" lvl="1" indent="-239896" algn="just">
              <a:buClr>
                <a:schemeClr val="tx1"/>
              </a:buClr>
              <a:buAutoNum type="arabicPeriod"/>
            </a:pPr>
            <a:r>
              <a:rPr lang="en-US" sz="2000" b="1" dirty="0">
                <a:solidFill>
                  <a:schemeClr val="tx1"/>
                </a:solidFill>
                <a:latin typeface="Quicksand Bold"/>
                <a:ea typeface="Quicksand Bold"/>
                <a:cs typeface="Quicksand Bold"/>
                <a:sym typeface="Quicksand Bold"/>
              </a:rPr>
              <a:t>Industry Publications: </a:t>
            </a:r>
            <a:r>
              <a:rPr lang="en-US" sz="2000" dirty="0">
                <a:solidFill>
                  <a:schemeClr val="tx1"/>
                </a:solidFill>
                <a:latin typeface="Quicksand"/>
                <a:ea typeface="Quicksand"/>
                <a:cs typeface="Quicksand"/>
                <a:sym typeface="Quicksand"/>
              </a:rPr>
              <a:t>Reports from waste management companies or environmental organizations.</a:t>
            </a:r>
          </a:p>
          <a:p>
            <a:pPr marL="479792" lvl="1" indent="-239896" algn="just">
              <a:buClr>
                <a:schemeClr val="tx1"/>
              </a:buClr>
              <a:buAutoNum type="arabicPeriod"/>
            </a:pPr>
            <a:r>
              <a:rPr lang="en-US" sz="2000" b="1" dirty="0">
                <a:solidFill>
                  <a:schemeClr val="tx1"/>
                </a:solidFill>
                <a:latin typeface="Quicksand Bold"/>
                <a:ea typeface="Quicksand Bold"/>
                <a:cs typeface="Quicksand Bold"/>
                <a:sym typeface="Quicksand Bold"/>
              </a:rPr>
              <a:t>Online Databases</a:t>
            </a:r>
            <a:r>
              <a:rPr lang="en-US" sz="2000" dirty="0">
                <a:solidFill>
                  <a:schemeClr val="tx1"/>
                </a:solidFill>
                <a:latin typeface="Quicksand"/>
                <a:ea typeface="Quicksand"/>
                <a:cs typeface="Quicksand"/>
                <a:sym typeface="Quicksand"/>
              </a:rPr>
              <a:t>: Statistics and trends related to waste generation and disposal.</a:t>
            </a:r>
          </a:p>
          <a:p>
            <a:pPr marL="479792" lvl="1" indent="-239896" algn="just">
              <a:buClr>
                <a:schemeClr val="tx1"/>
              </a:buClr>
              <a:buAutoNum type="arabicPeriod"/>
            </a:pPr>
            <a:r>
              <a:rPr lang="en-US" sz="2000" b="1" dirty="0">
                <a:solidFill>
                  <a:schemeClr val="tx1"/>
                </a:solidFill>
                <a:latin typeface="Quicksand Bold"/>
                <a:ea typeface="Quicksand Bold"/>
                <a:cs typeface="Quicksand Bold"/>
                <a:sym typeface="Quicksand Bold"/>
              </a:rPr>
              <a:t>Media Articles:</a:t>
            </a:r>
            <a:r>
              <a:rPr lang="en-US" sz="2000" dirty="0">
                <a:solidFill>
                  <a:schemeClr val="tx1"/>
                </a:solidFill>
                <a:latin typeface="Quicksand"/>
                <a:ea typeface="Quicksand"/>
                <a:cs typeface="Quicksand"/>
                <a:sym typeface="Quicksand"/>
              </a:rPr>
              <a:t> News articles or features discussing waste management issues in various regions.</a:t>
            </a:r>
          </a:p>
          <a:p>
            <a:pPr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IN" altLang="en-US" dirty="0">
              <a:latin typeface="Times New Roman" panose="02020603050405020304" pitchFamily="18" charset="0"/>
              <a:cs typeface="Times New Roman" panose="02020603050405020304" pitchFamily="18" charset="0"/>
            </a:endParaRP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225"/>
            <a:ext cx="8229600" cy="742950"/>
          </a:xfrm>
          <a:solidFill>
            <a:schemeClr val="accent4">
              <a:lumMod val="40000"/>
              <a:lumOff val="60000"/>
            </a:schemeClr>
          </a:solidFill>
        </p:spPr>
        <p:txBody>
          <a:bodyPr>
            <a:normAutofit/>
          </a:bodyPr>
          <a:lstStyle/>
          <a:p>
            <a:pPr algn="ctr" eaLnBrk="1" fontAlgn="auto" hangingPunct="1">
              <a:spcAft>
                <a:spcPts val="0"/>
              </a:spcAft>
              <a:defRPr/>
            </a:pPr>
            <a:r>
              <a:rPr lang="en-IN" b="1" dirty="0">
                <a:solidFill>
                  <a:schemeClr val="tx1"/>
                </a:solidFill>
                <a:latin typeface="Times New Roman" pitchFamily="18" charset="0"/>
                <a:cs typeface="Times New Roman" pitchFamily="18" charset="0"/>
              </a:rPr>
              <a:t>Proposed Work</a:t>
            </a:r>
            <a:endParaRPr lang="en-IN" sz="4000" b="1" dirty="0">
              <a:solidFill>
                <a:schemeClr val="tx1"/>
              </a:solidFill>
              <a:latin typeface="Times New Roman" pitchFamily="18" charset="0"/>
              <a:cs typeface="Times New Roman" pitchFamily="18" charset="0"/>
            </a:endParaRPr>
          </a:p>
        </p:txBody>
      </p:sp>
      <p:sp>
        <p:nvSpPr>
          <p:cNvPr id="19459" name="Footer Placeholder 4"/>
          <p:cNvSpPr>
            <a:spLocks noGrp="1" noChangeArrowheads="1"/>
          </p:cNvSpPr>
          <p:nvPr>
            <p:ph type="ftr" sz="quarter" idx="11"/>
          </p:nvPr>
        </p:nvSpPr>
        <p:spPr bwMode="auto">
          <a:xfrm>
            <a:off x="2667000" y="4781550"/>
            <a:ext cx="40354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ctr" fontAlgn="base">
              <a:spcBef>
                <a:spcPct val="0"/>
              </a:spcBef>
              <a:spcAft>
                <a:spcPct val="0"/>
              </a:spcAft>
            </a:pPr>
            <a:r>
              <a:rPr lang="en-US" altLang="en-US" sz="1200">
                <a:solidFill>
                  <a:schemeClr val="tx2"/>
                </a:solidFill>
                <a:latin typeface="Times New Roman" panose="02020603050405020304" pitchFamily="18" charset="0"/>
                <a:cs typeface="Times New Roman" panose="02020603050405020304" pitchFamily="18" charset="0"/>
              </a:rPr>
              <a:t>AGB1211 – </a:t>
            </a:r>
            <a:r>
              <a:rPr lang="en-IN" altLang="en-US" sz="1200">
                <a:latin typeface="Times New Roman" panose="02020603050405020304" pitchFamily="18" charset="0"/>
                <a:cs typeface="Times New Roman" panose="02020603050405020304" pitchFamily="18" charset="0"/>
              </a:rPr>
              <a:t>DESIGN THINKING</a:t>
            </a:r>
            <a:endParaRPr lang="en-US" altLang="en-US" sz="1200">
              <a:solidFill>
                <a:schemeClr val="tx2"/>
              </a:solidFill>
              <a:latin typeface="Times New Roman" panose="02020603050405020304" pitchFamily="18" charset="0"/>
              <a:cs typeface="Times New Roman" panose="02020603050405020304" pitchFamily="18" charset="0"/>
            </a:endParaRPr>
          </a:p>
        </p:txBody>
      </p:sp>
      <p:sp>
        <p:nvSpPr>
          <p:cNvPr id="1946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fld id="{B06D2632-A81B-45BB-9AB3-343CFCF3DE78}" type="slidenum">
              <a:rPr lang="en-US" altLang="en-US">
                <a:solidFill>
                  <a:schemeClr val="tx2"/>
                </a:solidFill>
              </a:rPr>
              <a:pPr/>
              <a:t>9</a:t>
            </a:fld>
            <a:endParaRPr lang="en-US" altLang="en-US">
              <a:solidFill>
                <a:schemeClr val="tx2"/>
              </a:solidFill>
            </a:endParaRPr>
          </a:p>
        </p:txBody>
      </p:sp>
      <p:sp>
        <p:nvSpPr>
          <p:cNvPr id="19461" name="Content Placeholder 2"/>
          <p:cNvSpPr>
            <a:spLocks noGrp="1" noChangeArrowheads="1"/>
          </p:cNvSpPr>
          <p:nvPr>
            <p:ph sz="quarter" idx="1"/>
          </p:nvPr>
        </p:nvSpPr>
        <p:spPr>
          <a:xfrm>
            <a:off x="317667" y="1077912"/>
            <a:ext cx="8229600" cy="3703638"/>
          </a:xfrm>
        </p:spPr>
        <p:txBody>
          <a:bodyPr/>
          <a:lstStyle/>
          <a:p>
            <a:pPr marL="0" indent="0" eaLnBrk="1" hangingPunct="1">
              <a:buNone/>
            </a:pPr>
            <a:r>
              <a:rPr lang="en-US" sz="1900" dirty="0">
                <a:latin typeface="Times New Roman" panose="02020603050405020304" pitchFamily="18" charset="0"/>
                <a:cs typeface="Times New Roman" panose="02020603050405020304" pitchFamily="18" charset="0"/>
              </a:rPr>
              <a:t>A household waste management system begins with the </a:t>
            </a:r>
            <a:r>
              <a:rPr lang="en-US" sz="1900" b="1" dirty="0">
                <a:latin typeface="Times New Roman" panose="02020603050405020304" pitchFamily="18" charset="0"/>
                <a:cs typeface="Times New Roman" panose="02020603050405020304" pitchFamily="18" charset="0"/>
              </a:rPr>
              <a:t>Waste Generation and Segregation Module</a:t>
            </a:r>
            <a:r>
              <a:rPr lang="en-US" sz="1900" dirty="0">
                <a:latin typeface="Times New Roman" panose="02020603050405020304" pitchFamily="18" charset="0"/>
                <a:cs typeface="Times New Roman" panose="02020603050405020304" pitchFamily="18" charset="0"/>
              </a:rPr>
              <a:t>, where waste is sorted at the source into categories like organic, recyclable, hazardous, and general. Color-coded bins and awareness campaigns ensure proper segregation. The </a:t>
            </a:r>
            <a:r>
              <a:rPr lang="en-US" sz="1900" b="1" dirty="0">
                <a:latin typeface="Times New Roman" panose="02020603050405020304" pitchFamily="18" charset="0"/>
                <a:cs typeface="Times New Roman" panose="02020603050405020304" pitchFamily="18" charset="0"/>
              </a:rPr>
              <a:t>Collection and Transportation Module</a:t>
            </a:r>
            <a:r>
              <a:rPr lang="en-US" sz="1900" dirty="0">
                <a:latin typeface="Times New Roman" panose="02020603050405020304" pitchFamily="18" charset="0"/>
                <a:cs typeface="Times New Roman" panose="02020603050405020304" pitchFamily="18" charset="0"/>
              </a:rPr>
              <a:t> uses scheduled pickups and GPS-enabled vehicles to streamline waste movement while maintaining segregation. In the </a:t>
            </a:r>
            <a:r>
              <a:rPr lang="en-US" sz="1900" b="1" dirty="0">
                <a:latin typeface="Times New Roman" panose="02020603050405020304" pitchFamily="18" charset="0"/>
                <a:cs typeface="Times New Roman" panose="02020603050405020304" pitchFamily="18" charset="0"/>
              </a:rPr>
              <a:t>Waste Processing and Treatment Module</a:t>
            </a:r>
            <a:r>
              <a:rPr lang="en-US" sz="1900" dirty="0">
                <a:latin typeface="Times New Roman" panose="02020603050405020304" pitchFamily="18" charset="0"/>
                <a:cs typeface="Times New Roman" panose="02020603050405020304" pitchFamily="18" charset="0"/>
              </a:rPr>
              <a:t>, organic waste is composted or used for biogas production, and non-organic waste is sorted for further processing. The </a:t>
            </a:r>
            <a:r>
              <a:rPr lang="en-US" sz="1900" b="1" dirty="0">
                <a:latin typeface="Times New Roman" panose="02020603050405020304" pitchFamily="18" charset="0"/>
                <a:cs typeface="Times New Roman" panose="02020603050405020304" pitchFamily="18" charset="0"/>
              </a:rPr>
              <a:t>Resource Recovery and Recycling Module</a:t>
            </a:r>
            <a:r>
              <a:rPr lang="en-US" sz="1900" dirty="0">
                <a:latin typeface="Times New Roman" panose="02020603050405020304" pitchFamily="18" charset="0"/>
                <a:cs typeface="Times New Roman" panose="02020603050405020304" pitchFamily="18" charset="0"/>
              </a:rPr>
              <a:t> focuses on extracting reusable materials and recycling them into new products. Finally, the </a:t>
            </a:r>
            <a:r>
              <a:rPr lang="en-US" sz="1900" b="1" dirty="0">
                <a:latin typeface="Times New Roman" panose="02020603050405020304" pitchFamily="18" charset="0"/>
                <a:cs typeface="Times New Roman" panose="02020603050405020304" pitchFamily="18" charset="0"/>
              </a:rPr>
              <a:t>Disposal and Feedback Module</a:t>
            </a:r>
            <a:r>
              <a:rPr lang="en-US" sz="1900" dirty="0">
                <a:latin typeface="Times New Roman" panose="02020603050405020304" pitchFamily="18" charset="0"/>
                <a:cs typeface="Times New Roman" panose="02020603050405020304" pitchFamily="18" charset="0"/>
              </a:rPr>
              <a:t> ensures safe disposal of residual waste in landfills while providing feedback to improve the system’s efficiency.</a:t>
            </a:r>
            <a:endParaRPr lang="en-IN" altLang="en-US" sz="1900" dirty="0">
              <a:latin typeface="Times New Roman" panose="02020603050405020304" pitchFamily="18" charset="0"/>
              <a:cs typeface="Times New Roman" panose="02020603050405020304" pitchFamily="18" charset="0"/>
            </a:endParaRPr>
          </a:p>
        </p:txBody>
      </p:sp>
      <p:pic>
        <p:nvPicPr>
          <p:cNvPr id="194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905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3" y="1587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Equity</Template>
  <TotalTime>0</TotalTime>
  <Words>1170</Words>
  <Application>Microsoft Office PowerPoint</Application>
  <PresentationFormat>On-screen Show (16:9)</PresentationFormat>
  <Paragraphs>137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Bookman Old Style</vt:lpstr>
      <vt:lpstr>Calibri</vt:lpstr>
      <vt:lpstr>Corbel</vt:lpstr>
      <vt:lpstr>Gill Sans MT</vt:lpstr>
      <vt:lpstr>Quicksand</vt:lpstr>
      <vt:lpstr>Quicksand Bold</vt:lpstr>
      <vt:lpstr>Times New Roman</vt:lpstr>
      <vt:lpstr>Wingdings</vt:lpstr>
      <vt:lpstr>Wingdings 3</vt:lpstr>
      <vt:lpstr>Origin</vt:lpstr>
      <vt:lpstr>AGB1211 – DESIGN THINKING </vt:lpstr>
      <vt:lpstr>Title of the Project</vt:lpstr>
      <vt:lpstr>Problem Identification </vt:lpstr>
      <vt:lpstr>Objective</vt:lpstr>
      <vt:lpstr>BrainStorming</vt:lpstr>
      <vt:lpstr>Mind Map</vt:lpstr>
      <vt:lpstr>Primary Research</vt:lpstr>
      <vt:lpstr>Secondary Research</vt:lpstr>
      <vt:lpstr>Proposed Work</vt:lpstr>
      <vt:lpstr>List of Modules</vt:lpstr>
      <vt:lpstr>Module 1 Description</vt:lpstr>
      <vt:lpstr>Module 2 Description </vt:lpstr>
      <vt:lpstr>Module 3 Description </vt:lpstr>
      <vt:lpstr>PowerPoint Presentation</vt:lpstr>
      <vt:lpstr>PowerPoint Presentation</vt:lpstr>
      <vt:lpstr>Results </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2024-12-05T04:35:51Z</dcterms:modified>
</cp:coreProperties>
</file>