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9"/>
  </p:notesMasterIdLst>
  <p:sldIdLst>
    <p:sldId id="256" r:id="rId2"/>
    <p:sldId id="274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8" r:id="rId13"/>
    <p:sldId id="265" r:id="rId14"/>
    <p:sldId id="271" r:id="rId15"/>
    <p:sldId id="272" r:id="rId16"/>
    <p:sldId id="275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00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00FD4-0A60-46DA-A5EA-2CF203216A9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2B6DD-E237-4A7F-B86A-069232C8B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1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119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55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1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4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21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80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65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4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87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81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41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B6DD-E237-4A7F-B86A-069232C8B2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47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1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5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246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55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976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6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86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18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6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1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3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5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1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4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82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CBB0-6761-4E67-92AC-FBE2A045F14C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00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0CBB0-6761-4E67-92AC-FBE2A045F14C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118FB0-A7CA-42A5-A528-F0769C841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79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D7C9FB-1AFE-46CA-BA4C-6A167F77233E}"/>
              </a:ext>
            </a:extLst>
          </p:cNvPr>
          <p:cNvSpPr txBox="1"/>
          <p:nvPr/>
        </p:nvSpPr>
        <p:spPr>
          <a:xfrm>
            <a:off x="1838228" y="2051891"/>
            <a:ext cx="4449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随机杂谈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55FCCA-190A-474E-BEE1-3FF8CFE23DF4}"/>
              </a:ext>
            </a:extLst>
          </p:cNvPr>
          <p:cNvSpPr txBox="1"/>
          <p:nvPr/>
        </p:nvSpPr>
        <p:spPr>
          <a:xfrm>
            <a:off x="5092046" y="4205944"/>
            <a:ext cx="4449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——</a:t>
            </a:r>
            <a:r>
              <a:rPr lang="zh-CN" altLang="en-US" sz="3200" dirty="0"/>
              <a:t>计算机科学与技术系</a:t>
            </a:r>
            <a:endParaRPr lang="en-US" altLang="zh-CN" sz="3200" dirty="0"/>
          </a:p>
          <a:p>
            <a:pPr algn="r"/>
            <a:r>
              <a:rPr lang="en-US" altLang="zh-CN" sz="3200" dirty="0"/>
              <a:t>181860007 </a:t>
            </a:r>
            <a:r>
              <a:rPr lang="zh-CN" altLang="en-US" sz="3200" dirty="0"/>
              <a:t>陈盛恺</a:t>
            </a:r>
          </a:p>
        </p:txBody>
      </p:sp>
    </p:spTree>
    <p:extLst>
      <p:ext uri="{BB962C8B-B14F-4D97-AF65-F5344CB8AC3E}">
        <p14:creationId xmlns:p14="http://schemas.microsoft.com/office/powerpoint/2010/main" val="152908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2390276" y="1885743"/>
            <a:ext cx="6376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蒙特卡洛算法求数值积分</a:t>
            </a:r>
            <a:endParaRPr lang="en-US" altLang="zh-CN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59BF3D-DEEC-4126-8C1E-814BBDF9068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3C1294-E936-41F4-82CC-0F6BAA87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82" y="3248109"/>
            <a:ext cx="40290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2390276" y="1885743"/>
            <a:ext cx="6376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蒙特卡洛算法求数值积分</a:t>
            </a:r>
            <a:endParaRPr lang="en-US" altLang="zh-CN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59BF3D-DEEC-4126-8C1E-814BBDF9068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25DA8A-2A4F-4791-9047-02F5496634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2" t="9676" r="8532" b="7228"/>
          <a:stretch/>
        </p:blipFill>
        <p:spPr>
          <a:xfrm>
            <a:off x="1779104" y="2992033"/>
            <a:ext cx="6987209" cy="34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52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2222180" y="1378848"/>
            <a:ext cx="6376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生成具有特定规律的随数</a:t>
            </a:r>
            <a:endParaRPr lang="en-US" altLang="zh-CN" sz="4000" dirty="0"/>
          </a:p>
          <a:p>
            <a:pPr algn="r"/>
            <a:r>
              <a:rPr lang="en-US" altLang="zh-CN" sz="4000" dirty="0"/>
              <a:t>——</a:t>
            </a:r>
            <a:r>
              <a:rPr lang="zh-CN" altLang="en-US" sz="4000" dirty="0"/>
              <a:t>以本福特定律为例</a:t>
            </a:r>
            <a:endParaRPr lang="en-US" altLang="zh-CN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59BF3D-DEEC-4126-8C1E-814BBDF9068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随机算法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9BC9EF-F432-44E1-9701-01D7FBF83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7" y="2655547"/>
            <a:ext cx="5418289" cy="420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7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2E60071-043C-4FE6-9E73-CF9D9BC0A15A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随机棋类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0C5D86-D2E9-4971-9EA0-7445C1D9F171}"/>
              </a:ext>
            </a:extLst>
          </p:cNvPr>
          <p:cNvSpPr txBox="1"/>
          <p:nvPr/>
        </p:nvSpPr>
        <p:spPr>
          <a:xfrm>
            <a:off x="2505413" y="1537873"/>
            <a:ext cx="626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移动需要通过骰子决定</a:t>
            </a:r>
            <a:endParaRPr lang="en-US" altLang="zh-CN" sz="4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97E58E-56EB-45CE-BE8E-C16850438B5E}"/>
              </a:ext>
            </a:extLst>
          </p:cNvPr>
          <p:cNvSpPr txBox="1"/>
          <p:nvPr/>
        </p:nvSpPr>
        <p:spPr>
          <a:xfrm>
            <a:off x="2505413" y="2635748"/>
            <a:ext cx="626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只能前进不能后退</a:t>
            </a:r>
            <a:endParaRPr lang="en-US" altLang="zh-CN" sz="4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303B79-3704-44DE-9BBE-13A647E035B9}"/>
              </a:ext>
            </a:extLst>
          </p:cNvPr>
          <p:cNvSpPr txBox="1"/>
          <p:nvPr/>
        </p:nvSpPr>
        <p:spPr>
          <a:xfrm>
            <a:off x="2505413" y="3733623"/>
            <a:ext cx="626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可以吃掉对方的棋子</a:t>
            </a:r>
            <a:endParaRPr lang="en-US" altLang="zh-CN" sz="4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731758-9850-49D6-AD94-9AE9CA020705}"/>
              </a:ext>
            </a:extLst>
          </p:cNvPr>
          <p:cNvSpPr txBox="1"/>
          <p:nvPr/>
        </p:nvSpPr>
        <p:spPr>
          <a:xfrm>
            <a:off x="2505413" y="4831498"/>
            <a:ext cx="626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4.</a:t>
            </a:r>
            <a:r>
              <a:rPr lang="zh-CN" altLang="en-US" sz="4000" dirty="0"/>
              <a:t>到达终点即可获得胜利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36208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2E60071-043C-4FE6-9E73-CF9D9BC0A15A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随机棋类</a:t>
            </a:r>
          </a:p>
        </p:txBody>
      </p:sp>
      <p:sp>
        <p:nvSpPr>
          <p:cNvPr id="2" name="AutoShape 2" descr="http://img2.imgtn.bdimg.com/it/u=2138818926,2280568344&amp;fm=26&amp;gp=0.jpg">
            <a:extLst>
              <a:ext uri="{FF2B5EF4-FFF2-40B4-BE49-F238E27FC236}">
                <a16:creationId xmlns:a16="http://schemas.microsoft.com/office/drawing/2014/main" id="{FCAC91A1-E127-4687-8C0C-C32DAC2AF2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01009" cy="310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 descr="https://ss2.bdstatic.com/70cFvnSh_Q1YnxGkpoWK1HF6hhy/it/u=2138818926,2280568344&amp;fm=26&amp;gp=0.jpg">
            <a:extLst>
              <a:ext uri="{FF2B5EF4-FFF2-40B4-BE49-F238E27FC236}">
                <a16:creationId xmlns:a16="http://schemas.microsoft.com/office/drawing/2014/main" id="{9B0F720C-A8AD-4E4B-B39D-75966F772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591" y="1823830"/>
            <a:ext cx="44481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316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2E60071-043C-4FE6-9E73-CF9D9BC0A15A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随机棋类</a:t>
            </a:r>
          </a:p>
        </p:txBody>
      </p:sp>
      <p:sp>
        <p:nvSpPr>
          <p:cNvPr id="2" name="AutoShape 2" descr="http://img2.imgtn.bdimg.com/it/u=2138818926,2280568344&amp;fm=26&amp;gp=0.jpg">
            <a:extLst>
              <a:ext uri="{FF2B5EF4-FFF2-40B4-BE49-F238E27FC236}">
                <a16:creationId xmlns:a16="http://schemas.microsoft.com/office/drawing/2014/main" id="{FCAC91A1-E127-4687-8C0C-C32DAC2AF2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01009" cy="310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A74F03-7B90-4C70-800C-0FC7F31B2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17" y="1640208"/>
            <a:ext cx="5344757" cy="474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74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DC50A6-0906-44DE-B4D1-5369C00379BF}"/>
              </a:ext>
            </a:extLst>
          </p:cNvPr>
          <p:cNvSpPr txBox="1"/>
          <p:nvPr/>
        </p:nvSpPr>
        <p:spPr>
          <a:xfrm>
            <a:off x="1542203" y="2802854"/>
            <a:ext cx="8347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Python matplotlib</a:t>
            </a:r>
          </a:p>
        </p:txBody>
      </p:sp>
    </p:spTree>
    <p:extLst>
      <p:ext uri="{BB962C8B-B14F-4D97-AF65-F5344CB8AC3E}">
        <p14:creationId xmlns:p14="http://schemas.microsoft.com/office/powerpoint/2010/main" val="432748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D7C9FB-1AFE-46CA-BA4C-6A167F77233E}"/>
              </a:ext>
            </a:extLst>
          </p:cNvPr>
          <p:cNvSpPr txBox="1"/>
          <p:nvPr/>
        </p:nvSpPr>
        <p:spPr>
          <a:xfrm>
            <a:off x="3448366" y="542835"/>
            <a:ext cx="4449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Thank You</a:t>
            </a:r>
            <a:endParaRPr lang="zh-CN" altLang="en-US" sz="7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0B7591-782E-42DC-A75B-3F735E5A49F5}"/>
              </a:ext>
            </a:extLst>
          </p:cNvPr>
          <p:cNvSpPr/>
          <p:nvPr/>
        </p:nvSpPr>
        <p:spPr>
          <a:xfrm>
            <a:off x="3677478" y="1888435"/>
            <a:ext cx="4651513" cy="470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6FE9BA9-C750-4F86-A4A0-D769E4C13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287" y="2020047"/>
            <a:ext cx="4396617" cy="439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32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45C8BC-95AD-475D-9C9B-8DBD9A0AB2C3}"/>
              </a:ext>
            </a:extLst>
          </p:cNvPr>
          <p:cNvSpPr/>
          <p:nvPr/>
        </p:nvSpPr>
        <p:spPr>
          <a:xfrm>
            <a:off x="2842591" y="1065377"/>
            <a:ext cx="4899992" cy="4977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A8D3927-AA63-4E15-A401-AB9E096D3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16" y="1238533"/>
            <a:ext cx="4631480" cy="463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2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92805E-F0E1-4F4A-8D7C-7769AE65D44B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随机杂谈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98D5B3-4C49-4A2F-8D4D-1C88DC3FB7E6}"/>
              </a:ext>
            </a:extLst>
          </p:cNvPr>
          <p:cNvSpPr txBox="1"/>
          <p:nvPr/>
        </p:nvSpPr>
        <p:spPr>
          <a:xfrm>
            <a:off x="1311898" y="1808366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1.</a:t>
            </a:r>
            <a:r>
              <a:rPr lang="zh-CN" altLang="en-US" sz="5400" dirty="0"/>
              <a:t>伪随机数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6EE147-5CEA-4DD7-B834-326F05FCAB86}"/>
              </a:ext>
            </a:extLst>
          </p:cNvPr>
          <p:cNvSpPr txBox="1"/>
          <p:nvPr/>
        </p:nvSpPr>
        <p:spPr>
          <a:xfrm>
            <a:off x="2397551" y="3207688"/>
            <a:ext cx="5417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2.</a:t>
            </a:r>
            <a:r>
              <a:rPr lang="zh-CN" altLang="en-US" sz="5400" dirty="0"/>
              <a:t>随机算法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9278BD-7924-47A9-9B2A-EE4F92AD0FB5}"/>
              </a:ext>
            </a:extLst>
          </p:cNvPr>
          <p:cNvSpPr txBox="1"/>
          <p:nvPr/>
        </p:nvSpPr>
        <p:spPr>
          <a:xfrm>
            <a:off x="3536624" y="4607010"/>
            <a:ext cx="5417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3.</a:t>
            </a:r>
            <a:r>
              <a:rPr lang="zh-CN" altLang="en-US" sz="5400" dirty="0"/>
              <a:t>随机棋类</a:t>
            </a:r>
            <a:endParaRPr lang="zh-CN" altLang="en-US" sz="5400" strike="sngStrike" dirty="0"/>
          </a:p>
        </p:txBody>
      </p:sp>
    </p:spTree>
    <p:extLst>
      <p:ext uri="{BB962C8B-B14F-4D97-AF65-F5344CB8AC3E}">
        <p14:creationId xmlns:p14="http://schemas.microsoft.com/office/powerpoint/2010/main" val="373039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793424" y="1289395"/>
            <a:ext cx="910472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什么是随机数？</a:t>
            </a:r>
            <a:endParaRPr lang="en-US" altLang="zh-CN" sz="4000" dirty="0"/>
          </a:p>
          <a:p>
            <a:r>
              <a:rPr lang="en-US" altLang="zh-CN" sz="4000" dirty="0"/>
              <a:t>	a)</a:t>
            </a:r>
            <a:r>
              <a:rPr lang="zh-CN" altLang="en-US" sz="4000" dirty="0"/>
              <a:t>真随机数</a:t>
            </a:r>
            <a:endParaRPr lang="en-US" altLang="zh-CN" sz="4000" dirty="0"/>
          </a:p>
          <a:p>
            <a:r>
              <a:rPr lang="en-US" altLang="zh-CN" sz="4000" dirty="0"/>
              <a:t>	</a:t>
            </a:r>
            <a:r>
              <a:rPr lang="zh-CN" altLang="zh-CN" sz="2800" dirty="0"/>
              <a:t>产生的数值序列不可预计，几乎不可能产生两个完全相同的真随机数序列。真随机数是通过一些随机的物理过程来产生的，例如放射性衰变，电子设备噪声等。</a:t>
            </a:r>
            <a:endParaRPr lang="en-US" altLang="zh-CN" sz="4000" dirty="0"/>
          </a:p>
          <a:p>
            <a:r>
              <a:rPr lang="en-US" altLang="zh-CN" sz="4000" dirty="0"/>
              <a:t>	b)</a:t>
            </a:r>
            <a:r>
              <a:rPr lang="zh-CN" altLang="en-US" sz="4000" dirty="0"/>
              <a:t>伪随机数</a:t>
            </a:r>
            <a:endParaRPr lang="en-US" altLang="zh-CN" sz="4000" dirty="0"/>
          </a:p>
          <a:p>
            <a:r>
              <a:rPr lang="en-US" altLang="zh-CN" sz="2800" dirty="0"/>
              <a:t>	</a:t>
            </a:r>
            <a:r>
              <a:rPr lang="zh-CN" altLang="zh-CN" sz="2800" dirty="0"/>
              <a:t>通过公式或者算法生成的一个数值序列，虽然会遵循某种规律，在数学意义上并不是随机的，但是在统计意义上具有随机数的一些特性。</a:t>
            </a:r>
            <a:endParaRPr lang="en-US" altLang="zh-CN" sz="2800" dirty="0"/>
          </a:p>
          <a:p>
            <a:r>
              <a:rPr lang="en-US" altLang="zh-CN" sz="4000" dirty="0"/>
              <a:t>	c)</a:t>
            </a:r>
            <a:r>
              <a:rPr lang="zh-CN" altLang="en-US" sz="4000" dirty="0"/>
              <a:t>随机数与拉普拉斯妖</a:t>
            </a:r>
            <a:endParaRPr lang="en-US" altLang="zh-CN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A138B7-B877-4BC6-92E6-DBF418CBEF16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伪随机数</a:t>
            </a:r>
          </a:p>
        </p:txBody>
      </p:sp>
    </p:spTree>
    <p:extLst>
      <p:ext uri="{BB962C8B-B14F-4D97-AF65-F5344CB8AC3E}">
        <p14:creationId xmlns:p14="http://schemas.microsoft.com/office/powerpoint/2010/main" val="33312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1290380" y="2243551"/>
            <a:ext cx="93544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如何评价一个随机数序列？</a:t>
            </a:r>
            <a:endParaRPr lang="en-US" altLang="zh-CN" sz="4000" dirty="0"/>
          </a:p>
          <a:p>
            <a:pPr lvl="1"/>
            <a:r>
              <a:rPr lang="en-US" altLang="zh-CN" sz="2800" dirty="0"/>
              <a:t>a)</a:t>
            </a:r>
            <a:r>
              <a:rPr lang="zh-CN" altLang="zh-CN" sz="2800" dirty="0"/>
              <a:t>相同序列的概率低</a:t>
            </a:r>
          </a:p>
          <a:p>
            <a:pPr lvl="1"/>
            <a:r>
              <a:rPr lang="en-US" altLang="zh-CN" sz="2800" dirty="0"/>
              <a:t>b)</a:t>
            </a:r>
            <a:r>
              <a:rPr lang="zh-CN" altLang="zh-CN" sz="2800" dirty="0"/>
              <a:t>符合统计意义上的平均性</a:t>
            </a:r>
          </a:p>
          <a:p>
            <a:pPr lvl="1"/>
            <a:r>
              <a:rPr lang="en-US" altLang="zh-CN" sz="2800" dirty="0"/>
              <a:t>c)</a:t>
            </a:r>
            <a:r>
              <a:rPr lang="zh-CN" altLang="zh-CN" sz="2800" dirty="0"/>
              <a:t>不应该通过一段序列预测下一段序列</a:t>
            </a:r>
          </a:p>
          <a:p>
            <a:pPr lvl="1"/>
            <a:r>
              <a:rPr lang="en-US" altLang="zh-CN" sz="2800" dirty="0"/>
              <a:t>d)</a:t>
            </a:r>
            <a:r>
              <a:rPr lang="zh-CN" altLang="zh-CN" sz="2800" dirty="0"/>
              <a:t>不应该通过随机数发生器的状态猜测出随机数发生器之前</a:t>
            </a:r>
            <a:r>
              <a:rPr lang="zh-CN" altLang="zh-CN" sz="2800" b="1" dirty="0"/>
              <a:t>的状态</a:t>
            </a:r>
            <a:endParaRPr lang="zh-CN" altLang="zh-CN" sz="2800" dirty="0"/>
          </a:p>
          <a:p>
            <a:endParaRPr lang="en-US" altLang="zh-CN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E3AF81-99D4-4757-A215-6A2489A10D2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伪随机数</a:t>
            </a:r>
          </a:p>
        </p:txBody>
      </p:sp>
    </p:spTree>
    <p:extLst>
      <p:ext uri="{BB962C8B-B14F-4D97-AF65-F5344CB8AC3E}">
        <p14:creationId xmlns:p14="http://schemas.microsoft.com/office/powerpoint/2010/main" val="397266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1023730" y="1373484"/>
            <a:ext cx="93544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计算机中生成随机数的算法</a:t>
            </a:r>
            <a:endParaRPr lang="en-US" altLang="zh-CN" sz="4000" dirty="0"/>
          </a:p>
          <a:p>
            <a:pPr lvl="1"/>
            <a:r>
              <a:rPr lang="en-US" altLang="zh-CN" sz="2800" dirty="0"/>
              <a:t>a)</a:t>
            </a:r>
            <a:r>
              <a:rPr lang="zh-CN" altLang="zh-CN" sz="2800" b="1" dirty="0"/>
              <a:t>线性同余法</a:t>
            </a:r>
            <a:endParaRPr lang="zh-CN" altLang="zh-CN" sz="2800" dirty="0"/>
          </a:p>
          <a:p>
            <a:r>
              <a:rPr lang="zh-CN" altLang="zh-CN" sz="2800" dirty="0"/>
              <a:t>线性同余法是目前最广泛应用的一种伪随机数生成算法，其算法思想是通过前一个数的线性运算获得下一个数，其递推公式如下：</a:t>
            </a:r>
          </a:p>
          <a:p>
            <a:pPr algn="ctr"/>
            <a:r>
              <a:rPr lang="en-US" altLang="zh-CN" sz="2800" dirty="0"/>
              <a:t>a</a:t>
            </a:r>
            <a:r>
              <a:rPr lang="en-US" altLang="zh-CN" sz="2800" baseline="-25000" dirty="0"/>
              <a:t>i+1</a:t>
            </a:r>
            <a:r>
              <a:rPr lang="en-US" altLang="zh-CN" sz="2800" dirty="0"/>
              <a:t>=( a</a:t>
            </a:r>
            <a:r>
              <a:rPr lang="en-US" altLang="zh-CN" sz="2800" baseline="-25000" dirty="0"/>
              <a:t>i </a:t>
            </a:r>
            <a:r>
              <a:rPr lang="en-US" altLang="zh-CN" sz="2800" dirty="0"/>
              <a:t>* b + c ) mod m</a:t>
            </a:r>
            <a:endParaRPr lang="zh-CN" altLang="zh-CN" sz="2800" dirty="0"/>
          </a:p>
          <a:p>
            <a:endParaRPr lang="en-US" altLang="zh-CN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59BF3D-DEEC-4126-8C1E-814BBDF9068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伪随机数</a:t>
            </a:r>
          </a:p>
        </p:txBody>
      </p:sp>
      <p:pic>
        <p:nvPicPr>
          <p:cNvPr id="1026" name="Picture 2" descr="4)I3``~2UT[GT~0P6L17@F4">
            <a:extLst>
              <a:ext uri="{FF2B5EF4-FFF2-40B4-BE49-F238E27FC236}">
                <a16:creationId xmlns:a16="http://schemas.microsoft.com/office/drawing/2014/main" id="{E5461B68-1358-4017-A917-1D9683EFF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843" y="4771809"/>
            <a:ext cx="2859157" cy="208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50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962388" y="1448421"/>
            <a:ext cx="93544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计算机中生成随机数的算法</a:t>
            </a:r>
            <a:endParaRPr lang="en-US" altLang="zh-CN" sz="4000" dirty="0"/>
          </a:p>
          <a:p>
            <a:pPr lvl="1"/>
            <a:r>
              <a:rPr lang="en-US" altLang="zh-CN" sz="2800" dirty="0"/>
              <a:t>b)</a:t>
            </a:r>
            <a:r>
              <a:rPr lang="zh-CN" altLang="zh-CN" sz="2800" dirty="0"/>
              <a:t>平方取中法</a:t>
            </a:r>
          </a:p>
          <a:p>
            <a:r>
              <a:rPr lang="zh-CN" altLang="zh-CN" sz="2800" dirty="0"/>
              <a:t>平方取中法是由冯诺依曼</a:t>
            </a:r>
            <a:r>
              <a:rPr lang="en-US" altLang="zh-CN" sz="2800" dirty="0"/>
              <a:t>1946</a:t>
            </a:r>
            <a:r>
              <a:rPr lang="zh-CN" altLang="zh-CN" sz="2800" dirty="0"/>
              <a:t>年提出的一个随机数生成算法其算法思想是将数列中的第</a:t>
            </a:r>
            <a:r>
              <a:rPr lang="en-US" altLang="zh-CN" sz="2800" dirty="0"/>
              <a:t>ai</a:t>
            </a:r>
            <a:r>
              <a:rPr lang="zh-CN" altLang="zh-CN" sz="2800" dirty="0"/>
              <a:t>项（假设其有</a:t>
            </a:r>
            <a:r>
              <a:rPr lang="en-US" altLang="zh-CN" sz="2800" dirty="0"/>
              <a:t>m</a:t>
            </a:r>
            <a:r>
              <a:rPr lang="zh-CN" altLang="zh-CN" sz="2800" dirty="0"/>
              <a:t>位）平方，取得到的</a:t>
            </a:r>
            <a:r>
              <a:rPr lang="en-US" altLang="zh-CN" sz="2800" dirty="0"/>
              <a:t>2m</a:t>
            </a:r>
            <a:r>
              <a:rPr lang="zh-CN" altLang="zh-CN" sz="2800" dirty="0"/>
              <a:t>位数（若不足</a:t>
            </a:r>
            <a:r>
              <a:rPr lang="en-US" altLang="zh-CN" sz="2800" dirty="0"/>
              <a:t>2m</a:t>
            </a:r>
            <a:r>
              <a:rPr lang="zh-CN" altLang="zh-CN" sz="2800" dirty="0"/>
              <a:t>位，在最高位前补</a:t>
            </a:r>
            <a:r>
              <a:rPr lang="en-US" altLang="zh-CN" sz="2800" dirty="0"/>
              <a:t>0</a:t>
            </a:r>
            <a:r>
              <a:rPr lang="zh-CN" altLang="zh-CN" sz="2800" dirty="0"/>
              <a:t>）中间部分的</a:t>
            </a:r>
            <a:r>
              <a:rPr lang="en-US" altLang="zh-CN" sz="2800" dirty="0"/>
              <a:t>m</a:t>
            </a:r>
            <a:r>
              <a:rPr lang="zh-CN" altLang="zh-CN" sz="2800" dirty="0"/>
              <a:t>位数字，作为</a:t>
            </a:r>
            <a:r>
              <a:rPr lang="en-US" altLang="zh-CN" sz="2800" dirty="0"/>
              <a:t>ai</a:t>
            </a:r>
            <a:r>
              <a:rPr lang="zh-CN" altLang="zh-CN" sz="2800" dirty="0"/>
              <a:t>的下一项</a:t>
            </a:r>
            <a:r>
              <a:rPr lang="en-US" altLang="zh-CN" sz="2800" dirty="0"/>
              <a:t>ai+1</a:t>
            </a:r>
            <a:r>
              <a:rPr lang="zh-CN" altLang="zh-CN" sz="2800" dirty="0"/>
              <a:t>，由此产生一个伪随机数数列：</a:t>
            </a:r>
          </a:p>
          <a:p>
            <a:pPr algn="ctr"/>
            <a:r>
              <a:rPr lang="en-US" altLang="zh-CN" sz="2800" dirty="0"/>
              <a:t>ai+1= (10^(-m/2)*ai^2)mod(10^m)</a:t>
            </a:r>
            <a:endParaRPr lang="zh-CN" altLang="zh-CN" sz="2800" dirty="0"/>
          </a:p>
          <a:p>
            <a:endParaRPr lang="en-US" altLang="zh-CN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59BF3D-DEEC-4126-8C1E-814BBDF9068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伪随机数</a:t>
            </a:r>
          </a:p>
        </p:txBody>
      </p:sp>
      <p:pic>
        <p:nvPicPr>
          <p:cNvPr id="2050" name="Picture 2" descr="~{[TQY59S(P}Z%M080]_J08">
            <a:extLst>
              <a:ext uri="{FF2B5EF4-FFF2-40B4-BE49-F238E27FC236}">
                <a16:creationId xmlns:a16="http://schemas.microsoft.com/office/drawing/2014/main" id="{E9D946A1-6284-4FCA-A5D8-784B96ABA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1" y="4825974"/>
            <a:ext cx="2819400" cy="203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902753" y="1736656"/>
            <a:ext cx="93544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计算机中生成随机数的算法</a:t>
            </a:r>
            <a:endParaRPr lang="en-US" altLang="zh-CN" sz="4000" dirty="0"/>
          </a:p>
          <a:p>
            <a:r>
              <a:rPr lang="en-US" altLang="zh-CN" sz="4000" dirty="0"/>
              <a:t>	</a:t>
            </a:r>
            <a:r>
              <a:rPr lang="en-US" altLang="zh-CN" sz="2800" dirty="0"/>
              <a:t>c)</a:t>
            </a:r>
            <a:r>
              <a:rPr lang="zh-CN" altLang="zh-CN" sz="2800" dirty="0"/>
              <a:t>梅森旋转算法</a:t>
            </a:r>
            <a:endParaRPr lang="en-US" altLang="zh-CN" sz="2800" dirty="0"/>
          </a:p>
          <a:p>
            <a:r>
              <a:rPr lang="zh-CN" altLang="zh-CN" sz="2800" dirty="0"/>
              <a:t>梅森旋转算法是一个伪随机数发生算法</a:t>
            </a:r>
            <a:r>
              <a:rPr lang="en-US" altLang="zh-CN" sz="2800" dirty="0"/>
              <a:t>.</a:t>
            </a:r>
            <a:r>
              <a:rPr lang="zh-CN" altLang="zh-CN" sz="2800" dirty="0"/>
              <a:t>由松本真和西村拓士开发，是一个基于有限二进制字段上的矩阵线性递归的算法</a:t>
            </a:r>
            <a:r>
              <a:rPr lang="en-US" altLang="zh-CN" sz="2800" dirty="0"/>
              <a:t>.</a:t>
            </a:r>
            <a:r>
              <a:rPr lang="zh-CN" altLang="zh-CN" sz="2800" dirty="0"/>
              <a:t>可以快速产生高质量的伪随机数，修正了朴素随机数生成的缺陷。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59BF3D-DEEC-4126-8C1E-814BBDF9068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伪随机数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6B7F82-21BC-4E6E-896F-9D0FC519D1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4783645"/>
            <a:ext cx="2590800" cy="2074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694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5900AA-B640-4608-897A-D1E1B5439925}"/>
              </a:ext>
            </a:extLst>
          </p:cNvPr>
          <p:cNvSpPr txBox="1"/>
          <p:nvPr/>
        </p:nvSpPr>
        <p:spPr>
          <a:xfrm>
            <a:off x="1153691" y="2024890"/>
            <a:ext cx="3149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遗传算法</a:t>
            </a:r>
            <a:endParaRPr lang="en-US" altLang="zh-CN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59BF3D-DEEC-4126-8C1E-814BBDF90685}"/>
              </a:ext>
            </a:extLst>
          </p:cNvPr>
          <p:cNvSpPr txBox="1"/>
          <p:nvPr/>
        </p:nvSpPr>
        <p:spPr>
          <a:xfrm>
            <a:off x="3704735" y="307933"/>
            <a:ext cx="444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随机算法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FFD4E1-2D47-4AA8-895F-B727D37025B9}"/>
              </a:ext>
            </a:extLst>
          </p:cNvPr>
          <p:cNvSpPr txBox="1"/>
          <p:nvPr/>
        </p:nvSpPr>
        <p:spPr>
          <a:xfrm>
            <a:off x="2468969" y="3281791"/>
            <a:ext cx="3149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模拟退火</a:t>
            </a:r>
            <a:endParaRPr lang="en-US" altLang="zh-CN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106B90-64CC-4DA5-B721-4EFD394D7146}"/>
              </a:ext>
            </a:extLst>
          </p:cNvPr>
          <p:cNvSpPr txBox="1"/>
          <p:nvPr/>
        </p:nvSpPr>
        <p:spPr>
          <a:xfrm>
            <a:off x="3635161" y="4484026"/>
            <a:ext cx="3149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蒙特卡洛</a:t>
            </a:r>
            <a:endParaRPr lang="en-US" altLang="zh-CN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471244-4A3D-41A8-ABD8-F5358BF0FDD2}"/>
              </a:ext>
            </a:extLst>
          </p:cNvPr>
          <p:cNvSpPr txBox="1"/>
          <p:nvPr/>
        </p:nvSpPr>
        <p:spPr>
          <a:xfrm>
            <a:off x="5005088" y="5686262"/>
            <a:ext cx="5212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4.</a:t>
            </a:r>
            <a:r>
              <a:rPr lang="zh-CN" altLang="en-US" sz="4000" dirty="0"/>
              <a:t>特定规律随机序列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39924664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5136</TotalTime>
  <Words>364</Words>
  <Application>Microsoft Office PowerPoint</Application>
  <PresentationFormat>宽屏</PresentationFormat>
  <Paragraphs>67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盛恺 陈</dc:creator>
  <cp:lastModifiedBy>盛恺 陈</cp:lastModifiedBy>
  <cp:revision>24</cp:revision>
  <dcterms:created xsi:type="dcterms:W3CDTF">2019-05-12T03:37:50Z</dcterms:created>
  <dcterms:modified xsi:type="dcterms:W3CDTF">2019-05-29T11:34:20Z</dcterms:modified>
</cp:coreProperties>
</file>