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1"/>
  </p:notesMasterIdLst>
  <p:sldIdLst>
    <p:sldId id="260" r:id="rId3"/>
    <p:sldId id="266" r:id="rId4"/>
    <p:sldId id="294" r:id="rId5"/>
    <p:sldId id="326" r:id="rId6"/>
    <p:sldId id="293" r:id="rId7"/>
    <p:sldId id="328" r:id="rId8"/>
    <p:sldId id="340" r:id="rId9"/>
    <p:sldId id="342" r:id="rId10"/>
    <p:sldId id="341" r:id="rId11"/>
    <p:sldId id="343" r:id="rId12"/>
    <p:sldId id="345" r:id="rId13"/>
    <p:sldId id="344" r:id="rId14"/>
    <p:sldId id="346" r:id="rId15"/>
    <p:sldId id="347" r:id="rId16"/>
    <p:sldId id="348" r:id="rId17"/>
    <p:sldId id="349" r:id="rId18"/>
    <p:sldId id="350" r:id="rId19"/>
    <p:sldId id="351" r:id="rId20"/>
    <p:sldId id="331" r:id="rId21"/>
    <p:sldId id="352" r:id="rId22"/>
    <p:sldId id="356" r:id="rId23"/>
    <p:sldId id="353" r:id="rId24"/>
    <p:sldId id="357" r:id="rId25"/>
    <p:sldId id="358" r:id="rId26"/>
    <p:sldId id="292" r:id="rId27"/>
    <p:sldId id="354" r:id="rId28"/>
    <p:sldId id="355" r:id="rId29"/>
    <p:sldId id="288" r:id="rId3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F5F4F5"/>
    <a:srgbClr val="BDBDBE"/>
    <a:srgbClr val="666666"/>
    <a:srgbClr val="969696"/>
    <a:srgbClr val="7C233E"/>
    <a:srgbClr val="92D14F"/>
    <a:srgbClr val="0174AB"/>
    <a:srgbClr val="BFC0C0"/>
    <a:srgbClr val="9F9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1" autoAdjust="0"/>
    <p:restoredTop sz="80250" autoAdjust="0"/>
  </p:normalViewPr>
  <p:slideViewPr>
    <p:cSldViewPr snapToGrid="0" showGuides="1">
      <p:cViewPr varScale="1">
        <p:scale>
          <a:sx n="92" d="100"/>
          <a:sy n="92" d="100"/>
        </p:scale>
        <p:origin x="1884" y="78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3B5B-35E9-468A-9EFA-B11CF05597BA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5AD2-3DAD-48FC-82B3-9765A9D3F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7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4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1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75AD2-3DAD-48FC-82B3-9765A9D3F2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19/6/2020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19/6/2020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0453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5986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2053684"/>
            <a:ext cx="702197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图形绘制技术</a:t>
            </a:r>
          </a:p>
          <a:p>
            <a:pPr algn="ctr"/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Project3(Gabor Noise)</a:t>
            </a:r>
            <a:endParaRPr lang="zh-CN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1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531185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设计者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546545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陈盛恺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251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181860007</a:t>
            </a: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296270" y="1580415"/>
            <a:ext cx="2524989" cy="1122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</a:p>
          <a:p>
            <a:pPr algn="ctr"/>
            <a:r>
              <a:rPr lang="en-US" altLang="zh-CN" sz="3200" b="1" dirty="0"/>
              <a:t>(</a:t>
            </a:r>
            <a:r>
              <a:rPr lang="en-US" altLang="zh-CN" sz="3200" b="1" dirty="0" err="1"/>
              <a:t>Func</a:t>
            </a:r>
            <a:r>
              <a:rPr lang="en-US" altLang="zh-CN" sz="3200" b="1" dirty="0"/>
              <a:t>)</a:t>
            </a:r>
            <a:endParaRPr lang="en-US" altLang="zh-CN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2607EEF-9528-40A1-A73A-88D7297509E1}"/>
              </a:ext>
            </a:extLst>
          </p:cNvPr>
          <p:cNvSpPr/>
          <p:nvPr/>
        </p:nvSpPr>
        <p:spPr>
          <a:xfrm rot="16384964" flipH="1">
            <a:off x="439941" y="3662674"/>
            <a:ext cx="1841859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0FEC4-04EB-4FCD-ADF9-AE4E48B5B839}"/>
              </a:ext>
            </a:extLst>
          </p:cNvPr>
          <p:cNvSpPr/>
          <p:nvPr/>
        </p:nvSpPr>
        <p:spPr>
          <a:xfrm>
            <a:off x="617416" y="4997769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Gabor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-397456" y="5882178"/>
            <a:ext cx="4309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卷积后的结果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随机种子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286236" y="2000784"/>
            <a:ext cx="348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r 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5D170-41AD-4DD1-A967-0FD3D2673336}"/>
              </a:ext>
            </a:extLst>
          </p:cNvPr>
          <p:cNvSpPr/>
          <p:nvPr/>
        </p:nvSpPr>
        <p:spPr>
          <a:xfrm>
            <a:off x="6180943" y="3599918"/>
            <a:ext cx="25884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GaborMaker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B42E14-4F37-445B-AF66-D92224CDC775}"/>
              </a:ext>
            </a:extLst>
          </p:cNvPr>
          <p:cNvSpPr/>
          <p:nvPr/>
        </p:nvSpPr>
        <p:spPr>
          <a:xfrm>
            <a:off x="6356892" y="4439206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根据参数运算卷积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3484CD2-74AE-4B46-A047-B77F6A7CF283}"/>
              </a:ext>
            </a:extLst>
          </p:cNvPr>
          <p:cNvSpPr/>
          <p:nvPr/>
        </p:nvSpPr>
        <p:spPr>
          <a:xfrm rot="16200000" flipH="1">
            <a:off x="6648927" y="2729072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875C4C-6B1D-45D2-BBD9-5832FC7564B0}"/>
              </a:ext>
            </a:extLst>
          </p:cNvPr>
          <p:cNvSpPr/>
          <p:nvPr/>
        </p:nvSpPr>
        <p:spPr>
          <a:xfrm rot="20253879" flipH="1">
            <a:off x="3306919" y="4635504"/>
            <a:ext cx="2451721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F263E1-2B4F-459B-A0AB-5EAD3E901E45}"/>
              </a:ext>
            </a:extLst>
          </p:cNvPr>
          <p:cNvSpPr txBox="1"/>
          <p:nvPr/>
        </p:nvSpPr>
        <p:spPr>
          <a:xfrm rot="20211009">
            <a:off x="4150591" y="495282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754AE9-FB7F-49F5-9331-EF89F29D63F7}"/>
              </a:ext>
            </a:extLst>
          </p:cNvPr>
          <p:cNvSpPr txBox="1"/>
          <p:nvPr/>
        </p:nvSpPr>
        <p:spPr>
          <a:xfrm>
            <a:off x="1197543" y="358576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48281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65159" y="1955955"/>
            <a:ext cx="8311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在第二版的函数中决定最终纹理的核心的数据结构是：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，随机种子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，以及在后续的实验中扩展添加的对比度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contrast</a:t>
            </a:r>
          </a:p>
          <a:p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中，除了一开始的设定的三个参数：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W F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以外，后续的实验中扩展了权重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，以及为了方便设计参数增加了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range 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range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的范围随机生成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81770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333529" y="3346877"/>
            <a:ext cx="1967428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GLTexture</a:t>
            </a:r>
            <a:endParaRPr lang="en-US" altLang="zh-CN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051824" y="506510"/>
            <a:ext cx="470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数据层与视图层交互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2246330" y="3344489"/>
            <a:ext cx="3593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OpenGL2d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贴图的封装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设计了与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类的接口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可以直接读取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数据生成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贴图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5D170-41AD-4DD1-A967-0FD3D2673336}"/>
              </a:ext>
            </a:extLst>
          </p:cNvPr>
          <p:cNvSpPr/>
          <p:nvPr/>
        </p:nvSpPr>
        <p:spPr>
          <a:xfrm>
            <a:off x="50800" y="5637644"/>
            <a:ext cx="25884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GLPainter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B42E14-4F37-445B-AF66-D92224CDC775}"/>
              </a:ext>
            </a:extLst>
          </p:cNvPr>
          <p:cNvSpPr/>
          <p:nvPr/>
        </p:nvSpPr>
        <p:spPr>
          <a:xfrm>
            <a:off x="2639205" y="5505992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QGLWidget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GLTexture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把纹理映射到球体上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875C4C-6B1D-45D2-BBD9-5832FC7564B0}"/>
              </a:ext>
            </a:extLst>
          </p:cNvPr>
          <p:cNvSpPr/>
          <p:nvPr/>
        </p:nvSpPr>
        <p:spPr>
          <a:xfrm rot="16200000" flipH="1">
            <a:off x="844088" y="4570499"/>
            <a:ext cx="946310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EDFF1E-4314-492E-9EB6-620E42F3AAE8}"/>
              </a:ext>
            </a:extLst>
          </p:cNvPr>
          <p:cNvSpPr/>
          <p:nvPr/>
        </p:nvSpPr>
        <p:spPr>
          <a:xfrm>
            <a:off x="2813926" y="1385298"/>
            <a:ext cx="3593997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/>
              <a:t>vector&lt;</a:t>
            </a:r>
            <a:r>
              <a:rPr lang="en-US" altLang="zh-CN" sz="3200" b="1" dirty="0" err="1"/>
              <a:t>KernelData</a:t>
            </a:r>
            <a:r>
              <a:rPr lang="en-US" altLang="zh-CN" sz="3200" b="1" dirty="0"/>
              <a:t>&gt;</a:t>
            </a:r>
            <a:endParaRPr lang="zh-CN" altLang="en-US" sz="3200" b="1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761C5D0-7ADA-466A-B600-760B31F6726F}"/>
              </a:ext>
            </a:extLst>
          </p:cNvPr>
          <p:cNvSpPr/>
          <p:nvPr/>
        </p:nvSpPr>
        <p:spPr>
          <a:xfrm rot="13743223" flipH="1">
            <a:off x="6460730" y="2642667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72EFD6-1223-49C3-A05D-14EB7A78330A}"/>
              </a:ext>
            </a:extLst>
          </p:cNvPr>
          <p:cNvSpPr/>
          <p:nvPr/>
        </p:nvSpPr>
        <p:spPr>
          <a:xfrm>
            <a:off x="214368" y="940726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Gabor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5D7672E-B748-4CC4-97B3-B0E3D046B4ED}"/>
              </a:ext>
            </a:extLst>
          </p:cNvPr>
          <p:cNvSpPr/>
          <p:nvPr/>
        </p:nvSpPr>
        <p:spPr>
          <a:xfrm rot="19551614" flipH="1">
            <a:off x="745983" y="2706291"/>
            <a:ext cx="627334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128319-58FE-40E5-81D7-DBFE969D90B6}"/>
              </a:ext>
            </a:extLst>
          </p:cNvPr>
          <p:cNvSpPr/>
          <p:nvPr/>
        </p:nvSpPr>
        <p:spPr>
          <a:xfrm>
            <a:off x="1159824" y="2171982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Image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74DB27D-232C-4745-B22F-BD014379D0AC}"/>
              </a:ext>
            </a:extLst>
          </p:cNvPr>
          <p:cNvSpPr/>
          <p:nvPr/>
        </p:nvSpPr>
        <p:spPr>
          <a:xfrm rot="14188171" flipH="1">
            <a:off x="933968" y="1580994"/>
            <a:ext cx="627334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33858456-9534-4A20-8996-8F00A426D7D2}"/>
              </a:ext>
            </a:extLst>
          </p:cNvPr>
          <p:cNvSpPr/>
          <p:nvPr/>
        </p:nvSpPr>
        <p:spPr>
          <a:xfrm rot="19728889" flipH="1">
            <a:off x="6716304" y="1460129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15C82D-9DE7-4775-B028-4E80111B4188}"/>
              </a:ext>
            </a:extLst>
          </p:cNvPr>
          <p:cNvSpPr/>
          <p:nvPr/>
        </p:nvSpPr>
        <p:spPr>
          <a:xfrm>
            <a:off x="7617146" y="730553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ui.table</a:t>
            </a:r>
            <a:endParaRPr lang="en-US" altLang="zh-CN" sz="32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BD65C4-CDB5-4DA9-BB4A-B7D7F02C7208}"/>
              </a:ext>
            </a:extLst>
          </p:cNvPr>
          <p:cNvSpPr txBox="1"/>
          <p:nvPr/>
        </p:nvSpPr>
        <p:spPr>
          <a:xfrm rot="19806371">
            <a:off x="6785352" y="1712621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D984546-5763-4A3D-9A66-1A33E3B341BC}"/>
              </a:ext>
            </a:extLst>
          </p:cNvPr>
          <p:cNvSpPr/>
          <p:nvPr/>
        </p:nvSpPr>
        <p:spPr>
          <a:xfrm rot="721252" flipH="1">
            <a:off x="1884353" y="1315884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9EE6BAC-819F-4F67-8D4A-5C28BC948535}"/>
              </a:ext>
            </a:extLst>
          </p:cNvPr>
          <p:cNvSpPr/>
          <p:nvPr/>
        </p:nvSpPr>
        <p:spPr>
          <a:xfrm>
            <a:off x="7024881" y="3489917"/>
            <a:ext cx="1967428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QtPainter</a:t>
            </a:r>
            <a:endParaRPr lang="en-US" altLang="zh-CN" sz="32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EF77E-3C5D-4B5B-8388-07E96239C238}"/>
              </a:ext>
            </a:extLst>
          </p:cNvPr>
          <p:cNvSpPr txBox="1"/>
          <p:nvPr/>
        </p:nvSpPr>
        <p:spPr>
          <a:xfrm>
            <a:off x="6189176" y="4265222"/>
            <a:ext cx="3593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生成对应的频谱图像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A3C4A6F-6CE0-440D-B5CD-F5FE2B2377BE}"/>
              </a:ext>
            </a:extLst>
          </p:cNvPr>
          <p:cNvSpPr/>
          <p:nvPr/>
        </p:nvSpPr>
        <p:spPr>
          <a:xfrm rot="15614295" flipH="1">
            <a:off x="4885128" y="3344269"/>
            <a:ext cx="2313874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F25E36-D37A-4456-A13C-169945D4DCAB}"/>
              </a:ext>
            </a:extLst>
          </p:cNvPr>
          <p:cNvSpPr/>
          <p:nvPr/>
        </p:nvSpPr>
        <p:spPr>
          <a:xfrm>
            <a:off x="5583251" y="5102083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Kernel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3FB35C-203E-4D2E-BF05-6A43FA9F768F}"/>
              </a:ext>
            </a:extLst>
          </p:cNvPr>
          <p:cNvSpPr txBox="1"/>
          <p:nvPr/>
        </p:nvSpPr>
        <p:spPr>
          <a:xfrm>
            <a:off x="4979218" y="5813769"/>
            <a:ext cx="359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生成预览的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05675E-09BE-4ABA-978A-AE86EEED32F5}"/>
              </a:ext>
            </a:extLst>
          </p:cNvPr>
          <p:cNvSpPr/>
          <p:nvPr/>
        </p:nvSpPr>
        <p:spPr>
          <a:xfrm>
            <a:off x="3769042" y="2666244"/>
            <a:ext cx="1526854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Color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FAF2AA8A-B2C4-4B63-90CB-58C3D0744D5B}"/>
              </a:ext>
            </a:extLst>
          </p:cNvPr>
          <p:cNvSpPr/>
          <p:nvPr/>
        </p:nvSpPr>
        <p:spPr>
          <a:xfrm rot="721252" flipH="1">
            <a:off x="2800388" y="2558507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1FCF901-2F03-4404-ACFD-EFF464E536D4}"/>
              </a:ext>
            </a:extLst>
          </p:cNvPr>
          <p:cNvSpPr txBox="1"/>
          <p:nvPr/>
        </p:nvSpPr>
        <p:spPr>
          <a:xfrm rot="744706">
            <a:off x="2843737" y="2300825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染色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59110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系统实现</a:t>
              </a:r>
              <a:endParaRPr kumimoji="0" lang="zh-HK" altLang="en-US" sz="7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1124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开发工具与环境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705624" y="2011711"/>
            <a:ext cx="8259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Windows10 Visual Studio 2017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D6B90-70EF-4EA6-AAFB-AFC7D3CA9EB9}"/>
              </a:ext>
            </a:extLst>
          </p:cNvPr>
          <p:cNvSpPr txBox="1"/>
          <p:nvPr/>
        </p:nvSpPr>
        <p:spPr>
          <a:xfrm>
            <a:off x="705621" y="3082751"/>
            <a:ext cx="82590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(MSVC 2014)  </a:t>
            </a: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Qt 5.12 </a:t>
            </a: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OpenGL</a:t>
            </a: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OpenMP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33F832-5C16-4E27-BE0C-8762DE77346D}"/>
              </a:ext>
            </a:extLst>
          </p:cNvPr>
          <p:cNvSpPr txBox="1"/>
          <p:nvPr/>
        </p:nvSpPr>
        <p:spPr>
          <a:xfrm>
            <a:off x="705622" y="5446454"/>
            <a:ext cx="8259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运行环境：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Window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(x86)</a:t>
            </a:r>
          </a:p>
        </p:txBody>
      </p:sp>
    </p:spTree>
    <p:extLst>
      <p:ext uri="{BB962C8B-B14F-4D97-AF65-F5344CB8AC3E}">
        <p14:creationId xmlns:p14="http://schemas.microsoft.com/office/powerpoint/2010/main" val="94197886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9767C0-897B-4188-86BC-07AED4B6E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56646"/>
            <a:ext cx="91440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2024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8F0B1-7246-43C9-A2F0-3351A9E12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0289"/>
            <a:ext cx="9144000" cy="53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201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309649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252BF-6B97-40C8-A37F-8ABF9FD5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310289"/>
            <a:ext cx="8001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346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K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效果演示</a:t>
              </a:r>
              <a:endParaRPr kumimoji="0" lang="zh-HK" altLang="en-US" sz="7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95004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8642ED-03C5-4484-98CF-59BDF5EA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6" y="1901818"/>
            <a:ext cx="9144000" cy="44309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界面简介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CE1BD0-64DB-41FA-AD4E-EE12BD2E2A2B}"/>
              </a:ext>
            </a:extLst>
          </p:cNvPr>
          <p:cNvSpPr/>
          <p:nvPr/>
        </p:nvSpPr>
        <p:spPr>
          <a:xfrm>
            <a:off x="50801" y="2219092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CB7837-435F-4DE0-82B4-6DE0C5D71D0B}"/>
              </a:ext>
            </a:extLst>
          </p:cNvPr>
          <p:cNvSpPr txBox="1"/>
          <p:nvPr/>
        </p:nvSpPr>
        <p:spPr>
          <a:xfrm>
            <a:off x="50801" y="180214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随机种子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AD30770-1912-4687-A8CD-0A9FD3E6D4E2}"/>
              </a:ext>
            </a:extLst>
          </p:cNvPr>
          <p:cNvSpPr/>
          <p:nvPr/>
        </p:nvSpPr>
        <p:spPr>
          <a:xfrm>
            <a:off x="1485180" y="2219092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2D70BC-3558-4860-A44E-48F30327E0B3}"/>
              </a:ext>
            </a:extLst>
          </p:cNvPr>
          <p:cNvSpPr txBox="1"/>
          <p:nvPr/>
        </p:nvSpPr>
        <p:spPr>
          <a:xfrm>
            <a:off x="1353638" y="1775494"/>
            <a:ext cx="162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0E9CF4-3985-46BA-AD62-D3B6765F7712}"/>
              </a:ext>
            </a:extLst>
          </p:cNvPr>
          <p:cNvSpPr/>
          <p:nvPr/>
        </p:nvSpPr>
        <p:spPr>
          <a:xfrm>
            <a:off x="3194513" y="2219092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4AA7FD-4EDE-4703-85C4-6825B84416AA}"/>
              </a:ext>
            </a:extLst>
          </p:cNvPr>
          <p:cNvSpPr txBox="1"/>
          <p:nvPr/>
        </p:nvSpPr>
        <p:spPr>
          <a:xfrm>
            <a:off x="3133700" y="180214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对比度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B95BB2A-36CA-4916-9602-4D42641C2541}"/>
              </a:ext>
            </a:extLst>
          </p:cNvPr>
          <p:cNvSpPr/>
          <p:nvPr/>
        </p:nvSpPr>
        <p:spPr>
          <a:xfrm>
            <a:off x="6713034" y="2175604"/>
            <a:ext cx="2599935" cy="2319671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D7226F-6116-49CB-8C71-FE3A880689A8}"/>
              </a:ext>
            </a:extLst>
          </p:cNvPr>
          <p:cNvSpPr txBox="1"/>
          <p:nvPr/>
        </p:nvSpPr>
        <p:spPr>
          <a:xfrm>
            <a:off x="7200720" y="1701763"/>
            <a:ext cx="16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预览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B58BC5B-680B-4DCF-9024-45C27178CF4F}"/>
              </a:ext>
            </a:extLst>
          </p:cNvPr>
          <p:cNvSpPr/>
          <p:nvPr/>
        </p:nvSpPr>
        <p:spPr>
          <a:xfrm>
            <a:off x="7109232" y="4495275"/>
            <a:ext cx="1815402" cy="167965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B25EA6-AF49-4504-A536-60BD935D813E}"/>
              </a:ext>
            </a:extLst>
          </p:cNvPr>
          <p:cNvSpPr txBox="1"/>
          <p:nvPr/>
        </p:nvSpPr>
        <p:spPr>
          <a:xfrm>
            <a:off x="7200720" y="6232407"/>
            <a:ext cx="162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频谱预览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BA1192-AC18-4C0B-AC97-4A55F45EEE67}"/>
              </a:ext>
            </a:extLst>
          </p:cNvPr>
          <p:cNvSpPr txBox="1"/>
          <p:nvPr/>
        </p:nvSpPr>
        <p:spPr>
          <a:xfrm>
            <a:off x="-127273" y="333543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F2BB3F-402F-4DB9-9B6E-8F38577DA46C}"/>
              </a:ext>
            </a:extLst>
          </p:cNvPr>
          <p:cNvSpPr txBox="1"/>
          <p:nvPr/>
        </p:nvSpPr>
        <p:spPr>
          <a:xfrm>
            <a:off x="883771" y="333543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F33497-CCD9-4F8A-8E17-75472061DFAC}"/>
              </a:ext>
            </a:extLst>
          </p:cNvPr>
          <p:cNvSpPr txBox="1"/>
          <p:nvPr/>
        </p:nvSpPr>
        <p:spPr>
          <a:xfrm>
            <a:off x="2029768" y="334944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43AB95-A6B2-427B-ADC3-EF1DEBE76E6F}"/>
              </a:ext>
            </a:extLst>
          </p:cNvPr>
          <p:cNvSpPr txBox="1"/>
          <p:nvPr/>
        </p:nvSpPr>
        <p:spPr>
          <a:xfrm>
            <a:off x="3133700" y="3379950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0A67A5-7F8A-4BCC-A15D-D250B6FF8490}"/>
              </a:ext>
            </a:extLst>
          </p:cNvPr>
          <p:cNvSpPr txBox="1"/>
          <p:nvPr/>
        </p:nvSpPr>
        <p:spPr>
          <a:xfrm>
            <a:off x="4162135" y="3376114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频率范围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769003-2190-4295-9AD8-0C9725E19F02}"/>
              </a:ext>
            </a:extLst>
          </p:cNvPr>
          <p:cNvSpPr txBox="1"/>
          <p:nvPr/>
        </p:nvSpPr>
        <p:spPr>
          <a:xfrm>
            <a:off x="5290396" y="3367805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角度范围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9C6FD6-A4C6-45C8-8D30-AEAF44E95F20}"/>
              </a:ext>
            </a:extLst>
          </p:cNvPr>
          <p:cNvSpPr txBox="1"/>
          <p:nvPr/>
        </p:nvSpPr>
        <p:spPr>
          <a:xfrm>
            <a:off x="658111" y="3896942"/>
            <a:ext cx="507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最终生成的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会随机在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F-Frange,F+Frange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1D2112D-81C2-4021-902B-4525C40CF9D9}"/>
              </a:ext>
            </a:extLst>
          </p:cNvPr>
          <p:cNvSpPr/>
          <p:nvPr/>
        </p:nvSpPr>
        <p:spPr>
          <a:xfrm>
            <a:off x="74379" y="5216017"/>
            <a:ext cx="6633737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A2692A-07D2-420A-802A-EC3005972DF0}"/>
              </a:ext>
            </a:extLst>
          </p:cNvPr>
          <p:cNvSpPr txBox="1"/>
          <p:nvPr/>
        </p:nvSpPr>
        <p:spPr>
          <a:xfrm>
            <a:off x="2191526" y="5983592"/>
            <a:ext cx="239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拖动调整参数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AB71BFF-3731-44CD-8681-44893B9DCA90}"/>
              </a:ext>
            </a:extLst>
          </p:cNvPr>
          <p:cNvSpPr/>
          <p:nvPr/>
        </p:nvSpPr>
        <p:spPr>
          <a:xfrm>
            <a:off x="4726438" y="2215030"/>
            <a:ext cx="1361480" cy="50180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6E759B-E9A8-4067-8E37-2412D3464142}"/>
              </a:ext>
            </a:extLst>
          </p:cNvPr>
          <p:cNvSpPr txBox="1"/>
          <p:nvPr/>
        </p:nvSpPr>
        <p:spPr>
          <a:xfrm>
            <a:off x="4665625" y="1798085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颜色映射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09834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32692" y="1209560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08584" y="2166543"/>
            <a:ext cx="307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系统分析与设计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2692" y="3123526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979397-BEC1-4C99-9095-97E0001369A8}"/>
              </a:ext>
            </a:extLst>
          </p:cNvPr>
          <p:cNvSpPr txBox="1"/>
          <p:nvPr/>
        </p:nvSpPr>
        <p:spPr>
          <a:xfrm>
            <a:off x="6232691" y="4080509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42DA24-5B4A-44C3-BF44-4968B9245027}"/>
              </a:ext>
            </a:extLst>
          </p:cNvPr>
          <p:cNvSpPr txBox="1"/>
          <p:nvPr/>
        </p:nvSpPr>
        <p:spPr>
          <a:xfrm>
            <a:off x="6232691" y="5037492"/>
            <a:ext cx="224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EFE959A-FD4D-4692-8953-C6F470C1F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892"/>
            <a:ext cx="9144000" cy="44309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界面简介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B17583-2238-4864-AB6C-60D97414A952}"/>
              </a:ext>
            </a:extLst>
          </p:cNvPr>
          <p:cNvSpPr/>
          <p:nvPr/>
        </p:nvSpPr>
        <p:spPr>
          <a:xfrm>
            <a:off x="62589" y="5606310"/>
            <a:ext cx="1159828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0445D3A-046C-4DF6-A4B5-F1A833BC0531}"/>
              </a:ext>
            </a:extLst>
          </p:cNvPr>
          <p:cNvSpPr txBox="1"/>
          <p:nvPr/>
        </p:nvSpPr>
        <p:spPr>
          <a:xfrm>
            <a:off x="-38237" y="4629871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复制当前行的参数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D06A7D-3A90-4231-AEE2-5F9098ABE102}"/>
              </a:ext>
            </a:extLst>
          </p:cNvPr>
          <p:cNvSpPr/>
          <p:nvPr/>
        </p:nvSpPr>
        <p:spPr>
          <a:xfrm>
            <a:off x="1173994" y="5638471"/>
            <a:ext cx="1159828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2CCDEF-56FB-49ED-B403-C7F256462CA7}"/>
              </a:ext>
            </a:extLst>
          </p:cNvPr>
          <p:cNvSpPr txBox="1"/>
          <p:nvPr/>
        </p:nvSpPr>
        <p:spPr>
          <a:xfrm>
            <a:off x="1073168" y="4662032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删除当前行的参数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7E3747C-4115-4A64-B534-80579A1A8CA1}"/>
              </a:ext>
            </a:extLst>
          </p:cNvPr>
          <p:cNvSpPr/>
          <p:nvPr/>
        </p:nvSpPr>
        <p:spPr>
          <a:xfrm>
            <a:off x="2252119" y="5627713"/>
            <a:ext cx="1159828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2B4DF5-D718-441A-9F40-955D6CCF6DC6}"/>
              </a:ext>
            </a:extLst>
          </p:cNvPr>
          <p:cNvSpPr txBox="1"/>
          <p:nvPr/>
        </p:nvSpPr>
        <p:spPr>
          <a:xfrm>
            <a:off x="2151293" y="4651274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保存当前参数表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989D121-BC08-46B3-9B7D-9FC2E20D8AB1}"/>
              </a:ext>
            </a:extLst>
          </p:cNvPr>
          <p:cNvSpPr/>
          <p:nvPr/>
        </p:nvSpPr>
        <p:spPr>
          <a:xfrm>
            <a:off x="3330244" y="5638471"/>
            <a:ext cx="1111405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315EDD5-4716-4EF0-9599-FB5628B7EED1}"/>
              </a:ext>
            </a:extLst>
          </p:cNvPr>
          <p:cNvSpPr/>
          <p:nvPr/>
        </p:nvSpPr>
        <p:spPr>
          <a:xfrm>
            <a:off x="4408369" y="5672536"/>
            <a:ext cx="1111405" cy="566329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905B82-90E1-4E18-9C89-5EF22F7597AD}"/>
              </a:ext>
            </a:extLst>
          </p:cNvPr>
          <p:cNvSpPr txBox="1"/>
          <p:nvPr/>
        </p:nvSpPr>
        <p:spPr>
          <a:xfrm>
            <a:off x="3229418" y="4673898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读取已有参数表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50C3D9-F4C2-448A-A346-7A8BFF9A9BAB}"/>
              </a:ext>
            </a:extLst>
          </p:cNvPr>
          <p:cNvSpPr txBox="1"/>
          <p:nvPr/>
        </p:nvSpPr>
        <p:spPr>
          <a:xfrm>
            <a:off x="4269749" y="4707963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生成最终纹理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33979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7DAAA9-FA2F-4AA4-8F99-A6AA990A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86" y="1080596"/>
            <a:ext cx="6137810" cy="57774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界面简介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5B17583-2238-4864-AB6C-60D97414A952}"/>
              </a:ext>
            </a:extLst>
          </p:cNvPr>
          <p:cNvSpPr/>
          <p:nvPr/>
        </p:nvSpPr>
        <p:spPr>
          <a:xfrm>
            <a:off x="2614488" y="1550566"/>
            <a:ext cx="4717094" cy="1784916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D06A7D-3A90-4231-AEE2-5F9098ABE102}"/>
              </a:ext>
            </a:extLst>
          </p:cNvPr>
          <p:cNvSpPr/>
          <p:nvPr/>
        </p:nvSpPr>
        <p:spPr>
          <a:xfrm>
            <a:off x="1504864" y="1606826"/>
            <a:ext cx="871681" cy="4710875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989D121-BC08-46B3-9B7D-9FC2E20D8AB1}"/>
              </a:ext>
            </a:extLst>
          </p:cNvPr>
          <p:cNvSpPr/>
          <p:nvPr/>
        </p:nvSpPr>
        <p:spPr>
          <a:xfrm>
            <a:off x="6252824" y="6279916"/>
            <a:ext cx="1029266" cy="462511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315EDD5-4716-4EF0-9599-FB5628B7EED1}"/>
              </a:ext>
            </a:extLst>
          </p:cNvPr>
          <p:cNvSpPr/>
          <p:nvPr/>
        </p:nvSpPr>
        <p:spPr>
          <a:xfrm>
            <a:off x="5463861" y="6396295"/>
            <a:ext cx="739219" cy="364303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AE0DCE-656D-4DB0-8DA9-4AD922378FB8}"/>
              </a:ext>
            </a:extLst>
          </p:cNvPr>
          <p:cNvSpPr txBox="1"/>
          <p:nvPr/>
        </p:nvSpPr>
        <p:spPr>
          <a:xfrm>
            <a:off x="-11394" y="3796792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滑动选择关键点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FDC5F5-A564-4C34-9F70-6A7D434A54C1}"/>
              </a:ext>
            </a:extLst>
          </p:cNvPr>
          <p:cNvSpPr txBox="1"/>
          <p:nvPr/>
        </p:nvSpPr>
        <p:spPr>
          <a:xfrm>
            <a:off x="6138369" y="5435734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B9092A-39F0-4926-869D-B3BA9844E9B9}"/>
              </a:ext>
            </a:extLst>
          </p:cNvPr>
          <p:cNvSpPr txBox="1"/>
          <p:nvPr/>
        </p:nvSpPr>
        <p:spPr>
          <a:xfrm>
            <a:off x="5135002" y="5488779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修改关键点颜色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2A876DE-6F0F-4BD0-8F3D-89E11E1815BE}"/>
              </a:ext>
            </a:extLst>
          </p:cNvPr>
          <p:cNvSpPr/>
          <p:nvPr/>
        </p:nvSpPr>
        <p:spPr>
          <a:xfrm>
            <a:off x="4571999" y="6378124"/>
            <a:ext cx="739219" cy="364303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CCF01E-BFF6-4B5A-BB0F-B70393817FB1}"/>
              </a:ext>
            </a:extLst>
          </p:cNvPr>
          <p:cNvSpPr txBox="1"/>
          <p:nvPr/>
        </p:nvSpPr>
        <p:spPr>
          <a:xfrm>
            <a:off x="4251480" y="5522331"/>
            <a:ext cx="136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9F6755-4D8B-4E8B-A22E-C3FC431EB740}"/>
              </a:ext>
            </a:extLst>
          </p:cNvPr>
          <p:cNvSpPr txBox="1"/>
          <p:nvPr/>
        </p:nvSpPr>
        <p:spPr>
          <a:xfrm>
            <a:off x="4418991" y="3504981"/>
            <a:ext cx="147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点击表格选择关键点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4793DD-2C11-42D2-92BF-87F7D3F94829}"/>
              </a:ext>
            </a:extLst>
          </p:cNvPr>
          <p:cNvSpPr/>
          <p:nvPr/>
        </p:nvSpPr>
        <p:spPr>
          <a:xfrm>
            <a:off x="3647713" y="6395890"/>
            <a:ext cx="739219" cy="364303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04C3DC9-DD1B-4205-893E-76174C794A29}"/>
              </a:ext>
            </a:extLst>
          </p:cNvPr>
          <p:cNvSpPr/>
          <p:nvPr/>
        </p:nvSpPr>
        <p:spPr>
          <a:xfrm>
            <a:off x="2807301" y="6378123"/>
            <a:ext cx="739219" cy="364303"/>
          </a:xfrm>
          <a:prstGeom prst="ellipse">
            <a:avLst/>
          </a:prstGeom>
          <a:noFill/>
          <a:ln w="76200">
            <a:solidFill>
              <a:srgbClr val="E74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7C4501-1ADC-48D5-8CAC-222D7B1A4DD7}"/>
              </a:ext>
            </a:extLst>
          </p:cNvPr>
          <p:cNvSpPr txBox="1"/>
          <p:nvPr/>
        </p:nvSpPr>
        <p:spPr>
          <a:xfrm>
            <a:off x="2901954" y="5522331"/>
            <a:ext cx="1504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读取颜色映射表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F837DC-E244-42D3-ABB2-8ED089BB8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15" y="3354084"/>
            <a:ext cx="2046957" cy="1644804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96588CB9-B310-479B-8113-791ECC3B5A44}"/>
              </a:ext>
            </a:extLst>
          </p:cNvPr>
          <p:cNvSpPr/>
          <p:nvPr/>
        </p:nvSpPr>
        <p:spPr>
          <a:xfrm rot="7700177" flipH="1">
            <a:off x="5714505" y="4706195"/>
            <a:ext cx="1239149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0579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1234207" y="497528"/>
            <a:ext cx="65585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所有的参数表已保存在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6F0881-842A-46F1-A505-0EC3E1F94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224321"/>
            <a:ext cx="2897800" cy="1723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6FDE38-ECF8-477C-8BA7-FE8D97B9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00" y="3224322"/>
            <a:ext cx="2897800" cy="17235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D56AA1-35B5-48F5-A31A-A0EAEA19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00" y="3224320"/>
            <a:ext cx="2897800" cy="17235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170E9-E888-42A5-8F38-FEC84059F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029706"/>
            <a:ext cx="2897800" cy="17235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9D950D-727A-4906-94F6-53491B2C2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1" y="5029704"/>
            <a:ext cx="2897800" cy="17235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F81F08-2E66-4325-965D-49DE662A9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00" y="5037377"/>
            <a:ext cx="2897802" cy="17235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AE6E07-71E4-463E-92F0-C1BE39F0B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9" y="1473597"/>
            <a:ext cx="2897802" cy="17235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3BA259B-E236-4726-B84A-A6F198D594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52" y="1602687"/>
            <a:ext cx="2989730" cy="14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688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1234207" y="497528"/>
            <a:ext cx="65585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所有的参数表已保存在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5DA6F7-0373-45CA-838D-97295A7E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3" y="1894419"/>
            <a:ext cx="4023070" cy="22714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516D3C-4006-428C-AEA0-CD7AFFB66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2" y="4385037"/>
            <a:ext cx="4023070" cy="22656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65A947-D2D6-49A4-A778-0B1EB8765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4419"/>
            <a:ext cx="3948798" cy="22714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C05F6A-C162-40CC-A199-E30AE7FEF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385037"/>
            <a:ext cx="3948798" cy="22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9146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效果演示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3355D-6CEE-4CCD-B48D-2C2CE663AEE2}"/>
              </a:ext>
            </a:extLst>
          </p:cNvPr>
          <p:cNvSpPr txBox="1"/>
          <p:nvPr/>
        </p:nvSpPr>
        <p:spPr>
          <a:xfrm>
            <a:off x="1234207" y="497528"/>
            <a:ext cx="65585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所有的参数表已保存在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22958B-6756-4E49-B071-18E2318B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8" y="1833455"/>
            <a:ext cx="3987779" cy="2265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B56AE1-4314-4F2E-9A74-D8E595EB4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65" y="1833455"/>
            <a:ext cx="4023070" cy="22907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4AA6CB-0852-46FC-AADD-BD3DA18E5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6" y="4374978"/>
            <a:ext cx="4068147" cy="22656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3BE654-57DA-497F-A31A-F6C4B319E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74977"/>
            <a:ext cx="4049352" cy="22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6319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02880" y="2568507"/>
            <a:ext cx="7093627" cy="1720986"/>
            <a:chOff x="1184275" y="2717410"/>
            <a:chExt cx="7093627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50902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488068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总结与展望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683322" y="2249107"/>
            <a:ext cx="8259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已解决的问题：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在开发过程中由于对于开发工具（</a:t>
            </a:r>
            <a:r>
              <a:rPr lang="en-US" altLang="zh-CN" sz="24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QT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）不熟悉，所以在学习过程中花费了不少时间。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在底层的二维函数库实现方面功能比较齐全，但是对于项目本身来说过于臃肿。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一开始没有理解论文中的算法导致卷积效率低下，在改进算法之后性能得到了明显的提升。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803803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302631" y="1949564"/>
            <a:ext cx="8538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待解决的问题：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在预览频谱图时由于计算真实频谱图开销过大，可控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各向同性的卷积核频谱公式过于复杂，所以仅实现了对于各向异性卷积核的频谱模拟。（设置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改变卷积核方向时不会体现在预览中）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提升效率方面由于对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编程不了解，所以改用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对一些计算进行了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的并行优化。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纹理映射方面由于调用了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的自带函数没有实现论文中使用的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表面纹理映射。</a:t>
            </a:r>
            <a:endParaRPr lang="en-US" altLang="zh-CN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C88B00-3D78-4B45-9595-727F514DEA36}"/>
              </a:ext>
            </a:extLst>
          </p:cNvPr>
          <p:cNvSpPr/>
          <p:nvPr/>
        </p:nvSpPr>
        <p:spPr>
          <a:xfrm>
            <a:off x="50800" y="97060"/>
            <a:ext cx="1488068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总结与展望</a:t>
            </a:r>
            <a:endParaRPr lang="zh-HK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08503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200534-7306-4E5B-841D-3CB5C3DBD726}"/>
              </a:ext>
            </a:extLst>
          </p:cNvPr>
          <p:cNvSpPr txBox="1"/>
          <p:nvPr/>
        </p:nvSpPr>
        <p:spPr>
          <a:xfrm>
            <a:off x="750228" y="1806934"/>
            <a:ext cx="7643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 Noise</a:t>
            </a:r>
            <a:r>
              <a:rPr lang="zh-CN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 Kernel </a:t>
            </a:r>
            <a:r>
              <a:rPr lang="zh-CN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与随机点的卷积生成纹理，这种纹理的生成方法可以通过调整频谱中的参数对纹理进行修改，快速生成纹理。</a:t>
            </a:r>
            <a:endParaRPr lang="en-US" altLang="zh-HK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实验中实现了通过调整频谱生成二维平面纹理以及利用</a:t>
            </a:r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的功能实现了纹理的实时映射。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7F24E0-0CFD-4D5C-ACC2-EB9EA5716CCD}"/>
              </a:ext>
            </a:extLst>
          </p:cNvPr>
          <p:cNvSpPr/>
          <p:nvPr/>
        </p:nvSpPr>
        <p:spPr>
          <a:xfrm>
            <a:off x="50800" y="45379"/>
            <a:ext cx="1266147" cy="4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HK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3428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1934" y="2568507"/>
            <a:ext cx="8900125" cy="1720986"/>
            <a:chOff x="1184275" y="2717410"/>
            <a:chExt cx="8900125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6896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系统分析与设计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441236" y="3031291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  <a:endParaRPr lang="en-US" altLang="zh-CN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10A90-7919-48AE-83EC-F2867C1A03B8}"/>
              </a:ext>
            </a:extLst>
          </p:cNvPr>
          <p:cNvSpPr txBox="1"/>
          <p:nvPr/>
        </p:nvSpPr>
        <p:spPr>
          <a:xfrm>
            <a:off x="50800" y="4435810"/>
            <a:ext cx="3880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双变量函数处理类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功能与接口：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双变量函数的基类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2.Func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的基本运算与复合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处取值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K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类维护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的值域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HK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5.R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类实现区间的基本操作</a:t>
            </a:r>
            <a:endParaRPr lang="zh-HK" altLang="en-US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8D26B3-33D4-4CEC-965E-B157A81183E1}"/>
              </a:ext>
            </a:extLst>
          </p:cNvPr>
          <p:cNvSpPr/>
          <p:nvPr/>
        </p:nvSpPr>
        <p:spPr>
          <a:xfrm>
            <a:off x="6468447" y="3086379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Image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8025CE-8CFD-44B8-B338-94215D7EED4C}"/>
              </a:ext>
            </a:extLst>
          </p:cNvPr>
          <p:cNvSpPr txBox="1"/>
          <p:nvPr/>
        </p:nvSpPr>
        <p:spPr>
          <a:xfrm>
            <a:off x="5328505" y="4626688"/>
            <a:ext cx="430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图像类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功能与接口：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二维图像的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对象采样生成二维图像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对两个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对象卷积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917497" y="825093"/>
            <a:ext cx="696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底层数据结构</a:t>
            </a:r>
            <a:endParaRPr lang="en-US" altLang="zh-CN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函数与图像</a:t>
            </a:r>
            <a:endParaRPr lang="zh-HK" altLang="en-US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4BDBBF-2E0C-43C1-B469-86342D4F6C8A}"/>
              </a:ext>
            </a:extLst>
          </p:cNvPr>
          <p:cNvSpPr txBox="1"/>
          <p:nvPr/>
        </p:nvSpPr>
        <p:spPr>
          <a:xfrm>
            <a:off x="2775001" y="2719919"/>
            <a:ext cx="359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采样生成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zh-HK" altLang="en-US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2909585-867E-4708-BFFA-D4046B66B454}"/>
              </a:ext>
            </a:extLst>
          </p:cNvPr>
          <p:cNvSpPr/>
          <p:nvPr/>
        </p:nvSpPr>
        <p:spPr>
          <a:xfrm rot="10800000" flipH="1">
            <a:off x="3526052" y="3331373"/>
            <a:ext cx="2091896" cy="829002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137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296270" y="1580415"/>
            <a:ext cx="2524989" cy="1122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</a:p>
          <a:p>
            <a:pPr algn="ctr"/>
            <a:r>
              <a:rPr lang="en-US" altLang="zh-CN" sz="3200" b="1" dirty="0"/>
              <a:t>(</a:t>
            </a:r>
            <a:r>
              <a:rPr lang="en-US" altLang="zh-CN" sz="3200" b="1" dirty="0" err="1"/>
              <a:t>Func</a:t>
            </a:r>
            <a:r>
              <a:rPr lang="en-US" altLang="zh-CN" sz="3200" b="1" dirty="0"/>
              <a:t>)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8025CE-8CFD-44B8-B338-94215D7EED4C}"/>
              </a:ext>
            </a:extLst>
          </p:cNvPr>
          <p:cNvSpPr txBox="1"/>
          <p:nvPr/>
        </p:nvSpPr>
        <p:spPr>
          <a:xfrm>
            <a:off x="-961465" y="5486156"/>
            <a:ext cx="4304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二维余弦函数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B87B0C-CBE9-47FA-96DE-40EC5AF11C96}"/>
              </a:ext>
            </a:extLst>
          </p:cNvPr>
          <p:cNvSpPr/>
          <p:nvPr/>
        </p:nvSpPr>
        <p:spPr>
          <a:xfrm>
            <a:off x="50800" y="4669659"/>
            <a:ext cx="2279805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Harmonic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487DE13-B4E3-4A03-91D7-0E5DD3339AAD}"/>
              </a:ext>
            </a:extLst>
          </p:cNvPr>
          <p:cNvSpPr/>
          <p:nvPr/>
        </p:nvSpPr>
        <p:spPr>
          <a:xfrm rot="14018751" flipH="1">
            <a:off x="2322982" y="3355923"/>
            <a:ext cx="1469694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025C939-D15C-497E-8F63-DFE0588666F5}"/>
              </a:ext>
            </a:extLst>
          </p:cNvPr>
          <p:cNvSpPr/>
          <p:nvPr/>
        </p:nvSpPr>
        <p:spPr>
          <a:xfrm rot="16483500" flipH="1">
            <a:off x="134948" y="3475281"/>
            <a:ext cx="1469694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FFDCB5-C197-44FB-9DC4-B20C332CE78A}"/>
              </a:ext>
            </a:extLst>
          </p:cNvPr>
          <p:cNvSpPr txBox="1"/>
          <p:nvPr/>
        </p:nvSpPr>
        <p:spPr>
          <a:xfrm>
            <a:off x="3057829" y="5587531"/>
            <a:ext cx="250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二维高斯函数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7695F1-2F59-4696-81D1-1FB43D556126}"/>
              </a:ext>
            </a:extLst>
          </p:cNvPr>
          <p:cNvSpPr/>
          <p:nvPr/>
        </p:nvSpPr>
        <p:spPr>
          <a:xfrm>
            <a:off x="3075240" y="4723161"/>
            <a:ext cx="2279805" cy="55715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Gaussian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2607EEF-9528-40A1-A73A-88D7297509E1}"/>
              </a:ext>
            </a:extLst>
          </p:cNvPr>
          <p:cNvSpPr/>
          <p:nvPr/>
        </p:nvSpPr>
        <p:spPr>
          <a:xfrm rot="12341862" flipH="1">
            <a:off x="3096569" y="2608276"/>
            <a:ext cx="2279805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0FEC4-04EB-4FCD-ADF9-AE4E48B5B839}"/>
              </a:ext>
            </a:extLst>
          </p:cNvPr>
          <p:cNvSpPr/>
          <p:nvPr/>
        </p:nvSpPr>
        <p:spPr>
          <a:xfrm>
            <a:off x="5566854" y="3323695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Kernel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5000815" y="4277242"/>
            <a:ext cx="348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Harmonic*Gaussian</a:t>
            </a: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D299A59-FF92-4FEB-A0F8-554F4757D54B}"/>
              </a:ext>
            </a:extLst>
          </p:cNvPr>
          <p:cNvSpPr/>
          <p:nvPr/>
        </p:nvSpPr>
        <p:spPr>
          <a:xfrm rot="11362707" flipH="1">
            <a:off x="3361986" y="1712429"/>
            <a:ext cx="2279805" cy="421627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12F1FF-D350-44A9-A167-1650FDE33C65}"/>
              </a:ext>
            </a:extLst>
          </p:cNvPr>
          <p:cNvSpPr/>
          <p:nvPr/>
        </p:nvSpPr>
        <p:spPr>
          <a:xfrm>
            <a:off x="5975732" y="1454475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Delta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546203" y="2244992"/>
            <a:ext cx="348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y</a:t>
            </a:r>
          </a:p>
        </p:txBody>
      </p:sp>
    </p:spTree>
    <p:extLst>
      <p:ext uri="{BB962C8B-B14F-4D97-AF65-F5344CB8AC3E}">
        <p14:creationId xmlns:p14="http://schemas.microsoft.com/office/powerpoint/2010/main" val="105284401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565159" y="1955955"/>
            <a:ext cx="82590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在第一版的函数扩展中，对于最终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 Noise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的生成方案是先实现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函数然后分别利用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采样生成两张图像，然后对图像进行卷积运算得到纹理。但是在实现之后碰到的问题是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函数的采样过程以及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的卷积速度很慢，运算效率很低。考虑到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函数为离散的点，参考论文中的实现算法，将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函数直接通过随机参数完成卷积运算生成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函数，最后对</a:t>
            </a:r>
            <a:r>
              <a:rPr lang="en-US" altLang="zh-CN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Gabor</a:t>
            </a:r>
            <a:r>
              <a:rPr lang="zh-CN" altLang="en-US" sz="28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函数进行采样，效率得到大幅提高，扩展性也得到了增强。</a:t>
            </a:r>
            <a:endParaRPr lang="en-US" altLang="zh-CN" sz="28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0839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2001024" cy="360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系统分析与设计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296270" y="1580415"/>
            <a:ext cx="2524989" cy="11221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MathFun2d</a:t>
            </a:r>
          </a:p>
          <a:p>
            <a:pPr algn="ctr"/>
            <a:r>
              <a:rPr lang="en-US" altLang="zh-CN" sz="3200" b="1" dirty="0"/>
              <a:t>(</a:t>
            </a:r>
            <a:r>
              <a:rPr lang="en-US" altLang="zh-CN" sz="3200" b="1" dirty="0" err="1"/>
              <a:t>Func</a:t>
            </a:r>
            <a:r>
              <a:rPr lang="en-US" altLang="zh-CN" sz="3200" b="1" dirty="0"/>
              <a:t>)</a:t>
            </a:r>
            <a:endParaRPr lang="en-US" altLang="zh-CN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A44085-12A4-4FC4-A5A4-1FBD6DD296F2}"/>
              </a:ext>
            </a:extLst>
          </p:cNvPr>
          <p:cNvSpPr txBox="1"/>
          <p:nvPr/>
        </p:nvSpPr>
        <p:spPr>
          <a:xfrm>
            <a:off x="2775001" y="663958"/>
            <a:ext cx="35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函数模块扩展</a:t>
            </a:r>
            <a:r>
              <a:rPr lang="en-US" altLang="zh-CN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2607EEF-9528-40A1-A73A-88D7297509E1}"/>
              </a:ext>
            </a:extLst>
          </p:cNvPr>
          <p:cNvSpPr/>
          <p:nvPr/>
        </p:nvSpPr>
        <p:spPr>
          <a:xfrm rot="16384964" flipH="1">
            <a:off x="439941" y="3662674"/>
            <a:ext cx="1841859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C0FEC4-04EB-4FCD-ADF9-AE4E48B5B839}"/>
              </a:ext>
            </a:extLst>
          </p:cNvPr>
          <p:cNvSpPr/>
          <p:nvPr/>
        </p:nvSpPr>
        <p:spPr>
          <a:xfrm>
            <a:off x="296270" y="5131704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Kernel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3E83-A026-4FE7-ADF1-97EBD20152B9}"/>
              </a:ext>
            </a:extLst>
          </p:cNvPr>
          <p:cNvSpPr txBox="1"/>
          <p:nvPr/>
        </p:nvSpPr>
        <p:spPr>
          <a:xfrm>
            <a:off x="-182792" y="6053054"/>
            <a:ext cx="348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Harmonic*Gaussian</a:t>
            </a: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12F1FF-D350-44A9-A167-1650FDE33C65}"/>
              </a:ext>
            </a:extLst>
          </p:cNvPr>
          <p:cNvSpPr/>
          <p:nvPr/>
        </p:nvSpPr>
        <p:spPr>
          <a:xfrm>
            <a:off x="3839324" y="1849751"/>
            <a:ext cx="22798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KernelData</a:t>
            </a:r>
            <a:endParaRPr lang="en-US" altLang="zh-CN" sz="32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869435-620B-4667-903D-F9708B458599}"/>
              </a:ext>
            </a:extLst>
          </p:cNvPr>
          <p:cNvSpPr txBox="1"/>
          <p:nvPr/>
        </p:nvSpPr>
        <p:spPr>
          <a:xfrm>
            <a:off x="3131214" y="2764712"/>
            <a:ext cx="348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F W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参数的数据结构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5D170-41AD-4DD1-A967-0FD3D2673336}"/>
              </a:ext>
            </a:extLst>
          </p:cNvPr>
          <p:cNvSpPr/>
          <p:nvPr/>
        </p:nvSpPr>
        <p:spPr>
          <a:xfrm>
            <a:off x="6180943" y="3599918"/>
            <a:ext cx="2588405" cy="6463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KernelMaker</a:t>
            </a:r>
            <a:endParaRPr lang="en-US" altLang="zh-CN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B42E14-4F37-445B-AF66-D92224CDC775}"/>
              </a:ext>
            </a:extLst>
          </p:cNvPr>
          <p:cNvSpPr/>
          <p:nvPr/>
        </p:nvSpPr>
        <p:spPr>
          <a:xfrm>
            <a:off x="5944503" y="4439206"/>
            <a:ext cx="30612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接口为</a:t>
            </a:r>
            <a:r>
              <a:rPr lang="en-US" altLang="zh-CN" sz="20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KernelData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根据参数生成</a:t>
            </a:r>
            <a:r>
              <a:rPr lang="en-US" altLang="zh-CN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3484CD2-74AE-4B46-A047-B77F6A7CF283}"/>
              </a:ext>
            </a:extLst>
          </p:cNvPr>
          <p:cNvSpPr/>
          <p:nvPr/>
        </p:nvSpPr>
        <p:spPr>
          <a:xfrm rot="13093204" flipH="1">
            <a:off x="6626624" y="2635769"/>
            <a:ext cx="946053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875C4C-6B1D-45D2-BBD9-5832FC7564B0}"/>
              </a:ext>
            </a:extLst>
          </p:cNvPr>
          <p:cNvSpPr/>
          <p:nvPr/>
        </p:nvSpPr>
        <p:spPr>
          <a:xfrm rot="20253879" flipH="1">
            <a:off x="3306919" y="4635504"/>
            <a:ext cx="2451721" cy="520821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F263E1-2B4F-459B-A0AB-5EAD3E901E45}"/>
              </a:ext>
            </a:extLst>
          </p:cNvPr>
          <p:cNvSpPr txBox="1"/>
          <p:nvPr/>
        </p:nvSpPr>
        <p:spPr>
          <a:xfrm rot="20211009">
            <a:off x="4150591" y="4952829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754AE9-FB7F-49F5-9331-EF89F29D63F7}"/>
              </a:ext>
            </a:extLst>
          </p:cNvPr>
          <p:cNvSpPr txBox="1"/>
          <p:nvPr/>
        </p:nvSpPr>
        <p:spPr>
          <a:xfrm>
            <a:off x="1197543" y="3585767"/>
            <a:ext cx="136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0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70638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1047</Words>
  <Application>Microsoft Office PowerPoint</Application>
  <PresentationFormat>全屏显示(4:3)</PresentationFormat>
  <Paragraphs>200</Paragraphs>
  <Slides>28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 盛恺</cp:lastModifiedBy>
  <cp:revision>184</cp:revision>
  <dcterms:created xsi:type="dcterms:W3CDTF">2015-02-19T23:46:49Z</dcterms:created>
  <dcterms:modified xsi:type="dcterms:W3CDTF">2020-06-19T03:19:25Z</dcterms:modified>
</cp:coreProperties>
</file>