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9" r:id="rId7"/>
    <p:sldId id="262" r:id="rId8"/>
    <p:sldId id="263" r:id="rId9"/>
    <p:sldId id="264" r:id="rId10"/>
    <p:sldId id="276" r:id="rId11"/>
    <p:sldId id="270" r:id="rId12"/>
    <p:sldId id="277" r:id="rId13"/>
    <p:sldId id="278" r:id="rId14"/>
    <p:sldId id="271" r:id="rId15"/>
    <p:sldId id="279" r:id="rId16"/>
    <p:sldId id="272" r:id="rId17"/>
    <p:sldId id="273" r:id="rId18"/>
    <p:sldId id="280" r:id="rId19"/>
    <p:sldId id="274" r:id="rId20"/>
    <p:sldId id="275" r:id="rId21"/>
    <p:sldId id="284"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AEA819-2490-4E9E-B854-8F39791D13C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1AB05C02-5B48-40EC-9F3E-E8EA498C2F33}">
      <dgm:prSet phldrT="[Text]"/>
      <dgm:spPr/>
      <dgm:t>
        <a:bodyPr/>
        <a:lstStyle/>
        <a:p>
          <a:r>
            <a:rPr lang="en-US" dirty="0" smtClean="0"/>
            <a:t>informative</a:t>
          </a:r>
          <a:endParaRPr lang="en-US" dirty="0"/>
        </a:p>
      </dgm:t>
    </dgm:pt>
    <dgm:pt modelId="{2C03F795-F7A6-4492-876E-A96C62CD1CC0}" type="parTrans" cxnId="{D2611CD0-1E6E-47D2-89B2-0ED62EFC4932}">
      <dgm:prSet/>
      <dgm:spPr/>
      <dgm:t>
        <a:bodyPr/>
        <a:lstStyle/>
        <a:p>
          <a:endParaRPr lang="en-US"/>
        </a:p>
      </dgm:t>
    </dgm:pt>
    <dgm:pt modelId="{EB41AD0B-DABB-45D2-AA7E-DC5BD41F5875}" type="sibTrans" cxnId="{D2611CD0-1E6E-47D2-89B2-0ED62EFC4932}">
      <dgm:prSet/>
      <dgm:spPr/>
      <dgm:t>
        <a:bodyPr/>
        <a:lstStyle/>
        <a:p>
          <a:endParaRPr lang="en-US"/>
        </a:p>
      </dgm:t>
    </dgm:pt>
    <dgm:pt modelId="{2D7A11DA-01D3-4609-8A4C-142A8123FC3E}">
      <dgm:prSet phldrT="[Text]"/>
      <dgm:spPr/>
      <dgm:t>
        <a:bodyPr/>
        <a:lstStyle/>
        <a:p>
          <a:r>
            <a:rPr lang="en-US" dirty="0" smtClean="0"/>
            <a:t>Overview of the report</a:t>
          </a:r>
          <a:endParaRPr lang="en-US" dirty="0"/>
        </a:p>
      </dgm:t>
    </dgm:pt>
    <dgm:pt modelId="{172520F2-9CE8-4B2B-894E-9EF42005432D}" type="parTrans" cxnId="{A505FE38-DDBF-4A1E-A9CE-F2818D646DDF}">
      <dgm:prSet/>
      <dgm:spPr/>
      <dgm:t>
        <a:bodyPr/>
        <a:lstStyle/>
        <a:p>
          <a:endParaRPr lang="en-US"/>
        </a:p>
      </dgm:t>
    </dgm:pt>
    <dgm:pt modelId="{637A7FA8-D8BE-4285-B684-CE9F0A85E190}" type="sibTrans" cxnId="{A505FE38-DDBF-4A1E-A9CE-F2818D646DDF}">
      <dgm:prSet/>
      <dgm:spPr/>
      <dgm:t>
        <a:bodyPr/>
        <a:lstStyle/>
        <a:p>
          <a:endParaRPr lang="en-US"/>
        </a:p>
      </dgm:t>
    </dgm:pt>
    <dgm:pt modelId="{FE5253EE-C08A-4D96-A401-84C7A82217FC}">
      <dgm:prSet phldrT="[Text]"/>
      <dgm:spPr/>
      <dgm:t>
        <a:bodyPr/>
        <a:lstStyle/>
        <a:p>
          <a:r>
            <a:rPr lang="en-US" dirty="0" smtClean="0"/>
            <a:t>descriptive</a:t>
          </a:r>
          <a:endParaRPr lang="en-US" dirty="0"/>
        </a:p>
      </dgm:t>
    </dgm:pt>
    <dgm:pt modelId="{4BCA5EDB-9F12-4629-8F07-5C7D6DE226A0}" type="parTrans" cxnId="{56D11BB7-0C02-49BD-AE2C-3F41340444A8}">
      <dgm:prSet/>
      <dgm:spPr/>
      <dgm:t>
        <a:bodyPr/>
        <a:lstStyle/>
        <a:p>
          <a:endParaRPr lang="en-US"/>
        </a:p>
      </dgm:t>
    </dgm:pt>
    <dgm:pt modelId="{E96E96EB-3D3A-431A-825C-6A967DAD6781}" type="sibTrans" cxnId="{56D11BB7-0C02-49BD-AE2C-3F41340444A8}">
      <dgm:prSet/>
      <dgm:spPr/>
      <dgm:t>
        <a:bodyPr/>
        <a:lstStyle/>
        <a:p>
          <a:endParaRPr lang="en-US"/>
        </a:p>
      </dgm:t>
    </dgm:pt>
    <dgm:pt modelId="{7DC71987-7728-4A2B-BCB7-A0155D160255}">
      <dgm:prSet phldrT="[Text]"/>
      <dgm:spPr/>
      <dgm:t>
        <a:bodyPr/>
        <a:lstStyle/>
        <a:p>
          <a:r>
            <a:rPr lang="en-US" dirty="0" smtClean="0"/>
            <a:t>Explain purpose, goal and methods</a:t>
          </a:r>
          <a:endParaRPr lang="en-US" dirty="0"/>
        </a:p>
      </dgm:t>
    </dgm:pt>
    <dgm:pt modelId="{0A48557F-1696-4D1D-872A-D774E9097434}" type="parTrans" cxnId="{FEEC4F0E-8FAB-453A-B40B-B61ACDB14108}">
      <dgm:prSet/>
      <dgm:spPr/>
      <dgm:t>
        <a:bodyPr/>
        <a:lstStyle/>
        <a:p>
          <a:endParaRPr lang="en-US"/>
        </a:p>
      </dgm:t>
    </dgm:pt>
    <dgm:pt modelId="{34DC01D4-14BF-4622-9F07-1B943EE16C11}" type="sibTrans" cxnId="{FEEC4F0E-8FAB-453A-B40B-B61ACDB14108}">
      <dgm:prSet/>
      <dgm:spPr/>
      <dgm:t>
        <a:bodyPr/>
        <a:lstStyle/>
        <a:p>
          <a:endParaRPr lang="en-US"/>
        </a:p>
      </dgm:t>
    </dgm:pt>
    <dgm:pt modelId="{4603CCE7-94F8-4987-A593-E2EDFBD16B75}">
      <dgm:prSet phldrT="[Text]"/>
      <dgm:spPr/>
      <dgm:t>
        <a:bodyPr/>
        <a:lstStyle/>
        <a:p>
          <a:r>
            <a:rPr lang="en-US" dirty="0" smtClean="0"/>
            <a:t>conclusive</a:t>
          </a:r>
          <a:endParaRPr lang="en-US" dirty="0"/>
        </a:p>
      </dgm:t>
    </dgm:pt>
    <dgm:pt modelId="{1F3AEA56-5CD6-48D8-9405-5C723F627FA4}" type="parTrans" cxnId="{2A5C5138-D2B0-4B3F-BAB2-4206E4B698A9}">
      <dgm:prSet/>
      <dgm:spPr/>
      <dgm:t>
        <a:bodyPr/>
        <a:lstStyle/>
        <a:p>
          <a:endParaRPr lang="en-US"/>
        </a:p>
      </dgm:t>
    </dgm:pt>
    <dgm:pt modelId="{A222E39E-EEF3-4182-BB15-45889D0CFC5D}" type="sibTrans" cxnId="{2A5C5138-D2B0-4B3F-BAB2-4206E4B698A9}">
      <dgm:prSet/>
      <dgm:spPr/>
      <dgm:t>
        <a:bodyPr/>
        <a:lstStyle/>
        <a:p>
          <a:endParaRPr lang="en-US"/>
        </a:p>
      </dgm:t>
    </dgm:pt>
    <dgm:pt modelId="{61894C04-79A0-42E0-8ED0-2B5F541B4D67}">
      <dgm:prSet phldrT="[Text]"/>
      <dgm:spPr/>
      <dgm:t>
        <a:bodyPr/>
        <a:lstStyle/>
        <a:p>
          <a:r>
            <a:rPr lang="en-US" dirty="0" smtClean="0"/>
            <a:t>What conclusions were drawn</a:t>
          </a:r>
          <a:endParaRPr lang="en-US" dirty="0"/>
        </a:p>
      </dgm:t>
    </dgm:pt>
    <dgm:pt modelId="{7B2FCAF0-0196-4394-B5E2-7E284E6E729C}" type="parTrans" cxnId="{DD46701A-8884-42AB-8AD3-30432F4CDA90}">
      <dgm:prSet/>
      <dgm:spPr/>
      <dgm:t>
        <a:bodyPr/>
        <a:lstStyle/>
        <a:p>
          <a:endParaRPr lang="en-US"/>
        </a:p>
      </dgm:t>
    </dgm:pt>
    <dgm:pt modelId="{7CF9DEDF-8AB0-4527-B57E-5263730CDA78}" type="sibTrans" cxnId="{DD46701A-8884-42AB-8AD3-30432F4CDA90}">
      <dgm:prSet/>
      <dgm:spPr/>
      <dgm:t>
        <a:bodyPr/>
        <a:lstStyle/>
        <a:p>
          <a:endParaRPr lang="en-US"/>
        </a:p>
      </dgm:t>
    </dgm:pt>
    <dgm:pt modelId="{BFE6F198-BEE7-4D94-9A8F-C71F24B12211}" type="pres">
      <dgm:prSet presAssocID="{7AAEA819-2490-4E9E-B854-8F39791D13CD}" presName="rootnode" presStyleCnt="0">
        <dgm:presLayoutVars>
          <dgm:chMax/>
          <dgm:chPref/>
          <dgm:dir/>
          <dgm:animLvl val="lvl"/>
        </dgm:presLayoutVars>
      </dgm:prSet>
      <dgm:spPr/>
    </dgm:pt>
    <dgm:pt modelId="{0AC1EC13-A5B6-425B-AADD-FFEC670592A0}" type="pres">
      <dgm:prSet presAssocID="{1AB05C02-5B48-40EC-9F3E-E8EA498C2F33}" presName="composite" presStyleCnt="0"/>
      <dgm:spPr/>
    </dgm:pt>
    <dgm:pt modelId="{7BE40174-DB98-459B-93ED-0121AF08EC47}" type="pres">
      <dgm:prSet presAssocID="{1AB05C02-5B48-40EC-9F3E-E8EA498C2F33}" presName="bentUpArrow1" presStyleLbl="alignImgPlace1" presStyleIdx="0" presStyleCnt="2"/>
      <dgm:spPr/>
    </dgm:pt>
    <dgm:pt modelId="{21A69F79-4401-4DEA-8F94-8B936E6589BB}" type="pres">
      <dgm:prSet presAssocID="{1AB05C02-5B48-40EC-9F3E-E8EA498C2F33}" presName="ParentText" presStyleLbl="node1" presStyleIdx="0" presStyleCnt="3">
        <dgm:presLayoutVars>
          <dgm:chMax val="1"/>
          <dgm:chPref val="1"/>
          <dgm:bulletEnabled val="1"/>
        </dgm:presLayoutVars>
      </dgm:prSet>
      <dgm:spPr/>
    </dgm:pt>
    <dgm:pt modelId="{68B168D4-16AE-4AC4-9E3F-EA41646EAF58}" type="pres">
      <dgm:prSet presAssocID="{1AB05C02-5B48-40EC-9F3E-E8EA498C2F33}" presName="ChildText" presStyleLbl="revTx" presStyleIdx="0" presStyleCnt="3">
        <dgm:presLayoutVars>
          <dgm:chMax val="0"/>
          <dgm:chPref val="0"/>
          <dgm:bulletEnabled val="1"/>
        </dgm:presLayoutVars>
      </dgm:prSet>
      <dgm:spPr/>
    </dgm:pt>
    <dgm:pt modelId="{B45FBEC4-EFA5-4A3F-BAEF-56EB094879B0}" type="pres">
      <dgm:prSet presAssocID="{EB41AD0B-DABB-45D2-AA7E-DC5BD41F5875}" presName="sibTrans" presStyleCnt="0"/>
      <dgm:spPr/>
    </dgm:pt>
    <dgm:pt modelId="{27CB2D26-2670-4572-B41B-FAA310ECEF0A}" type="pres">
      <dgm:prSet presAssocID="{FE5253EE-C08A-4D96-A401-84C7A82217FC}" presName="composite" presStyleCnt="0"/>
      <dgm:spPr/>
    </dgm:pt>
    <dgm:pt modelId="{C1BE3D70-BF86-431C-B1DA-3E55F82B8360}" type="pres">
      <dgm:prSet presAssocID="{FE5253EE-C08A-4D96-A401-84C7A82217FC}" presName="bentUpArrow1" presStyleLbl="alignImgPlace1" presStyleIdx="1" presStyleCnt="2"/>
      <dgm:spPr/>
    </dgm:pt>
    <dgm:pt modelId="{1B1E5063-098B-4CBC-BBD4-C0227B859802}" type="pres">
      <dgm:prSet presAssocID="{FE5253EE-C08A-4D96-A401-84C7A82217FC}" presName="ParentText" presStyleLbl="node1" presStyleIdx="1" presStyleCnt="3">
        <dgm:presLayoutVars>
          <dgm:chMax val="1"/>
          <dgm:chPref val="1"/>
          <dgm:bulletEnabled val="1"/>
        </dgm:presLayoutVars>
      </dgm:prSet>
      <dgm:spPr/>
      <dgm:t>
        <a:bodyPr/>
        <a:lstStyle/>
        <a:p>
          <a:endParaRPr lang="en-US"/>
        </a:p>
      </dgm:t>
    </dgm:pt>
    <dgm:pt modelId="{19AEC26A-7EB9-4997-888B-52DEA00055AB}" type="pres">
      <dgm:prSet presAssocID="{FE5253EE-C08A-4D96-A401-84C7A82217FC}" presName="ChildText" presStyleLbl="revTx" presStyleIdx="1" presStyleCnt="3">
        <dgm:presLayoutVars>
          <dgm:chMax val="0"/>
          <dgm:chPref val="0"/>
          <dgm:bulletEnabled val="1"/>
        </dgm:presLayoutVars>
      </dgm:prSet>
      <dgm:spPr/>
    </dgm:pt>
    <dgm:pt modelId="{925CAEDC-3A80-4CDA-AF7C-25FE5E8D6BB4}" type="pres">
      <dgm:prSet presAssocID="{E96E96EB-3D3A-431A-825C-6A967DAD6781}" presName="sibTrans" presStyleCnt="0"/>
      <dgm:spPr/>
    </dgm:pt>
    <dgm:pt modelId="{EC1FFD29-0A18-4263-804B-280EA7827F91}" type="pres">
      <dgm:prSet presAssocID="{4603CCE7-94F8-4987-A593-E2EDFBD16B75}" presName="composite" presStyleCnt="0"/>
      <dgm:spPr/>
    </dgm:pt>
    <dgm:pt modelId="{9CEDF7BB-EA51-4AA9-9574-D70B0926C5AD}" type="pres">
      <dgm:prSet presAssocID="{4603CCE7-94F8-4987-A593-E2EDFBD16B75}" presName="ParentText" presStyleLbl="node1" presStyleIdx="2" presStyleCnt="3">
        <dgm:presLayoutVars>
          <dgm:chMax val="1"/>
          <dgm:chPref val="1"/>
          <dgm:bulletEnabled val="1"/>
        </dgm:presLayoutVars>
      </dgm:prSet>
      <dgm:spPr/>
      <dgm:t>
        <a:bodyPr/>
        <a:lstStyle/>
        <a:p>
          <a:endParaRPr lang="en-US"/>
        </a:p>
      </dgm:t>
    </dgm:pt>
    <dgm:pt modelId="{15D45E93-F27B-4EBB-BA2C-029C8CA18375}" type="pres">
      <dgm:prSet presAssocID="{4603CCE7-94F8-4987-A593-E2EDFBD16B75}" presName="FinalChildText" presStyleLbl="revTx" presStyleIdx="2" presStyleCnt="3">
        <dgm:presLayoutVars>
          <dgm:chMax val="0"/>
          <dgm:chPref val="0"/>
          <dgm:bulletEnabled val="1"/>
        </dgm:presLayoutVars>
      </dgm:prSet>
      <dgm:spPr/>
    </dgm:pt>
  </dgm:ptLst>
  <dgm:cxnLst>
    <dgm:cxn modelId="{1DB223EC-0AC3-4D12-8B81-07275DAEE1A2}" type="presOf" srcId="{7AAEA819-2490-4E9E-B854-8F39791D13CD}" destId="{BFE6F198-BEE7-4D94-9A8F-C71F24B12211}" srcOrd="0" destOrd="0" presId="urn:microsoft.com/office/officeart/2005/8/layout/StepDownProcess"/>
    <dgm:cxn modelId="{9841E7DC-B2E4-41E0-A555-D29CF844A53A}" type="presOf" srcId="{61894C04-79A0-42E0-8ED0-2B5F541B4D67}" destId="{15D45E93-F27B-4EBB-BA2C-029C8CA18375}" srcOrd="0" destOrd="0" presId="urn:microsoft.com/office/officeart/2005/8/layout/StepDownProcess"/>
    <dgm:cxn modelId="{E7F87210-6DC8-42FA-B59C-1438EA8F6D05}" type="presOf" srcId="{7DC71987-7728-4A2B-BCB7-A0155D160255}" destId="{19AEC26A-7EB9-4997-888B-52DEA00055AB}" srcOrd="0" destOrd="0" presId="urn:microsoft.com/office/officeart/2005/8/layout/StepDownProcess"/>
    <dgm:cxn modelId="{A505FE38-DDBF-4A1E-A9CE-F2818D646DDF}" srcId="{1AB05C02-5B48-40EC-9F3E-E8EA498C2F33}" destId="{2D7A11DA-01D3-4609-8A4C-142A8123FC3E}" srcOrd="0" destOrd="0" parTransId="{172520F2-9CE8-4B2B-894E-9EF42005432D}" sibTransId="{637A7FA8-D8BE-4285-B684-CE9F0A85E190}"/>
    <dgm:cxn modelId="{2A5C5138-D2B0-4B3F-BAB2-4206E4B698A9}" srcId="{7AAEA819-2490-4E9E-B854-8F39791D13CD}" destId="{4603CCE7-94F8-4987-A593-E2EDFBD16B75}" srcOrd="2" destOrd="0" parTransId="{1F3AEA56-5CD6-48D8-9405-5C723F627FA4}" sibTransId="{A222E39E-EEF3-4182-BB15-45889D0CFC5D}"/>
    <dgm:cxn modelId="{FEEC4F0E-8FAB-453A-B40B-B61ACDB14108}" srcId="{FE5253EE-C08A-4D96-A401-84C7A82217FC}" destId="{7DC71987-7728-4A2B-BCB7-A0155D160255}" srcOrd="0" destOrd="0" parTransId="{0A48557F-1696-4D1D-872A-D774E9097434}" sibTransId="{34DC01D4-14BF-4622-9F07-1B943EE16C11}"/>
    <dgm:cxn modelId="{B8F39BE0-D6F5-44BE-B6D1-F23685608A15}" type="presOf" srcId="{1AB05C02-5B48-40EC-9F3E-E8EA498C2F33}" destId="{21A69F79-4401-4DEA-8F94-8B936E6589BB}" srcOrd="0" destOrd="0" presId="urn:microsoft.com/office/officeart/2005/8/layout/StepDownProcess"/>
    <dgm:cxn modelId="{56D11BB7-0C02-49BD-AE2C-3F41340444A8}" srcId="{7AAEA819-2490-4E9E-B854-8F39791D13CD}" destId="{FE5253EE-C08A-4D96-A401-84C7A82217FC}" srcOrd="1" destOrd="0" parTransId="{4BCA5EDB-9F12-4629-8F07-5C7D6DE226A0}" sibTransId="{E96E96EB-3D3A-431A-825C-6A967DAD6781}"/>
    <dgm:cxn modelId="{CA997560-6569-4F46-83AC-3AC0C6EB14B3}" type="presOf" srcId="{4603CCE7-94F8-4987-A593-E2EDFBD16B75}" destId="{9CEDF7BB-EA51-4AA9-9574-D70B0926C5AD}" srcOrd="0" destOrd="0" presId="urn:microsoft.com/office/officeart/2005/8/layout/StepDownProcess"/>
    <dgm:cxn modelId="{D2611CD0-1E6E-47D2-89B2-0ED62EFC4932}" srcId="{7AAEA819-2490-4E9E-B854-8F39791D13CD}" destId="{1AB05C02-5B48-40EC-9F3E-E8EA498C2F33}" srcOrd="0" destOrd="0" parTransId="{2C03F795-F7A6-4492-876E-A96C62CD1CC0}" sibTransId="{EB41AD0B-DABB-45D2-AA7E-DC5BD41F5875}"/>
    <dgm:cxn modelId="{5CED3FF2-A6A5-425E-B022-D7092850948D}" type="presOf" srcId="{2D7A11DA-01D3-4609-8A4C-142A8123FC3E}" destId="{68B168D4-16AE-4AC4-9E3F-EA41646EAF58}" srcOrd="0" destOrd="0" presId="urn:microsoft.com/office/officeart/2005/8/layout/StepDownProcess"/>
    <dgm:cxn modelId="{AE182C23-1169-4D72-A6C2-DD0796392E02}" type="presOf" srcId="{FE5253EE-C08A-4D96-A401-84C7A82217FC}" destId="{1B1E5063-098B-4CBC-BBD4-C0227B859802}" srcOrd="0" destOrd="0" presId="urn:microsoft.com/office/officeart/2005/8/layout/StepDownProcess"/>
    <dgm:cxn modelId="{DD46701A-8884-42AB-8AD3-30432F4CDA90}" srcId="{4603CCE7-94F8-4987-A593-E2EDFBD16B75}" destId="{61894C04-79A0-42E0-8ED0-2B5F541B4D67}" srcOrd="0" destOrd="0" parTransId="{7B2FCAF0-0196-4394-B5E2-7E284E6E729C}" sibTransId="{7CF9DEDF-8AB0-4527-B57E-5263730CDA78}"/>
    <dgm:cxn modelId="{750F84B6-78BE-487B-8173-2528A3E0ACB7}" type="presParOf" srcId="{BFE6F198-BEE7-4D94-9A8F-C71F24B12211}" destId="{0AC1EC13-A5B6-425B-AADD-FFEC670592A0}" srcOrd="0" destOrd="0" presId="urn:microsoft.com/office/officeart/2005/8/layout/StepDownProcess"/>
    <dgm:cxn modelId="{A2E4FE7A-FB70-47CA-89C2-CCC5CDE29CED}" type="presParOf" srcId="{0AC1EC13-A5B6-425B-AADD-FFEC670592A0}" destId="{7BE40174-DB98-459B-93ED-0121AF08EC47}" srcOrd="0" destOrd="0" presId="urn:microsoft.com/office/officeart/2005/8/layout/StepDownProcess"/>
    <dgm:cxn modelId="{37BCD510-D036-4A77-9EA9-39BFE594B48D}" type="presParOf" srcId="{0AC1EC13-A5B6-425B-AADD-FFEC670592A0}" destId="{21A69F79-4401-4DEA-8F94-8B936E6589BB}" srcOrd="1" destOrd="0" presId="urn:microsoft.com/office/officeart/2005/8/layout/StepDownProcess"/>
    <dgm:cxn modelId="{0D16B6DE-C287-4F1A-9230-87F7345F58B9}" type="presParOf" srcId="{0AC1EC13-A5B6-425B-AADD-FFEC670592A0}" destId="{68B168D4-16AE-4AC4-9E3F-EA41646EAF58}" srcOrd="2" destOrd="0" presId="urn:microsoft.com/office/officeart/2005/8/layout/StepDownProcess"/>
    <dgm:cxn modelId="{65F72353-47A6-44B7-9B07-2B0D7B7D6DF0}" type="presParOf" srcId="{BFE6F198-BEE7-4D94-9A8F-C71F24B12211}" destId="{B45FBEC4-EFA5-4A3F-BAEF-56EB094879B0}" srcOrd="1" destOrd="0" presId="urn:microsoft.com/office/officeart/2005/8/layout/StepDownProcess"/>
    <dgm:cxn modelId="{FFF63E98-094E-41A2-A3F5-D047304657E0}" type="presParOf" srcId="{BFE6F198-BEE7-4D94-9A8F-C71F24B12211}" destId="{27CB2D26-2670-4572-B41B-FAA310ECEF0A}" srcOrd="2" destOrd="0" presId="urn:microsoft.com/office/officeart/2005/8/layout/StepDownProcess"/>
    <dgm:cxn modelId="{6DDAFB4A-6F2A-43D2-A474-A31214D93FD1}" type="presParOf" srcId="{27CB2D26-2670-4572-B41B-FAA310ECEF0A}" destId="{C1BE3D70-BF86-431C-B1DA-3E55F82B8360}" srcOrd="0" destOrd="0" presId="urn:microsoft.com/office/officeart/2005/8/layout/StepDownProcess"/>
    <dgm:cxn modelId="{E322945C-E19C-499A-AD07-4141376DB563}" type="presParOf" srcId="{27CB2D26-2670-4572-B41B-FAA310ECEF0A}" destId="{1B1E5063-098B-4CBC-BBD4-C0227B859802}" srcOrd="1" destOrd="0" presId="urn:microsoft.com/office/officeart/2005/8/layout/StepDownProcess"/>
    <dgm:cxn modelId="{13473B7B-A5D0-42DA-A331-E19DDD3D530D}" type="presParOf" srcId="{27CB2D26-2670-4572-B41B-FAA310ECEF0A}" destId="{19AEC26A-7EB9-4997-888B-52DEA00055AB}" srcOrd="2" destOrd="0" presId="urn:microsoft.com/office/officeart/2005/8/layout/StepDownProcess"/>
    <dgm:cxn modelId="{D687FCE6-AE18-4E0B-9F32-C21CD3488D59}" type="presParOf" srcId="{BFE6F198-BEE7-4D94-9A8F-C71F24B12211}" destId="{925CAEDC-3A80-4CDA-AF7C-25FE5E8D6BB4}" srcOrd="3" destOrd="0" presId="urn:microsoft.com/office/officeart/2005/8/layout/StepDownProcess"/>
    <dgm:cxn modelId="{EFE737BF-3D9D-4EAB-B2B1-39B554B2DC6F}" type="presParOf" srcId="{BFE6F198-BEE7-4D94-9A8F-C71F24B12211}" destId="{EC1FFD29-0A18-4263-804B-280EA7827F91}" srcOrd="4" destOrd="0" presId="urn:microsoft.com/office/officeart/2005/8/layout/StepDownProcess"/>
    <dgm:cxn modelId="{90B5F00F-C97A-4B98-A19C-784B7E6992F2}" type="presParOf" srcId="{EC1FFD29-0A18-4263-804B-280EA7827F91}" destId="{9CEDF7BB-EA51-4AA9-9574-D70B0926C5AD}" srcOrd="0" destOrd="0" presId="urn:microsoft.com/office/officeart/2005/8/layout/StepDownProcess"/>
    <dgm:cxn modelId="{29CCC340-1DAC-46AF-B12F-AAAE1F4D342A}" type="presParOf" srcId="{EC1FFD29-0A18-4263-804B-280EA7827F91}" destId="{15D45E93-F27B-4EBB-BA2C-029C8CA18375}"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40174-DB98-459B-93ED-0121AF08EC47}">
      <dsp:nvSpPr>
        <dsp:cNvPr id="0" name=""/>
        <dsp:cNvSpPr/>
      </dsp:nvSpPr>
      <dsp:spPr>
        <a:xfrm rot="5400000">
          <a:off x="1934302" y="1103888"/>
          <a:ext cx="976293" cy="1111476"/>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A69F79-4401-4DEA-8F94-8B936E6589BB}">
      <dsp:nvSpPr>
        <dsp:cNvPr id="0" name=""/>
        <dsp:cNvSpPr/>
      </dsp:nvSpPr>
      <dsp:spPr>
        <a:xfrm>
          <a:off x="1675644" y="21646"/>
          <a:ext cx="1643504" cy="1150399"/>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informative</a:t>
          </a:r>
          <a:endParaRPr lang="en-US" sz="1900" kern="1200" dirty="0"/>
        </a:p>
      </dsp:txBody>
      <dsp:txXfrm>
        <a:off x="1731812" y="77814"/>
        <a:ext cx="1531168" cy="1038063"/>
      </dsp:txXfrm>
    </dsp:sp>
    <dsp:sp modelId="{68B168D4-16AE-4AC4-9E3F-EA41646EAF58}">
      <dsp:nvSpPr>
        <dsp:cNvPr id="0" name=""/>
        <dsp:cNvSpPr/>
      </dsp:nvSpPr>
      <dsp:spPr>
        <a:xfrm>
          <a:off x="3319148" y="131363"/>
          <a:ext cx="1195328" cy="92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Overview of the report</a:t>
          </a:r>
          <a:endParaRPr lang="en-US" sz="1400" kern="1200" dirty="0"/>
        </a:p>
      </dsp:txBody>
      <dsp:txXfrm>
        <a:off x="3319148" y="131363"/>
        <a:ext cx="1195328" cy="929803"/>
      </dsp:txXfrm>
    </dsp:sp>
    <dsp:sp modelId="{C1BE3D70-BF86-431C-B1DA-3E55F82B8360}">
      <dsp:nvSpPr>
        <dsp:cNvPr id="0" name=""/>
        <dsp:cNvSpPr/>
      </dsp:nvSpPr>
      <dsp:spPr>
        <a:xfrm rot="5400000">
          <a:off x="3296942" y="2396166"/>
          <a:ext cx="976293" cy="1111476"/>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1E5063-098B-4CBC-BBD4-C0227B859802}">
      <dsp:nvSpPr>
        <dsp:cNvPr id="0" name=""/>
        <dsp:cNvSpPr/>
      </dsp:nvSpPr>
      <dsp:spPr>
        <a:xfrm>
          <a:off x="3038283" y="1313925"/>
          <a:ext cx="1643504" cy="1150399"/>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descriptive</a:t>
          </a:r>
          <a:endParaRPr lang="en-US" sz="1900" kern="1200" dirty="0"/>
        </a:p>
      </dsp:txBody>
      <dsp:txXfrm>
        <a:off x="3094451" y="1370093"/>
        <a:ext cx="1531168" cy="1038063"/>
      </dsp:txXfrm>
    </dsp:sp>
    <dsp:sp modelId="{19AEC26A-7EB9-4997-888B-52DEA00055AB}">
      <dsp:nvSpPr>
        <dsp:cNvPr id="0" name=""/>
        <dsp:cNvSpPr/>
      </dsp:nvSpPr>
      <dsp:spPr>
        <a:xfrm>
          <a:off x="4681787" y="1423642"/>
          <a:ext cx="1195328" cy="92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Explain purpose, goal and methods</a:t>
          </a:r>
          <a:endParaRPr lang="en-US" sz="1400" kern="1200" dirty="0"/>
        </a:p>
      </dsp:txBody>
      <dsp:txXfrm>
        <a:off x="4681787" y="1423642"/>
        <a:ext cx="1195328" cy="929803"/>
      </dsp:txXfrm>
    </dsp:sp>
    <dsp:sp modelId="{9CEDF7BB-EA51-4AA9-9574-D70B0926C5AD}">
      <dsp:nvSpPr>
        <dsp:cNvPr id="0" name=""/>
        <dsp:cNvSpPr/>
      </dsp:nvSpPr>
      <dsp:spPr>
        <a:xfrm>
          <a:off x="4400923" y="2606203"/>
          <a:ext cx="1643504" cy="1150399"/>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conclusive</a:t>
          </a:r>
          <a:endParaRPr lang="en-US" sz="1900" kern="1200" dirty="0"/>
        </a:p>
      </dsp:txBody>
      <dsp:txXfrm>
        <a:off x="4457091" y="2662371"/>
        <a:ext cx="1531168" cy="1038063"/>
      </dsp:txXfrm>
    </dsp:sp>
    <dsp:sp modelId="{15D45E93-F27B-4EBB-BA2C-029C8CA18375}">
      <dsp:nvSpPr>
        <dsp:cNvPr id="0" name=""/>
        <dsp:cNvSpPr/>
      </dsp:nvSpPr>
      <dsp:spPr>
        <a:xfrm>
          <a:off x="6044427" y="2715920"/>
          <a:ext cx="1195328" cy="92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What conclusions were drawn</a:t>
          </a:r>
          <a:endParaRPr lang="en-US" sz="1300" kern="1200" dirty="0"/>
        </a:p>
      </dsp:txBody>
      <dsp:txXfrm>
        <a:off x="6044427" y="2715920"/>
        <a:ext cx="1195328" cy="92980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b="1" dirty="0" smtClean="0"/>
              <a:t>Workshop on Report Writing</a:t>
            </a:r>
            <a:endParaRPr lang="en-US" b="1" dirty="0"/>
          </a:p>
        </p:txBody>
      </p:sp>
      <p:sp>
        <p:nvSpPr>
          <p:cNvPr id="3" name="Subtitle 2"/>
          <p:cNvSpPr>
            <a:spLocks noGrp="1"/>
          </p:cNvSpPr>
          <p:nvPr>
            <p:ph type="subTitle" idx="1"/>
          </p:nvPr>
        </p:nvSpPr>
        <p:spPr/>
        <p:txBody>
          <a:bodyPr/>
          <a:lstStyle/>
          <a:p>
            <a:r>
              <a:rPr lang="en-US" dirty="0" smtClean="0"/>
              <a:t>By Sara </a:t>
            </a:r>
            <a:r>
              <a:rPr lang="en-US" dirty="0" err="1" smtClean="0"/>
              <a:t>Suleyman</a:t>
            </a:r>
            <a:endParaRPr lang="en-US"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72517" y="4777379"/>
            <a:ext cx="199103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914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Example </a:t>
            </a:r>
            <a:r>
              <a:rPr lang="en-US" b="1" dirty="0"/>
              <a:t>R</a:t>
            </a:r>
            <a:r>
              <a:rPr lang="en-US" b="1" dirty="0" smtClean="0"/>
              <a:t>eport </a:t>
            </a:r>
            <a:r>
              <a:rPr lang="en-US" b="1" dirty="0"/>
              <a:t>I</a:t>
            </a:r>
            <a:r>
              <a:rPr lang="en-US" b="1" dirty="0" smtClean="0"/>
              <a:t>ntroduction</a:t>
            </a:r>
            <a:endParaRPr lang="en-US" b="1" dirty="0"/>
          </a:p>
        </p:txBody>
      </p:sp>
      <p:pic>
        <p:nvPicPr>
          <p:cNvPr id="4" name="Content Placeholder 3"/>
          <p:cNvPicPr>
            <a:picLocks noGrp="1" noChangeAspect="1"/>
          </p:cNvPicPr>
          <p:nvPr>
            <p:ph idx="1"/>
          </p:nvPr>
        </p:nvPicPr>
        <p:blipFill>
          <a:blip r:embed="rId2"/>
          <a:stretch>
            <a:fillRect/>
          </a:stretch>
        </p:blipFill>
        <p:spPr>
          <a:xfrm>
            <a:off x="1724296" y="1746784"/>
            <a:ext cx="8506279" cy="3911319"/>
          </a:xfrm>
          <a:prstGeom prst="rect">
            <a:avLst/>
          </a:prstGeom>
        </p:spPr>
      </p:pic>
      <p:pic>
        <p:nvPicPr>
          <p:cNvPr id="5"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816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Discussion </a:t>
            </a:r>
            <a:endParaRPr lang="en-US" b="1"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589212" y="1515291"/>
            <a:ext cx="8915400" cy="4395931"/>
          </a:xfrm>
        </p:spPr>
        <p:txBody>
          <a:bodyPr/>
          <a:lstStyle/>
          <a:p>
            <a:r>
              <a:rPr lang="en-US" dirty="0"/>
              <a:t>The main body of the report and the longest part. </a:t>
            </a:r>
            <a:endParaRPr lang="en-US" dirty="0" smtClean="0"/>
          </a:p>
          <a:p>
            <a:r>
              <a:rPr lang="en-US" dirty="0" smtClean="0"/>
              <a:t>It </a:t>
            </a:r>
            <a:r>
              <a:rPr lang="en-US" dirty="0"/>
              <a:t>goes into more detail about the subject. </a:t>
            </a:r>
            <a:endParaRPr lang="en-US" dirty="0" smtClean="0"/>
          </a:p>
          <a:p>
            <a:r>
              <a:rPr lang="en-US" dirty="0" smtClean="0"/>
              <a:t>It </a:t>
            </a:r>
            <a:r>
              <a:rPr lang="en-US" dirty="0"/>
              <a:t>should be arranged logically in one or a series of chapters. </a:t>
            </a:r>
            <a:endParaRPr lang="en-US" dirty="0" smtClean="0"/>
          </a:p>
          <a:p>
            <a:r>
              <a:rPr lang="en-US" dirty="0" smtClean="0"/>
              <a:t>You </a:t>
            </a:r>
            <a:r>
              <a:rPr lang="en-US" dirty="0"/>
              <a:t>should use headings and sub-headings to help the reader find their way around it. </a:t>
            </a:r>
            <a:endParaRPr lang="en-US" dirty="0" smtClean="0"/>
          </a:p>
          <a:p>
            <a:r>
              <a:rPr lang="en-US" dirty="0" smtClean="0"/>
              <a:t>Start with the most important information.</a:t>
            </a:r>
            <a:endParaRPr lang="en-US" dirty="0"/>
          </a:p>
        </p:txBody>
      </p:sp>
      <p:pic>
        <p:nvPicPr>
          <p:cNvPr id="5" name="Picture 4"/>
          <p:cNvPicPr>
            <a:picLocks noChangeAspect="1"/>
          </p:cNvPicPr>
          <p:nvPr/>
        </p:nvPicPr>
        <p:blipFill>
          <a:blip r:embed="rId3"/>
          <a:stretch>
            <a:fillRect/>
          </a:stretch>
        </p:blipFill>
        <p:spPr>
          <a:xfrm>
            <a:off x="4061051" y="3827960"/>
            <a:ext cx="5114925" cy="2762250"/>
          </a:xfrm>
          <a:prstGeom prst="rect">
            <a:avLst/>
          </a:prstGeom>
        </p:spPr>
      </p:pic>
    </p:spTree>
    <p:extLst>
      <p:ext uri="{BB962C8B-B14F-4D97-AF65-F5344CB8AC3E}">
        <p14:creationId xmlns:p14="http://schemas.microsoft.com/office/powerpoint/2010/main" val="1222467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Organisation</a:t>
            </a:r>
            <a:r>
              <a:rPr lang="en-US" dirty="0" smtClean="0"/>
              <a:t> of a Discussion</a:t>
            </a:r>
            <a:endParaRPr lang="en-US" dirty="0"/>
          </a:p>
        </p:txBody>
      </p:sp>
      <p:pic>
        <p:nvPicPr>
          <p:cNvPr id="4" name="Content Placeholder 3"/>
          <p:cNvPicPr>
            <a:picLocks noGrp="1" noChangeAspect="1"/>
          </p:cNvPicPr>
          <p:nvPr>
            <p:ph idx="1"/>
          </p:nvPr>
        </p:nvPicPr>
        <p:blipFill>
          <a:blip r:embed="rId2"/>
          <a:stretch>
            <a:fillRect/>
          </a:stretch>
        </p:blipFill>
        <p:spPr>
          <a:xfrm>
            <a:off x="2592926" y="1665089"/>
            <a:ext cx="7944900" cy="4205486"/>
          </a:xfrm>
          <a:prstGeom prst="rect">
            <a:avLst/>
          </a:prstGeom>
        </p:spPr>
      </p:pic>
      <p:pic>
        <p:nvPicPr>
          <p:cNvPr id="5"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887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67167" y="1018903"/>
            <a:ext cx="8713302" cy="4993927"/>
          </a:xfrm>
          <a:prstGeom prst="rect">
            <a:avLst/>
          </a:prstGeom>
        </p:spPr>
      </p:pic>
      <p:pic>
        <p:nvPicPr>
          <p:cNvPr id="5"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5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lgn="ctr"/>
            <a:r>
              <a:rPr lang="en-US" b="1" dirty="0"/>
              <a:t>Conclusions </a:t>
            </a:r>
            <a:r>
              <a:rPr lang="en-US" dirty="0"/>
              <a:t/>
            </a:r>
            <a:br>
              <a:rPr lang="en-US" dirty="0"/>
            </a:br>
            <a:endParaRPr lang="en-US" b="1" dirty="0"/>
          </a:p>
        </p:txBody>
      </p:sp>
      <p:sp>
        <p:nvSpPr>
          <p:cNvPr id="3" name="Content Placeholder 2"/>
          <p:cNvSpPr>
            <a:spLocks noGrp="1"/>
          </p:cNvSpPr>
          <p:nvPr>
            <p:ph idx="1"/>
          </p:nvPr>
        </p:nvSpPr>
        <p:spPr>
          <a:xfrm>
            <a:off x="914401" y="2133599"/>
            <a:ext cx="10590212" cy="3849189"/>
          </a:xfrm>
        </p:spPr>
        <p:txBody>
          <a:bodyPr>
            <a:normAutofit/>
          </a:bodyPr>
          <a:lstStyle/>
          <a:p>
            <a:r>
              <a:rPr lang="en-US" dirty="0"/>
              <a:t>These are the main findings from the research that went into the report: </a:t>
            </a:r>
          </a:p>
          <a:p>
            <a:pPr lvl="1"/>
            <a:r>
              <a:rPr lang="en-US" dirty="0" smtClean="0"/>
              <a:t>What </a:t>
            </a:r>
            <a:r>
              <a:rPr lang="en-US" dirty="0"/>
              <a:t>you set out to find out – the purpose of the report </a:t>
            </a:r>
          </a:p>
          <a:p>
            <a:pPr lvl="1"/>
            <a:r>
              <a:rPr lang="en-US" dirty="0" smtClean="0"/>
              <a:t>What </a:t>
            </a:r>
            <a:r>
              <a:rPr lang="en-US" dirty="0"/>
              <a:t>you found out; </a:t>
            </a:r>
          </a:p>
          <a:p>
            <a:pPr lvl="1"/>
            <a:r>
              <a:rPr lang="en-US" dirty="0" smtClean="0"/>
              <a:t>What </a:t>
            </a:r>
            <a:r>
              <a:rPr lang="en-US" dirty="0"/>
              <a:t>was significant about what you discovered; </a:t>
            </a:r>
          </a:p>
          <a:p>
            <a:pPr lvl="1"/>
            <a:r>
              <a:rPr lang="en-US" dirty="0" smtClean="0"/>
              <a:t>How </a:t>
            </a:r>
            <a:r>
              <a:rPr lang="en-US" dirty="0"/>
              <a:t>it answers the question set by the person who commissioned the report. </a:t>
            </a:r>
          </a:p>
          <a:p>
            <a:endParaRPr lang="en-US" dirty="0"/>
          </a:p>
          <a:p>
            <a:r>
              <a:rPr lang="en-US" dirty="0"/>
              <a:t>Conclusions arise logically from the work you have already done. You shouldn’t present any new information here. Just use the information you have collected to inform the options, indicators, lessons or advice you wish to give the readers. </a:t>
            </a:r>
            <a:endParaRPr lang="en-AU" sz="2800" b="1"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2528902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Example Conclusion</a:t>
            </a:r>
            <a:endParaRPr lang="en-US" b="1" dirty="0"/>
          </a:p>
        </p:txBody>
      </p:sp>
      <p:pic>
        <p:nvPicPr>
          <p:cNvPr id="5" name="Content Placeholder 4"/>
          <p:cNvPicPr>
            <a:picLocks noGrp="1" noChangeAspect="1"/>
          </p:cNvPicPr>
          <p:nvPr>
            <p:ph idx="1"/>
          </p:nvPr>
        </p:nvPicPr>
        <p:blipFill>
          <a:blip r:embed="rId2"/>
          <a:stretch>
            <a:fillRect/>
          </a:stretch>
        </p:blipFill>
        <p:spPr>
          <a:xfrm>
            <a:off x="1985554" y="1411186"/>
            <a:ext cx="8240123" cy="4246917"/>
          </a:xfrm>
          <a:prstGeom prst="rect">
            <a:avLst/>
          </a:prstGeom>
        </p:spPr>
      </p:pic>
      <p:pic>
        <p:nvPicPr>
          <p:cNvPr id="6"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098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599509" y="624110"/>
            <a:ext cx="8905103" cy="745312"/>
          </a:xfrm>
        </p:spPr>
        <p:txBody>
          <a:bodyPr>
            <a:normAutofit/>
          </a:bodyPr>
          <a:lstStyle/>
          <a:p>
            <a:pPr algn="ctr"/>
            <a:r>
              <a:rPr lang="en-US" b="1" dirty="0"/>
              <a:t>Summary</a:t>
            </a:r>
            <a:endParaRPr lang="en-US" b="1" dirty="0"/>
          </a:p>
        </p:txBody>
      </p:sp>
      <p:sp>
        <p:nvSpPr>
          <p:cNvPr id="3" name="Content Placeholder 2"/>
          <p:cNvSpPr>
            <a:spLocks noGrp="1"/>
          </p:cNvSpPr>
          <p:nvPr>
            <p:ph idx="1"/>
          </p:nvPr>
        </p:nvSpPr>
        <p:spPr>
          <a:xfrm>
            <a:off x="914401" y="2133599"/>
            <a:ext cx="10590212" cy="3849189"/>
          </a:xfrm>
        </p:spPr>
        <p:txBody>
          <a:bodyPr>
            <a:normAutofit/>
          </a:bodyPr>
          <a:lstStyle/>
          <a:p>
            <a:pPr marL="0" indent="0">
              <a:buNone/>
            </a:pPr>
            <a:r>
              <a:rPr lang="en-US" b="1" dirty="0" smtClean="0"/>
              <a:t>The </a:t>
            </a:r>
            <a:r>
              <a:rPr lang="en-US" b="1" dirty="0"/>
              <a:t>key information from the report, often presented in bullet points or short paragraphs</a:t>
            </a:r>
            <a:r>
              <a:rPr lang="en-US" b="1" dirty="0" smtClean="0"/>
              <a:t>.</a:t>
            </a:r>
          </a:p>
          <a:p>
            <a:r>
              <a:rPr lang="en-US" dirty="0" smtClean="0"/>
              <a:t> </a:t>
            </a:r>
            <a:r>
              <a:rPr lang="en-US" dirty="0"/>
              <a:t>It mainly </a:t>
            </a:r>
            <a:r>
              <a:rPr lang="en-US" dirty="0" err="1"/>
              <a:t>summarises</a:t>
            </a:r>
            <a:r>
              <a:rPr lang="en-US" dirty="0"/>
              <a:t> the high points – the findings and conclusions, rather than discussing what, when and how again. </a:t>
            </a:r>
            <a:endParaRPr lang="en-US" dirty="0" smtClean="0"/>
          </a:p>
          <a:p>
            <a:r>
              <a:rPr lang="en-US" dirty="0" smtClean="0"/>
              <a:t>A </a:t>
            </a:r>
            <a:r>
              <a:rPr lang="en-US" dirty="0"/>
              <a:t>summary can often be separated from and read instead of the whole report, so a brief introduction to the summary could be used. </a:t>
            </a:r>
            <a:endParaRPr lang="en-US" dirty="0" smtClean="0"/>
          </a:p>
          <a:p>
            <a:r>
              <a:rPr lang="en-US" dirty="0" smtClean="0"/>
              <a:t>Summaries </a:t>
            </a:r>
            <a:r>
              <a:rPr lang="en-US" dirty="0"/>
              <a:t>are often placed at the front of long reports in recognition that the long report will be too much for many busy readers to take in. </a:t>
            </a:r>
            <a:endParaRPr lang="en-US" altLang="en-US" sz="2800" dirty="0">
              <a:latin typeface="Calibri" panose="020F0502020204030204" pitchFamily="34" charset="0"/>
              <a:ea typeface="ＭＳ Ｐゴシック" panose="020B0600070205080204" pitchFamily="34" charset="-128"/>
            </a:endParaRPr>
          </a:p>
          <a:p>
            <a:pPr marL="0" indent="0">
              <a:buNone/>
            </a:pPr>
            <a:endParaRPr lang="en-AU" sz="2800" b="1"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2189583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599509" y="624110"/>
            <a:ext cx="8905103" cy="745312"/>
          </a:xfrm>
        </p:spPr>
        <p:txBody>
          <a:bodyPr>
            <a:normAutofit/>
          </a:bodyPr>
          <a:lstStyle/>
          <a:p>
            <a:pPr algn="ctr"/>
            <a:r>
              <a:rPr lang="en-US" altLang="en-US" b="1" dirty="0">
                <a:latin typeface="Calibri" panose="020F0502020204030204" pitchFamily="34" charset="0"/>
                <a:ea typeface="ＭＳ Ｐゴシック" panose="020B0600070205080204" pitchFamily="34" charset="-128"/>
              </a:rPr>
              <a:t>Recommendations</a:t>
            </a:r>
            <a:endParaRPr lang="en-US" b="1" dirty="0"/>
          </a:p>
        </p:txBody>
      </p:sp>
      <p:sp>
        <p:nvSpPr>
          <p:cNvPr id="3" name="Content Placeholder 2"/>
          <p:cNvSpPr>
            <a:spLocks noGrp="1"/>
          </p:cNvSpPr>
          <p:nvPr>
            <p:ph idx="1"/>
          </p:nvPr>
        </p:nvSpPr>
        <p:spPr>
          <a:xfrm>
            <a:off x="914401" y="2133599"/>
            <a:ext cx="10590212" cy="3849189"/>
          </a:xfrm>
        </p:spPr>
        <p:txBody>
          <a:bodyPr>
            <a:normAutofit/>
          </a:bodyPr>
          <a:lstStyle/>
          <a:p>
            <a:pPr>
              <a:buClr>
                <a:schemeClr val="accent1">
                  <a:lumMod val="60000"/>
                  <a:lumOff val="40000"/>
                </a:schemeClr>
              </a:buClr>
              <a:defRPr/>
            </a:pPr>
            <a:r>
              <a:rPr lang="en-AU" sz="2800" b="1" dirty="0" smtClean="0">
                <a:solidFill>
                  <a:schemeClr val="tx1"/>
                </a:solidFill>
                <a:latin typeface="Bookman Old Style" panose="02050604050505020204" pitchFamily="18" charset="0"/>
              </a:rPr>
              <a:t>	</a:t>
            </a:r>
            <a:r>
              <a:rPr lang="en-US" dirty="0"/>
              <a:t>When a report is being used to present options or make some recommendations for action you have to give the reader some clues about what these might be. </a:t>
            </a:r>
            <a:endParaRPr lang="en-US" dirty="0" smtClean="0"/>
          </a:p>
          <a:p>
            <a:pPr>
              <a:buClr>
                <a:schemeClr val="accent1">
                  <a:lumMod val="60000"/>
                  <a:lumOff val="40000"/>
                </a:schemeClr>
              </a:buClr>
              <a:defRPr/>
            </a:pPr>
            <a:r>
              <a:rPr lang="en-US" dirty="0" smtClean="0"/>
              <a:t>Again</a:t>
            </a:r>
            <a:r>
              <a:rPr lang="en-US" dirty="0"/>
              <a:t>, don’t leave the preferred option or course of action until last. Use that ‘inverted triangle’ approach here too</a:t>
            </a:r>
            <a:r>
              <a:rPr lang="en-US" dirty="0" smtClean="0"/>
              <a:t>.</a:t>
            </a:r>
          </a:p>
          <a:p>
            <a:pPr>
              <a:buClr>
                <a:schemeClr val="accent1">
                  <a:lumMod val="60000"/>
                  <a:lumOff val="40000"/>
                </a:schemeClr>
              </a:buClr>
              <a:defRPr/>
            </a:pPr>
            <a:r>
              <a:rPr lang="en-US" dirty="0" smtClean="0"/>
              <a:t> </a:t>
            </a:r>
            <a:r>
              <a:rPr lang="en-US" dirty="0"/>
              <a:t>So you should present your most </a:t>
            </a:r>
            <a:r>
              <a:rPr lang="en-US" dirty="0" err="1"/>
              <a:t>favoured</a:t>
            </a:r>
            <a:r>
              <a:rPr lang="en-US" dirty="0"/>
              <a:t> ideas, options or recommendations first. </a:t>
            </a:r>
            <a:endParaRPr lang="en-US" dirty="0" smtClean="0"/>
          </a:p>
          <a:p>
            <a:pPr>
              <a:buClr>
                <a:schemeClr val="accent1">
                  <a:lumMod val="60000"/>
                  <a:lumOff val="40000"/>
                </a:schemeClr>
              </a:buClr>
              <a:defRPr/>
            </a:pPr>
            <a:r>
              <a:rPr lang="en-US" dirty="0" smtClean="0"/>
              <a:t>These </a:t>
            </a:r>
            <a:r>
              <a:rPr lang="en-US" dirty="0"/>
              <a:t>are likely to be debated more thoroughly by the readers and they will ideally come to a more informed decision (the one you prefer!). </a:t>
            </a:r>
            <a:endParaRPr lang="en-AU" sz="2800" b="1"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519607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Example Recommendation</a:t>
            </a:r>
            <a:endParaRPr lang="en-US" b="1" dirty="0"/>
          </a:p>
        </p:txBody>
      </p:sp>
      <p:pic>
        <p:nvPicPr>
          <p:cNvPr id="4" name="Content Placeholder 3"/>
          <p:cNvPicPr>
            <a:picLocks noGrp="1" noChangeAspect="1"/>
          </p:cNvPicPr>
          <p:nvPr>
            <p:ph idx="1"/>
          </p:nvPr>
        </p:nvPicPr>
        <p:blipFill>
          <a:blip r:embed="rId2"/>
          <a:stretch>
            <a:fillRect/>
          </a:stretch>
        </p:blipFill>
        <p:spPr>
          <a:xfrm>
            <a:off x="1599650" y="1580606"/>
            <a:ext cx="9170042" cy="3658326"/>
          </a:xfrm>
          <a:prstGeom prst="rect">
            <a:avLst/>
          </a:prstGeom>
        </p:spPr>
      </p:pic>
      <p:pic>
        <p:nvPicPr>
          <p:cNvPr id="5"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7237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Appendices</a:t>
            </a:r>
            <a:r>
              <a:rPr lang="en-US" sz="2400" b="1" dirty="0" smtClean="0"/>
              <a:t/>
            </a:r>
            <a:br>
              <a:rPr lang="en-US" sz="2400" b="1" dirty="0" smtClean="0"/>
            </a:br>
            <a:endParaRPr lang="en-US" b="1" dirty="0"/>
          </a:p>
        </p:txBody>
      </p:sp>
      <p:sp>
        <p:nvSpPr>
          <p:cNvPr id="3" name="Content Placeholder 2"/>
          <p:cNvSpPr>
            <a:spLocks noGrp="1"/>
          </p:cNvSpPr>
          <p:nvPr>
            <p:ph idx="1"/>
          </p:nvPr>
        </p:nvSpPr>
        <p:spPr>
          <a:xfrm>
            <a:off x="1240920" y="1991516"/>
            <a:ext cx="8915400" cy="3777622"/>
          </a:xfrm>
        </p:spPr>
        <p:txBody>
          <a:bodyPr>
            <a:normAutofit fontScale="92500" lnSpcReduction="20000"/>
          </a:bodyPr>
          <a:lstStyle/>
          <a:p>
            <a:pPr marL="0" indent="0">
              <a:buNone/>
            </a:pPr>
            <a:r>
              <a:rPr lang="en-US" dirty="0"/>
              <a:t>NOTE: You refer to one </a:t>
            </a:r>
            <a:r>
              <a:rPr lang="en-US" b="1" dirty="0"/>
              <a:t>appendix </a:t>
            </a:r>
            <a:r>
              <a:rPr lang="en-US" dirty="0"/>
              <a:t>or several </a:t>
            </a:r>
            <a:r>
              <a:rPr lang="en-US" b="1" dirty="0"/>
              <a:t>appendices</a:t>
            </a:r>
            <a:r>
              <a:rPr lang="en-US" dirty="0"/>
              <a:t>. However you can refer to the whole collection of appendices as ‘the Appendix’. </a:t>
            </a:r>
          </a:p>
          <a:p>
            <a:r>
              <a:rPr lang="en-US" dirty="0"/>
              <a:t>You use the Appendix to ‘dock’ informative and helpful information here. </a:t>
            </a:r>
            <a:endParaRPr lang="en-US" dirty="0" smtClean="0"/>
          </a:p>
          <a:p>
            <a:pPr lvl="1"/>
            <a:r>
              <a:rPr lang="en-US" dirty="0" smtClean="0"/>
              <a:t>You </a:t>
            </a:r>
            <a:r>
              <a:rPr lang="en-US" dirty="0"/>
              <a:t>shouldn’t use too many appendices – they should never overwhelm the report itself</a:t>
            </a:r>
            <a:r>
              <a:rPr lang="en-US" dirty="0" smtClean="0"/>
              <a:t>.</a:t>
            </a:r>
          </a:p>
          <a:p>
            <a:r>
              <a:rPr lang="en-US" dirty="0" smtClean="0"/>
              <a:t> </a:t>
            </a:r>
            <a:r>
              <a:rPr lang="en-US" dirty="0"/>
              <a:t>If you have done some research, put the (blank) questionnaire or interview questions here. </a:t>
            </a:r>
            <a:endParaRPr lang="en-US" dirty="0" smtClean="0"/>
          </a:p>
          <a:p>
            <a:r>
              <a:rPr lang="en-US" dirty="0" smtClean="0"/>
              <a:t>You </a:t>
            </a:r>
            <a:r>
              <a:rPr lang="en-US" dirty="0"/>
              <a:t>can insert (short) documents from other sources (for example, a brief summary of another report which would be helpful to the reader</a:t>
            </a:r>
            <a:r>
              <a:rPr lang="en-US" dirty="0" smtClean="0"/>
              <a:t>).</a:t>
            </a:r>
          </a:p>
          <a:p>
            <a:r>
              <a:rPr lang="en-US" dirty="0" smtClean="0"/>
              <a:t> </a:t>
            </a:r>
            <a:r>
              <a:rPr lang="en-US" dirty="0"/>
              <a:t>Tables, photographs, drawings or maps which will help the reader make sense of the report can be inserted into the appendices</a:t>
            </a:r>
            <a:r>
              <a:rPr lang="en-US" dirty="0" smtClean="0"/>
              <a:t>.</a:t>
            </a:r>
          </a:p>
          <a:p>
            <a:r>
              <a:rPr lang="en-US" dirty="0" smtClean="0"/>
              <a:t> </a:t>
            </a:r>
            <a:r>
              <a:rPr lang="en-US" dirty="0"/>
              <a:t>Be selective and don’t forget to provide the ‘signpost’ to </a:t>
            </a:r>
            <a:r>
              <a:rPr lang="en-US" dirty="0" smtClean="0"/>
              <a:t>the </a:t>
            </a:r>
            <a:r>
              <a:rPr lang="en-US" dirty="0"/>
              <a:t>relevant appendix in the body of your report - put the relevant </a:t>
            </a:r>
            <a:r>
              <a:rPr lang="en-US" dirty="0" smtClean="0"/>
              <a:t>appendix you </a:t>
            </a:r>
            <a:r>
              <a:rPr lang="en-US" dirty="0"/>
              <a:t>want the reader to look at in brackets, for example, (Appendix 1) or (see Appendix 1). </a:t>
            </a:r>
            <a:endParaRPr lang="en-US" sz="2400" dirty="0"/>
          </a:p>
        </p:txBody>
      </p:sp>
      <p:pic>
        <p:nvPicPr>
          <p:cNvPr id="5"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680277"/>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317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Report </a:t>
            </a:r>
            <a:r>
              <a:rPr lang="en-US" b="1" dirty="0">
                <a:solidFill>
                  <a:schemeClr val="tx1"/>
                </a:solidFill>
              </a:rPr>
              <a:t>Writing</a:t>
            </a:r>
          </a:p>
        </p:txBody>
      </p:sp>
      <p:sp>
        <p:nvSpPr>
          <p:cNvPr id="3" name="Content Placeholder 2"/>
          <p:cNvSpPr>
            <a:spLocks noGrp="1"/>
          </p:cNvSpPr>
          <p:nvPr>
            <p:ph idx="1"/>
          </p:nvPr>
        </p:nvSpPr>
        <p:spPr>
          <a:xfrm>
            <a:off x="1496291" y="2244436"/>
            <a:ext cx="10008321" cy="3666786"/>
          </a:xfrm>
        </p:spPr>
        <p:txBody>
          <a:bodyPr>
            <a:normAutofit/>
          </a:bodyPr>
          <a:lstStyle/>
          <a:p>
            <a:pPr marL="349250" lvl="0" indent="-349250" defTabSz="914400" fontAlgn="base">
              <a:spcBef>
                <a:spcPts val="2000"/>
              </a:spcBef>
              <a:spcAft>
                <a:spcPct val="0"/>
              </a:spcAft>
              <a:buClr>
                <a:srgbClr val="6FB7D7"/>
              </a:buClr>
              <a:buSzPct val="110000"/>
              <a:buFont typeface="Wingdings 2" panose="05020102010507070707" pitchFamily="18" charset="2"/>
              <a:buChar char=""/>
            </a:pPr>
            <a:r>
              <a:rPr lang="en-US" altLang="en-US" sz="2400" dirty="0" smtClean="0">
                <a:solidFill>
                  <a:srgbClr val="595959"/>
                </a:solidFill>
                <a:latin typeface="Calibri" panose="020F0502020204030204" pitchFamily="34" charset="0"/>
                <a:ea typeface="ＭＳ Ｐゴシック" panose="020B0600070205080204" pitchFamily="34" charset="-128"/>
              </a:rPr>
              <a:t>Reports are written documents that </a:t>
            </a:r>
            <a:r>
              <a:rPr lang="en-US" altLang="en-US" sz="2400" b="1" dirty="0" smtClean="0">
                <a:solidFill>
                  <a:srgbClr val="595959"/>
                </a:solidFill>
                <a:latin typeface="Calibri" panose="020F0502020204030204" pitchFamily="34" charset="0"/>
                <a:ea typeface="ＭＳ Ｐゴシック" panose="020B0600070205080204" pitchFamily="34" charset="-128"/>
              </a:rPr>
              <a:t>give</a:t>
            </a:r>
            <a:r>
              <a:rPr lang="en-US" altLang="en-US" sz="2400" dirty="0" smtClean="0">
                <a:solidFill>
                  <a:srgbClr val="595959"/>
                </a:solidFill>
                <a:latin typeface="Calibri" panose="020F0502020204030204" pitchFamily="34" charset="0"/>
                <a:ea typeface="ＭＳ Ｐゴシック" panose="020B0600070205080204" pitchFamily="34" charset="-128"/>
              </a:rPr>
              <a:t> a reader </a:t>
            </a:r>
            <a:r>
              <a:rPr lang="en-US" altLang="en-US" sz="2400" b="1" dirty="0" smtClean="0">
                <a:solidFill>
                  <a:srgbClr val="595959"/>
                </a:solidFill>
                <a:latin typeface="Calibri" panose="020F0502020204030204" pitchFamily="34" charset="0"/>
                <a:ea typeface="ＭＳ Ｐゴシック" panose="020B0600070205080204" pitchFamily="34" charset="-128"/>
              </a:rPr>
              <a:t>information</a:t>
            </a:r>
            <a:r>
              <a:rPr lang="en-US" altLang="en-US" sz="2400" dirty="0" smtClean="0">
                <a:solidFill>
                  <a:srgbClr val="595959"/>
                </a:solidFill>
                <a:latin typeface="Calibri" panose="020F0502020204030204" pitchFamily="34" charset="0"/>
                <a:ea typeface="ＭＳ Ｐゴシック" panose="020B0600070205080204" pitchFamily="34" charset="-128"/>
              </a:rPr>
              <a:t> and </a:t>
            </a:r>
            <a:r>
              <a:rPr lang="en-US" altLang="en-US" sz="2400" b="1" dirty="0" smtClean="0">
                <a:solidFill>
                  <a:srgbClr val="595959"/>
                </a:solidFill>
                <a:latin typeface="Calibri" panose="020F0502020204030204" pitchFamily="34" charset="0"/>
                <a:ea typeface="ＭＳ Ｐゴシック" panose="020B0600070205080204" pitchFamily="34" charset="-128"/>
              </a:rPr>
              <a:t>ask</a:t>
            </a:r>
            <a:r>
              <a:rPr lang="en-US" altLang="en-US" sz="2400" dirty="0" smtClean="0">
                <a:solidFill>
                  <a:srgbClr val="595959"/>
                </a:solidFill>
                <a:latin typeface="Calibri" panose="020F0502020204030204" pitchFamily="34" charset="0"/>
                <a:ea typeface="ＭＳ Ｐゴシック" panose="020B0600070205080204" pitchFamily="34" charset="-128"/>
              </a:rPr>
              <a:t> the reader </a:t>
            </a:r>
            <a:r>
              <a:rPr lang="en-US" altLang="en-US" sz="2400" b="1" dirty="0" smtClean="0">
                <a:solidFill>
                  <a:srgbClr val="595959"/>
                </a:solidFill>
                <a:latin typeface="Calibri" panose="020F0502020204030204" pitchFamily="34" charset="0"/>
                <a:ea typeface="ＭＳ Ｐゴシック" panose="020B0600070205080204" pitchFamily="34" charset="-128"/>
              </a:rPr>
              <a:t>to do something</a:t>
            </a:r>
            <a:r>
              <a:rPr lang="en-US" altLang="en-US" sz="2400" dirty="0" smtClean="0">
                <a:solidFill>
                  <a:srgbClr val="595959"/>
                </a:solidFill>
                <a:latin typeface="Calibri" panose="020F0502020204030204" pitchFamily="34" charset="0"/>
                <a:ea typeface="ＭＳ Ｐゴシック" panose="020B0600070205080204" pitchFamily="34" charset="-128"/>
              </a:rPr>
              <a:t>.</a:t>
            </a:r>
            <a:endParaRPr lang="en-US" altLang="en-US" sz="2400" dirty="0">
              <a:solidFill>
                <a:srgbClr val="595959"/>
              </a:solidFill>
              <a:latin typeface="Calibri" panose="020F0502020204030204" pitchFamily="34" charset="0"/>
              <a:ea typeface="ＭＳ Ｐゴシック" panose="020B0600070205080204" pitchFamily="34" charset="-128"/>
            </a:endParaRPr>
          </a:p>
          <a:p>
            <a:pPr lvl="1"/>
            <a:r>
              <a:rPr lang="en-US" dirty="0" smtClean="0"/>
              <a:t>To suggest new ideas and options</a:t>
            </a:r>
          </a:p>
          <a:p>
            <a:pPr lvl="1"/>
            <a:r>
              <a:rPr lang="en-US" dirty="0" smtClean="0"/>
              <a:t>To ask people to accept a point of view</a:t>
            </a:r>
          </a:p>
          <a:p>
            <a:pPr lvl="1"/>
            <a:r>
              <a:rPr lang="en-US" dirty="0" smtClean="0"/>
              <a:t>To influence a decision</a:t>
            </a:r>
          </a:p>
          <a:p>
            <a:pPr lvl="1"/>
            <a:r>
              <a:rPr lang="en-US" dirty="0" smtClean="0"/>
              <a:t>To ask people make choices among alternative options</a:t>
            </a:r>
            <a:endParaRPr lang="en-US" dirty="0" smtClean="0"/>
          </a:p>
          <a:p>
            <a:pPr lvl="1"/>
            <a:endParaRPr lang="en-US"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018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References</a:t>
            </a:r>
            <a:endParaRPr lang="en-US" dirty="0"/>
          </a:p>
        </p:txBody>
      </p:sp>
      <p:pic>
        <p:nvPicPr>
          <p:cNvPr id="5"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r>
              <a:rPr lang="en-US" dirty="0"/>
              <a:t>As you may well be writing your report as an assignment, you </a:t>
            </a:r>
            <a:r>
              <a:rPr lang="en-US" b="1" dirty="0"/>
              <a:t>must </a:t>
            </a:r>
            <a:r>
              <a:rPr lang="en-US" dirty="0"/>
              <a:t>reference all the sources you use in the body of the report and always have a reference list whenever you are asked to write a report at university</a:t>
            </a:r>
            <a:r>
              <a:rPr lang="en-US" dirty="0" smtClean="0"/>
              <a:t>.</a:t>
            </a:r>
          </a:p>
          <a:p>
            <a:r>
              <a:rPr lang="en-US" dirty="0" smtClean="0"/>
              <a:t> </a:t>
            </a:r>
            <a:r>
              <a:rPr lang="en-US" dirty="0"/>
              <a:t>This is not always required in a report in the workplace, although crediting the sources you have used is a courtesy. </a:t>
            </a:r>
            <a:endParaRPr lang="en-US" dirty="0"/>
          </a:p>
          <a:p>
            <a:endParaRPr lang="en-US" dirty="0"/>
          </a:p>
        </p:txBody>
      </p:sp>
    </p:spTree>
    <p:extLst>
      <p:ext uri="{BB962C8B-B14F-4D97-AF65-F5344CB8AC3E}">
        <p14:creationId xmlns:p14="http://schemas.microsoft.com/office/powerpoint/2010/main" val="2927628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Report Style </a:t>
            </a:r>
            <a:endParaRPr lang="en-US" b="1" dirty="0"/>
          </a:p>
        </p:txBody>
      </p:sp>
      <p:sp>
        <p:nvSpPr>
          <p:cNvPr id="3" name="Content Placeholder 2"/>
          <p:cNvSpPr>
            <a:spLocks noGrp="1"/>
          </p:cNvSpPr>
          <p:nvPr>
            <p:ph idx="1"/>
          </p:nvPr>
        </p:nvSpPr>
        <p:spPr/>
        <p:txBody>
          <a:bodyPr/>
          <a:lstStyle/>
          <a:p>
            <a:r>
              <a:rPr lang="en-US" dirty="0"/>
              <a:t>Knowing about the function and structure of reports is important</a:t>
            </a:r>
            <a:r>
              <a:rPr lang="en-US" dirty="0" smtClean="0"/>
              <a:t>;</a:t>
            </a:r>
          </a:p>
          <a:p>
            <a:r>
              <a:rPr lang="en-US" dirty="0" smtClean="0"/>
              <a:t> </a:t>
            </a:r>
            <a:r>
              <a:rPr lang="en-US" dirty="0"/>
              <a:t>however, knowing about the appropriate style and conventions to use when writing your report is equally important. </a:t>
            </a:r>
            <a:endParaRPr lang="en-US" dirty="0" smtClean="0"/>
          </a:p>
          <a:p>
            <a:r>
              <a:rPr lang="en-US" dirty="0" smtClean="0"/>
              <a:t>Reports </a:t>
            </a:r>
            <a:r>
              <a:rPr lang="en-US" dirty="0"/>
              <a:t>written in a university context tend to be structured, formal, objective, impersonal, complex and contain technical language.</a:t>
            </a:r>
          </a:p>
        </p:txBody>
      </p:sp>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8460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r>
              <a:rPr lang="en-US" dirty="0" smtClean="0"/>
              <a:t> language</a:t>
            </a:r>
            <a:endParaRPr lang="en-US" dirty="0"/>
          </a:p>
        </p:txBody>
      </p:sp>
      <p:sp>
        <p:nvSpPr>
          <p:cNvPr id="3" name="Content Placeholder 2"/>
          <p:cNvSpPr>
            <a:spLocks noGrp="1"/>
          </p:cNvSpPr>
          <p:nvPr>
            <p:ph idx="1"/>
          </p:nvPr>
        </p:nvSpPr>
        <p:spPr>
          <a:xfrm>
            <a:off x="1567543" y="1567543"/>
            <a:ext cx="9937069" cy="5179422"/>
          </a:xfrm>
        </p:spPr>
        <p:txBody>
          <a:bodyPr>
            <a:normAutofit fontScale="92500" lnSpcReduction="10000"/>
          </a:bodyPr>
          <a:lstStyle/>
          <a:p>
            <a:r>
              <a:rPr lang="en-US" dirty="0"/>
              <a:t>According to X...</a:t>
            </a:r>
          </a:p>
          <a:p>
            <a:r>
              <a:rPr lang="en-US" dirty="0"/>
              <a:t>It is the view of X that ...</a:t>
            </a:r>
          </a:p>
          <a:p>
            <a:r>
              <a:rPr lang="en-US" dirty="0"/>
              <a:t>The opinion of X is that ...</a:t>
            </a:r>
          </a:p>
          <a:p>
            <a:r>
              <a:rPr lang="en-US" dirty="0"/>
              <a:t>In an article by X, ...</a:t>
            </a:r>
          </a:p>
          <a:p>
            <a:r>
              <a:rPr lang="en-US" dirty="0"/>
              <a:t>Research by X suggests that ...</a:t>
            </a:r>
          </a:p>
          <a:p>
            <a:r>
              <a:rPr lang="en-US" dirty="0"/>
              <a:t>X has expressed a similar view.</a:t>
            </a:r>
          </a:p>
          <a:p>
            <a:r>
              <a:rPr lang="en-US" dirty="0"/>
              <a:t>X reports that ...</a:t>
            </a:r>
          </a:p>
          <a:p>
            <a:r>
              <a:rPr lang="en-US" dirty="0"/>
              <a:t>X notes that ...</a:t>
            </a:r>
          </a:p>
          <a:p>
            <a:r>
              <a:rPr lang="en-US" dirty="0"/>
              <a:t>X states that ...</a:t>
            </a:r>
          </a:p>
          <a:p>
            <a:r>
              <a:rPr lang="en-US" dirty="0"/>
              <a:t>X observes that ...</a:t>
            </a:r>
          </a:p>
          <a:p>
            <a:r>
              <a:rPr lang="en-US" dirty="0"/>
              <a:t>X concludes that ...</a:t>
            </a:r>
          </a:p>
          <a:p>
            <a:r>
              <a:rPr lang="en-US" dirty="0"/>
              <a:t>X argues that ...</a:t>
            </a:r>
          </a:p>
          <a:p>
            <a:r>
              <a:rPr lang="en-US" dirty="0"/>
              <a:t>X found that ...</a:t>
            </a:r>
          </a:p>
          <a:p>
            <a:r>
              <a:rPr lang="en-US" dirty="0"/>
              <a:t>X discovered that ...</a:t>
            </a:r>
          </a:p>
          <a:p>
            <a:endParaRPr lang="en-US" sz="2400"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977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Language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This report aims to investigate...</a:t>
            </a:r>
          </a:p>
          <a:p>
            <a:r>
              <a:rPr lang="en-US" dirty="0" smtClean="0"/>
              <a:t>This </a:t>
            </a:r>
            <a:r>
              <a:rPr lang="en-US" dirty="0"/>
              <a:t>report was commissioned to review...</a:t>
            </a:r>
          </a:p>
          <a:p>
            <a:r>
              <a:rPr lang="en-US" dirty="0" smtClean="0"/>
              <a:t>This </a:t>
            </a:r>
            <a:r>
              <a:rPr lang="en-US" dirty="0"/>
              <a:t>research indicates...</a:t>
            </a:r>
          </a:p>
          <a:p>
            <a:r>
              <a:rPr lang="en-US" dirty="0" smtClean="0"/>
              <a:t>The </a:t>
            </a:r>
            <a:r>
              <a:rPr lang="en-US" dirty="0"/>
              <a:t>results suggest...</a:t>
            </a:r>
          </a:p>
          <a:p>
            <a:r>
              <a:rPr lang="en-US" dirty="0" smtClean="0"/>
              <a:t>It </a:t>
            </a:r>
            <a:r>
              <a:rPr lang="en-US" dirty="0"/>
              <a:t>can be concluded that...</a:t>
            </a:r>
          </a:p>
          <a:p>
            <a:r>
              <a:rPr lang="en-US" dirty="0" smtClean="0"/>
              <a:t>Conclusions </a:t>
            </a:r>
            <a:r>
              <a:rPr lang="en-US" dirty="0"/>
              <a:t>that can be drawn are...</a:t>
            </a:r>
          </a:p>
          <a:p>
            <a:r>
              <a:rPr lang="en-US" dirty="0" smtClean="0"/>
              <a:t>It </a:t>
            </a:r>
            <a:r>
              <a:rPr lang="en-US" dirty="0"/>
              <a:t>recommends that...</a:t>
            </a:r>
          </a:p>
          <a:p>
            <a:r>
              <a:rPr lang="en-US" dirty="0" smtClean="0"/>
              <a:t>The </a:t>
            </a:r>
            <a:r>
              <a:rPr lang="en-US" dirty="0"/>
              <a:t>following recommendations are made...</a:t>
            </a:r>
          </a:p>
        </p:txBody>
      </p:sp>
      <p:pic>
        <p:nvPicPr>
          <p:cNvPr id="12"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7775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Calibri" panose="020F0502020204030204" pitchFamily="34" charset="0"/>
                <a:ea typeface="ＭＳ Ｐゴシック" panose="020B0600070205080204" pitchFamily="34" charset="-128"/>
              </a:rPr>
              <a:t>Report format</a:t>
            </a:r>
            <a:endParaRPr lang="en-US" b="1"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r>
              <a:rPr lang="en-US" altLang="en-US" dirty="0" smtClean="0">
                <a:latin typeface="Calibri" panose="020F0502020204030204" pitchFamily="34" charset="0"/>
                <a:ea typeface="ＭＳ Ｐゴシック" panose="020B0600070205080204" pitchFamily="34" charset="-128"/>
              </a:rPr>
              <a:t>Title of th</a:t>
            </a:r>
            <a:r>
              <a:rPr lang="en-US" altLang="en-US" dirty="0" smtClean="0">
                <a:latin typeface="Calibri" panose="020F0502020204030204" pitchFamily="34" charset="0"/>
                <a:ea typeface="ＭＳ Ｐゴシック" panose="020B0600070205080204" pitchFamily="34" charset="-128"/>
              </a:rPr>
              <a:t>e page</a:t>
            </a:r>
            <a:endParaRPr lang="en-US" altLang="en-US" dirty="0">
              <a:latin typeface="Calibri" panose="020F0502020204030204" pitchFamily="34" charset="0"/>
              <a:ea typeface="ＭＳ Ｐゴシック" panose="020B0600070205080204" pitchFamily="34" charset="-128"/>
            </a:endParaRPr>
          </a:p>
          <a:p>
            <a:r>
              <a:rPr lang="en-US" altLang="en-US" dirty="0" smtClean="0">
                <a:latin typeface="Calibri" panose="020F0502020204030204" pitchFamily="34" charset="0"/>
                <a:ea typeface="ＭＳ Ｐゴシック" panose="020B0600070205080204" pitchFamily="34" charset="-128"/>
              </a:rPr>
              <a:t>Contents list</a:t>
            </a:r>
            <a:endParaRPr lang="en-US" altLang="en-US" dirty="0">
              <a:latin typeface="Calibri" panose="020F0502020204030204" pitchFamily="34" charset="0"/>
              <a:ea typeface="ＭＳ Ｐゴシック" panose="020B0600070205080204" pitchFamily="34" charset="-128"/>
            </a:endParaRPr>
          </a:p>
          <a:p>
            <a:r>
              <a:rPr lang="en-US" altLang="en-US" dirty="0" smtClean="0">
                <a:latin typeface="Calibri" panose="020F0502020204030204" pitchFamily="34" charset="0"/>
                <a:ea typeface="ＭＳ Ｐゴシック" panose="020B0600070205080204" pitchFamily="34" charset="-128"/>
              </a:rPr>
              <a:t>Abstract</a:t>
            </a:r>
          </a:p>
          <a:p>
            <a:r>
              <a:rPr lang="en-US" altLang="en-US" dirty="0" smtClean="0">
                <a:latin typeface="Calibri" panose="020F0502020204030204" pitchFamily="34" charset="0"/>
                <a:ea typeface="ＭＳ Ｐゴシック" panose="020B0600070205080204" pitchFamily="34" charset="-128"/>
              </a:rPr>
              <a:t>Introduction</a:t>
            </a:r>
          </a:p>
          <a:p>
            <a:r>
              <a:rPr lang="en-US" altLang="en-US" dirty="0" smtClean="0"/>
              <a:t>Discussion</a:t>
            </a:r>
          </a:p>
          <a:p>
            <a:r>
              <a:rPr lang="en-US" altLang="en-US" dirty="0" smtClean="0">
                <a:latin typeface="Calibri" panose="020F0502020204030204" pitchFamily="34" charset="0"/>
                <a:ea typeface="ＭＳ Ｐゴシック" panose="020B0600070205080204" pitchFamily="34" charset="-128"/>
              </a:rPr>
              <a:t>Conclusion</a:t>
            </a:r>
          </a:p>
          <a:p>
            <a:r>
              <a:rPr lang="en-US" altLang="en-US" dirty="0" smtClean="0">
                <a:latin typeface="Calibri" panose="020F0502020204030204" pitchFamily="34" charset="0"/>
                <a:ea typeface="ＭＳ Ｐゴシック" panose="020B0600070205080204" pitchFamily="34" charset="-128"/>
              </a:rPr>
              <a:t>Summary</a:t>
            </a:r>
          </a:p>
          <a:p>
            <a:r>
              <a:rPr lang="en-US" altLang="en-US" dirty="0" smtClean="0">
                <a:latin typeface="Calibri" panose="020F0502020204030204" pitchFamily="34" charset="0"/>
                <a:ea typeface="ＭＳ Ｐゴシック" panose="020B0600070205080204" pitchFamily="34" charset="-128"/>
              </a:rPr>
              <a:t>Recommendations</a:t>
            </a:r>
          </a:p>
          <a:p>
            <a:r>
              <a:rPr lang="en-US" altLang="en-US" dirty="0" smtClean="0">
                <a:latin typeface="Calibri" panose="020F0502020204030204" pitchFamily="34" charset="0"/>
                <a:ea typeface="ＭＳ Ｐゴシック" panose="020B0600070205080204" pitchFamily="34" charset="-128"/>
              </a:rPr>
              <a:t>Appendices (and don’t forget to include reference page for academic reports)</a:t>
            </a:r>
            <a:endParaRPr lang="en-US" altLang="en-US" dirty="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3154704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Title</a:t>
            </a:r>
            <a:r>
              <a:rPr lang="en-US" b="1" dirty="0"/>
              <a:t/>
            </a:r>
            <a:br>
              <a:rPr lang="en-US" b="1" dirty="0"/>
            </a:br>
            <a:endParaRPr lang="en-US" b="1"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589212" y="1502229"/>
            <a:ext cx="8915400" cy="4408993"/>
          </a:xfrm>
        </p:spPr>
        <p:txBody>
          <a:bodyPr>
            <a:normAutofit/>
          </a:bodyPr>
          <a:lstStyle/>
          <a:p>
            <a:endParaRPr lang="en-US" altLang="en-US" sz="2400" dirty="0">
              <a:ea typeface="ＭＳ Ｐゴシック" panose="020B0600070205080204" pitchFamily="34" charset="-128"/>
            </a:endParaRPr>
          </a:p>
          <a:p>
            <a:r>
              <a:rPr lang="en-US" sz="2400" dirty="0" smtClean="0"/>
              <a:t>It is important to have a title or a title’s page in a longer report.</a:t>
            </a:r>
          </a:p>
          <a:p>
            <a:pPr lvl="1"/>
            <a:r>
              <a:rPr lang="en-US" sz="2200" dirty="0" smtClean="0"/>
              <a:t>Title should be very focused and include the main topic covered.</a:t>
            </a:r>
          </a:p>
          <a:p>
            <a:pPr lvl="1"/>
            <a:r>
              <a:rPr lang="en-US" sz="2200" dirty="0" smtClean="0"/>
              <a:t>Title’s page should include the title, name of the author, the date and who the report is for.</a:t>
            </a:r>
            <a:endParaRPr lang="en-US" sz="2200" dirty="0"/>
          </a:p>
        </p:txBody>
      </p:sp>
    </p:spTree>
    <p:extLst>
      <p:ext uri="{BB962C8B-B14F-4D97-AF65-F5344CB8AC3E}">
        <p14:creationId xmlns:p14="http://schemas.microsoft.com/office/powerpoint/2010/main" val="679762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592925" y="245684"/>
            <a:ext cx="7191155" cy="6413733"/>
          </a:xfrm>
          <a:prstGeom prst="rect">
            <a:avLst/>
          </a:prstGeom>
        </p:spPr>
      </p:pic>
      <p:pic>
        <p:nvPicPr>
          <p:cNvPr id="4"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0663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smtClean="0">
                <a:latin typeface="Calibri" panose="020F0502020204030204" pitchFamily="34" charset="0"/>
                <a:ea typeface="ＭＳ Ｐゴシック" panose="020B0600070205080204" pitchFamily="34" charset="-128"/>
              </a:rPr>
              <a:t>Contents list</a:t>
            </a:r>
            <a:endParaRPr lang="en-US" b="1" dirty="0"/>
          </a:p>
        </p:txBody>
      </p:sp>
      <p:sp>
        <p:nvSpPr>
          <p:cNvPr id="3" name="Content Placeholder 2"/>
          <p:cNvSpPr>
            <a:spLocks noGrp="1"/>
          </p:cNvSpPr>
          <p:nvPr>
            <p:ph idx="1"/>
          </p:nvPr>
        </p:nvSpPr>
        <p:spPr>
          <a:xfrm>
            <a:off x="2589212" y="1645920"/>
            <a:ext cx="8915400" cy="4265302"/>
          </a:xfrm>
        </p:spPr>
        <p:txBody>
          <a:bodyPr>
            <a:normAutofit/>
          </a:bodyPr>
          <a:lstStyle/>
          <a:p>
            <a:r>
              <a:rPr lang="en-US" dirty="0" smtClean="0"/>
              <a:t> </a:t>
            </a:r>
            <a:r>
              <a:rPr lang="en-US" dirty="0"/>
              <a:t>Used in long reports rather than short ones. </a:t>
            </a:r>
            <a:endParaRPr lang="en-US" dirty="0" smtClean="0"/>
          </a:p>
          <a:p>
            <a:r>
              <a:rPr lang="en-US" dirty="0" smtClean="0"/>
              <a:t> </a:t>
            </a:r>
            <a:r>
              <a:rPr lang="en-US" dirty="0"/>
              <a:t>A contents list helps the reader find their way around the report. </a:t>
            </a:r>
            <a:endParaRPr lang="en-US" dirty="0" smtClean="0"/>
          </a:p>
          <a:p>
            <a:r>
              <a:rPr lang="en-US" dirty="0" smtClean="0"/>
              <a:t> </a:t>
            </a:r>
            <a:r>
              <a:rPr lang="en-US" dirty="0"/>
              <a:t>Keep the chapter titles simple and clearly worded so you don’t confuse the reader. </a:t>
            </a:r>
            <a:endParaRPr lang="en-US" dirty="0" smtClean="0"/>
          </a:p>
          <a:p>
            <a:r>
              <a:rPr lang="en-US" dirty="0" smtClean="0"/>
              <a:t> </a:t>
            </a:r>
            <a:r>
              <a:rPr lang="en-US" dirty="0"/>
              <a:t>Ensure the pages are numbered so it is easy to move straight to the relevant section. </a:t>
            </a:r>
            <a:endParaRPr lang="en-US" dirty="0" smtClean="0"/>
          </a:p>
          <a:p>
            <a:r>
              <a:rPr lang="en-US" dirty="0" smtClean="0"/>
              <a:t> </a:t>
            </a:r>
            <a:r>
              <a:rPr lang="en-US" dirty="0"/>
              <a:t>Be consistent if numbering chapters – don’t start with Chapter 1 and next have Chapter B and next have Chapter iii! </a:t>
            </a:r>
            <a:endParaRPr lang="en-US" dirty="0" smtClean="0"/>
          </a:p>
          <a:p>
            <a:r>
              <a:rPr lang="en-US" dirty="0" smtClean="0"/>
              <a:t> Don’t </a:t>
            </a:r>
            <a:r>
              <a:rPr lang="en-US" dirty="0"/>
              <a:t>get too complex with a numbering scheme. </a:t>
            </a:r>
            <a:endParaRPr lang="en-US" dirty="0" smtClean="0"/>
          </a:p>
          <a:p>
            <a:r>
              <a:rPr lang="en-US" dirty="0" smtClean="0"/>
              <a:t> </a:t>
            </a:r>
            <a:r>
              <a:rPr lang="en-US" dirty="0"/>
              <a:t>If your reader </a:t>
            </a:r>
            <a:r>
              <a:rPr lang="en-US" dirty="0" smtClean="0"/>
              <a:t>has </a:t>
            </a:r>
            <a:r>
              <a:rPr lang="en-US" dirty="0"/>
              <a:t>to find Chapter 1.1.11.111.iii they might give </a:t>
            </a:r>
            <a:r>
              <a:rPr lang="en-US" dirty="0" smtClean="0"/>
              <a:t>up</a:t>
            </a:r>
          </a:p>
          <a:p>
            <a:pPr marL="0" indent="0">
              <a:buNone/>
            </a:pPr>
            <a:r>
              <a:rPr lang="en-US" dirty="0" smtClean="0"/>
              <a:t> </a:t>
            </a:r>
            <a:r>
              <a:rPr lang="en-US" dirty="0"/>
              <a:t>– not to mention you losing your way. </a:t>
            </a:r>
          </a:p>
        </p:txBody>
      </p:sp>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812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smtClean="0">
                <a:latin typeface="Calibri" panose="020F0502020204030204" pitchFamily="34" charset="0"/>
                <a:ea typeface="ＭＳ Ｐゴシック" panose="020B0600070205080204" pitchFamily="34" charset="-128"/>
              </a:rPr>
              <a:t>Abstract</a:t>
            </a:r>
            <a:endParaRPr lang="en-US" b="1" dirty="0"/>
          </a:p>
        </p:txBody>
      </p:sp>
      <p:sp>
        <p:nvSpPr>
          <p:cNvPr id="3" name="Content Placeholder 2"/>
          <p:cNvSpPr>
            <a:spLocks noGrp="1"/>
          </p:cNvSpPr>
          <p:nvPr>
            <p:ph idx="1"/>
          </p:nvPr>
        </p:nvSpPr>
        <p:spPr>
          <a:xfrm>
            <a:off x="1600200" y="1905000"/>
            <a:ext cx="9904412" cy="4006222"/>
          </a:xfrm>
        </p:spPr>
        <p:txBody>
          <a:bodyPr>
            <a:normAutofit/>
          </a:bodyPr>
          <a:lstStyle/>
          <a:p>
            <a:pPr>
              <a:buFont typeface="Wingdings" pitchFamily="2" charset="2"/>
              <a:buChar char="Ø"/>
            </a:pPr>
            <a:r>
              <a:rPr lang="en-US" dirty="0"/>
              <a:t>Normally only used in long and formal reports or if your work is being published. </a:t>
            </a:r>
            <a:endParaRPr lang="en-US" dirty="0" smtClean="0"/>
          </a:p>
          <a:p>
            <a:pPr>
              <a:buFont typeface="Wingdings" pitchFamily="2" charset="2"/>
              <a:buChar char="Ø"/>
            </a:pPr>
            <a:r>
              <a:rPr lang="en-US" dirty="0"/>
              <a:t>It is the whole </a:t>
            </a:r>
            <a:r>
              <a:rPr lang="en-US" dirty="0" smtClean="0"/>
              <a:t>report, </a:t>
            </a:r>
            <a:r>
              <a:rPr lang="en-US" dirty="0" err="1"/>
              <a:t>summarised</a:t>
            </a:r>
            <a:r>
              <a:rPr lang="en-US" dirty="0"/>
              <a:t> in 80-200 words. </a:t>
            </a:r>
            <a:endParaRPr lang="en-US" dirty="0" smtClean="0"/>
          </a:p>
          <a:p>
            <a:pPr>
              <a:buFont typeface="Wingdings" pitchFamily="2" charset="2"/>
              <a:buChar char="Ø"/>
            </a:pPr>
            <a:r>
              <a:rPr lang="en-US" dirty="0"/>
              <a:t>It tells the reader what you examined and why; what you discovered; how you did it and what conclusions you were led to. </a:t>
            </a:r>
            <a:endParaRPr lang="en-US" dirty="0" smtClean="0"/>
          </a:p>
          <a:p>
            <a:pPr>
              <a:buFont typeface="Wingdings" pitchFamily="2" charset="2"/>
              <a:buChar char="Ø"/>
            </a:pPr>
            <a:r>
              <a:rPr lang="en-US" dirty="0"/>
              <a:t>It is really a file note for a reader to see if the whole document is worth reading. </a:t>
            </a:r>
            <a:endParaRPr lang="en-US" dirty="0" smtClean="0"/>
          </a:p>
          <a:p>
            <a:pPr>
              <a:buFont typeface="Wingdings" pitchFamily="2" charset="2"/>
              <a:buChar char="Ø"/>
            </a:pPr>
            <a:r>
              <a:rPr lang="en-US" dirty="0"/>
              <a:t>Sometimes you will be asked to provide an abstract and the key words which give the reader an idea of what is covered/relevant. </a:t>
            </a:r>
            <a:endParaRPr lang="en-US" dirty="0" smtClean="0"/>
          </a:p>
          <a:p>
            <a:pPr>
              <a:buFont typeface="Wingdings" pitchFamily="2" charset="2"/>
              <a:buChar char="Ø"/>
            </a:pPr>
            <a:r>
              <a:rPr lang="en-US" dirty="0"/>
              <a:t>For example, the key words in a handout on report writing could be: reports; purpose; content; structuring; styles; learning; building an argument………………….. </a:t>
            </a:r>
            <a:endParaRPr lang="en-AU" sz="2800" i="1"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27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Abstract purpose</a:t>
            </a:r>
            <a:r>
              <a:rPr lang="en-US" b="1" dirty="0"/>
              <a:t/>
            </a:r>
            <a:br>
              <a:rPr lang="en-US" b="1" dirty="0"/>
            </a:br>
            <a:endParaRPr lang="en-US" b="1"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4"/>
          <p:cNvGraphicFramePr>
            <a:graphicFrameLocks noGrp="1"/>
          </p:cNvGraphicFramePr>
          <p:nvPr>
            <p:ph idx="1"/>
            <p:extLst>
              <p:ext uri="{D42A27DB-BD31-4B8C-83A1-F6EECF244321}">
                <p14:modId xmlns:p14="http://schemas.microsoft.com/office/powerpoint/2010/main" val="3128203962"/>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3705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charset="0"/>
              </a:rPr>
              <a:t>Introduction</a:t>
            </a:r>
            <a:endParaRPr lang="en-US" b="1" dirty="0"/>
          </a:p>
        </p:txBody>
      </p:sp>
      <p:sp>
        <p:nvSpPr>
          <p:cNvPr id="3" name="Content Placeholder 2"/>
          <p:cNvSpPr>
            <a:spLocks noGrp="1"/>
          </p:cNvSpPr>
          <p:nvPr>
            <p:ph idx="1"/>
          </p:nvPr>
        </p:nvSpPr>
        <p:spPr>
          <a:xfrm>
            <a:off x="1567543" y="2133599"/>
            <a:ext cx="9183188" cy="3849189"/>
          </a:xfrm>
        </p:spPr>
        <p:txBody>
          <a:bodyPr>
            <a:normAutofit lnSpcReduction="10000"/>
          </a:bodyPr>
          <a:lstStyle/>
          <a:p>
            <a:r>
              <a:rPr lang="en-US" dirty="0"/>
              <a:t>Should be quite brief. It can be a paragraph or a whole chapter but it should tell the reader: </a:t>
            </a:r>
          </a:p>
          <a:p>
            <a:pPr lvl="1"/>
            <a:r>
              <a:rPr lang="en-US" dirty="0" smtClean="0"/>
              <a:t> </a:t>
            </a:r>
            <a:r>
              <a:rPr lang="en-US" dirty="0"/>
              <a:t>The topic; </a:t>
            </a:r>
          </a:p>
          <a:p>
            <a:pPr lvl="1"/>
            <a:r>
              <a:rPr lang="en-US" dirty="0" smtClean="0"/>
              <a:t> Who </a:t>
            </a:r>
            <a:r>
              <a:rPr lang="en-US" dirty="0"/>
              <a:t>commissioned (asked for) it and when; </a:t>
            </a:r>
          </a:p>
          <a:p>
            <a:pPr lvl="1"/>
            <a:r>
              <a:rPr lang="en-US" dirty="0" smtClean="0"/>
              <a:t> The </a:t>
            </a:r>
            <a:r>
              <a:rPr lang="en-US" dirty="0"/>
              <a:t>reason for the report; </a:t>
            </a:r>
          </a:p>
          <a:p>
            <a:pPr lvl="1"/>
            <a:r>
              <a:rPr lang="en-US" dirty="0" smtClean="0"/>
              <a:t> </a:t>
            </a:r>
            <a:r>
              <a:rPr lang="en-US" dirty="0"/>
              <a:t>The terms of reference and limitations; </a:t>
            </a:r>
          </a:p>
          <a:p>
            <a:pPr lvl="1"/>
            <a:r>
              <a:rPr lang="en-US" dirty="0" smtClean="0"/>
              <a:t> </a:t>
            </a:r>
            <a:r>
              <a:rPr lang="en-US" dirty="0"/>
              <a:t>A brief outline of the background to the report; </a:t>
            </a:r>
          </a:p>
          <a:p>
            <a:pPr lvl="1"/>
            <a:r>
              <a:rPr lang="en-US" dirty="0" smtClean="0"/>
              <a:t> </a:t>
            </a:r>
            <a:r>
              <a:rPr lang="en-US" dirty="0"/>
              <a:t>The method of working (if this is very detailed it might form one of the appendices); </a:t>
            </a:r>
          </a:p>
          <a:p>
            <a:pPr lvl="1"/>
            <a:r>
              <a:rPr lang="en-US" dirty="0" smtClean="0"/>
              <a:t> </a:t>
            </a:r>
            <a:r>
              <a:rPr lang="en-US" dirty="0"/>
              <a:t>What sources have been used in researching the report (and again, if these are numerous the detail should be in the appendices and referenced); </a:t>
            </a:r>
          </a:p>
          <a:p>
            <a:pPr lvl="1"/>
            <a:r>
              <a:rPr lang="en-US" dirty="0" smtClean="0"/>
              <a:t> </a:t>
            </a:r>
            <a:r>
              <a:rPr lang="en-US" dirty="0"/>
              <a:t>The key issues which will be addressed (another way of ‘signposting’). </a:t>
            </a:r>
          </a:p>
          <a:p>
            <a:pPr>
              <a:buClr>
                <a:schemeClr val="accent1">
                  <a:lumMod val="60000"/>
                  <a:lumOff val="40000"/>
                </a:schemeClr>
              </a:buClr>
              <a:defRPr/>
            </a:pPr>
            <a:endParaRPr lang="en-AU" sz="2400" b="1" dirty="0">
              <a:solidFill>
                <a:schemeClr val="tx1"/>
              </a:solidFill>
              <a:latin typeface="Bookman Old Style" panose="02050604050505020204" pitchFamily="18" charset="0"/>
            </a:endParaRPr>
          </a:p>
        </p:txBody>
      </p:sp>
      <p:pic>
        <p:nvPicPr>
          <p:cNvPr id="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4526" y="4569242"/>
            <a:ext cx="2107474" cy="21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1259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8454</TotalTime>
  <Words>1202</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MS PGothic</vt:lpstr>
      <vt:lpstr>Arial</vt:lpstr>
      <vt:lpstr>Bookman Old Style</vt:lpstr>
      <vt:lpstr>Calibri</vt:lpstr>
      <vt:lpstr>Century Gothic</vt:lpstr>
      <vt:lpstr>Wingdings</vt:lpstr>
      <vt:lpstr>Wingdings 2</vt:lpstr>
      <vt:lpstr>Wingdings 3</vt:lpstr>
      <vt:lpstr>Wisp</vt:lpstr>
      <vt:lpstr>Workshop on Report Writing</vt:lpstr>
      <vt:lpstr>Report Writing</vt:lpstr>
      <vt:lpstr>Report format</vt:lpstr>
      <vt:lpstr>Title </vt:lpstr>
      <vt:lpstr>PowerPoint Presentation</vt:lpstr>
      <vt:lpstr>Contents list</vt:lpstr>
      <vt:lpstr>Abstract</vt:lpstr>
      <vt:lpstr>Abstract purpose </vt:lpstr>
      <vt:lpstr>Introduction</vt:lpstr>
      <vt:lpstr>Example Report Introduction</vt:lpstr>
      <vt:lpstr>Discussion </vt:lpstr>
      <vt:lpstr>Organisation of a Discussion</vt:lpstr>
      <vt:lpstr>PowerPoint Presentation</vt:lpstr>
      <vt:lpstr>Conclusions  </vt:lpstr>
      <vt:lpstr>Example Conclusion</vt:lpstr>
      <vt:lpstr>Summary</vt:lpstr>
      <vt:lpstr>Recommendations</vt:lpstr>
      <vt:lpstr>Example Recommendation</vt:lpstr>
      <vt:lpstr>Appendices </vt:lpstr>
      <vt:lpstr>References</vt:lpstr>
      <vt:lpstr>Report Style </vt:lpstr>
      <vt:lpstr>Reporting language</vt:lpstr>
      <vt:lpstr>Reporting Language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Organising your writing</dc:title>
  <dc:creator>Sara Suleymanova</dc:creator>
  <cp:lastModifiedBy>Sara Suleymanova</cp:lastModifiedBy>
  <cp:revision>37</cp:revision>
  <dcterms:created xsi:type="dcterms:W3CDTF">2016-08-22T05:18:37Z</dcterms:created>
  <dcterms:modified xsi:type="dcterms:W3CDTF">2020-06-28T05:46:01Z</dcterms:modified>
</cp:coreProperties>
</file>