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8"/>
  </p:handoutMasterIdLst>
  <p:sldIdLst>
    <p:sldId id="256" r:id="rId4"/>
    <p:sldId id="266" r:id="rId6"/>
    <p:sldId id="267" r:id="rId7"/>
    <p:sldId id="288" r:id="rId8"/>
    <p:sldId id="269" r:id="rId9"/>
    <p:sldId id="270" r:id="rId10"/>
    <p:sldId id="281" r:id="rId11"/>
    <p:sldId id="271" r:id="rId12"/>
    <p:sldId id="272" r:id="rId13"/>
    <p:sldId id="273" r:id="rId14"/>
    <p:sldId id="276"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7" d="100"/>
          <a:sy n="67" d="100"/>
        </p:scale>
        <p:origin x="60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i="1" dirty="0">
                <a:sym typeface="+mn-ea"/>
              </a:rPr>
              <a:t>Authors</a:t>
            </a:r>
            <a:endParaRPr lang="en-US" i="1" dirty="0"/>
          </a:p>
          <a:p>
            <a:r>
              <a:rPr lang="en-US" i="1" dirty="0">
                <a:sym typeface="+mn-ea"/>
              </a:rPr>
              <a:t>DESC logo allowed?</a:t>
            </a:r>
            <a:endParaRPr lang="en-US" i="1" dirty="0"/>
          </a:p>
          <a:p>
            <a:r>
              <a:rPr lang="en-US" i="1" dirty="0" err="1">
                <a:sym typeface="+mn-ea"/>
              </a:rPr>
              <a:t>Cybersec</a:t>
            </a:r>
            <a:r>
              <a:rPr lang="en-US" i="1" dirty="0">
                <a:sym typeface="+mn-ea"/>
              </a:rPr>
              <a:t>-esc background</a:t>
            </a:r>
            <a:endParaRPr lang="en-US" i="1" dirty="0"/>
          </a:p>
          <a:p>
            <a:r>
              <a:rPr lang="en-US" i="1" dirty="0">
                <a:sym typeface="+mn-ea"/>
              </a:rPr>
              <a:t>Date of presentation</a:t>
            </a:r>
            <a:endParaRPr lang="en-US" i="1" dirty="0"/>
          </a:p>
          <a:p>
            <a:r>
              <a:rPr lang="en-US" i="1" dirty="0">
                <a:sym typeface="+mn-ea"/>
              </a:rPr>
              <a:t>Name of conference</a:t>
            </a:r>
            <a:endParaRPr lang="en-US" i="1" dirty="0"/>
          </a:p>
          <a:p>
            <a:r>
              <a:rPr lang="en-US" i="1" dirty="0">
                <a:sym typeface="+mn-ea"/>
              </a:rPr>
              <a:t>Logos for all slides</a:t>
            </a:r>
            <a:endParaRPr lang="en-US" i="1" dirty="0"/>
          </a:p>
          <a:p>
            <a:r>
              <a:rPr lang="en-US" i="1" dirty="0">
                <a:sym typeface="+mn-ea"/>
              </a:rPr>
              <a:t>Footer: speaker name(me), conference name, year MM-YYYY,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342900" indent="-342900" algn="l">
              <a:buFont typeface="Arial" panose="020B0604020202020204" pitchFamily="34" charset="0"/>
              <a:buChar char="•"/>
            </a:pPr>
            <a:r>
              <a:rPr lang="en-US" dirty="0">
                <a:sym typeface="+mn-ea"/>
              </a:rPr>
              <a:t>(limit to 6 points, remove long texts, use key words, use image if possible)</a:t>
            </a:r>
            <a:r>
              <a:rPr lang="en-US" b="1" dirty="0">
                <a:sym typeface="+mn-ea"/>
              </a:rPr>
              <a:t>Collaboration </a:t>
            </a:r>
            <a:r>
              <a:rPr lang="en-US" dirty="0">
                <a:sym typeface="+mn-ea"/>
              </a:rPr>
              <a:t>between different entities </a:t>
            </a:r>
            <a:endParaRPr lang="en-US" dirty="0"/>
          </a:p>
          <a:p>
            <a:pPr marL="342900" indent="-342900" algn="l">
              <a:buFont typeface="Arial" panose="020B0604020202020204" pitchFamily="34" charset="0"/>
              <a:buChar char="•"/>
            </a:pPr>
            <a:r>
              <a:rPr lang="en-US" b="1" dirty="0">
                <a:sym typeface="+mn-ea"/>
              </a:rPr>
              <a:t>Access </a:t>
            </a:r>
            <a:r>
              <a:rPr lang="en-US" dirty="0">
                <a:sym typeface="+mn-ea"/>
              </a:rPr>
              <a:t>the critical infrastructure </a:t>
            </a:r>
            <a:endParaRPr lang="en-US" dirty="0"/>
          </a:p>
          <a:p>
            <a:pPr marL="342900" indent="-342900" algn="l">
              <a:buFont typeface="Arial" panose="020B0604020202020204" pitchFamily="34" charset="0"/>
              <a:buChar char="•"/>
            </a:pPr>
            <a:r>
              <a:rPr lang="en-US" dirty="0">
                <a:sym typeface="+mn-ea"/>
              </a:rPr>
              <a:t>Getting </a:t>
            </a:r>
            <a:r>
              <a:rPr lang="en-US" b="1" dirty="0">
                <a:sym typeface="+mn-ea"/>
              </a:rPr>
              <a:t>approval/authorizations</a:t>
            </a:r>
            <a:r>
              <a:rPr lang="en-US" dirty="0">
                <a:sym typeface="+mn-ea"/>
              </a:rPr>
              <a:t> </a:t>
            </a:r>
            <a:endParaRPr lang="en-US" dirty="0"/>
          </a:p>
          <a:p>
            <a:pPr marL="342900" indent="-342900" algn="l">
              <a:buFont typeface="Arial" panose="020B0604020202020204" pitchFamily="34" charset="0"/>
              <a:buChar char="•"/>
            </a:pPr>
            <a:r>
              <a:rPr lang="en-US" b="1" dirty="0">
                <a:sym typeface="+mn-ea"/>
              </a:rPr>
              <a:t>Dataset </a:t>
            </a:r>
            <a:r>
              <a:rPr lang="en-US" dirty="0">
                <a:sym typeface="+mn-ea"/>
              </a:rPr>
              <a:t>used is </a:t>
            </a:r>
            <a:r>
              <a:rPr lang="en-US" b="1" u="sng" dirty="0">
                <a:sym typeface="+mn-ea"/>
              </a:rPr>
              <a:t>limited</a:t>
            </a:r>
            <a:r>
              <a:rPr lang="en-US" dirty="0">
                <a:sym typeface="+mn-ea"/>
              </a:rPr>
              <a:t> to the scope we cover and the duration (period) of our analysis. </a:t>
            </a:r>
            <a:endParaRPr lang="en-US" dirty="0"/>
          </a:p>
          <a:p>
            <a:pPr marL="342900" indent="-342900" algn="l">
              <a:buFont typeface="Arial" panose="020B0604020202020204" pitchFamily="34" charset="0"/>
              <a:buChar char="•"/>
            </a:pPr>
            <a:r>
              <a:rPr lang="en-US" dirty="0">
                <a:sym typeface="+mn-ea"/>
              </a:rPr>
              <a:t>Almost </a:t>
            </a:r>
            <a:r>
              <a:rPr lang="en-US" b="1" dirty="0">
                <a:sym typeface="+mn-ea"/>
              </a:rPr>
              <a:t>impossible to assess the real attack impact</a:t>
            </a:r>
            <a:r>
              <a:rPr lang="en-US" dirty="0">
                <a:sym typeface="+mn-ea"/>
              </a:rPr>
              <a:t> (damage) on physical infrastructure without having one. </a:t>
            </a:r>
            <a:endParaRPr lang="en-US" dirty="0"/>
          </a:p>
          <a:p>
            <a:pPr marL="342900" indent="-342900" algn="l">
              <a:buFont typeface="Arial" panose="020B0604020202020204" pitchFamily="34" charset="0"/>
              <a:buChar char="•"/>
            </a:pPr>
            <a:r>
              <a:rPr lang="en-US" b="1" dirty="0">
                <a:sym typeface="+mn-ea"/>
              </a:rPr>
              <a:t>Identifying and filtering</a:t>
            </a:r>
            <a:r>
              <a:rPr lang="en-US" dirty="0">
                <a:sym typeface="+mn-ea"/>
              </a:rPr>
              <a:t> between </a:t>
            </a:r>
            <a:r>
              <a:rPr lang="en-US" b="1" dirty="0">
                <a:sym typeface="+mn-ea"/>
              </a:rPr>
              <a:t>benign and malicious data</a:t>
            </a:r>
            <a:r>
              <a:rPr lang="en-US" dirty="0">
                <a:sym typeface="+mn-ea"/>
              </a:rPr>
              <a:t> in systematic and automated manners are done manually.  </a:t>
            </a:r>
            <a:endParaRPr lang="en-US" dirty="0"/>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85750" indent="-285750" algn="just">
              <a:buFont typeface="Arial" panose="020B0604020202020204" pitchFamily="34" charset="0"/>
              <a:buChar char="•"/>
            </a:pPr>
            <a:r>
              <a:rPr lang="en-US" dirty="0">
                <a:sym typeface="+mn-ea"/>
              </a:rPr>
              <a:t>  </a:t>
            </a:r>
            <a:r>
              <a:rPr lang="en-US" b="1" u="sng" dirty="0">
                <a:sym typeface="+mn-ea"/>
              </a:rPr>
              <a:t>Big Data fusion model</a:t>
            </a:r>
            <a:r>
              <a:rPr lang="en-US" dirty="0">
                <a:sym typeface="+mn-ea"/>
              </a:rPr>
              <a:t> that leverages a </a:t>
            </a:r>
            <a:r>
              <a:rPr lang="en-US" b="1" u="sng" dirty="0">
                <a:sym typeface="+mn-ea"/>
              </a:rPr>
              <a:t>correlation engine.</a:t>
            </a:r>
            <a:endParaRPr lang="en-US" dirty="0">
              <a:sym typeface="+mn-ea"/>
            </a:endParaRPr>
          </a:p>
          <a:p>
            <a:pPr marL="285750" indent="-285750" algn="just">
              <a:buFont typeface="Arial" panose="020B0604020202020204" pitchFamily="34" charset="0"/>
              <a:buChar char="•"/>
            </a:pPr>
            <a:r>
              <a:rPr lang="en-US" dirty="0">
                <a:sym typeface="+mn-ea"/>
              </a:rPr>
              <a:t>  Utilized two types of trap-based network monitoring systems, namely, </a:t>
            </a:r>
            <a:r>
              <a:rPr lang="en-US" b="1" u="sng" dirty="0">
                <a:sym typeface="+mn-ea"/>
              </a:rPr>
              <a:t>Honeypot and Darknet</a:t>
            </a:r>
            <a:r>
              <a:rPr lang="en-US" dirty="0">
                <a:sym typeface="+mn-ea"/>
              </a:rPr>
              <a:t>. </a:t>
            </a:r>
            <a:endParaRPr lang="en-US" dirty="0">
              <a:sym typeface="+mn-ea"/>
            </a:endParaRPr>
          </a:p>
          <a:p>
            <a:pPr marL="342900" indent="-342900" algn="just">
              <a:buFont typeface="Arial" panose="020B0604020202020204" pitchFamily="34" charset="0"/>
              <a:buChar char="•"/>
            </a:pPr>
            <a:r>
              <a:rPr lang="en-US" dirty="0">
                <a:sym typeface="+mn-ea"/>
              </a:rPr>
              <a:t>The </a:t>
            </a:r>
            <a:r>
              <a:rPr lang="en-US" b="1" dirty="0">
                <a:sym typeface="+mn-ea"/>
              </a:rPr>
              <a:t>Honeypot</a:t>
            </a:r>
            <a:r>
              <a:rPr lang="en-US" dirty="0">
                <a:sym typeface="+mn-ea"/>
              </a:rPr>
              <a:t> data are found to be </a:t>
            </a:r>
            <a:r>
              <a:rPr lang="en-US" b="1" u="sng" dirty="0">
                <a:sym typeface="+mn-ea"/>
              </a:rPr>
              <a:t>more stable</a:t>
            </a:r>
            <a:r>
              <a:rPr lang="en-US" dirty="0">
                <a:sym typeface="+mn-ea"/>
              </a:rPr>
              <a:t> than </a:t>
            </a:r>
            <a:r>
              <a:rPr lang="en-US" dirty="0" err="1">
                <a:sym typeface="+mn-ea"/>
              </a:rPr>
              <a:t>darknet</a:t>
            </a:r>
            <a:r>
              <a:rPr lang="en-US" dirty="0">
                <a:sym typeface="+mn-ea"/>
              </a:rPr>
              <a:t>. </a:t>
            </a:r>
            <a:endParaRPr lang="en-US" dirty="0">
              <a:sym typeface="+mn-ea"/>
            </a:endParaRPr>
          </a:p>
          <a:p>
            <a:pPr marL="342900" indent="-342900" algn="just">
              <a:buFont typeface="Arial" panose="020B0604020202020204" pitchFamily="34" charset="0"/>
              <a:buChar char="•"/>
            </a:pPr>
            <a:r>
              <a:rPr lang="en-US" dirty="0">
                <a:sym typeface="+mn-ea"/>
              </a:rPr>
              <a:t>The </a:t>
            </a:r>
            <a:r>
              <a:rPr lang="en-US" b="1" dirty="0">
                <a:sym typeface="+mn-ea"/>
              </a:rPr>
              <a:t>Darknet</a:t>
            </a:r>
            <a:r>
              <a:rPr lang="en-US" dirty="0">
                <a:sym typeface="+mn-ea"/>
              </a:rPr>
              <a:t>, though are </a:t>
            </a:r>
            <a:r>
              <a:rPr lang="en-US" b="1" u="sng" dirty="0">
                <a:sym typeface="+mn-ea"/>
              </a:rPr>
              <a:t>more attractive monitors to hackers and easier to secure and hide</a:t>
            </a:r>
            <a:r>
              <a:rPr lang="en-US" dirty="0">
                <a:sym typeface="+mn-ea"/>
              </a:rPr>
              <a:t>. </a:t>
            </a:r>
            <a:endParaRPr lang="en-US" dirty="0">
              <a:sym typeface="+mn-ea"/>
            </a:endParaRPr>
          </a:p>
          <a:p>
            <a:pPr marL="342900" indent="-342900" algn="just">
              <a:buFont typeface="Arial" panose="020B0604020202020204" pitchFamily="34" charset="0"/>
              <a:buChar char="•"/>
            </a:pPr>
            <a:r>
              <a:rPr lang="en-US" dirty="0">
                <a:sym typeface="+mn-ea"/>
              </a:rPr>
              <a:t>The </a:t>
            </a:r>
            <a:r>
              <a:rPr lang="en-US" b="1" dirty="0">
                <a:sym typeface="+mn-ea"/>
              </a:rPr>
              <a:t>IPMI </a:t>
            </a:r>
            <a:r>
              <a:rPr lang="en-US" dirty="0">
                <a:sym typeface="+mn-ea"/>
              </a:rPr>
              <a:t>is the </a:t>
            </a:r>
            <a:r>
              <a:rPr lang="en-US" b="1" u="sng" dirty="0">
                <a:sym typeface="+mn-ea"/>
              </a:rPr>
              <a:t>number one targeted CPS service</a:t>
            </a:r>
            <a:r>
              <a:rPr lang="en-US" dirty="0">
                <a:sym typeface="+mn-ea"/>
              </a:rPr>
              <a:t> (among the top conventional </a:t>
            </a:r>
            <a:r>
              <a:rPr lang="en-US" dirty="0" err="1">
                <a:sym typeface="+mn-ea"/>
              </a:rPr>
              <a:t>darknet</a:t>
            </a:r>
            <a:r>
              <a:rPr lang="en-US" dirty="0">
                <a:sym typeface="+mn-ea"/>
              </a:rPr>
              <a:t> abused services)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Use key words and images, remove long text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algn="just"/>
            <a:r>
              <a:rPr lang="en-US" dirty="0">
                <a:sym typeface="+mn-ea"/>
              </a:rPr>
              <a:t>While CPS is included in several </a:t>
            </a:r>
            <a:r>
              <a:rPr lang="en-US" b="1" dirty="0">
                <a:sym typeface="+mn-ea"/>
              </a:rPr>
              <a:t>critical sectors</a:t>
            </a:r>
            <a:r>
              <a:rPr lang="en-US" dirty="0">
                <a:sym typeface="+mn-ea"/>
              </a:rPr>
              <a:t>, such as </a:t>
            </a:r>
            <a:r>
              <a:rPr lang="en-US" b="1" u="sng" dirty="0">
                <a:sym typeface="+mn-ea"/>
              </a:rPr>
              <a:t>power, nuclear plants, and urban infrastructures</a:t>
            </a:r>
            <a:r>
              <a:rPr lang="en-US" dirty="0">
                <a:sym typeface="+mn-ea"/>
              </a:rPr>
              <a:t>, these systems are often subtle to various cyber security threats due to several reasons. </a:t>
            </a:r>
            <a:endParaRPr lang="en-US" dirty="0"/>
          </a:p>
          <a:p>
            <a:pPr algn="just"/>
            <a:endParaRPr lang="en-US" dirty="0">
              <a:sym typeface="+mn-ea"/>
            </a:endParaRPr>
          </a:p>
          <a:p>
            <a:pPr algn="just"/>
            <a:r>
              <a:rPr lang="en-US" dirty="0">
                <a:sym typeface="+mn-ea"/>
              </a:rPr>
              <a:t>First, these systems were </a:t>
            </a:r>
            <a:r>
              <a:rPr lang="en-US" b="1" dirty="0">
                <a:sym typeface="+mn-ea"/>
              </a:rPr>
              <a:t>not designed to be part of a public network</a:t>
            </a:r>
            <a:r>
              <a:rPr lang="en-US" dirty="0">
                <a:sym typeface="+mn-ea"/>
              </a:rPr>
              <a:t>, </a:t>
            </a:r>
            <a:r>
              <a:rPr lang="en-US" dirty="0" err="1">
                <a:sym typeface="+mn-ea"/>
              </a:rPr>
              <a:t>i,e</a:t>
            </a:r>
            <a:r>
              <a:rPr lang="en-US" dirty="0">
                <a:sym typeface="+mn-ea"/>
              </a:rPr>
              <a:t>, the Internet, they were in fact built and operated in a segregated and contained environment, this has changed over the past two decades due to the </a:t>
            </a:r>
            <a:r>
              <a:rPr lang="en-US" b="1" u="sng" dirty="0">
                <a:sym typeface="+mn-ea"/>
              </a:rPr>
              <a:t>need for remote operations</a:t>
            </a:r>
            <a:r>
              <a:rPr lang="en-US" dirty="0">
                <a:sym typeface="+mn-ea"/>
              </a:rPr>
              <a:t> as well as </a:t>
            </a:r>
            <a:r>
              <a:rPr lang="en-US" b="1" u="sng" dirty="0">
                <a:sym typeface="+mn-ea"/>
              </a:rPr>
              <a:t>providing live and continuous support from various vendors. </a:t>
            </a:r>
            <a:endParaRPr lang="en-US" b="1" u="sng" dirty="0"/>
          </a:p>
          <a:p>
            <a:pPr algn="just"/>
            <a:endParaRPr lang="en-US" dirty="0">
              <a:sym typeface="+mn-ea"/>
            </a:endParaRPr>
          </a:p>
          <a:p>
            <a:pPr algn="just"/>
            <a:r>
              <a:rPr lang="en-US" dirty="0">
                <a:sym typeface="+mn-ea"/>
              </a:rPr>
              <a:t>In addition, these CPS are often equipped with </a:t>
            </a:r>
            <a:r>
              <a:rPr lang="en-US" b="1" dirty="0" err="1">
                <a:sym typeface="+mn-ea"/>
              </a:rPr>
              <a:t>IoT</a:t>
            </a:r>
            <a:r>
              <a:rPr lang="en-US" b="1" dirty="0">
                <a:sym typeface="+mn-ea"/>
              </a:rPr>
              <a:t> devices</a:t>
            </a:r>
            <a:r>
              <a:rPr lang="en-US" dirty="0">
                <a:sym typeface="+mn-ea"/>
              </a:rPr>
              <a:t>, many of these are </a:t>
            </a:r>
            <a:r>
              <a:rPr lang="en-US" b="1" u="sng" dirty="0">
                <a:sym typeface="+mn-ea"/>
              </a:rPr>
              <a:t>low cost and low-performance devices</a:t>
            </a:r>
            <a:r>
              <a:rPr lang="en-US" dirty="0">
                <a:sym typeface="+mn-ea"/>
              </a:rPr>
              <a:t> that are designed with built-in security features. </a:t>
            </a:r>
            <a:endParaRPr lang="en-US" dirty="0"/>
          </a:p>
          <a:p>
            <a:pPr algn="just"/>
            <a:endParaRPr lang="en-US" dirty="0">
              <a:sym typeface="+mn-ea"/>
            </a:endParaRPr>
          </a:p>
          <a:p>
            <a:pPr algn="just"/>
            <a:r>
              <a:rPr lang="en-US" dirty="0">
                <a:sym typeface="+mn-ea"/>
              </a:rPr>
              <a:t>As a result, </a:t>
            </a:r>
            <a:r>
              <a:rPr lang="en-US" b="1" u="sng" dirty="0">
                <a:solidFill>
                  <a:srgbClr val="FF0000"/>
                </a:solidFill>
                <a:sym typeface="+mn-ea"/>
              </a:rPr>
              <a:t>several security concerns emerged about these critical systems</a:t>
            </a:r>
            <a:endParaRPr lang="en-US" b="1" u="sng" dirty="0">
              <a:solidFill>
                <a:srgbClr val="FF0000"/>
              </a:solidFill>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algn="just"/>
            <a:r>
              <a:rPr lang="en-US" b="1" dirty="0">
                <a:sym typeface="+mn-ea"/>
              </a:rPr>
              <a:t>Cyber security threats and attacks</a:t>
            </a:r>
            <a:r>
              <a:rPr lang="en-US" dirty="0">
                <a:sym typeface="+mn-ea"/>
              </a:rPr>
              <a:t> have been on the </a:t>
            </a:r>
            <a:r>
              <a:rPr lang="en-US" b="1" u="sng" dirty="0">
                <a:sym typeface="+mn-ea"/>
              </a:rPr>
              <a:t>rise during the past decade</a:t>
            </a:r>
            <a:r>
              <a:rPr lang="en-US" dirty="0">
                <a:sym typeface="+mn-ea"/>
              </a:rPr>
              <a:t>. </a:t>
            </a:r>
            <a:endParaRPr lang="en-US" dirty="0"/>
          </a:p>
          <a:p>
            <a:pPr algn="just"/>
            <a:r>
              <a:rPr lang="en-US" dirty="0">
                <a:sym typeface="+mn-ea"/>
              </a:rPr>
              <a:t>The advancement of technology in cyber-physical systems (</a:t>
            </a:r>
            <a:r>
              <a:rPr lang="en-US" b="1" u="sng" dirty="0">
                <a:sym typeface="+mn-ea"/>
              </a:rPr>
              <a:t>CPS</a:t>
            </a:r>
            <a:r>
              <a:rPr lang="en-US" dirty="0">
                <a:sym typeface="+mn-ea"/>
              </a:rPr>
              <a:t>) has led to </a:t>
            </a:r>
            <a:r>
              <a:rPr lang="en-US" b="1" dirty="0">
                <a:solidFill>
                  <a:srgbClr val="00B050"/>
                </a:solidFill>
                <a:sym typeface="+mn-ea"/>
              </a:rPr>
              <a:t>many advantages</a:t>
            </a:r>
            <a:r>
              <a:rPr lang="en-US" dirty="0">
                <a:sym typeface="+mn-ea"/>
              </a:rPr>
              <a:t> </a:t>
            </a:r>
            <a:r>
              <a:rPr lang="en-US" b="1" dirty="0">
                <a:sym typeface="+mn-ea"/>
              </a:rPr>
              <a:t>but</a:t>
            </a:r>
            <a:r>
              <a:rPr lang="en-US" dirty="0">
                <a:sym typeface="+mn-ea"/>
              </a:rPr>
              <a:t> also </a:t>
            </a:r>
            <a:r>
              <a:rPr lang="en-US" b="1" u="sng" dirty="0">
                <a:solidFill>
                  <a:srgbClr val="FF0000"/>
                </a:solidFill>
                <a:sym typeface="+mn-ea"/>
              </a:rPr>
              <a:t>created several new advanced threats</a:t>
            </a:r>
            <a:r>
              <a:rPr lang="en-US" dirty="0">
                <a:solidFill>
                  <a:srgbClr val="FF0000"/>
                </a:solidFill>
                <a:sym typeface="+mn-ea"/>
              </a:rPr>
              <a:t>.</a:t>
            </a:r>
            <a:r>
              <a:rPr lang="en-US" dirty="0">
                <a:sym typeface="+mn-ea"/>
              </a:rPr>
              <a:t> </a:t>
            </a:r>
            <a:endParaRPr lang="en-US" dirty="0"/>
          </a:p>
          <a:p>
            <a:pPr algn="just"/>
            <a:endParaRPr lang="en-US" dirty="0"/>
          </a:p>
          <a:p>
            <a:pPr algn="just"/>
            <a:r>
              <a:rPr lang="en-US" dirty="0">
                <a:sym typeface="+mn-ea"/>
              </a:rPr>
              <a:t>A real example would be the event known as the </a:t>
            </a:r>
            <a:r>
              <a:rPr lang="en-US" b="1" dirty="0">
                <a:sym typeface="+mn-ea"/>
              </a:rPr>
              <a:t>Estonia Blackout</a:t>
            </a:r>
            <a:r>
              <a:rPr lang="en-US" dirty="0">
                <a:sym typeface="+mn-ea"/>
              </a:rPr>
              <a:t>, which involved a series of cyber-attacks directed towards </a:t>
            </a:r>
            <a:r>
              <a:rPr lang="en-US" i="1" u="sng" dirty="0">
                <a:sym typeface="+mn-ea"/>
              </a:rPr>
              <a:t>government entities such as ministries, financial institutions, Internet Service Providers (ISPs), and telecommunication land line systems</a:t>
            </a:r>
            <a:r>
              <a:rPr lang="en-US" dirty="0">
                <a:sym typeface="+mn-ea"/>
              </a:rPr>
              <a:t>. These attacks that targeted critical infrastructures caused a so-called “</a:t>
            </a:r>
            <a:r>
              <a:rPr lang="en-US" b="1" dirty="0">
                <a:sym typeface="+mn-ea"/>
              </a:rPr>
              <a:t>cyber blackout</a:t>
            </a:r>
            <a:r>
              <a:rPr lang="en-US" dirty="0">
                <a:sym typeface="+mn-ea"/>
              </a:rPr>
              <a:t>”, which effectively took down various online services including critical ones such as banking. </a:t>
            </a:r>
            <a:endParaRPr lang="en-US" dirty="0"/>
          </a:p>
          <a:p>
            <a:pPr algn="just"/>
            <a:endParaRPr lang="en-US" dirty="0"/>
          </a:p>
          <a:p>
            <a:pPr algn="just"/>
            <a:r>
              <a:rPr lang="en-US" dirty="0">
                <a:sym typeface="+mn-ea"/>
              </a:rPr>
              <a:t>In 2017, </a:t>
            </a:r>
            <a:r>
              <a:rPr lang="en-US" b="1" dirty="0">
                <a:sym typeface="+mn-ea"/>
              </a:rPr>
              <a:t>Triton Malware</a:t>
            </a:r>
            <a:r>
              <a:rPr lang="en-US" dirty="0">
                <a:sym typeface="+mn-ea"/>
              </a:rPr>
              <a:t> was used to attack the </a:t>
            </a:r>
            <a:r>
              <a:rPr lang="en-US" b="1" u="sng" dirty="0">
                <a:sym typeface="+mn-ea"/>
              </a:rPr>
              <a:t>petrochemical plant</a:t>
            </a:r>
            <a:r>
              <a:rPr lang="en-US" dirty="0">
                <a:sym typeface="+mn-ea"/>
              </a:rPr>
              <a:t> in the Kingdom of Saudi Arabia (</a:t>
            </a:r>
            <a:r>
              <a:rPr lang="en-US" b="1" u="sng" dirty="0">
                <a:sym typeface="+mn-ea"/>
              </a:rPr>
              <a:t>KSA</a:t>
            </a:r>
            <a:r>
              <a:rPr lang="en-US" dirty="0">
                <a:sym typeface="+mn-ea"/>
              </a:rPr>
              <a:t>) and caused it to shutdown to prevent an explosion.</a:t>
            </a:r>
            <a:endParaRPr lang="en-US" dirty="0">
              <a:sym typeface="+mn-ea"/>
            </a:endParaRPr>
          </a:p>
          <a:p>
            <a:pPr algn="just"/>
            <a:endParaRPr lang="en-US" dirty="0">
              <a:sym typeface="+mn-ea"/>
            </a:endParaRPr>
          </a:p>
          <a:p>
            <a:pPr algn="just"/>
            <a:r>
              <a:rPr lang="en-US" dirty="0">
                <a:sym typeface="+mn-ea"/>
              </a:rPr>
              <a:t>In 2010, the </a:t>
            </a:r>
            <a:r>
              <a:rPr lang="en-US" b="1" dirty="0">
                <a:sym typeface="+mn-ea"/>
              </a:rPr>
              <a:t>Stuxnet Worm</a:t>
            </a:r>
            <a:r>
              <a:rPr lang="en-US" dirty="0">
                <a:sym typeface="+mn-ea"/>
              </a:rPr>
              <a:t> attack an </a:t>
            </a:r>
            <a:r>
              <a:rPr lang="en-US" b="1" dirty="0">
                <a:sym typeface="+mn-ea"/>
              </a:rPr>
              <a:t>Iranian </a:t>
            </a:r>
            <a:r>
              <a:rPr lang="en-US" dirty="0">
                <a:sym typeface="+mn-ea"/>
              </a:rPr>
              <a:t>nuclear facility.  The Stuxnet worm is capable of </a:t>
            </a:r>
            <a:r>
              <a:rPr lang="en-US" b="1" u="sng" dirty="0">
                <a:sym typeface="+mn-ea"/>
              </a:rPr>
              <a:t>seizing control of industrial plants</a:t>
            </a:r>
            <a:r>
              <a:rPr lang="en-US" dirty="0">
                <a:sym typeface="+mn-ea"/>
              </a:rPr>
              <a:t>. </a:t>
            </a:r>
            <a:r>
              <a:rPr lang="en-US" dirty="0"/>
              <a:t>Some Western experts say its complexity suggests it could only have been created by a "nation state".</a:t>
            </a:r>
            <a:endParaRPr lang="en-US" dirty="0"/>
          </a:p>
          <a:p>
            <a:pPr marL="0" indent="0" algn="just">
              <a:buNone/>
            </a:pPr>
            <a:endParaRPr lang="en-US" dirty="0"/>
          </a:p>
          <a:p>
            <a:pPr algn="just"/>
            <a:endParaRPr lang="en-US" dirty="0"/>
          </a:p>
          <a:p>
            <a:pPr algn="just"/>
            <a:endParaRPr lang="en-US" dirty="0"/>
          </a:p>
          <a:p>
            <a:pPr algn="just"/>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lgn="just">
              <a:buNone/>
            </a:pPr>
            <a:r>
              <a:rPr lang="en-US" dirty="0"/>
              <a:t>The diagram with the purple diagram shows the gradual but steady increase of the total malware infection growth rate over that decade. This alone should be a cause to be alarmed. </a:t>
            </a:r>
            <a:endParaRPr lang="en-US" dirty="0"/>
          </a:p>
          <a:p>
            <a:pPr marL="0" indent="0" algn="just">
              <a:buNone/>
            </a:pPr>
            <a:endParaRPr lang="en-US" dirty="0"/>
          </a:p>
          <a:p>
            <a:pPr marL="0" indent="0" algn="just">
              <a:buNone/>
            </a:pPr>
            <a:r>
              <a:rPr lang="en-US" dirty="0"/>
              <a:t>The diagram below that shows the classification of cyber attacks and the correlated estimate loss in US dollars due to the damage it has done to the organization.</a:t>
            </a:r>
            <a:endParaRPr lang="en-US" dirty="0"/>
          </a:p>
          <a:p>
            <a:pPr marL="0" indent="0" algn="just">
              <a:buNone/>
            </a:pPr>
            <a:endParaRPr lang="en-US" dirty="0"/>
          </a:p>
          <a:p>
            <a:pPr marL="0" indent="0" algn="just">
              <a:buNone/>
            </a:pPr>
            <a:r>
              <a:rPr lang="en-US" dirty="0"/>
              <a:t>The diagram on the left shows the top 7 countries that have spent the most on cyber security.</a:t>
            </a:r>
            <a:endParaRPr lang="en-US" dirty="0"/>
          </a:p>
          <a:p>
            <a:pPr marL="0" indent="0" algn="just">
              <a:buNone/>
            </a:pPr>
            <a:endParaRPr lang="en-US" dirty="0"/>
          </a:p>
          <a:p>
            <a:pPr marL="0" indent="0" algn="just">
              <a:buNone/>
            </a:pPr>
            <a:r>
              <a:rPr lang="en-US" dirty="0"/>
              <a:t>As shown, cyber attacks and cost need to mitigate them are also on the rise.</a:t>
            </a:r>
            <a:endParaRPr lang="en-US" dirty="0"/>
          </a:p>
          <a:p>
            <a:pPr marL="0" indent="0" algn="just">
              <a:buNone/>
            </a:pPr>
            <a:endParaRPr lang="en-US" dirty="0"/>
          </a:p>
          <a:p>
            <a:pPr marL="0" indent="0" algn="just">
              <a:buNone/>
            </a:pPr>
            <a:r>
              <a:rPr lang="en-US" dirty="0"/>
              <a:t>Therefore, our research has been geared towards creating smart and comprehensive solutions that is focused on monitoring and being specific on CPS which has one of the most impact in terms of magnitude and also vector</a:t>
            </a:r>
            <a:endParaRPr lang="en-US" dirty="0"/>
          </a:p>
          <a:p>
            <a:pPr algn="just"/>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Darknet is commonly misinterpreted as the Dark Web which is an entirely different affair in the broad field of information technology and information systems. A better and more accurate term for Darknet would be a network telescope [3]. A Darknet is a segment of an ssigned IP Address block that has no active services running. The traffic that arrives in this IP space is typically unwanted and thus should arise suspicion of malicious intent or activity. </a:t>
            </a:r>
            <a:endParaRPr lang="en-US"/>
          </a:p>
          <a:p>
            <a:endParaRPr lang="en-US"/>
          </a:p>
          <a:p>
            <a:r>
              <a:rPr lang="en-US"/>
              <a:t>A Honeypot however is an information security terminology that pertains to a mechanism that is intended to counteract, deflect and detect directed efforts of unauthorized usage of systems. In a general sense, a honeypot contains data or a set of data that may seem to appear as a legitimate component of a network or system but in reality is actually a standalone system that is monitored. It lures potential attackers as these honeypots may seem to contain resources or information that could be of value to attackers. A comparative study and more about a trap-based monitoring system can be found in [3]</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Figure 1 depicts an overview of our system, which consists of several tools including Apache Zeppelin, Hadoop, Hive, Python, Spark, PHP, HTML, CSS, and JavaScript, which are used to process, analyze, and visualize the data generated from around all our trap-based monitoring systems. </a:t>
            </a:r>
            <a:endParaRPr lang="en-US" dirty="0">
              <a:sym typeface="+mn-ea"/>
            </a:endParaRPr>
          </a:p>
          <a:p>
            <a:endParaRPr lang="en-US" dirty="0">
              <a:sym typeface="+mn-ea"/>
            </a:endParaRPr>
          </a:p>
          <a:p>
            <a:r>
              <a:rPr lang="en-US" dirty="0">
                <a:sym typeface="+mn-ea"/>
              </a:rPr>
              <a:t>First, datasets are aggregated from both Darknet and Honeypot networks for processing. </a:t>
            </a:r>
            <a:endParaRPr lang="en-US" dirty="0">
              <a:sym typeface="+mn-ea"/>
            </a:endParaRPr>
          </a:p>
          <a:p>
            <a:endParaRPr lang="en-US" dirty="0">
              <a:sym typeface="+mn-ea"/>
            </a:endParaRPr>
          </a:p>
          <a:p>
            <a:r>
              <a:rPr lang="en-US" dirty="0">
                <a:sym typeface="+mn-ea"/>
              </a:rPr>
              <a:t>Apache Zeppelin provides the back-end environment for the big data programming languages to interact while the data files are also concurrently being stored as Hadoop DFS for backup purposes. </a:t>
            </a:r>
            <a:endParaRPr lang="en-US" dirty="0">
              <a:sym typeface="+mn-ea"/>
            </a:endParaRPr>
          </a:p>
          <a:p>
            <a:endParaRPr lang="en-US" dirty="0">
              <a:sym typeface="+mn-ea"/>
            </a:endParaRPr>
          </a:p>
          <a:p>
            <a:r>
              <a:rPr lang="en-US" dirty="0">
                <a:sym typeface="+mn-ea"/>
              </a:rPr>
              <a:t>Consequently, Spark is used to compute the values using aggregation and other big data techniques while Python scripts are utilized to parse data into a format acceptable by HighCharts JavaScript. </a:t>
            </a:r>
            <a:endParaRPr lang="en-US" dirty="0">
              <a:sym typeface="+mn-ea"/>
            </a:endParaRPr>
          </a:p>
          <a:p>
            <a:endParaRPr lang="en-US" dirty="0">
              <a:sym typeface="+mn-ea"/>
            </a:endParaRPr>
          </a:p>
          <a:p>
            <a:r>
              <a:rPr lang="en-US" dirty="0">
                <a:sym typeface="+mn-ea"/>
              </a:rPr>
              <a:t>During this process, HiveQL queries generate tables, CSV files and Zeppelin based graphs. </a:t>
            </a:r>
            <a:endParaRPr lang="en-US" dirty="0">
              <a:sym typeface="+mn-ea"/>
            </a:endParaRPr>
          </a:p>
          <a:p>
            <a:endParaRPr lang="en-US" dirty="0">
              <a:sym typeface="+mn-ea"/>
            </a:endParaRPr>
          </a:p>
          <a:p>
            <a:r>
              <a:rPr lang="en-US" dirty="0">
                <a:sym typeface="+mn-ea"/>
              </a:rPr>
              <a:t>The results are gathered in processed files in specific directories. The files are retrieved by PHP codes and then submitted to the web development folder. HTML, CSS and JavaScript files are used together to create the visualization dashboard. </a:t>
            </a:r>
            <a:endParaRPr lang="en-US" dirty="0">
              <a:sym typeface="+mn-ea"/>
            </a:endParaRPr>
          </a:p>
          <a:p>
            <a:endParaRPr lang="en-US" dirty="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Table as raw data, Description the columns, Describe Findings (IPMI), What is IPMI, Describe, Modbus as de facto for SCADA?</a:t>
            </a:r>
            <a:endParaRPr lang="en-US" dirty="0">
              <a:sym typeface="+mn-ea"/>
            </a:endParaRPr>
          </a:p>
          <a:p>
            <a:endParaRPr lang="en-US" dirty="0">
              <a:sym typeface="+mn-ea"/>
            </a:endParaRPr>
          </a:p>
          <a:p>
            <a:r>
              <a:rPr lang="en-US" dirty="0">
                <a:sym typeface="+mn-ea"/>
              </a:rPr>
              <a:t>IPMI: provides management and monitoring capabilities.</a:t>
            </a:r>
            <a:endParaRPr lang="en-US" dirty="0">
              <a:sym typeface="+mn-ea"/>
            </a:endParaRPr>
          </a:p>
          <a:p>
            <a:endParaRPr lang="en-US" dirty="0">
              <a:sym typeface="+mn-ea"/>
            </a:endParaRPr>
          </a:p>
          <a:p>
            <a:r>
              <a:rPr lang="en-US"/>
              <a:t>Modbus is a data communications protocol originally published by Modicon (now Schneider Electric) in </a:t>
            </a:r>
            <a:r>
              <a:rPr lang="en-US" b="1"/>
              <a:t>1979 </a:t>
            </a:r>
            <a:r>
              <a:rPr lang="en-US"/>
              <a:t>for use with its programmable logic controllers (</a:t>
            </a:r>
            <a:r>
              <a:rPr lang="en-US" b="1"/>
              <a:t>PLCs</a:t>
            </a:r>
            <a:r>
              <a:rPr lang="en-US"/>
              <a:t>). Modbus has become a </a:t>
            </a:r>
            <a:r>
              <a:rPr lang="en-US" b="1"/>
              <a:t>de facto standard communication protocol</a:t>
            </a:r>
            <a:r>
              <a:rPr lang="en-US"/>
              <a:t> and is now a </a:t>
            </a:r>
            <a:r>
              <a:rPr lang="en-US" b="1"/>
              <a:t>commonly available means of connecting industrial electronic devices. </a:t>
            </a:r>
            <a:endParaRPr lang="en-US" b="1"/>
          </a:p>
          <a:p>
            <a:endParaRPr 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indent="0">
              <a:buFont typeface="Arial" panose="020B0604020202020204" pitchFamily="34" charset="0"/>
              <a:buNone/>
            </a:pPr>
            <a:r>
              <a:rPr lang="en-US" b="1" dirty="0">
                <a:sym typeface="+mn-ea"/>
              </a:rPr>
              <a:t>This diagram is focused on the Honeypot data set:</a:t>
            </a:r>
            <a:endParaRPr lang="en-US" b="1" dirty="0">
              <a:sym typeface="+mn-ea"/>
            </a:endParaRPr>
          </a:p>
          <a:p>
            <a:pPr indent="0">
              <a:buFont typeface="Arial" panose="020B0604020202020204" pitchFamily="34" charset="0"/>
              <a:buNone/>
            </a:pPr>
            <a:r>
              <a:rPr lang="en-US" b="1" dirty="0">
                <a:sym typeface="+mn-ea"/>
              </a:rPr>
              <a:t>&gt; Three types of severity.</a:t>
            </a:r>
            <a:endParaRPr lang="en-US" b="1" dirty="0">
              <a:sym typeface="+mn-ea"/>
            </a:endParaRPr>
          </a:p>
          <a:p>
            <a:pPr indent="0">
              <a:buFont typeface="Arial" panose="020B0604020202020204" pitchFamily="34" charset="0"/>
              <a:buNone/>
            </a:pPr>
            <a:r>
              <a:rPr lang="en-US" b="1" dirty="0">
                <a:sym typeface="+mn-ea"/>
              </a:rPr>
              <a:t>&gt; Top four ports emulated by our Honeypot</a:t>
            </a:r>
            <a:endParaRPr lang="en-US" b="1" dirty="0">
              <a:sym typeface="+mn-ea"/>
            </a:endParaRPr>
          </a:p>
          <a:p>
            <a:pPr indent="0">
              <a:buFont typeface="Arial" panose="020B0604020202020204" pitchFamily="34" charset="0"/>
              <a:buNone/>
            </a:pPr>
            <a:endParaRPr lang="en-US" b="1" dirty="0">
              <a:sym typeface="+mn-ea"/>
            </a:endParaRPr>
          </a:p>
          <a:p>
            <a:pPr marL="285750" indent="-285750">
              <a:buFont typeface="Arial" panose="020B0604020202020204" pitchFamily="34" charset="0"/>
              <a:buChar char="•"/>
            </a:pPr>
            <a:r>
              <a:rPr lang="en-US" b="1" dirty="0">
                <a:sym typeface="+mn-ea"/>
              </a:rPr>
              <a:t>IPMI has been found </a:t>
            </a:r>
            <a:r>
              <a:rPr lang="en-US" b="1" u="sng" dirty="0">
                <a:sym typeface="+mn-ea"/>
              </a:rPr>
              <a:t>critical</a:t>
            </a:r>
            <a:r>
              <a:rPr lang="en-US" b="1" dirty="0">
                <a:sym typeface="+mn-ea"/>
              </a:rPr>
              <a:t> in the majority of its communication</a:t>
            </a:r>
            <a:endParaRPr lang="en-US" b="1" dirty="0"/>
          </a:p>
          <a:p>
            <a:pPr indent="0">
              <a:buFont typeface="Arial" panose="020B0604020202020204" pitchFamily="34" charset="0"/>
              <a:buNone/>
            </a:pPr>
            <a:endParaRPr lang="en-US" b="1" dirty="0"/>
          </a:p>
          <a:p>
            <a:pPr marL="285750" indent="-285750">
              <a:buFont typeface="Arial" panose="020B0604020202020204" pitchFamily="34" charset="0"/>
              <a:buChar char="•"/>
            </a:pPr>
            <a:r>
              <a:rPr lang="en-US" b="1" dirty="0" err="1">
                <a:sym typeface="+mn-ea"/>
              </a:rPr>
              <a:t>BACnet</a:t>
            </a:r>
            <a:r>
              <a:rPr lang="en-US" b="1" dirty="0">
                <a:sym typeface="+mn-ea"/>
              </a:rPr>
              <a:t> is distributed almost </a:t>
            </a:r>
            <a:r>
              <a:rPr lang="en-US" b="1" u="sng" dirty="0">
                <a:sym typeface="+mn-ea"/>
              </a:rPr>
              <a:t>equally</a:t>
            </a:r>
            <a:r>
              <a:rPr lang="en-US" b="1" dirty="0">
                <a:sym typeface="+mn-ea"/>
              </a:rPr>
              <a:t> between medium and high severity. </a:t>
            </a:r>
            <a:endParaRPr lang="en-US" b="1" dirty="0"/>
          </a:p>
          <a:p>
            <a:pPr indent="0">
              <a:buFont typeface="Arial" panose="020B0604020202020204" pitchFamily="34" charset="0"/>
              <a:buNone/>
            </a:pPr>
            <a:endParaRPr lang="en-US" b="1" dirty="0"/>
          </a:p>
          <a:p>
            <a:pPr marL="285750" indent="-285750">
              <a:buFont typeface="Arial" panose="020B0604020202020204" pitchFamily="34" charset="0"/>
              <a:buChar char="•"/>
            </a:pPr>
            <a:r>
              <a:rPr lang="en-US" b="1" dirty="0">
                <a:sym typeface="+mn-ea"/>
              </a:rPr>
              <a:t>The </a:t>
            </a:r>
            <a:r>
              <a:rPr lang="en-US" b="1" u="sng" dirty="0">
                <a:sym typeface="+mn-ea"/>
              </a:rPr>
              <a:t>majority</a:t>
            </a:r>
            <a:r>
              <a:rPr lang="en-US" b="1" dirty="0">
                <a:sym typeface="+mn-ea"/>
              </a:rPr>
              <a:t> of S7Comm communication has been found </a:t>
            </a:r>
            <a:r>
              <a:rPr lang="en-US" b="1" u="sng" dirty="0">
                <a:sym typeface="+mn-ea"/>
              </a:rPr>
              <a:t>high</a:t>
            </a:r>
            <a:r>
              <a:rPr lang="en-US" b="1" dirty="0">
                <a:sym typeface="+mn-ea"/>
              </a:rPr>
              <a:t> in terms of severity.</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sym typeface="+mn-ea"/>
              </a:rPr>
              <a:t>Modbus traffic are distributed between high and critical, with majority to the latter.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sym typeface="+mn-ea"/>
              </a:rPr>
              <a:t>Furthermore, the lack of critical severity label within </a:t>
            </a:r>
            <a:r>
              <a:rPr lang="en-US" b="1" dirty="0" err="1">
                <a:sym typeface="+mn-ea"/>
              </a:rPr>
              <a:t>BACnet</a:t>
            </a:r>
            <a:r>
              <a:rPr lang="en-US" b="1" dirty="0">
                <a:sym typeface="+mn-ea"/>
              </a:rPr>
              <a:t> and S7Comm is because these services run on top of </a:t>
            </a:r>
            <a:r>
              <a:rPr lang="en-US" b="1" u="sng" dirty="0">
                <a:sym typeface="+mn-ea"/>
              </a:rPr>
              <a:t>UDP</a:t>
            </a:r>
            <a:r>
              <a:rPr lang="en-US" b="1" dirty="0">
                <a:sym typeface="+mn-ea"/>
              </a:rPr>
              <a:t>.  As such, no connection setup and data exchange. </a:t>
            </a:r>
            <a:endParaRPr lang="en-US" b="1" dirty="0"/>
          </a:p>
          <a:p>
            <a:pPr indent="0">
              <a:buFont typeface="Arial" panose="020B0604020202020204" pitchFamily="34" charset="0"/>
              <a:buNone/>
            </a:pPr>
            <a:endParaRPr lang="en-US" b="1" dirty="0"/>
          </a:p>
          <a:p>
            <a:pPr marL="285750" indent="-285750">
              <a:buFont typeface="Arial" panose="020B0604020202020204" pitchFamily="34" charset="0"/>
              <a:buChar char="•"/>
            </a:pPr>
            <a:r>
              <a:rPr lang="en-US" b="1" dirty="0">
                <a:sym typeface="+mn-ea"/>
              </a:rPr>
              <a:t>Modbus has been found to be the only CPS service that </a:t>
            </a:r>
            <a:r>
              <a:rPr lang="en-US" b="1" u="sng" dirty="0">
                <a:sym typeface="+mn-ea"/>
              </a:rPr>
              <a:t>has all variants of attack severity (maybe because running on top of TCP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IEEE WoWMoM, SEPT 2020 - Presenter: Karl Biron (University of Dubai, Researcher)</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IEEE WoWMoM, SEPT 2020 - Presenter: Karl Biron (University of Dubai, Researcher)</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IEEE WoWMoM, SEPT 2020 - Presenter: Karl Biron (University of Dubai, Researcher)</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IEEE WoWMoM, SEPT 2020 - Presenter: Karl Biron (University of Dubai, Researcher)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IEEE WoWMoM, SEPT 2020 - Presenter: Karl Biron (University of Dubai, Researcher)</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IEEE WoWMoM, SEPT 2020 - Presenter: Karl Biron (University of Dubai, Researcher)</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IEEE WoWMoM, SEPT 2020 - Presenter: Karl Biron (University of Dubai, Researcher)</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IEEE WoWMoM, SEPT 2020 - Presenter: Karl Biron (University of Dubai, Researcher)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8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IEEE WoWMoM, SEPT 2020 - Presenter: Karl Biron (University of Dubai, Researcher)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8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IEEE WoWMoM, SEPT 2020 - Presenter: Karl Biron (University of Dubai, Researcher)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accenture.com/ca-en/insights/security/cost-cybercrime-study" TargetMode="External"/><Relationship Id="rId3" Type="http://schemas.openxmlformats.org/officeDocument/2006/relationships/hyperlink" Target="https://purplesec.us/resources/cyber-security-statistics/" TargetMode="External"/><Relationship Id="rId2" Type="http://schemas.openxmlformats.org/officeDocument/2006/relationships/image" Target="../media/image8.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0" y="1283970"/>
            <a:ext cx="8798560" cy="2387600"/>
          </a:xfrm>
        </p:spPr>
        <p:txBody>
          <a:bodyPr>
            <a:noAutofit/>
          </a:bodyPr>
          <a:lstStyle/>
          <a:p>
            <a:r>
              <a:rPr lang="en-US" sz="4800" b="1" dirty="0"/>
              <a:t>A Big Data Fusion to Profile CPS Security Threats Against Operational Technology</a:t>
            </a:r>
            <a:br>
              <a:rPr lang="en-US" sz="4800" b="1" dirty="0"/>
            </a:br>
            <a:br>
              <a:rPr lang="en-US" sz="4800" b="1" dirty="0"/>
            </a:br>
            <a:r>
              <a:rPr lang="en-US" sz="3200" b="1" dirty="0" err="1"/>
              <a:t>WoWMoM</a:t>
            </a:r>
            <a:r>
              <a:rPr lang="en-US" sz="3200" b="1" dirty="0"/>
              <a:t> 2020</a:t>
            </a:r>
            <a:endParaRPr lang="en-US" sz="4800" b="1" dirty="0"/>
          </a:p>
        </p:txBody>
      </p:sp>
      <p:sp>
        <p:nvSpPr>
          <p:cNvPr id="4" name="Subtitle 2"/>
          <p:cNvSpPr>
            <a:spLocks noGrp="1"/>
          </p:cNvSpPr>
          <p:nvPr/>
        </p:nvSpPr>
        <p:spPr>
          <a:xfrm>
            <a:off x="286385" y="4822825"/>
            <a:ext cx="11619230" cy="166306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i="1" dirty="0"/>
              <a:t>Karl Biron</a:t>
            </a:r>
            <a:r>
              <a:rPr lang="en-US" sz="1800" i="1" dirty="0"/>
              <a:t>‡</a:t>
            </a:r>
            <a:endParaRPr lang="en-US" sz="1800" i="1" dirty="0"/>
          </a:p>
          <a:p>
            <a:r>
              <a:rPr lang="en-US" sz="1800" i="1" dirty="0"/>
              <a:t>‡University of Dubai, College of Engineering and IT, Dubai, UAE.</a:t>
            </a:r>
            <a:endParaRPr lang="en-US" sz="1800" i="1" dirty="0"/>
          </a:p>
          <a:p>
            <a:r>
              <a:rPr lang="en-US" sz="1800" i="1" dirty="0"/>
              <a:t>kvbiron@ud.ac.ae</a:t>
            </a:r>
            <a:endParaRPr lang="en-US" sz="1800" i="1" dirty="0"/>
          </a:p>
          <a:p>
            <a:endParaRPr lang="en-US" sz="1800" i="1" dirty="0"/>
          </a:p>
        </p:txBody>
      </p:sp>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3" name="Slide Number Placeholder 2"/>
          <p:cNvSpPr>
            <a:spLocks noGrp="1"/>
          </p:cNvSpPr>
          <p:nvPr>
            <p:ph type="sldNum" sz="quarter" idx="12"/>
          </p:nvPr>
        </p:nvSpPr>
        <p:spPr>
          <a:xfrm>
            <a:off x="8610600" y="6356350"/>
            <a:ext cx="2837815" cy="365125"/>
          </a:xfrm>
        </p:spPr>
        <p:txBody>
          <a:bodyPr/>
          <a:lstStyle/>
          <a:p>
            <a:fld id="{9B618960-8005-486C-9A75-10CB2AAC16F9}" type="slidenum">
              <a:rPr lang="en-US" smtClean="0">
                <a:solidFill>
                  <a:schemeClr val="bg1"/>
                </a:solidFill>
              </a:rPr>
            </a:fld>
            <a:endParaRPr lang="en-US">
              <a:solidFill>
                <a:schemeClr val="bg1"/>
              </a:solidFill>
            </a:endParaRPr>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1524000" y="676910"/>
            <a:ext cx="9144000" cy="929005"/>
          </a:xfrm>
        </p:spPr>
        <p:txBody>
          <a:bodyPr>
            <a:normAutofit/>
          </a:bodyPr>
          <a:lstStyle/>
          <a:p>
            <a:pPr algn="ctr"/>
            <a:r>
              <a:rPr lang="en-US" sz="4800" b="1" dirty="0"/>
              <a:t>Discussions and Limitations </a:t>
            </a:r>
            <a:endParaRPr lang="en-US" sz="4800" b="1" dirty="0"/>
          </a:p>
        </p:txBody>
      </p:sp>
      <p:sp>
        <p:nvSpPr>
          <p:cNvPr id="3" name="Content Placeholder 2"/>
          <p:cNvSpPr>
            <a:spLocks noGrp="1"/>
          </p:cNvSpPr>
          <p:nvPr>
            <p:ph idx="1"/>
          </p:nvPr>
        </p:nvSpPr>
        <p:spPr>
          <a:xfrm>
            <a:off x="150495" y="2411095"/>
            <a:ext cx="11980545" cy="2956560"/>
          </a:xfrm>
        </p:spPr>
        <p:txBody>
          <a:bodyPr>
            <a:normAutofit/>
          </a:bodyPr>
          <a:lstStyle/>
          <a:p>
            <a:pPr algn="l">
              <a:buFont typeface="Arial" panose="020B0604020202020204" pitchFamily="34" charset="0"/>
            </a:pPr>
            <a:endParaRPr lang="en-US" dirty="0"/>
          </a:p>
          <a:p>
            <a:pPr marL="342900" indent="-342900" algn="l">
              <a:buFont typeface="Arial" panose="020B0604020202020204" pitchFamily="34" charset="0"/>
              <a:buChar char="•"/>
            </a:pPr>
            <a:r>
              <a:rPr lang="en-US" dirty="0"/>
              <a:t>Dataset used is limited to the scope we cover and the duration (period) of our analysis. </a:t>
            </a:r>
            <a:endParaRPr lang="en-US" dirty="0"/>
          </a:p>
          <a:p>
            <a:pPr marL="342900" indent="-342900" algn="l">
              <a:buFont typeface="Arial" panose="020B0604020202020204" pitchFamily="34" charset="0"/>
              <a:buChar char="•"/>
            </a:pPr>
            <a:r>
              <a:rPr lang="en-US" dirty="0"/>
              <a:t>Almost impossible to assess the real attack impact (damage) on physical infrastructure without having one. </a:t>
            </a:r>
            <a:endParaRPr lang="en-US" dirty="0"/>
          </a:p>
          <a:p>
            <a:pPr marL="342900" indent="-342900" algn="l">
              <a:buFont typeface="Arial" panose="020B0604020202020204" pitchFamily="34" charset="0"/>
              <a:buChar char="•"/>
            </a:pPr>
            <a:r>
              <a:rPr lang="en-US" dirty="0"/>
              <a:t>Identifying and filtering between benign and malicious data in systematic and automated manners are done manually.  </a:t>
            </a: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838200" y="228282"/>
            <a:ext cx="10515600" cy="1150462"/>
          </a:xfrm>
        </p:spPr>
        <p:txBody>
          <a:bodyPr>
            <a:normAutofit/>
          </a:bodyPr>
          <a:lstStyle/>
          <a:p>
            <a:pPr algn="ctr"/>
            <a:r>
              <a:rPr lang="en-US" sz="4800" b="1" dirty="0"/>
              <a:t>Conclusion</a:t>
            </a:r>
            <a:endParaRPr lang="en-US" sz="4800" b="1" dirty="0"/>
          </a:p>
        </p:txBody>
      </p:sp>
      <p:sp>
        <p:nvSpPr>
          <p:cNvPr id="3" name="Content Placeholder 2"/>
          <p:cNvSpPr>
            <a:spLocks noGrp="1"/>
          </p:cNvSpPr>
          <p:nvPr>
            <p:ph idx="1"/>
          </p:nvPr>
        </p:nvSpPr>
        <p:spPr>
          <a:xfrm>
            <a:off x="838200" y="2583815"/>
            <a:ext cx="10515600" cy="3383915"/>
          </a:xfrm>
        </p:spPr>
        <p:txBody>
          <a:bodyPr>
            <a:normAutofit/>
          </a:bodyPr>
          <a:lstStyle/>
          <a:p>
            <a:pPr marL="285750" indent="-285750" algn="just">
              <a:buFont typeface="Arial" panose="020B0604020202020204" pitchFamily="34" charset="0"/>
              <a:buChar char="•"/>
            </a:pPr>
            <a:r>
              <a:rPr lang="en-US" dirty="0">
                <a:sym typeface="+mn-ea"/>
              </a:rPr>
              <a:t>Big Data fusion model that leverages a correlation engine.</a:t>
            </a:r>
            <a:endParaRPr lang="en-US" dirty="0">
              <a:sym typeface="+mn-ea"/>
            </a:endParaRPr>
          </a:p>
          <a:p>
            <a:pPr marL="285750" indent="-285750" algn="just">
              <a:buFont typeface="Arial" panose="020B0604020202020204" pitchFamily="34" charset="0"/>
              <a:buChar char="•"/>
            </a:pPr>
            <a:r>
              <a:rPr lang="en-US" dirty="0">
                <a:sym typeface="+mn-ea"/>
              </a:rPr>
              <a:t>Utilized two types of trap-based network monitoring systems, namely, Honeypot and Darknet. </a:t>
            </a:r>
            <a:endParaRPr lang="en-US" dirty="0">
              <a:sym typeface="+mn-ea"/>
            </a:endParaRPr>
          </a:p>
          <a:p>
            <a:pPr marL="342900" indent="-342900" algn="just">
              <a:buFont typeface="Arial" panose="020B0604020202020204" pitchFamily="34" charset="0"/>
              <a:buChar char="•"/>
            </a:pPr>
            <a:r>
              <a:rPr lang="en-US" dirty="0">
                <a:sym typeface="+mn-ea"/>
              </a:rPr>
              <a:t>The Honeypot data are found to be more stable than </a:t>
            </a:r>
            <a:r>
              <a:rPr lang="en-US" dirty="0" err="1">
                <a:sym typeface="+mn-ea"/>
              </a:rPr>
              <a:t>darknet</a:t>
            </a:r>
            <a:r>
              <a:rPr lang="en-US" dirty="0">
                <a:sym typeface="+mn-ea"/>
              </a:rPr>
              <a:t>. </a:t>
            </a:r>
            <a:endParaRPr lang="en-US" dirty="0">
              <a:sym typeface="+mn-ea"/>
            </a:endParaRPr>
          </a:p>
          <a:p>
            <a:pPr marL="342900" indent="-342900" algn="just">
              <a:buFont typeface="Arial" panose="020B0604020202020204" pitchFamily="34" charset="0"/>
              <a:buChar char="•"/>
            </a:pPr>
            <a:r>
              <a:rPr lang="en-US" dirty="0">
                <a:sym typeface="+mn-ea"/>
              </a:rPr>
              <a:t>The Darknet, though are more attractive monitors to hackers and easier to secure and hide. </a:t>
            </a:r>
            <a:endParaRPr lang="en-US" dirty="0">
              <a:sym typeface="+mn-ea"/>
            </a:endParaRPr>
          </a:p>
          <a:p>
            <a:pPr marL="342900" indent="-342900" algn="just">
              <a:buFont typeface="Arial" panose="020B0604020202020204" pitchFamily="34" charset="0"/>
              <a:buChar char="•"/>
            </a:pPr>
            <a:r>
              <a:rPr lang="en-US" dirty="0">
                <a:sym typeface="+mn-ea"/>
              </a:rPr>
              <a:t>The IPMI is the number one targeted CPS service (among the top conventional </a:t>
            </a:r>
            <a:r>
              <a:rPr lang="en-US" dirty="0" err="1">
                <a:sym typeface="+mn-ea"/>
              </a:rPr>
              <a:t>darknet</a:t>
            </a:r>
            <a:r>
              <a:rPr lang="en-US" dirty="0">
                <a:sym typeface="+mn-ea"/>
              </a:rPr>
              <a:t> abused services)</a:t>
            </a: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838200" y="619442"/>
            <a:ext cx="10515600" cy="1044575"/>
          </a:xfrm>
        </p:spPr>
        <p:txBody>
          <a:bodyPr>
            <a:normAutofit/>
          </a:bodyPr>
          <a:lstStyle/>
          <a:p>
            <a:pPr algn="ctr"/>
            <a:r>
              <a:rPr lang="en-US" sz="4800" b="1" dirty="0"/>
              <a:t>Future Work</a:t>
            </a:r>
            <a:endParaRPr lang="en-US" sz="4800" b="1" dirty="0"/>
          </a:p>
        </p:txBody>
      </p:sp>
      <p:sp>
        <p:nvSpPr>
          <p:cNvPr id="3" name="Content Placeholder 2"/>
          <p:cNvSpPr>
            <a:spLocks noGrp="1"/>
          </p:cNvSpPr>
          <p:nvPr>
            <p:ph idx="1"/>
          </p:nvPr>
        </p:nvSpPr>
        <p:spPr>
          <a:xfrm>
            <a:off x="838200" y="2739390"/>
            <a:ext cx="10515600" cy="2403475"/>
          </a:xfrm>
        </p:spPr>
        <p:txBody>
          <a:bodyPr>
            <a:normAutofit/>
          </a:bodyPr>
          <a:lstStyle/>
          <a:p>
            <a:pPr marL="342900" indent="-342900" algn="just">
              <a:buFont typeface="Arial" panose="020B0604020202020204" pitchFamily="34" charset="0"/>
              <a:buChar char="•"/>
            </a:pPr>
            <a:r>
              <a:rPr lang="en-US" dirty="0">
                <a:sym typeface="+mn-ea"/>
              </a:rPr>
              <a:t>Automating Internet scanners’ IP addresses filtering </a:t>
            </a:r>
            <a:endParaRPr lang="en-US" dirty="0">
              <a:sym typeface="+mn-ea"/>
            </a:endParaRPr>
          </a:p>
          <a:p>
            <a:pPr marL="342900" indent="-342900" algn="just">
              <a:buFont typeface="Arial" panose="020B0604020202020204" pitchFamily="34" charset="0"/>
              <a:buChar char="•"/>
            </a:pPr>
            <a:r>
              <a:rPr lang="en-US" dirty="0">
                <a:sym typeface="+mn-ea"/>
              </a:rPr>
              <a:t>Investigating larger and more recent dataset </a:t>
            </a:r>
            <a:endParaRPr lang="en-US" dirty="0">
              <a:sym typeface="+mn-ea"/>
            </a:endParaRPr>
          </a:p>
          <a:p>
            <a:pPr marL="342900" indent="-342900" algn="just">
              <a:buFont typeface="Arial" panose="020B0604020202020204" pitchFamily="34" charset="0"/>
              <a:buChar char="•"/>
            </a:pPr>
            <a:r>
              <a:rPr lang="en-US" dirty="0">
                <a:sym typeface="+mn-ea"/>
              </a:rPr>
              <a:t>Integrating our solution with physical testbed </a:t>
            </a:r>
            <a:endParaRPr lang="en-US" dirty="0">
              <a:sym typeface="+mn-ea"/>
            </a:endParaRPr>
          </a:p>
          <a:p>
            <a:pPr marL="342900" indent="-342900" algn="just">
              <a:buFont typeface="Arial" panose="020B0604020202020204" pitchFamily="34" charset="0"/>
              <a:buChar char="•"/>
            </a:pPr>
            <a:r>
              <a:rPr lang="en-US" dirty="0"/>
              <a:t>Leveraging machine learning techniques to predict future attacks</a:t>
            </a: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838200" y="2063115"/>
            <a:ext cx="10515600" cy="3196590"/>
          </a:xfrm>
        </p:spPr>
        <p:txBody>
          <a:bodyPr>
            <a:normAutofit fontScale="90000"/>
          </a:bodyPr>
          <a:lstStyle/>
          <a:p>
            <a:pPr algn="ctr"/>
            <a:r>
              <a:rPr lang="en-US" b="1" dirty="0"/>
              <a:t>Thank You</a:t>
            </a:r>
            <a:br>
              <a:rPr lang="en-US" b="1" dirty="0"/>
            </a:br>
            <a:br>
              <a:rPr lang="en-US" b="1" dirty="0"/>
            </a:br>
            <a:r>
              <a:rPr lang="en-US" b="1" dirty="0"/>
              <a:t>Q &amp; A </a:t>
            </a:r>
            <a:br>
              <a:rPr lang="en-US" b="1" dirty="0"/>
            </a:br>
            <a:r>
              <a:rPr lang="en-US" b="1" dirty="0"/>
              <a:t>Session</a:t>
            </a:r>
            <a:endParaRPr lang="en-US" b="1" dirty="0"/>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11" name="Title 10"/>
          <p:cNvSpPr>
            <a:spLocks noGrp="1"/>
          </p:cNvSpPr>
          <p:nvPr>
            <p:ph type="title"/>
          </p:nvPr>
        </p:nvSpPr>
        <p:spPr>
          <a:xfrm>
            <a:off x="838200" y="16510"/>
            <a:ext cx="10515600" cy="1325563"/>
          </a:xfrm>
        </p:spPr>
        <p:txBody>
          <a:bodyPr/>
          <a:lstStyle/>
          <a:p>
            <a:pPr algn="ctr"/>
            <a:r>
              <a:rPr lang="en-US" sz="4800" b="1" dirty="0"/>
              <a:t>Cyber Physical Systems</a:t>
            </a:r>
            <a:endParaRPr lang="en-US" sz="4800" b="1" dirty="0"/>
          </a:p>
        </p:txBody>
      </p:sp>
      <p:pic>
        <p:nvPicPr>
          <p:cNvPr id="12" name="Content Placeholder 11"/>
          <p:cNvPicPr>
            <a:picLocks noGrp="1" noChangeAspect="1"/>
          </p:cNvPicPr>
          <p:nvPr>
            <p:ph sz="half" idx="2"/>
          </p:nvPr>
        </p:nvPicPr>
        <p:blipFill>
          <a:blip r:embed="rId2"/>
          <a:stretch>
            <a:fillRect/>
          </a:stretch>
        </p:blipFill>
        <p:spPr>
          <a:xfrm>
            <a:off x="551815" y="2338705"/>
            <a:ext cx="5347335" cy="3566160"/>
          </a:xfrm>
          <a:prstGeom prst="rect">
            <a:avLst/>
          </a:prstGeom>
        </p:spPr>
      </p:pic>
      <p:pic>
        <p:nvPicPr>
          <p:cNvPr id="14" name="Picture 13"/>
          <p:cNvPicPr>
            <a:picLocks noChangeAspect="1"/>
          </p:cNvPicPr>
          <p:nvPr/>
        </p:nvPicPr>
        <p:blipFill>
          <a:blip r:embed="rId3"/>
          <a:stretch>
            <a:fillRect/>
          </a:stretch>
        </p:blipFill>
        <p:spPr>
          <a:xfrm>
            <a:off x="6027420" y="2338705"/>
            <a:ext cx="5354320" cy="3566160"/>
          </a:xfrm>
          <a:prstGeom prst="rect">
            <a:avLst/>
          </a:prstGeom>
        </p:spPr>
      </p:pic>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6" name="Title 5"/>
          <p:cNvSpPr>
            <a:spLocks noGrp="1"/>
          </p:cNvSpPr>
          <p:nvPr>
            <p:ph type="title"/>
          </p:nvPr>
        </p:nvSpPr>
        <p:spPr>
          <a:xfrm>
            <a:off x="838200" y="220072"/>
            <a:ext cx="10515600" cy="1115809"/>
          </a:xfrm>
        </p:spPr>
        <p:txBody>
          <a:bodyPr/>
          <a:lstStyle/>
          <a:p>
            <a:pPr algn="ctr"/>
            <a:r>
              <a:rPr lang="en-US" sz="4800" b="1" dirty="0">
                <a:sym typeface="+mn-ea"/>
              </a:rPr>
              <a:t>CPS Security Attacks</a:t>
            </a:r>
            <a:endParaRPr lang="en-US" sz="4800" b="1" u="sng" dirty="0"/>
          </a:p>
        </p:txBody>
      </p:sp>
      <p:pic>
        <p:nvPicPr>
          <p:cNvPr id="10" name="Picture 9"/>
          <p:cNvPicPr>
            <a:picLocks noChangeAspect="1"/>
          </p:cNvPicPr>
          <p:nvPr/>
        </p:nvPicPr>
        <p:blipFill>
          <a:blip r:embed="rId2"/>
          <a:srcRect b="9067"/>
          <a:stretch>
            <a:fillRect/>
          </a:stretch>
        </p:blipFill>
        <p:spPr>
          <a:xfrm>
            <a:off x="286385" y="2317115"/>
            <a:ext cx="4070350" cy="1891030"/>
          </a:xfrm>
          <a:prstGeom prst="rect">
            <a:avLst/>
          </a:prstGeom>
          <a:ln>
            <a:solidFill>
              <a:schemeClr val="tx1"/>
            </a:solidFill>
          </a:ln>
        </p:spPr>
      </p:pic>
      <p:sp>
        <p:nvSpPr>
          <p:cNvPr id="11" name="Text Box 10"/>
          <p:cNvSpPr txBox="1"/>
          <p:nvPr/>
        </p:nvSpPr>
        <p:spPr>
          <a:xfrm>
            <a:off x="1023620" y="2005965"/>
            <a:ext cx="2983865" cy="368300"/>
          </a:xfrm>
          <a:prstGeom prst="rect">
            <a:avLst/>
          </a:prstGeom>
          <a:noFill/>
        </p:spPr>
        <p:txBody>
          <a:bodyPr wrap="square" rtlCol="0">
            <a:spAutoFit/>
          </a:bodyPr>
          <a:lstStyle/>
          <a:p>
            <a:r>
              <a:rPr lang="en-US" b="1"/>
              <a:t>Estonia Cyber Blackout</a:t>
            </a:r>
            <a:endParaRPr lang="en-US" b="1"/>
          </a:p>
        </p:txBody>
      </p:sp>
      <p:pic>
        <p:nvPicPr>
          <p:cNvPr id="12" name="Picture 11"/>
          <p:cNvPicPr>
            <a:picLocks noChangeAspect="1"/>
          </p:cNvPicPr>
          <p:nvPr/>
        </p:nvPicPr>
        <p:blipFill>
          <a:blip r:embed="rId3"/>
          <a:stretch>
            <a:fillRect/>
          </a:stretch>
        </p:blipFill>
        <p:spPr>
          <a:xfrm>
            <a:off x="3980815" y="4303395"/>
            <a:ext cx="4230370" cy="2101850"/>
          </a:xfrm>
          <a:prstGeom prst="rect">
            <a:avLst/>
          </a:prstGeom>
          <a:ln>
            <a:solidFill>
              <a:schemeClr val="tx1"/>
            </a:solidFill>
          </a:ln>
        </p:spPr>
      </p:pic>
      <p:sp>
        <p:nvSpPr>
          <p:cNvPr id="13" name="Text Box 12"/>
          <p:cNvSpPr txBox="1"/>
          <p:nvPr/>
        </p:nvSpPr>
        <p:spPr>
          <a:xfrm>
            <a:off x="4672965" y="3935095"/>
            <a:ext cx="2845435" cy="368300"/>
          </a:xfrm>
          <a:prstGeom prst="rect">
            <a:avLst/>
          </a:prstGeom>
          <a:noFill/>
        </p:spPr>
        <p:txBody>
          <a:bodyPr wrap="square" rtlCol="0">
            <a:spAutoFit/>
          </a:bodyPr>
          <a:lstStyle/>
          <a:p>
            <a:r>
              <a:rPr lang="en-US" b="1"/>
              <a:t>KSA Triton Malware Attack</a:t>
            </a:r>
            <a:endParaRPr lang="en-US" b="1"/>
          </a:p>
        </p:txBody>
      </p:sp>
      <p:pic>
        <p:nvPicPr>
          <p:cNvPr id="14" name="Picture 13"/>
          <p:cNvPicPr>
            <a:picLocks noChangeAspect="1"/>
          </p:cNvPicPr>
          <p:nvPr/>
        </p:nvPicPr>
        <p:blipFill>
          <a:blip r:embed="rId4"/>
          <a:stretch>
            <a:fillRect/>
          </a:stretch>
        </p:blipFill>
        <p:spPr>
          <a:xfrm>
            <a:off x="7653020" y="2315210"/>
            <a:ext cx="4257675" cy="1881505"/>
          </a:xfrm>
          <a:prstGeom prst="rect">
            <a:avLst/>
          </a:prstGeom>
          <a:ln>
            <a:solidFill>
              <a:schemeClr val="tx1"/>
            </a:solidFill>
          </a:ln>
        </p:spPr>
      </p:pic>
      <p:sp>
        <p:nvSpPr>
          <p:cNvPr id="15" name="Text Box 14"/>
          <p:cNvSpPr txBox="1"/>
          <p:nvPr/>
        </p:nvSpPr>
        <p:spPr>
          <a:xfrm>
            <a:off x="8822055" y="2005965"/>
            <a:ext cx="2092325" cy="368300"/>
          </a:xfrm>
          <a:prstGeom prst="rect">
            <a:avLst/>
          </a:prstGeom>
          <a:noFill/>
        </p:spPr>
        <p:txBody>
          <a:bodyPr wrap="square" rtlCol="0">
            <a:spAutoFit/>
          </a:bodyPr>
          <a:lstStyle/>
          <a:p>
            <a:r>
              <a:rPr lang="en-US" b="1"/>
              <a:t>Iran Stuxnet Attack</a:t>
            </a:r>
            <a:endParaRPr lang="en-US" b="1"/>
          </a:p>
        </p:txBody>
      </p:sp>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6" name="Title 5"/>
          <p:cNvSpPr>
            <a:spLocks noGrp="1"/>
          </p:cNvSpPr>
          <p:nvPr>
            <p:ph type="title"/>
          </p:nvPr>
        </p:nvSpPr>
        <p:spPr>
          <a:xfrm>
            <a:off x="838200" y="220072"/>
            <a:ext cx="10515600" cy="1115809"/>
          </a:xfrm>
        </p:spPr>
        <p:txBody>
          <a:bodyPr/>
          <a:lstStyle/>
          <a:p>
            <a:pPr algn="ctr"/>
            <a:r>
              <a:rPr lang="en-US" sz="4800" b="1" dirty="0">
                <a:sym typeface="+mn-ea"/>
              </a:rPr>
              <a:t>Problem Statement</a:t>
            </a:r>
            <a:endParaRPr lang="en-US" sz="4800" b="1" u="sng" dirty="0"/>
          </a:p>
        </p:txBody>
      </p:sp>
      <p:sp>
        <p:nvSpPr>
          <p:cNvPr id="2" name="Slide Number Placeholder 1"/>
          <p:cNvSpPr>
            <a:spLocks noGrp="1"/>
          </p:cNvSpPr>
          <p:nvPr>
            <p:ph type="sldNum" sz="quarter" idx="12"/>
          </p:nvPr>
        </p:nvSpPr>
        <p:spPr>
          <a:xfrm>
            <a:off x="8610600" y="6356350"/>
            <a:ext cx="2743200" cy="365125"/>
          </a:xfrm>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pic>
        <p:nvPicPr>
          <p:cNvPr id="3" name="Picture 2"/>
          <p:cNvPicPr>
            <a:picLocks noChangeAspect="1"/>
          </p:cNvPicPr>
          <p:nvPr/>
        </p:nvPicPr>
        <p:blipFill>
          <a:blip r:embed="rId2"/>
          <a:srcRect l="9175" t="6222" r="13768" b="4289"/>
          <a:stretch>
            <a:fillRect/>
          </a:stretch>
        </p:blipFill>
        <p:spPr>
          <a:xfrm>
            <a:off x="7212965" y="1336040"/>
            <a:ext cx="4140835" cy="1953895"/>
          </a:xfrm>
          <a:prstGeom prst="rect">
            <a:avLst/>
          </a:prstGeom>
          <a:ln>
            <a:solidFill>
              <a:schemeClr val="tx1"/>
            </a:solidFill>
          </a:ln>
        </p:spPr>
      </p:pic>
      <p:sp>
        <p:nvSpPr>
          <p:cNvPr id="7" name="Text Box 6">
            <a:hlinkClick r:id="rId3" tooltip="" action="ppaction://hlinkfile"/>
          </p:cNvPr>
          <p:cNvSpPr txBox="1"/>
          <p:nvPr/>
        </p:nvSpPr>
        <p:spPr>
          <a:xfrm>
            <a:off x="2680018" y="5640070"/>
            <a:ext cx="7152640" cy="922020"/>
          </a:xfrm>
          <a:prstGeom prst="rect">
            <a:avLst/>
          </a:prstGeom>
          <a:noFill/>
        </p:spPr>
        <p:txBody>
          <a:bodyPr wrap="none" rtlCol="0">
            <a:spAutoFit/>
          </a:bodyPr>
          <a:p>
            <a:pPr algn="ctr"/>
            <a:r>
              <a:rPr lang="en-US"/>
              <a:t>References:</a:t>
            </a:r>
            <a:endParaRPr lang="en-US"/>
          </a:p>
          <a:p>
            <a:pPr algn="ctr"/>
            <a:r>
              <a:rPr lang="en-US">
                <a:hlinkClick r:id="rId3" tooltip="" action="ppaction://hlinkfile"/>
              </a:rPr>
              <a:t>https://purplesec.us/resources/cyber-security-statistics/</a:t>
            </a:r>
            <a:endParaRPr lang="en-US">
              <a:hlinkClick r:id="rId3" tooltip="" action="ppaction://hlinkfile"/>
            </a:endParaRPr>
          </a:p>
          <a:p>
            <a:pPr algn="ctr"/>
            <a:r>
              <a:rPr lang="en-US">
                <a:hlinkClick r:id="rId4" tooltip="" action="ppaction://hlinkfile"/>
              </a:rPr>
              <a:t>https://www.accenture.com/ca-en/insights/security/cost-cybercrime-study</a:t>
            </a:r>
            <a:endParaRPr lang="en-US"/>
          </a:p>
        </p:txBody>
      </p:sp>
      <p:pic>
        <p:nvPicPr>
          <p:cNvPr id="17" name="Picture 16"/>
          <p:cNvPicPr>
            <a:picLocks noChangeAspect="1"/>
          </p:cNvPicPr>
          <p:nvPr/>
        </p:nvPicPr>
        <p:blipFill>
          <a:blip r:embed="rId5"/>
          <a:srcRect l="3807" t="5791" r="3439" b="6062"/>
          <a:stretch>
            <a:fillRect/>
          </a:stretch>
        </p:blipFill>
        <p:spPr>
          <a:xfrm>
            <a:off x="121285" y="2297430"/>
            <a:ext cx="6031230" cy="3342640"/>
          </a:xfrm>
          <a:prstGeom prst="rect">
            <a:avLst/>
          </a:prstGeom>
          <a:ln>
            <a:solidFill>
              <a:schemeClr val="tx1"/>
            </a:solidFill>
          </a:ln>
        </p:spPr>
      </p:pic>
      <p:pic>
        <p:nvPicPr>
          <p:cNvPr id="18" name="Picture 17"/>
          <p:cNvPicPr>
            <a:picLocks noChangeAspect="1"/>
          </p:cNvPicPr>
          <p:nvPr/>
        </p:nvPicPr>
        <p:blipFill>
          <a:blip r:embed="rId6"/>
          <a:srcRect l="4523" t="6322" r="4708" b="5862"/>
          <a:stretch>
            <a:fillRect/>
          </a:stretch>
        </p:blipFill>
        <p:spPr>
          <a:xfrm>
            <a:off x="6242050" y="3388360"/>
            <a:ext cx="5810250" cy="225171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6" name="Title 5"/>
          <p:cNvSpPr>
            <a:spLocks noGrp="1"/>
          </p:cNvSpPr>
          <p:nvPr>
            <p:ph type="title"/>
          </p:nvPr>
        </p:nvSpPr>
        <p:spPr>
          <a:xfrm>
            <a:off x="838200" y="220072"/>
            <a:ext cx="10515600" cy="1715589"/>
          </a:xfrm>
        </p:spPr>
        <p:txBody>
          <a:bodyPr>
            <a:normAutofit/>
          </a:bodyPr>
          <a:lstStyle/>
          <a:p>
            <a:pPr algn="ctr"/>
            <a:r>
              <a:rPr lang="en-US" sz="4800" b="1" dirty="0"/>
              <a:t>Fusion Approach</a:t>
            </a:r>
            <a:br>
              <a:rPr lang="en-US" sz="4800" b="1" dirty="0"/>
            </a:br>
            <a:r>
              <a:rPr lang="en-US" sz="4800" b="1" dirty="0">
                <a:sym typeface="+mn-ea"/>
              </a:rPr>
              <a:t>Honeypot and Darknet</a:t>
            </a:r>
            <a:endParaRPr lang="en-US" sz="4800" b="1" dirty="0"/>
          </a:p>
        </p:txBody>
      </p:sp>
      <p:pic>
        <p:nvPicPr>
          <p:cNvPr id="3" name="Picture 2"/>
          <p:cNvPicPr>
            <a:picLocks noChangeAspect="1"/>
          </p:cNvPicPr>
          <p:nvPr/>
        </p:nvPicPr>
        <p:blipFill>
          <a:blip r:embed="rId2"/>
          <a:stretch>
            <a:fillRect/>
          </a:stretch>
        </p:blipFill>
        <p:spPr>
          <a:xfrm>
            <a:off x="5446395" y="2494280"/>
            <a:ext cx="6160770" cy="3336925"/>
          </a:xfrm>
          <a:prstGeom prst="rect">
            <a:avLst/>
          </a:prstGeom>
          <a:ln>
            <a:solidFill>
              <a:schemeClr val="tx1"/>
            </a:solidFill>
          </a:ln>
        </p:spPr>
      </p:pic>
      <p:grpSp>
        <p:nvGrpSpPr>
          <p:cNvPr id="21" name="Group 20"/>
          <p:cNvGrpSpPr/>
          <p:nvPr/>
        </p:nvGrpSpPr>
        <p:grpSpPr>
          <a:xfrm>
            <a:off x="286385" y="2493645"/>
            <a:ext cx="4480560" cy="3337560"/>
            <a:chOff x="451" y="3939"/>
            <a:chExt cx="7056" cy="5256"/>
          </a:xfrm>
        </p:grpSpPr>
        <p:grpSp>
          <p:nvGrpSpPr>
            <p:cNvPr id="16" name="Group 15"/>
            <p:cNvGrpSpPr/>
            <p:nvPr/>
          </p:nvGrpSpPr>
          <p:grpSpPr>
            <a:xfrm>
              <a:off x="451" y="3939"/>
              <a:ext cx="7056" cy="5256"/>
              <a:chOff x="451" y="3940"/>
              <a:chExt cx="7056" cy="5256"/>
            </a:xfrm>
          </p:grpSpPr>
          <p:pic>
            <p:nvPicPr>
              <p:cNvPr id="2" name="Picture 1"/>
              <p:cNvPicPr>
                <a:picLocks noChangeAspect="1"/>
              </p:cNvPicPr>
              <p:nvPr/>
            </p:nvPicPr>
            <p:blipFill>
              <a:blip r:embed="rId3"/>
              <a:stretch>
                <a:fillRect/>
              </a:stretch>
            </p:blipFill>
            <p:spPr>
              <a:xfrm>
                <a:off x="451" y="3940"/>
                <a:ext cx="7056" cy="5256"/>
              </a:xfrm>
              <a:prstGeom prst="rect">
                <a:avLst/>
              </a:prstGeom>
            </p:spPr>
          </p:pic>
          <p:pic>
            <p:nvPicPr>
              <p:cNvPr id="7" name="Picture 6"/>
              <p:cNvPicPr>
                <a:picLocks noChangeAspect="1"/>
              </p:cNvPicPr>
              <p:nvPr/>
            </p:nvPicPr>
            <p:blipFill>
              <a:blip r:embed="rId3"/>
              <a:srcRect l="82426" t="13014" r="2224" b="81545"/>
              <a:stretch>
                <a:fillRect/>
              </a:stretch>
            </p:blipFill>
            <p:spPr>
              <a:xfrm>
                <a:off x="5659" y="5745"/>
                <a:ext cx="1132" cy="410"/>
              </a:xfrm>
              <a:prstGeom prst="rect">
                <a:avLst/>
              </a:prstGeom>
              <a:ln>
                <a:noFill/>
              </a:ln>
            </p:spPr>
          </p:pic>
          <p:pic>
            <p:nvPicPr>
              <p:cNvPr id="9" name="Picture 8"/>
              <p:cNvPicPr>
                <a:picLocks noChangeAspect="1"/>
              </p:cNvPicPr>
              <p:nvPr/>
            </p:nvPicPr>
            <p:blipFill>
              <a:blip r:embed="rId3"/>
              <a:srcRect l="82426" t="13014" r="2224" b="81545"/>
              <a:stretch>
                <a:fillRect/>
              </a:stretch>
            </p:blipFill>
            <p:spPr>
              <a:xfrm>
                <a:off x="4251" y="4577"/>
                <a:ext cx="1132" cy="410"/>
              </a:xfrm>
              <a:prstGeom prst="rect">
                <a:avLst/>
              </a:prstGeom>
              <a:ln>
                <a:noFill/>
              </a:ln>
            </p:spPr>
          </p:pic>
          <p:pic>
            <p:nvPicPr>
              <p:cNvPr id="10" name="Picture 9"/>
              <p:cNvPicPr>
                <a:picLocks noChangeAspect="1"/>
              </p:cNvPicPr>
              <p:nvPr/>
            </p:nvPicPr>
            <p:blipFill>
              <a:blip r:embed="rId3"/>
              <a:srcRect l="82426" t="13014" r="2224" b="81545"/>
              <a:stretch>
                <a:fillRect/>
              </a:stretch>
            </p:blipFill>
            <p:spPr>
              <a:xfrm>
                <a:off x="2567" y="4577"/>
                <a:ext cx="1132" cy="410"/>
              </a:xfrm>
              <a:prstGeom prst="rect">
                <a:avLst/>
              </a:prstGeom>
              <a:ln>
                <a:noFill/>
              </a:ln>
            </p:spPr>
          </p:pic>
          <p:pic>
            <p:nvPicPr>
              <p:cNvPr id="11" name="Picture 10"/>
              <p:cNvPicPr>
                <a:picLocks noChangeAspect="1"/>
              </p:cNvPicPr>
              <p:nvPr/>
            </p:nvPicPr>
            <p:blipFill>
              <a:blip r:embed="rId3"/>
              <a:srcRect l="82426" t="13014" r="2224" b="81545"/>
              <a:stretch>
                <a:fillRect/>
              </a:stretch>
            </p:blipFill>
            <p:spPr>
              <a:xfrm>
                <a:off x="2227" y="8593"/>
                <a:ext cx="1132" cy="410"/>
              </a:xfrm>
              <a:prstGeom prst="rect">
                <a:avLst/>
              </a:prstGeom>
              <a:ln>
                <a:noFill/>
              </a:ln>
            </p:spPr>
          </p:pic>
          <p:pic>
            <p:nvPicPr>
              <p:cNvPr id="12" name="Picture 11"/>
              <p:cNvPicPr>
                <a:picLocks noChangeAspect="1"/>
              </p:cNvPicPr>
              <p:nvPr/>
            </p:nvPicPr>
            <p:blipFill>
              <a:blip r:embed="rId3"/>
              <a:srcRect l="82426" t="13014" r="2224" b="81545"/>
              <a:stretch>
                <a:fillRect/>
              </a:stretch>
            </p:blipFill>
            <p:spPr>
              <a:xfrm>
                <a:off x="3756" y="8617"/>
                <a:ext cx="1132" cy="410"/>
              </a:xfrm>
              <a:prstGeom prst="rect">
                <a:avLst/>
              </a:prstGeom>
              <a:ln>
                <a:noFill/>
              </a:ln>
            </p:spPr>
          </p:pic>
          <p:pic>
            <p:nvPicPr>
              <p:cNvPr id="13" name="Picture 12"/>
              <p:cNvPicPr>
                <a:picLocks noChangeAspect="1"/>
              </p:cNvPicPr>
              <p:nvPr/>
            </p:nvPicPr>
            <p:blipFill>
              <a:blip r:embed="rId3"/>
              <a:srcRect l="76622" t="24427" r="14591" b="65381"/>
              <a:stretch>
                <a:fillRect/>
              </a:stretch>
            </p:blipFill>
            <p:spPr>
              <a:xfrm>
                <a:off x="4010" y="8050"/>
                <a:ext cx="584" cy="566"/>
              </a:xfrm>
              <a:prstGeom prst="rect">
                <a:avLst/>
              </a:prstGeom>
              <a:ln>
                <a:noFill/>
              </a:ln>
            </p:spPr>
          </p:pic>
          <p:pic>
            <p:nvPicPr>
              <p:cNvPr id="14" name="Picture 13"/>
              <p:cNvPicPr>
                <a:picLocks noChangeAspect="1"/>
              </p:cNvPicPr>
              <p:nvPr/>
            </p:nvPicPr>
            <p:blipFill>
              <a:blip r:embed="rId3"/>
              <a:srcRect l="76622" t="24427" r="14591" b="65381"/>
              <a:stretch>
                <a:fillRect/>
              </a:stretch>
            </p:blipFill>
            <p:spPr>
              <a:xfrm>
                <a:off x="2823" y="4061"/>
                <a:ext cx="596" cy="533"/>
              </a:xfrm>
              <a:prstGeom prst="rect">
                <a:avLst/>
              </a:prstGeom>
              <a:ln>
                <a:noFill/>
              </a:ln>
            </p:spPr>
          </p:pic>
        </p:grpSp>
        <p:sp>
          <p:nvSpPr>
            <p:cNvPr id="15" name="Text Box 14"/>
            <p:cNvSpPr txBox="1"/>
            <p:nvPr/>
          </p:nvSpPr>
          <p:spPr>
            <a:xfrm>
              <a:off x="5466" y="5745"/>
              <a:ext cx="1519" cy="483"/>
            </a:xfrm>
            <a:prstGeom prst="rect">
              <a:avLst/>
            </a:prstGeom>
            <a:noFill/>
          </p:spPr>
          <p:txBody>
            <a:bodyPr wrap="square" rtlCol="0">
              <a:spAutoFit/>
            </a:bodyPr>
            <a:lstStyle/>
            <a:p>
              <a:r>
                <a:rPr lang="en-US" sz="1400" b="1"/>
                <a:t>Honeypot</a:t>
              </a:r>
              <a:endParaRPr lang="en-US" sz="1400" b="1"/>
            </a:p>
          </p:txBody>
        </p:sp>
        <p:sp>
          <p:nvSpPr>
            <p:cNvPr id="17" name="Text Box 16"/>
            <p:cNvSpPr txBox="1"/>
            <p:nvPr/>
          </p:nvSpPr>
          <p:spPr>
            <a:xfrm>
              <a:off x="2398" y="4541"/>
              <a:ext cx="1519" cy="483"/>
            </a:xfrm>
            <a:prstGeom prst="rect">
              <a:avLst/>
            </a:prstGeom>
            <a:noFill/>
          </p:spPr>
          <p:txBody>
            <a:bodyPr wrap="square" rtlCol="0">
              <a:spAutoFit/>
            </a:bodyPr>
            <a:lstStyle/>
            <a:p>
              <a:r>
                <a:rPr lang="en-US" sz="1400" b="1"/>
                <a:t>Honeypot</a:t>
              </a:r>
              <a:endParaRPr lang="en-US" sz="1400" b="1"/>
            </a:p>
          </p:txBody>
        </p:sp>
        <p:sp>
          <p:nvSpPr>
            <p:cNvPr id="18" name="Text Box 17"/>
            <p:cNvSpPr txBox="1"/>
            <p:nvPr/>
          </p:nvSpPr>
          <p:spPr>
            <a:xfrm>
              <a:off x="3635" y="8448"/>
              <a:ext cx="1519" cy="483"/>
            </a:xfrm>
            <a:prstGeom prst="rect">
              <a:avLst/>
            </a:prstGeom>
            <a:noFill/>
          </p:spPr>
          <p:txBody>
            <a:bodyPr wrap="square" rtlCol="0">
              <a:spAutoFit/>
            </a:bodyPr>
            <a:lstStyle/>
            <a:p>
              <a:r>
                <a:rPr lang="en-US" sz="1400" b="1"/>
                <a:t>Honeypot</a:t>
              </a:r>
              <a:endParaRPr lang="en-US" sz="1400" b="1"/>
            </a:p>
          </p:txBody>
        </p:sp>
        <p:sp>
          <p:nvSpPr>
            <p:cNvPr id="19" name="Text Box 18"/>
            <p:cNvSpPr txBox="1"/>
            <p:nvPr/>
          </p:nvSpPr>
          <p:spPr>
            <a:xfrm>
              <a:off x="2141" y="8448"/>
              <a:ext cx="1519" cy="483"/>
            </a:xfrm>
            <a:prstGeom prst="rect">
              <a:avLst/>
            </a:prstGeom>
            <a:noFill/>
          </p:spPr>
          <p:txBody>
            <a:bodyPr wrap="square" rtlCol="0">
              <a:spAutoFit/>
            </a:bodyPr>
            <a:lstStyle/>
            <a:p>
              <a:r>
                <a:rPr lang="en-US" sz="1400" b="1"/>
                <a:t>Darknet</a:t>
              </a:r>
              <a:endParaRPr lang="en-US" sz="1400" b="1"/>
            </a:p>
          </p:txBody>
        </p:sp>
        <p:sp>
          <p:nvSpPr>
            <p:cNvPr id="20" name="Text Box 19"/>
            <p:cNvSpPr txBox="1"/>
            <p:nvPr/>
          </p:nvSpPr>
          <p:spPr>
            <a:xfrm>
              <a:off x="4154" y="4552"/>
              <a:ext cx="1519" cy="483"/>
            </a:xfrm>
            <a:prstGeom prst="rect">
              <a:avLst/>
            </a:prstGeom>
            <a:noFill/>
          </p:spPr>
          <p:txBody>
            <a:bodyPr wrap="square" rtlCol="0">
              <a:spAutoFit/>
            </a:bodyPr>
            <a:lstStyle/>
            <a:p>
              <a:r>
                <a:rPr lang="en-US" sz="1400" b="1"/>
                <a:t>Darknet</a:t>
              </a:r>
              <a:endParaRPr lang="en-US" sz="1400" b="1"/>
            </a:p>
          </p:txBody>
        </p:sp>
      </p:gr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
        <p:nvSpPr>
          <p:cNvPr id="5" name="TextBox 4"/>
          <p:cNvSpPr txBox="1"/>
          <p:nvPr/>
        </p:nvSpPr>
        <p:spPr>
          <a:xfrm>
            <a:off x="10133330" y="5831205"/>
            <a:ext cx="1447640" cy="338554"/>
          </a:xfrm>
          <a:prstGeom prst="rect">
            <a:avLst/>
          </a:prstGeom>
          <a:noFill/>
        </p:spPr>
        <p:txBody>
          <a:bodyPr wrap="none" rtlCol="0">
            <a:spAutoFit/>
          </a:bodyPr>
          <a:lstStyle/>
          <a:p>
            <a:r>
              <a:rPr lang="en-US" sz="1600" dirty="0"/>
              <a:t>[Fachkha et al.]</a:t>
            </a:r>
            <a:endParaRPr lang="en-US" sz="1600" dirty="0"/>
          </a:p>
        </p:txBody>
      </p:sp>
      <p:sp>
        <p:nvSpPr>
          <p:cNvPr id="22" name="Footer Placeholder 21"/>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2732405" y="478790"/>
            <a:ext cx="6169025" cy="1325880"/>
          </a:xfrm>
        </p:spPr>
        <p:txBody>
          <a:bodyPr>
            <a:noAutofit/>
          </a:bodyPr>
          <a:lstStyle/>
          <a:p>
            <a:pPr algn="ctr"/>
            <a:r>
              <a:rPr lang="en-US" sz="4800" b="1" dirty="0"/>
              <a:t>Proposed Big Data Fusion Approach</a:t>
            </a:r>
            <a:endParaRPr lang="en-US" sz="4800" b="1" dirty="0"/>
          </a:p>
        </p:txBody>
      </p:sp>
      <p:pic>
        <p:nvPicPr>
          <p:cNvPr id="4" name="Content Placeholder 3"/>
          <p:cNvPicPr>
            <a:picLocks noGrp="1" noChangeAspect="1"/>
          </p:cNvPicPr>
          <p:nvPr>
            <p:ph idx="1"/>
          </p:nvPr>
        </p:nvPicPr>
        <p:blipFill>
          <a:blip r:embed="rId2"/>
          <a:srcRect l="8176" t="26105" r="11369" b="17700"/>
          <a:stretch>
            <a:fillRect/>
          </a:stretch>
        </p:blipFill>
        <p:spPr>
          <a:xfrm>
            <a:off x="1198245" y="2240280"/>
            <a:ext cx="9794875" cy="3848735"/>
          </a:xfrm>
          <a:prstGeom prst="rect">
            <a:avLst/>
          </a:prstGeom>
          <a:ln>
            <a:solidFill>
              <a:schemeClr val="tx1"/>
            </a:solidFill>
          </a:ln>
        </p:spPr>
      </p:pic>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2488" y="411003"/>
            <a:ext cx="10515600" cy="1325563"/>
          </a:xfrm>
        </p:spPr>
        <p:txBody>
          <a:bodyPr>
            <a:normAutofit/>
          </a:bodyPr>
          <a:lstStyle/>
          <a:p>
            <a:pPr algn="ctr"/>
            <a:r>
              <a:rPr lang="en-US" sz="4800" b="1" dirty="0"/>
              <a:t>General Project Information</a:t>
            </a:r>
            <a:endParaRPr lang="en-US" sz="4800" b="1" dirty="0"/>
          </a:p>
        </p:txBody>
      </p:sp>
      <p:sp>
        <p:nvSpPr>
          <p:cNvPr id="3" name="Content Placeholder 2"/>
          <p:cNvSpPr>
            <a:spLocks noGrp="1"/>
          </p:cNvSpPr>
          <p:nvPr>
            <p:ph idx="1"/>
          </p:nvPr>
        </p:nvSpPr>
        <p:spPr>
          <a:xfrm>
            <a:off x="838200" y="2542540"/>
            <a:ext cx="11113294" cy="3634740"/>
          </a:xfrm>
        </p:spPr>
        <p:txBody>
          <a:bodyPr/>
          <a:lstStyle/>
          <a:p>
            <a:r>
              <a:rPr lang="en-US" dirty="0">
                <a:sym typeface="+mn-ea"/>
              </a:rPr>
              <a:t>Analyzed Data: 18 months</a:t>
            </a:r>
            <a:endParaRPr lang="en-US" dirty="0">
              <a:sym typeface="+mn-ea"/>
            </a:endParaRPr>
          </a:p>
          <a:p>
            <a:r>
              <a:rPr lang="en-US" dirty="0">
                <a:sym typeface="+mn-ea"/>
              </a:rPr>
              <a:t>Number of Monitors: 92 (46 Honeypot sensors, and 46 Darknet sensors)</a:t>
            </a:r>
            <a:endParaRPr lang="en-US" dirty="0">
              <a:sym typeface="+mn-ea"/>
            </a:endParaRPr>
          </a:p>
          <a:p>
            <a:r>
              <a:rPr lang="en-US" dirty="0">
                <a:sym typeface="+mn-ea"/>
              </a:rPr>
              <a:t>Data Volume: 100 GB</a:t>
            </a:r>
            <a:endParaRPr lang="en-US" dirty="0">
              <a:sym typeface="+mn-ea"/>
            </a:endParaRPr>
          </a:p>
          <a:p>
            <a:r>
              <a:rPr lang="en-US" dirty="0">
                <a:sym typeface="+mn-ea"/>
              </a:rPr>
              <a:t>Activities originated from 150 countries.</a:t>
            </a:r>
            <a:endParaRPr lang="en-US" dirty="0"/>
          </a:p>
          <a:p>
            <a:endParaRPr lang="en-US" dirty="0"/>
          </a:p>
        </p:txBody>
      </p:sp>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4" name="Footer Placeholder 3"/>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286385" y="220345"/>
            <a:ext cx="1706880" cy="1706880"/>
          </a:xfrm>
          <a:prstGeom prst="ellipse">
            <a:avLst/>
          </a:prstGeom>
          <a:ln>
            <a:solidFill>
              <a:schemeClr val="tx1"/>
            </a:solidFill>
          </a:ln>
        </p:spPr>
      </p:pic>
      <p:sp>
        <p:nvSpPr>
          <p:cNvPr id="2" name="Title 1"/>
          <p:cNvSpPr>
            <a:spLocks noGrp="1"/>
          </p:cNvSpPr>
          <p:nvPr>
            <p:ph type="title"/>
          </p:nvPr>
        </p:nvSpPr>
        <p:spPr>
          <a:xfrm>
            <a:off x="2454275" y="555625"/>
            <a:ext cx="7679690" cy="1325880"/>
          </a:xfrm>
        </p:spPr>
        <p:txBody>
          <a:bodyPr>
            <a:noAutofit/>
          </a:bodyPr>
          <a:lstStyle/>
          <a:p>
            <a:pPr algn="ctr"/>
            <a:r>
              <a:rPr lang="en-US" sz="4800" b="1" dirty="0"/>
              <a:t>Preliminary Results </a:t>
            </a:r>
            <a:br>
              <a:rPr lang="en-US" sz="4800" b="1" dirty="0"/>
            </a:br>
            <a:r>
              <a:rPr lang="en-US" sz="4800" b="1" dirty="0"/>
              <a:t>(Targeted Services)</a:t>
            </a:r>
            <a:endParaRPr lang="en-US" sz="4800" b="1" dirty="0"/>
          </a:p>
        </p:txBody>
      </p:sp>
      <p:graphicFrame>
        <p:nvGraphicFramePr>
          <p:cNvPr id="6" name="Table 5"/>
          <p:cNvGraphicFramePr/>
          <p:nvPr/>
        </p:nvGraphicFramePr>
        <p:xfrm>
          <a:off x="83185" y="2299335"/>
          <a:ext cx="12026265" cy="3864610"/>
        </p:xfrm>
        <a:graphic>
          <a:graphicData uri="http://schemas.openxmlformats.org/drawingml/2006/table">
            <a:tbl>
              <a:tblPr firstRow="1" bandRow="1">
                <a:tableStyleId>{5C22544A-7EE6-4342-B048-85BDC9FD1C3A}</a:tableStyleId>
              </a:tblPr>
              <a:tblGrid>
                <a:gridCol w="3938270"/>
                <a:gridCol w="4079240"/>
                <a:gridCol w="4008755"/>
              </a:tblGrid>
              <a:tr h="469265">
                <a:tc>
                  <a:txBody>
                    <a:bodyPr/>
                    <a:lstStyle/>
                    <a:p>
                      <a:pPr>
                        <a:buNone/>
                      </a:pPr>
                      <a:r>
                        <a:rPr lang="en-US"/>
                        <a:t>Top Honeypot CPS Ports</a:t>
                      </a:r>
                      <a:endParaRPr lang="en-US"/>
                    </a:p>
                  </a:txBody>
                  <a:tcPr/>
                </a:tc>
                <a:tc>
                  <a:txBody>
                    <a:bodyPr/>
                    <a:lstStyle/>
                    <a:p>
                      <a:pPr>
                        <a:buNone/>
                      </a:pPr>
                      <a:r>
                        <a:rPr lang="en-US"/>
                        <a:t>Top Darknet CPS Ports</a:t>
                      </a:r>
                      <a:endParaRPr lang="en-US"/>
                    </a:p>
                  </a:txBody>
                  <a:tcPr/>
                </a:tc>
                <a:tc>
                  <a:txBody>
                    <a:bodyPr/>
                    <a:lstStyle/>
                    <a:p>
                      <a:pPr>
                        <a:buNone/>
                      </a:pPr>
                      <a:r>
                        <a:rPr lang="en-US"/>
                        <a:t>Top Darknet Conventional Port</a:t>
                      </a:r>
                      <a:endParaRPr lang="en-US"/>
                    </a:p>
                  </a:txBody>
                  <a:tcPr/>
                </a:tc>
              </a:tr>
              <a:tr h="365760">
                <a:tc>
                  <a:txBody>
                    <a:bodyPr/>
                    <a:lstStyle/>
                    <a:p>
                      <a:pPr>
                        <a:buNone/>
                      </a:pPr>
                      <a:r>
                        <a:rPr lang="en-US"/>
                        <a:t>IPMI, 632 (51.38 %)</a:t>
                      </a:r>
                      <a:endParaRPr lang="en-US"/>
                    </a:p>
                  </a:txBody>
                  <a:tcPr/>
                </a:tc>
                <a:tc>
                  <a:txBody>
                    <a:bodyPr/>
                    <a:lstStyle/>
                    <a:p>
                      <a:pPr>
                        <a:buNone/>
                      </a:pPr>
                      <a:r>
                        <a:rPr lang="en-US"/>
                        <a:t>IPMI, 632 (56.29 %)</a:t>
                      </a:r>
                      <a:endParaRPr lang="en-US"/>
                    </a:p>
                  </a:txBody>
                  <a:tcPr/>
                </a:tc>
                <a:tc>
                  <a:txBody>
                    <a:bodyPr/>
                    <a:lstStyle/>
                    <a:p>
                      <a:pPr>
                        <a:buNone/>
                      </a:pPr>
                      <a:r>
                        <a:rPr lang="en-US"/>
                        <a:t>Others (64.13 %)</a:t>
                      </a:r>
                      <a:endParaRPr lang="en-US"/>
                    </a:p>
                  </a:txBody>
                  <a:tcPr/>
                </a:tc>
              </a:tr>
              <a:tr h="365760">
                <a:tc>
                  <a:txBody>
                    <a:bodyPr/>
                    <a:lstStyle/>
                    <a:p>
                      <a:pPr>
                        <a:buNone/>
                      </a:pPr>
                      <a:r>
                        <a:rPr lang="en-US"/>
                        <a:t>S7Comm, 10201 (24.46 %)</a:t>
                      </a:r>
                      <a:endParaRPr lang="en-US"/>
                    </a:p>
                  </a:txBody>
                  <a:tcPr/>
                </a:tc>
                <a:tc>
                  <a:txBody>
                    <a:bodyPr/>
                    <a:lstStyle/>
                    <a:p>
                      <a:pPr>
                        <a:buNone/>
                      </a:pPr>
                      <a:r>
                        <a:rPr lang="en-US"/>
                        <a:t>BACnet, 47808 (26.34 %)</a:t>
                      </a:r>
                      <a:endParaRPr lang="en-US"/>
                    </a:p>
                  </a:txBody>
                  <a:tcPr/>
                </a:tc>
                <a:tc>
                  <a:txBody>
                    <a:bodyPr/>
                    <a:lstStyle/>
                    <a:p>
                      <a:pPr>
                        <a:buNone/>
                      </a:pPr>
                      <a:r>
                        <a:rPr lang="en-US"/>
                        <a:t>Telnet, 23 (7.01 %)</a:t>
                      </a:r>
                      <a:endParaRPr lang="en-US"/>
                    </a:p>
                  </a:txBody>
                  <a:tcPr/>
                </a:tc>
              </a:tr>
              <a:tr h="365760">
                <a:tc>
                  <a:txBody>
                    <a:bodyPr/>
                    <a:lstStyle/>
                    <a:p>
                      <a:pPr>
                        <a:buNone/>
                      </a:pPr>
                      <a:r>
                        <a:rPr lang="en-US"/>
                        <a:t>Modbus, 502 (13.21 %)</a:t>
                      </a:r>
                      <a:endParaRPr lang="en-US"/>
                    </a:p>
                  </a:txBody>
                  <a:tcPr/>
                </a:tc>
                <a:tc>
                  <a:txBody>
                    <a:bodyPr/>
                    <a:lstStyle/>
                    <a:p>
                      <a:pPr>
                        <a:buNone/>
                      </a:pPr>
                      <a:r>
                        <a:rPr lang="en-US"/>
                        <a:t>Guardian, 10001 (9.64 %)</a:t>
                      </a:r>
                      <a:endParaRPr lang="en-US"/>
                    </a:p>
                  </a:txBody>
                  <a:tcPr/>
                </a:tc>
                <a:tc>
                  <a:txBody>
                    <a:bodyPr/>
                    <a:lstStyle/>
                    <a:p>
                      <a:pPr>
                        <a:buNone/>
                      </a:pPr>
                      <a:r>
                        <a:rPr lang="en-US"/>
                        <a:t>Microsoft-DS, 445 (5.45 %)</a:t>
                      </a:r>
                      <a:endParaRPr lang="en-US"/>
                    </a:p>
                  </a:txBody>
                  <a:tcPr/>
                </a:tc>
              </a:tr>
              <a:tr h="365760">
                <a:tc>
                  <a:txBody>
                    <a:bodyPr/>
                    <a:lstStyle/>
                    <a:p>
                      <a:pPr>
                        <a:buNone/>
                      </a:pPr>
                      <a:r>
                        <a:rPr lang="en-US"/>
                        <a:t>BACnet, 47808 (5.33 %)</a:t>
                      </a:r>
                      <a:endParaRPr lang="en-US"/>
                    </a:p>
                  </a:txBody>
                  <a:tcPr/>
                </a:tc>
                <a:tc>
                  <a:txBody>
                    <a:bodyPr/>
                    <a:lstStyle/>
                    <a:p>
                      <a:pPr>
                        <a:buNone/>
                      </a:pPr>
                      <a:r>
                        <a:rPr lang="en-US"/>
                        <a:t>Kamstrup_mngt, 50100 (6.18 %)</a:t>
                      </a:r>
                      <a:endParaRPr lang="en-US"/>
                    </a:p>
                  </a:txBody>
                  <a:tcPr/>
                </a:tc>
                <a:tc>
                  <a:txBody>
                    <a:bodyPr/>
                    <a:lstStyle/>
                    <a:p>
                      <a:pPr>
                        <a:buNone/>
                      </a:pPr>
                      <a:r>
                        <a:rPr lang="en-US"/>
                        <a:t>HTTP, 8080 (5.29 %)</a:t>
                      </a:r>
                      <a:endParaRPr lang="en-US"/>
                    </a:p>
                  </a:txBody>
                  <a:tcPr/>
                </a:tc>
              </a:tr>
              <a:tr h="365760">
                <a:tc>
                  <a:txBody>
                    <a:bodyPr/>
                    <a:lstStyle/>
                    <a:p>
                      <a:pPr>
                        <a:buNone/>
                      </a:pPr>
                      <a:r>
                        <a:rPr lang="en-US"/>
                        <a:t>IEC104, 2404 (4.07 %)</a:t>
                      </a:r>
                      <a:endParaRPr lang="en-US"/>
                    </a:p>
                  </a:txBody>
                  <a:tcPr/>
                </a:tc>
                <a:tc>
                  <a:txBody>
                    <a:bodyPr/>
                    <a:lstStyle/>
                    <a:p>
                      <a:pPr>
                        <a:buNone/>
                      </a:pPr>
                      <a:r>
                        <a:rPr lang="en-US"/>
                        <a:t>IEC104, 2404 (0.4 %)</a:t>
                      </a:r>
                      <a:endParaRPr lang="en-US"/>
                    </a:p>
                  </a:txBody>
                  <a:tcPr/>
                </a:tc>
                <a:tc>
                  <a:txBody>
                    <a:bodyPr/>
                    <a:lstStyle/>
                    <a:p>
                      <a:pPr>
                        <a:buNone/>
                      </a:pPr>
                      <a:r>
                        <a:rPr lang="en-US"/>
                        <a:t>IPMI, 632 (4.83 %)</a:t>
                      </a:r>
                      <a:endParaRPr lang="en-US"/>
                    </a:p>
                  </a:txBody>
                  <a:tcPr/>
                </a:tc>
              </a:tr>
              <a:tr h="365760">
                <a:tc>
                  <a:txBody>
                    <a:bodyPr/>
                    <a:lstStyle/>
                    <a:p>
                      <a:pPr>
                        <a:buNone/>
                      </a:pPr>
                      <a:r>
                        <a:rPr lang="en-US"/>
                        <a:t>Kamstrup_ch_a, 1025 (0.59 %)</a:t>
                      </a:r>
                      <a:endParaRPr lang="en-US"/>
                    </a:p>
                  </a:txBody>
                  <a:tcPr/>
                </a:tc>
                <a:tc>
                  <a:txBody>
                    <a:bodyPr/>
                    <a:lstStyle/>
                    <a:p>
                      <a:pPr>
                        <a:buNone/>
                      </a:pPr>
                      <a:r>
                        <a:rPr lang="en-US" sz="1800">
                          <a:sym typeface="+mn-ea"/>
                        </a:rPr>
                        <a:t>Kamstrup_ch_a, 1025 (0.34 %)</a:t>
                      </a:r>
                      <a:endParaRPr lang="en-US"/>
                    </a:p>
                  </a:txBody>
                  <a:tcPr/>
                </a:tc>
                <a:tc>
                  <a:txBody>
                    <a:bodyPr/>
                    <a:lstStyle/>
                    <a:p>
                      <a:pPr>
                        <a:buNone/>
                      </a:pPr>
                      <a:r>
                        <a:rPr lang="en-US"/>
                        <a:t>Huawei, 37215 (4.71 %)</a:t>
                      </a:r>
                      <a:endParaRPr lang="en-US"/>
                    </a:p>
                  </a:txBody>
                  <a:tcPr/>
                </a:tc>
              </a:tr>
              <a:tr h="365760">
                <a:tc>
                  <a:txBody>
                    <a:bodyPr/>
                    <a:lstStyle/>
                    <a:p>
                      <a:pPr>
                        <a:buNone/>
                      </a:pPr>
                      <a:r>
                        <a:rPr lang="en-US"/>
                        <a:t>Guardian, 10001 (0.50 %)</a:t>
                      </a:r>
                      <a:endParaRPr lang="en-US"/>
                    </a:p>
                  </a:txBody>
                  <a:tcPr/>
                </a:tc>
                <a:tc>
                  <a:txBody>
                    <a:bodyPr/>
                    <a:lstStyle/>
                    <a:p>
                      <a:pPr>
                        <a:buNone/>
                      </a:pPr>
                      <a:r>
                        <a:rPr lang="en-US" sz="1800">
                          <a:sym typeface="+mn-ea"/>
                        </a:rPr>
                        <a:t>S7Comm, 10201 (0.33 %)</a:t>
                      </a:r>
                      <a:endParaRPr lang="en-US"/>
                    </a:p>
                  </a:txBody>
                  <a:tcPr/>
                </a:tc>
                <a:tc>
                  <a:txBody>
                    <a:bodyPr/>
                    <a:lstStyle/>
                    <a:p>
                      <a:pPr>
                        <a:buNone/>
                      </a:pPr>
                      <a:r>
                        <a:rPr lang="en-US"/>
                        <a:t>SMTP, 25 (3.15 %)</a:t>
                      </a:r>
                      <a:endParaRPr lang="en-US"/>
                    </a:p>
                  </a:txBody>
                  <a:tcPr/>
                </a:tc>
              </a:tr>
              <a:tr h="365760">
                <a:tc>
                  <a:txBody>
                    <a:bodyPr/>
                    <a:lstStyle/>
                    <a:p>
                      <a:pPr>
                        <a:buNone/>
                      </a:pPr>
                      <a:r>
                        <a:rPr lang="en-US" sz="1800">
                          <a:sym typeface="+mn-ea"/>
                        </a:rPr>
                        <a:t>Kamstrup_ch_b, 1025 (0.28 %)</a:t>
                      </a:r>
                      <a:endParaRPr lang="en-US"/>
                    </a:p>
                  </a:txBody>
                  <a:tcPr/>
                </a:tc>
                <a:tc>
                  <a:txBody>
                    <a:bodyPr/>
                    <a:lstStyle/>
                    <a:p>
                      <a:pPr>
                        <a:buNone/>
                      </a:pPr>
                      <a:r>
                        <a:rPr lang="en-US" sz="1800">
                          <a:sym typeface="+mn-ea"/>
                        </a:rPr>
                        <a:t>Kamstrup_ch_b, 1025 (0.29 %)</a:t>
                      </a:r>
                      <a:endParaRPr lang="en-US"/>
                    </a:p>
                  </a:txBody>
                  <a:tcPr/>
                </a:tc>
                <a:tc>
                  <a:txBody>
                    <a:bodyPr/>
                    <a:lstStyle/>
                    <a:p>
                      <a:pPr>
                        <a:buNone/>
                      </a:pPr>
                      <a:r>
                        <a:rPr lang="en-US"/>
                        <a:t>SSH, 22 (2.76 %)</a:t>
                      </a:r>
                      <a:endParaRPr lang="en-US"/>
                    </a:p>
                  </a:txBody>
                  <a:tcPr/>
                </a:tc>
              </a:tr>
              <a:tr h="469265">
                <a:tc>
                  <a:txBody>
                    <a:bodyPr/>
                    <a:lstStyle/>
                    <a:p>
                      <a:pPr>
                        <a:buNone/>
                      </a:pPr>
                      <a:r>
                        <a:rPr lang="en-US"/>
                        <a:t>Kamstrup_mngt, 50100 (0.18 %)</a:t>
                      </a:r>
                      <a:endParaRPr lang="en-US"/>
                    </a:p>
                  </a:txBody>
                  <a:tcPr/>
                </a:tc>
                <a:tc>
                  <a:txBody>
                    <a:bodyPr/>
                    <a:lstStyle/>
                    <a:p>
                      <a:pPr>
                        <a:buNone/>
                      </a:pPr>
                      <a:r>
                        <a:rPr lang="en-US" sz="1800">
                          <a:sym typeface="+mn-ea"/>
                        </a:rPr>
                        <a:t>Modbus, 502 (0.18 %)</a:t>
                      </a:r>
                      <a:endParaRPr lang="en-US"/>
                    </a:p>
                  </a:txBody>
                  <a:tcPr/>
                </a:tc>
                <a:tc>
                  <a:txBody>
                    <a:bodyPr/>
                    <a:lstStyle/>
                    <a:p>
                      <a:pPr>
                        <a:buNone/>
                      </a:pPr>
                      <a:r>
                        <a:rPr lang="en-US" dirty="0"/>
                        <a:t>HTTP, 80 (0.96%)</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r="444"/>
          <a:stretch>
            <a:fillRect/>
          </a:stretch>
        </p:blipFill>
        <p:spPr>
          <a:xfrm>
            <a:off x="92075" y="220345"/>
            <a:ext cx="1706880" cy="1706880"/>
          </a:xfrm>
          <a:prstGeom prst="ellipse">
            <a:avLst/>
          </a:prstGeom>
          <a:ln>
            <a:solidFill>
              <a:schemeClr val="tx1"/>
            </a:solidFill>
          </a:ln>
        </p:spPr>
      </p:pic>
      <p:sp>
        <p:nvSpPr>
          <p:cNvPr id="2" name="Title 1"/>
          <p:cNvSpPr>
            <a:spLocks noGrp="1"/>
          </p:cNvSpPr>
          <p:nvPr>
            <p:ph type="title"/>
          </p:nvPr>
        </p:nvSpPr>
        <p:spPr>
          <a:xfrm>
            <a:off x="1462088" y="478790"/>
            <a:ext cx="9076690" cy="1325880"/>
          </a:xfrm>
        </p:spPr>
        <p:txBody>
          <a:bodyPr>
            <a:noAutofit/>
          </a:bodyPr>
          <a:lstStyle/>
          <a:p>
            <a:pPr algn="ctr"/>
            <a:r>
              <a:rPr lang="en-US" sz="4800" b="1" dirty="0"/>
              <a:t>Preliminary Results </a:t>
            </a:r>
            <a:br>
              <a:rPr lang="en-US" sz="4800" b="1" dirty="0"/>
            </a:br>
            <a:r>
              <a:rPr lang="en-US" sz="4800" b="1" dirty="0"/>
              <a:t>(Focused on Honeypot Dataset)</a:t>
            </a:r>
            <a:endParaRPr lang="en-US" sz="4800" b="1" dirty="0"/>
          </a:p>
        </p:txBody>
      </p:sp>
      <p:pic>
        <p:nvPicPr>
          <p:cNvPr id="4" name="Content Placeholder 3"/>
          <p:cNvPicPr>
            <a:picLocks noGrp="1" noChangeAspect="1"/>
          </p:cNvPicPr>
          <p:nvPr>
            <p:ph idx="1"/>
          </p:nvPr>
        </p:nvPicPr>
        <p:blipFill rotWithShape="1">
          <a:blip r:embed="rId2"/>
          <a:srcRect l="51289" t="32249" r="7306" b="21614"/>
          <a:stretch>
            <a:fillRect/>
          </a:stretch>
        </p:blipFill>
        <p:spPr>
          <a:xfrm>
            <a:off x="201931" y="2279949"/>
            <a:ext cx="6249670" cy="3917651"/>
          </a:xfrm>
          <a:prstGeom prst="rect">
            <a:avLst/>
          </a:prstGeom>
          <a:ln>
            <a:solidFill>
              <a:schemeClr val="tx1"/>
            </a:solidFill>
          </a:ln>
        </p:spPr>
      </p:pic>
      <p:sp>
        <p:nvSpPr>
          <p:cNvPr id="6" name="Text Box 5"/>
          <p:cNvSpPr txBox="1"/>
          <p:nvPr/>
        </p:nvSpPr>
        <p:spPr>
          <a:xfrm>
            <a:off x="6586855" y="2063115"/>
            <a:ext cx="5471795" cy="3753485"/>
          </a:xfrm>
          <a:prstGeom prst="rect">
            <a:avLst/>
          </a:prstGeom>
          <a:noFill/>
        </p:spPr>
        <p:txBody>
          <a:bodyPr wrap="square" rtlCol="0">
            <a:spAutoFit/>
          </a:bodyPr>
          <a:lstStyle/>
          <a:p>
            <a:pPr marL="285750" indent="-285750">
              <a:buFont typeface="Arial" panose="020B0604020202020204" pitchFamily="34" charset="0"/>
              <a:buChar char="•"/>
            </a:pPr>
            <a:r>
              <a:rPr lang="en-US" sz="1400" dirty="0"/>
              <a:t>IPMI has been found critical in the majority of its communication</a:t>
            </a:r>
            <a:endParaRPr lang="en-US" sz="1400" dirty="0"/>
          </a:p>
          <a:p>
            <a:pPr indent="0">
              <a:buFont typeface="Arial" panose="020B0604020202020204" pitchFamily="34" charset="0"/>
              <a:buNone/>
            </a:pPr>
            <a:endParaRPr lang="en-US" sz="1400" dirty="0"/>
          </a:p>
          <a:p>
            <a:pPr marL="285750" indent="-285750">
              <a:buFont typeface="Arial" panose="020B0604020202020204" pitchFamily="34" charset="0"/>
              <a:buChar char="•"/>
            </a:pPr>
            <a:r>
              <a:rPr lang="en-US" sz="1400" dirty="0" err="1"/>
              <a:t>BACnet</a:t>
            </a:r>
            <a:r>
              <a:rPr lang="en-US" sz="1400" dirty="0"/>
              <a:t> is distributed almost equally between medium and high severity. </a:t>
            </a:r>
            <a:endParaRPr lang="en-US" sz="1400" dirty="0"/>
          </a:p>
          <a:p>
            <a:pPr indent="0">
              <a:buFont typeface="Arial" panose="020B0604020202020204" pitchFamily="34" charset="0"/>
              <a:buNone/>
            </a:pPr>
            <a:endParaRPr lang="en-US" sz="1400" dirty="0"/>
          </a:p>
          <a:p>
            <a:pPr marL="285750" indent="-285750">
              <a:buFont typeface="Arial" panose="020B0604020202020204" pitchFamily="34" charset="0"/>
              <a:buChar char="•"/>
            </a:pPr>
            <a:r>
              <a:rPr lang="en-US" sz="1400" dirty="0"/>
              <a:t>The majority of S7Comm communication has been found high in terms of severity.</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Modbus traffic are distributed between high and critical, with majority to the latter. </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lack of critical severity label within </a:t>
            </a:r>
            <a:r>
              <a:rPr lang="en-US" sz="1400" dirty="0" err="1"/>
              <a:t>BACnet</a:t>
            </a:r>
            <a:r>
              <a:rPr lang="en-US" sz="1400" dirty="0"/>
              <a:t> and S7Comm is because these services run on top of UDP.  As such, no connection setup and data exchange. </a:t>
            </a:r>
            <a:endParaRPr lang="en-US" sz="1400" dirty="0"/>
          </a:p>
          <a:p>
            <a:pPr indent="0">
              <a:buFont typeface="Arial" panose="020B0604020202020204" pitchFamily="34" charset="0"/>
              <a:buNone/>
            </a:pPr>
            <a:endParaRPr lang="en-US" sz="1400" dirty="0"/>
          </a:p>
          <a:p>
            <a:pPr marL="285750" indent="-285750">
              <a:buFont typeface="Arial" panose="020B0604020202020204" pitchFamily="34" charset="0"/>
              <a:buChar char="•"/>
            </a:pPr>
            <a:r>
              <a:rPr lang="en-US" sz="1400" dirty="0"/>
              <a:t>Modbus has been found to be the only CPS service that has all variants of attack severity (maybe because running on top of TCP )</a:t>
            </a:r>
            <a:endParaRPr lang="en-US" sz="1400" dirty="0"/>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
        <p:nvSpPr>
          <p:cNvPr id="5" name="Footer Placeholder 4"/>
          <p:cNvSpPr>
            <a:spLocks noGrp="1"/>
          </p:cNvSpPr>
          <p:nvPr>
            <p:ph type="ftr" sz="quarter" idx="11"/>
          </p:nvPr>
        </p:nvSpPr>
        <p:spPr>
          <a:xfrm>
            <a:off x="3249930" y="6485890"/>
            <a:ext cx="5638800" cy="365125"/>
          </a:xfrm>
        </p:spPr>
        <p:txBody>
          <a:bodyPr/>
          <a:p>
            <a:r>
              <a:rPr lang="en-US"/>
              <a:t>IEEE WoWMoM, SEPT 2020 - Presenter: Karl Biron (University of Dubai, Researcher)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4142</Words>
  <Application>WPS Presentation</Application>
  <PresentationFormat>Widescreen</PresentationFormat>
  <Paragraphs>198</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1_Office Theme</vt:lpstr>
      <vt:lpstr>A Big Data Fusion to Profile CPS Security Threats Against Operational Technology  WoWMoM 2020</vt:lpstr>
      <vt:lpstr>Cyber Physical Systems</vt:lpstr>
      <vt:lpstr>CPS Security Attacks</vt:lpstr>
      <vt:lpstr>CPS Security Attacks</vt:lpstr>
      <vt:lpstr>Fusion Approach Honeypot and Darknet</vt:lpstr>
      <vt:lpstr>Proposed Big Data Fusion Approach</vt:lpstr>
      <vt:lpstr>General Project Information</vt:lpstr>
      <vt:lpstr>Preliminary Results  (Targeted Services)</vt:lpstr>
      <vt:lpstr>Preliminary Results  (Focused on Honeypot Dataset)</vt:lpstr>
      <vt:lpstr>Discussions and Limitations </vt:lpstr>
      <vt:lpstr>Conclusion</vt:lpstr>
      <vt:lpstr>Future Work</vt:lpstr>
      <vt:lpstr>Thank You  Q &amp; A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Big Data Fusion to Profile CPS Security Threats Against Operational Technology</dc:title>
  <dc:creator>Karl</dc:creator>
  <cp:lastModifiedBy>Karl</cp:lastModifiedBy>
  <cp:revision>23</cp:revision>
  <dcterms:created xsi:type="dcterms:W3CDTF">2020-08-24T10:53:00Z</dcterms:created>
  <dcterms:modified xsi:type="dcterms:W3CDTF">2020-08-27T11:41:07Z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