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8" r:id="rId1"/>
  </p:sldMasterIdLst>
  <p:notesMasterIdLst>
    <p:notesMasterId r:id="rId17"/>
  </p:notesMasterIdLst>
  <p:handoutMasterIdLst>
    <p:handoutMasterId r:id="rId18"/>
  </p:handoutMasterIdLst>
  <p:sldIdLst>
    <p:sldId id="342" r:id="rId2"/>
    <p:sldId id="323" r:id="rId3"/>
    <p:sldId id="353" r:id="rId4"/>
    <p:sldId id="341" r:id="rId5"/>
    <p:sldId id="355" r:id="rId6"/>
    <p:sldId id="343" r:id="rId7"/>
    <p:sldId id="357" r:id="rId8"/>
    <p:sldId id="345" r:id="rId9"/>
    <p:sldId id="340" r:id="rId10"/>
    <p:sldId id="335" r:id="rId11"/>
    <p:sldId id="346" r:id="rId12"/>
    <p:sldId id="348" r:id="rId13"/>
    <p:sldId id="358" r:id="rId14"/>
    <p:sldId id="349" r:id="rId15"/>
    <p:sldId id="354" r:id="rId16"/>
  </p:sldIdLst>
  <p:sldSz cx="9144000" cy="6858000" type="screen4x3"/>
  <p:notesSz cx="6858000" cy="9296400"/>
  <p:defaultTextStyle>
    <a:defPPr>
      <a:defRPr lang="en-US"/>
    </a:defPPr>
    <a:lvl1pPr algn="l" rtl="0" fontAlgn="base">
      <a:spcBef>
        <a:spcPct val="0"/>
      </a:spcBef>
      <a:spcAft>
        <a:spcPct val="0"/>
      </a:spcAft>
      <a:defRPr sz="2400" kern="1200">
        <a:solidFill>
          <a:schemeClr val="bg2"/>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bg2"/>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bg2"/>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bg2"/>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bg2"/>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bg2"/>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bg2"/>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bg2"/>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bg2"/>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4" autoAdjust="0"/>
    <p:restoredTop sz="94576" autoAdjust="0"/>
  </p:normalViewPr>
  <p:slideViewPr>
    <p:cSldViewPr>
      <p:cViewPr varScale="1">
        <p:scale>
          <a:sx n="37" d="100"/>
          <a:sy n="37" d="100"/>
        </p:scale>
        <p:origin x="106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80" y="244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0" hangingPunct="0">
              <a:spcBef>
                <a:spcPct val="0"/>
              </a:spcBef>
              <a:defRPr sz="1200">
                <a:solidFill>
                  <a:schemeClr val="tx1"/>
                </a:solidFill>
                <a:latin typeface="Times" pitchFamily="18" charset="0"/>
                <a:cs typeface="+mn-cs"/>
              </a:defRPr>
            </a:lvl1pPr>
          </a:lstStyle>
          <a:p>
            <a:pPr>
              <a:defRPr/>
            </a:pPr>
            <a:endParaRPr lang="en-US" altLang="en-US"/>
          </a:p>
        </p:txBody>
      </p:sp>
      <p:sp>
        <p:nvSpPr>
          <p:cNvPr id="2662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spcBef>
                <a:spcPct val="0"/>
              </a:spcBef>
              <a:defRPr sz="1200">
                <a:solidFill>
                  <a:schemeClr val="tx1"/>
                </a:solidFill>
                <a:latin typeface="Times" pitchFamily="18" charset="0"/>
                <a:cs typeface="+mn-cs"/>
              </a:defRPr>
            </a:lvl1pPr>
          </a:lstStyle>
          <a:p>
            <a:pPr>
              <a:defRPr/>
            </a:pPr>
            <a:endParaRPr lang="en-US" altLang="en-US"/>
          </a:p>
        </p:txBody>
      </p:sp>
      <p:sp>
        <p:nvSpPr>
          <p:cNvPr id="2662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0" hangingPunct="0">
              <a:spcBef>
                <a:spcPct val="0"/>
              </a:spcBef>
              <a:defRPr sz="1200">
                <a:solidFill>
                  <a:schemeClr val="tx1"/>
                </a:solidFill>
                <a:latin typeface="Times" pitchFamily="18" charset="0"/>
                <a:cs typeface="+mn-cs"/>
              </a:defRPr>
            </a:lvl1pPr>
          </a:lstStyle>
          <a:p>
            <a:pPr>
              <a:defRPr/>
            </a:pPr>
            <a:endParaRPr lang="en-US" altLang="en-US"/>
          </a:p>
        </p:txBody>
      </p:sp>
      <p:sp>
        <p:nvSpPr>
          <p:cNvPr id="2662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defRPr sz="1200">
                <a:solidFill>
                  <a:schemeClr val="tx1"/>
                </a:solidFill>
                <a:latin typeface="Times" panose="02020603050405020304" pitchFamily="18" charset="0"/>
              </a:defRPr>
            </a:lvl1pPr>
          </a:lstStyle>
          <a:p>
            <a:fld id="{3AF82560-6D37-4E53-91A9-5D8E07B33A3D}" type="slidenum">
              <a:rPr lang="en-US" altLang="en-US"/>
              <a:pPr/>
              <a:t>‹#›</a:t>
            </a:fld>
            <a:endParaRPr lang="en-US" altLang="en-US"/>
          </a:p>
        </p:txBody>
      </p:sp>
    </p:spTree>
    <p:extLst>
      <p:ext uri="{BB962C8B-B14F-4D97-AF65-F5344CB8AC3E}">
        <p14:creationId xmlns:p14="http://schemas.microsoft.com/office/powerpoint/2010/main" val="2858285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0" hangingPunct="0">
              <a:spcBef>
                <a:spcPct val="0"/>
              </a:spcBef>
              <a:defRPr sz="1200">
                <a:solidFill>
                  <a:schemeClr val="tx1"/>
                </a:solidFill>
                <a:latin typeface="Times" pitchFamily="18" charset="0"/>
                <a:cs typeface="+mn-cs"/>
              </a:defRPr>
            </a:lvl1pPr>
          </a:lstStyle>
          <a:p>
            <a:pPr>
              <a:defRPr/>
            </a:pPr>
            <a:endParaRPr lang="en-US" altLang="en-US"/>
          </a:p>
        </p:txBody>
      </p:sp>
      <p:sp>
        <p:nvSpPr>
          <p:cNvPr id="23555"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0" hangingPunct="0">
              <a:spcBef>
                <a:spcPct val="0"/>
              </a:spcBef>
              <a:defRPr sz="1200">
                <a:solidFill>
                  <a:schemeClr val="tx1"/>
                </a:solidFill>
                <a:latin typeface="Times" pitchFamily="18" charset="0"/>
                <a:cs typeface="+mn-cs"/>
              </a:defRPr>
            </a:lvl1pPr>
          </a:lstStyle>
          <a:p>
            <a:pPr>
              <a:defRPr/>
            </a:pPr>
            <a:endParaRPr lang="en-US" altLang="en-US"/>
          </a:p>
        </p:txBody>
      </p:sp>
      <p:sp>
        <p:nvSpPr>
          <p:cNvPr id="286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endParaRPr lang="en-US" altLang="en-US" noProof="0" smtClean="0"/>
          </a:p>
          <a:p>
            <a:pPr lvl="0"/>
            <a:endParaRPr lang="en-US" altLang="en-US" noProof="0" smtClean="0"/>
          </a:p>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3558"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0" hangingPunct="0">
              <a:spcBef>
                <a:spcPct val="0"/>
              </a:spcBef>
              <a:defRPr sz="1200">
                <a:solidFill>
                  <a:schemeClr val="tx1"/>
                </a:solidFill>
                <a:latin typeface="Times" pitchFamily="18" charset="0"/>
                <a:cs typeface="+mn-cs"/>
              </a:defRPr>
            </a:lvl1pPr>
          </a:lstStyle>
          <a:p>
            <a:pPr>
              <a:defRPr/>
            </a:pPr>
            <a:endParaRPr lang="en-US" altLang="en-US"/>
          </a:p>
        </p:txBody>
      </p:sp>
      <p:sp>
        <p:nvSpPr>
          <p:cNvPr id="23559"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0" hangingPunct="0">
              <a:defRPr sz="1200">
                <a:solidFill>
                  <a:schemeClr val="tx1"/>
                </a:solidFill>
                <a:latin typeface="Times" panose="02020603050405020304" pitchFamily="18" charset="0"/>
              </a:defRPr>
            </a:lvl1pPr>
          </a:lstStyle>
          <a:p>
            <a:fld id="{B8598CE0-9F87-4D99-9D6C-645F2B6C2373}" type="slidenum">
              <a:rPr lang="en-US" altLang="en-US"/>
              <a:pPr/>
              <a:t>‹#›</a:t>
            </a:fld>
            <a:endParaRPr lang="en-US" altLang="en-US"/>
          </a:p>
        </p:txBody>
      </p:sp>
      <p:sp>
        <p:nvSpPr>
          <p:cNvPr id="23560" name="Text Box 8"/>
          <p:cNvSpPr txBox="1">
            <a:spLocks noChangeArrowheads="1"/>
          </p:cNvSpPr>
          <p:nvPr/>
        </p:nvSpPr>
        <p:spPr bwMode="auto">
          <a:xfrm>
            <a:off x="228600" y="8999538"/>
            <a:ext cx="2590800" cy="215900"/>
          </a:xfrm>
          <a:prstGeom prst="rect">
            <a:avLst/>
          </a:prstGeom>
          <a:noFill/>
          <a:ln w="12700">
            <a:noFill/>
            <a:miter lim="800000"/>
            <a:headEnd type="none" w="sm" len="sm"/>
            <a:tailEnd type="none" w="sm" len="sm"/>
          </a:ln>
          <a:effectLst/>
        </p:spPr>
        <p:txBody>
          <a:bodyPr lIns="92885" tIns="46442" rIns="92885" bIns="46442">
            <a:spAutoFit/>
          </a:bodyPr>
          <a:lstStyle/>
          <a:p>
            <a:pPr algn="r" defTabSz="928688" eaLnBrk="0" hangingPunct="0">
              <a:defRPr/>
            </a:pPr>
            <a:r>
              <a:rPr lang="en-US" altLang="en-US" sz="800">
                <a:solidFill>
                  <a:schemeClr val="tx1"/>
                </a:solidFill>
                <a:latin typeface="Arial" charset="0"/>
                <a:cs typeface="+mn-cs"/>
              </a:rPr>
              <a:t>Copyright </a:t>
            </a:r>
            <a:r>
              <a:rPr lang="en-US" altLang="en-US" sz="800">
                <a:solidFill>
                  <a:schemeClr val="tx1"/>
                </a:solidFill>
                <a:latin typeface="Symbol" pitchFamily="18" charset="2"/>
                <a:cs typeface="+mn-cs"/>
              </a:rPr>
              <a:t>ã2006 </a:t>
            </a:r>
            <a:r>
              <a:rPr lang="en-US" altLang="en-US" sz="800">
                <a:solidFill>
                  <a:schemeClr val="tx1"/>
                </a:solidFill>
                <a:latin typeface="Arial" charset="0"/>
                <a:cs typeface="+mn-cs"/>
              </a:rPr>
              <a:t>Progressive Business Publications</a:t>
            </a:r>
            <a:endParaRPr lang="en-US" sz="800" i="1">
              <a:solidFill>
                <a:schemeClr val="tx1"/>
              </a:solidFill>
              <a:latin typeface="Times" pitchFamily="18" charset="0"/>
              <a:cs typeface="+mn-cs"/>
            </a:endParaRPr>
          </a:p>
        </p:txBody>
      </p:sp>
      <p:sp>
        <p:nvSpPr>
          <p:cNvPr id="23561" name="Text Box 9"/>
          <p:cNvSpPr txBox="1">
            <a:spLocks noChangeArrowheads="1"/>
          </p:cNvSpPr>
          <p:nvPr/>
        </p:nvSpPr>
        <p:spPr bwMode="auto">
          <a:xfrm>
            <a:off x="914400" y="4522788"/>
            <a:ext cx="1143000" cy="276225"/>
          </a:xfrm>
          <a:prstGeom prst="rect">
            <a:avLst/>
          </a:prstGeom>
          <a:solidFill>
            <a:srgbClr val="DDDDDD"/>
          </a:solidFill>
          <a:ln w="15875">
            <a:solidFill>
              <a:schemeClr val="tx1"/>
            </a:solidFill>
            <a:miter lim="800000"/>
            <a:headEnd type="none" w="sm" len="sm"/>
            <a:tailEnd type="none" w="sm" len="sm"/>
          </a:ln>
          <a:effectLst/>
        </p:spPr>
        <p:txBody>
          <a:bodyPr lIns="92885" tIns="46442" rIns="92885" bIns="46442">
            <a:spAutoFit/>
          </a:bodyPr>
          <a:lstStyle/>
          <a:p>
            <a:pPr algn="ctr" defTabSz="928688" eaLnBrk="0" hangingPunct="0">
              <a:spcBef>
                <a:spcPct val="50000"/>
              </a:spcBef>
              <a:defRPr/>
            </a:pPr>
            <a:r>
              <a:rPr lang="en-US" sz="1100" b="1" i="1">
                <a:solidFill>
                  <a:schemeClr val="tx1"/>
                </a:solidFill>
                <a:cs typeface="+mn-cs"/>
              </a:rPr>
              <a:t>Speaker’s Notes</a:t>
            </a:r>
          </a:p>
        </p:txBody>
      </p:sp>
      <p:sp>
        <p:nvSpPr>
          <p:cNvPr id="23562" name="Line 10"/>
          <p:cNvSpPr>
            <a:spLocks noChangeShapeType="1"/>
          </p:cNvSpPr>
          <p:nvPr/>
        </p:nvSpPr>
        <p:spPr bwMode="auto">
          <a:xfrm>
            <a:off x="914400" y="4802188"/>
            <a:ext cx="5029200" cy="0"/>
          </a:xfrm>
          <a:prstGeom prst="line">
            <a:avLst/>
          </a:prstGeom>
          <a:noFill/>
          <a:ln w="15875">
            <a:solidFill>
              <a:schemeClr val="tx1"/>
            </a:solidFill>
            <a:miter lim="800000"/>
            <a:headEnd type="none" w="sm" len="sm"/>
            <a:tailEnd type="none" w="sm" len="sm"/>
          </a:ln>
          <a:effectLst/>
        </p:spPr>
        <p:txBody>
          <a:bodyPr wrap="none"/>
          <a:lstStyle/>
          <a:p>
            <a:pPr eaLnBrk="0" hangingPunct="0">
              <a:spcBef>
                <a:spcPct val="20000"/>
              </a:spcBef>
              <a:defRPr/>
            </a:pPr>
            <a:endParaRPr lang="en-US">
              <a:cs typeface="+mn-cs"/>
            </a:endParaRPr>
          </a:p>
        </p:txBody>
      </p:sp>
    </p:spTree>
    <p:extLst>
      <p:ext uri="{BB962C8B-B14F-4D97-AF65-F5344CB8AC3E}">
        <p14:creationId xmlns:p14="http://schemas.microsoft.com/office/powerpoint/2010/main" val="19170868"/>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30000"/>
      </a:spcBef>
      <a:spcAft>
        <a:spcPct val="0"/>
      </a:spcAft>
      <a:buSzPct val="135000"/>
      <a:buChar char="•"/>
      <a:defRPr sz="11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buChar char="–"/>
      <a:defRPr sz="11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2BC91C6F-9D70-4FB6-9C3C-A85FCF6AF655}" type="slidenum">
              <a:rPr lang="en-US" altLang="en-US" sz="1200">
                <a:solidFill>
                  <a:schemeClr val="tx1"/>
                </a:solidFill>
                <a:latin typeface="Times" panose="02020603050405020304" pitchFamily="18" charset="0"/>
              </a:rPr>
              <a:pPr>
                <a:spcBef>
                  <a:spcPct val="0"/>
                </a:spcBef>
              </a:pPr>
              <a:t>1</a:t>
            </a:fld>
            <a:endParaRPr lang="en-US" altLang="en-US" sz="1200">
              <a:solidFill>
                <a:schemeClr val="tx1"/>
              </a:solidFill>
              <a:latin typeface="Times" panose="02020603050405020304" pitchFamily="18" charset="0"/>
            </a:endParaRPr>
          </a:p>
        </p:txBody>
      </p:sp>
      <p:sp>
        <p:nvSpPr>
          <p:cNvPr id="29699" name="Rectangle 1026"/>
          <p:cNvSpPr>
            <a:spLocks noGrp="1" noRot="1" noChangeAspect="1" noChangeArrowheads="1" noTextEdit="1"/>
          </p:cNvSpPr>
          <p:nvPr>
            <p:ph type="sldImg"/>
          </p:nvPr>
        </p:nvSpPr>
        <p:spPr>
          <a:xfrm>
            <a:off x="912813" y="674688"/>
            <a:ext cx="4648200" cy="3486150"/>
          </a:xfrm>
          <a:ln/>
        </p:spPr>
      </p:sp>
      <p:sp>
        <p:nvSpPr>
          <p:cNvPr id="29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20650"/>
            <a:endParaRPr lang="en-US" altLang="en-US" smtClean="0"/>
          </a:p>
          <a:p>
            <a:pPr indent="-120650"/>
            <a:endParaRPr lang="en-US" altLang="en-US" smtClean="0"/>
          </a:p>
          <a:p>
            <a:pPr indent="-120650"/>
            <a:r>
              <a:rPr lang="en-US" altLang="en-US" smtClean="0"/>
              <a:t>Today’s topic is Accident Causes, Prevention and Control. This training is a part of OSHA’s Accident Reduction Standards, 29 CFR 1926.20(b).</a:t>
            </a:r>
          </a:p>
          <a:p>
            <a:pPr indent="-120650"/>
            <a:endParaRPr lang="en-US" altLang="en-US" smtClean="0"/>
          </a:p>
          <a:p>
            <a:pPr indent="-120650"/>
            <a:r>
              <a:rPr lang="en-US" altLang="en-US" smtClean="0"/>
              <a:t>You will learn about:</a:t>
            </a:r>
          </a:p>
          <a:p>
            <a:pPr lvl="1" indent="-165100">
              <a:lnSpc>
                <a:spcPct val="90000"/>
              </a:lnSpc>
            </a:pPr>
            <a:r>
              <a:rPr lang="en-US" altLang="en-US" smtClean="0"/>
              <a:t>What is an accident? </a:t>
            </a:r>
          </a:p>
          <a:p>
            <a:pPr lvl="1" indent="-165100">
              <a:lnSpc>
                <a:spcPct val="90000"/>
              </a:lnSpc>
            </a:pPr>
            <a:r>
              <a:rPr lang="en-US" altLang="en-US" smtClean="0"/>
              <a:t>Causes of accidents.</a:t>
            </a:r>
          </a:p>
          <a:p>
            <a:pPr lvl="1" indent="-165100">
              <a:lnSpc>
                <a:spcPct val="90000"/>
              </a:lnSpc>
            </a:pPr>
            <a:r>
              <a:rPr lang="en-US" altLang="en-US" smtClean="0"/>
              <a:t>How accidents can be prevented.</a:t>
            </a:r>
          </a:p>
          <a:p>
            <a:pPr lvl="1" indent="-165100">
              <a:lnSpc>
                <a:spcPct val="90000"/>
              </a:lnSpc>
            </a:pPr>
            <a:r>
              <a:rPr lang="en-US" altLang="en-US" smtClean="0"/>
              <a:t>Ultimately, why you’re the most important element in working more safely.</a:t>
            </a:r>
          </a:p>
        </p:txBody>
      </p:sp>
      <p:sp>
        <p:nvSpPr>
          <p:cNvPr id="29701" name="Text Box 1028"/>
          <p:cNvSpPr txBox="1">
            <a:spLocks noChangeArrowheads="1"/>
          </p:cNvSpPr>
          <p:nvPr/>
        </p:nvSpPr>
        <p:spPr bwMode="auto">
          <a:xfrm>
            <a:off x="1295400" y="6983413"/>
            <a:ext cx="4305300" cy="1638300"/>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defTabSz="928688" eaLnBrk="0" hangingPunct="0">
              <a:spcBef>
                <a:spcPct val="20000"/>
              </a:spcBef>
              <a:defRPr sz="2400">
                <a:solidFill>
                  <a:schemeClr val="bg2"/>
                </a:solidFill>
                <a:latin typeface="Times New Roman" panose="02020603050405020304" pitchFamily="18" charset="0"/>
              </a:defRPr>
            </a:lvl1pPr>
            <a:lvl2pPr marL="285750" indent="-1714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endParaRPr lang="en-US" altLang="de-DE" sz="1100" u="sng">
              <a:solidFill>
                <a:schemeClr val="tx1"/>
              </a:solidFill>
            </a:endParaRPr>
          </a:p>
          <a:p>
            <a:pPr>
              <a:spcBef>
                <a:spcPct val="50000"/>
              </a:spcBef>
              <a:buSzPct val="135000"/>
            </a:pPr>
            <a:r>
              <a:rPr lang="en-US" altLang="de-DE" sz="1100">
                <a:solidFill>
                  <a:schemeClr val="tx1"/>
                </a:solidFill>
              </a:rPr>
              <a:t>An effective ice breaker is to ask the trainees the following questions:</a:t>
            </a:r>
          </a:p>
          <a:p>
            <a:pPr lvl="1">
              <a:spcBef>
                <a:spcPct val="30000"/>
              </a:spcBef>
              <a:buFont typeface="Times" panose="02020603050405020304" pitchFamily="18" charset="0"/>
              <a:buChar char="–"/>
            </a:pPr>
            <a:r>
              <a:rPr lang="en-US" altLang="en-US" sz="1100">
                <a:solidFill>
                  <a:schemeClr val="tx1"/>
                </a:solidFill>
              </a:rPr>
              <a:t>In your own words, what is an accident?</a:t>
            </a:r>
            <a:endParaRPr lang="en-US" altLang="de-DE" sz="1100">
              <a:solidFill>
                <a:schemeClr val="tx1"/>
              </a:solidFill>
            </a:endParaRPr>
          </a:p>
          <a:p>
            <a:pPr lvl="1">
              <a:spcBef>
                <a:spcPct val="35000"/>
              </a:spcBef>
              <a:buFont typeface="Times" panose="02020603050405020304" pitchFamily="18" charset="0"/>
              <a:buChar char="–"/>
            </a:pPr>
            <a:r>
              <a:rPr lang="en-US" altLang="en-US" sz="1100">
                <a:solidFill>
                  <a:schemeClr val="tx1"/>
                </a:solidFill>
              </a:rPr>
              <a:t>What’s the difference between an accident at work and one that happens elsewhere?</a:t>
            </a:r>
            <a:endParaRPr lang="en-US" altLang="de-DE" sz="1100">
              <a:solidFill>
                <a:schemeClr val="tx1"/>
              </a:solidFill>
            </a:endParaRPr>
          </a:p>
          <a:p>
            <a:pPr lvl="1">
              <a:spcBef>
                <a:spcPct val="35000"/>
              </a:spcBef>
              <a:buFont typeface="Times" panose="02020603050405020304" pitchFamily="18" charset="0"/>
              <a:buChar char="–"/>
            </a:pPr>
            <a:r>
              <a:rPr lang="en-US" altLang="de-DE" sz="1100">
                <a:solidFill>
                  <a:schemeClr val="tx1"/>
                </a:solidFill>
              </a:rPr>
              <a:t>Has anyone been involved in an accident at work? What happened, and what happened afterward?</a:t>
            </a:r>
          </a:p>
        </p:txBody>
      </p:sp>
    </p:spTree>
    <p:extLst>
      <p:ext uri="{BB962C8B-B14F-4D97-AF65-F5344CB8AC3E}">
        <p14:creationId xmlns:p14="http://schemas.microsoft.com/office/powerpoint/2010/main" val="175862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A5A9ADB6-36E4-4C6B-A9FA-0104692403F0}" type="slidenum">
              <a:rPr lang="en-US" altLang="en-US" sz="1200">
                <a:solidFill>
                  <a:schemeClr val="tx1"/>
                </a:solidFill>
                <a:latin typeface="Times" panose="02020603050405020304" pitchFamily="18" charset="0"/>
              </a:rPr>
              <a:pPr>
                <a:spcBef>
                  <a:spcPct val="0"/>
                </a:spcBef>
              </a:pPr>
              <a:t>10</a:t>
            </a:fld>
            <a:endParaRPr lang="en-US" altLang="en-US" sz="1200">
              <a:solidFill>
                <a:schemeClr val="tx1"/>
              </a:solidFill>
              <a:latin typeface="Times"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There are several steps to take in response to an accident. The first priority, of course, is to make sure other workers are in a safe area and to tend to the injured employee. If outside emergency services are necessary, make sure they’ve </a:t>
            </a:r>
            <a:br>
              <a:rPr lang="en-US" altLang="en-US" smtClean="0"/>
            </a:br>
            <a:r>
              <a:rPr lang="en-US" altLang="en-US" smtClean="0"/>
              <a:t>been contacted.</a:t>
            </a:r>
          </a:p>
          <a:p>
            <a:r>
              <a:rPr lang="en-US" altLang="en-US" smtClean="0"/>
              <a:t>Secure the scene where the accident took place, to make sure no one else could wander into the area and possibly be injured.</a:t>
            </a:r>
          </a:p>
          <a:p>
            <a:r>
              <a:rPr lang="en-US" altLang="en-US" smtClean="0"/>
              <a:t>Another reason it’s important to secure the scene is because of evidence that could be valuable in the accident investigation. Such evidence could be critical to determining the cause of the accident.</a:t>
            </a:r>
          </a:p>
          <a:p>
            <a:r>
              <a:rPr lang="en-US" altLang="en-US" smtClean="0"/>
              <a:t>Don’t try to collect any evidence yourself or disturb the scene in any way, unless a supervisor has asked for your assistance. </a:t>
            </a:r>
          </a:p>
        </p:txBody>
      </p:sp>
      <p:sp>
        <p:nvSpPr>
          <p:cNvPr id="38917" name="Text Box 5"/>
          <p:cNvSpPr txBox="1">
            <a:spLocks noChangeArrowheads="1"/>
          </p:cNvSpPr>
          <p:nvPr/>
        </p:nvSpPr>
        <p:spPr bwMode="auto">
          <a:xfrm>
            <a:off x="1295400" y="7747000"/>
            <a:ext cx="4305300" cy="930275"/>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pPr>
            <a:r>
              <a:rPr lang="en-US" altLang="en-US" sz="1100">
                <a:solidFill>
                  <a:schemeClr val="tx1"/>
                </a:solidFill>
              </a:rPr>
              <a:t>It’s probably a good time to ask trainees if anyone has ever witnessed a workplace accident. Why might witnesses to an accident be an important part of the investigation?  </a:t>
            </a:r>
          </a:p>
        </p:txBody>
      </p:sp>
    </p:spTree>
    <p:extLst>
      <p:ext uri="{BB962C8B-B14F-4D97-AF65-F5344CB8AC3E}">
        <p14:creationId xmlns:p14="http://schemas.microsoft.com/office/powerpoint/2010/main" val="5550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D877008B-AC80-4B99-A9C7-960F6C52E3A8}" type="slidenum">
              <a:rPr lang="en-US" altLang="en-US" sz="1200">
                <a:solidFill>
                  <a:schemeClr val="tx1"/>
                </a:solidFill>
                <a:latin typeface="Times" panose="02020603050405020304" pitchFamily="18" charset="0"/>
              </a:rPr>
              <a:pPr>
                <a:spcBef>
                  <a:spcPct val="0"/>
                </a:spcBef>
              </a:pPr>
              <a:t>11</a:t>
            </a:fld>
            <a:endParaRPr lang="en-US" altLang="en-US" sz="1200">
              <a:solidFill>
                <a:schemeClr val="tx1"/>
              </a:solidFill>
              <a:latin typeface="Times"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For any accident that occurs in the workplace, supervisors must fill out and submit a series of forms and other paper work. But there’s more to it than paper work. That’s why an Accident Investigation is conducted.</a:t>
            </a:r>
          </a:p>
          <a:p>
            <a:r>
              <a:rPr lang="en-US" altLang="en-US" smtClean="0"/>
              <a:t>If you’re involved in the accident, you will be involved in the Accident Investigation. Do your best to remember exactly what happened.</a:t>
            </a:r>
          </a:p>
          <a:p>
            <a:r>
              <a:rPr lang="en-US" altLang="en-US" smtClean="0"/>
              <a:t>Even if you weren’t involved in the accident, you could find yourself involved in the Accident Investigation. That’s because investigating an accident is more than just filling out some forms.</a:t>
            </a:r>
          </a:p>
          <a:p>
            <a:r>
              <a:rPr lang="en-US" altLang="en-US" smtClean="0"/>
              <a:t>If you were a witness to an accident, you can expect to be interviewed one-on-one. This is a standard part of many Accident Investigations. It’s important that you’re honest – your co-workers’ lives could depend on it.</a:t>
            </a:r>
          </a:p>
        </p:txBody>
      </p:sp>
    </p:spTree>
    <p:extLst>
      <p:ext uri="{BB962C8B-B14F-4D97-AF65-F5344CB8AC3E}">
        <p14:creationId xmlns:p14="http://schemas.microsoft.com/office/powerpoint/2010/main" val="129274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1E2DD378-5D08-417E-9917-284714F4C112}" type="slidenum">
              <a:rPr lang="en-US" altLang="en-US" sz="1200">
                <a:solidFill>
                  <a:schemeClr val="tx1"/>
                </a:solidFill>
                <a:latin typeface="Times" panose="02020603050405020304" pitchFamily="18" charset="0"/>
              </a:rPr>
              <a:pPr>
                <a:spcBef>
                  <a:spcPct val="0"/>
                </a:spcBef>
              </a:pPr>
              <a:t>12</a:t>
            </a:fld>
            <a:endParaRPr lang="en-US" altLang="en-US" sz="1200">
              <a:solidFill>
                <a:schemeClr val="tx1"/>
              </a:solidFill>
              <a:latin typeface="Times"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The third and final step in making sure an accident won’t happen again is to follow up the Accident Investigation with Corrective Action.</a:t>
            </a:r>
          </a:p>
          <a:p>
            <a:r>
              <a:rPr lang="en-US" altLang="en-US" smtClean="0"/>
              <a:t>Corrective Actions are identified after the cause of the accident has been determined. Corrective Actions usually are a part of the Accident Report.</a:t>
            </a:r>
          </a:p>
          <a:p>
            <a:r>
              <a:rPr lang="en-US" altLang="en-US" smtClean="0"/>
              <a:t>Your feedback and participation are an important part of this process, too. </a:t>
            </a:r>
          </a:p>
          <a:p>
            <a:r>
              <a:rPr lang="en-US" altLang="en-US" smtClean="0"/>
              <a:t>Through your feedback, supervisors can gain insights to proper Corrective Actions.</a:t>
            </a:r>
          </a:p>
          <a:p>
            <a:r>
              <a:rPr lang="en-US" altLang="en-US" smtClean="0"/>
              <a:t>Your participation in the Corrective Action phase is critical. If Corrective Actions are implemented in the area where you work, it’s vital that you understand and observe them. It’s essential that if you have any questions at all, you ask those questions and obtain the information or training you need to work safely. </a:t>
            </a:r>
          </a:p>
        </p:txBody>
      </p:sp>
      <p:sp>
        <p:nvSpPr>
          <p:cNvPr id="40965" name="Text Box 4"/>
          <p:cNvSpPr txBox="1">
            <a:spLocks noChangeArrowheads="1"/>
          </p:cNvSpPr>
          <p:nvPr/>
        </p:nvSpPr>
        <p:spPr bwMode="auto">
          <a:xfrm>
            <a:off x="1219200" y="7359650"/>
            <a:ext cx="4305300" cy="928688"/>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buSzPct val="135000"/>
            </a:pPr>
            <a:r>
              <a:rPr lang="en-US" altLang="de-DE" sz="1100">
                <a:solidFill>
                  <a:schemeClr val="tx1"/>
                </a:solidFill>
              </a:rPr>
              <a:t>To get a discussion going among trainees, you might to ask them:</a:t>
            </a:r>
            <a:br>
              <a:rPr lang="en-US" altLang="de-DE" sz="1100">
                <a:solidFill>
                  <a:schemeClr val="tx1"/>
                </a:solidFill>
              </a:rPr>
            </a:br>
            <a:r>
              <a:rPr lang="en-US" altLang="de-DE" sz="1100">
                <a:solidFill>
                  <a:schemeClr val="tx1"/>
                </a:solidFill>
              </a:rPr>
              <a:t>“Why do you think some people are afraid to ask questions about a part of their job or a process they don’t understand?”</a:t>
            </a:r>
            <a:endParaRPr lang="en-US" altLang="en-US" sz="1100">
              <a:solidFill>
                <a:schemeClr val="tx1"/>
              </a:solidFill>
            </a:endParaRPr>
          </a:p>
        </p:txBody>
      </p:sp>
    </p:spTree>
    <p:extLst>
      <p:ext uri="{BB962C8B-B14F-4D97-AF65-F5344CB8AC3E}">
        <p14:creationId xmlns:p14="http://schemas.microsoft.com/office/powerpoint/2010/main" val="4143951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DEC83E12-52A1-4B9F-9C7D-0F6587DC23DC}" type="slidenum">
              <a:rPr lang="en-US" altLang="en-US" sz="1200">
                <a:solidFill>
                  <a:schemeClr val="tx1"/>
                </a:solidFill>
                <a:latin typeface="Times" panose="02020603050405020304" pitchFamily="18" charset="0"/>
              </a:rPr>
              <a:pPr>
                <a:spcBef>
                  <a:spcPct val="0"/>
                </a:spcBef>
              </a:pPr>
              <a:t>13</a:t>
            </a:fld>
            <a:endParaRPr lang="en-US" altLang="en-US" sz="1200">
              <a:solidFill>
                <a:schemeClr val="tx1"/>
              </a:solidFill>
              <a:latin typeface="Times"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885825" y="4876800"/>
            <a:ext cx="5027613"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t>Supervisors, managers and your co-workers are always watching out for you. Supervisors observe you informally on the job every day.</a:t>
            </a:r>
          </a:p>
          <a:p>
            <a:r>
              <a:rPr lang="en-US" altLang="de-DE" smtClean="0"/>
              <a:t>One method that’s often used to identify potentially hazardous jobs is conducting a Job Safety Analysis.</a:t>
            </a:r>
          </a:p>
          <a:p>
            <a:r>
              <a:rPr lang="en-US" altLang="de-DE" smtClean="0"/>
              <a:t>A Job Safety Analysis generally has three elements:</a:t>
            </a:r>
          </a:p>
          <a:p>
            <a:pPr lvl="1" indent="-165100">
              <a:lnSpc>
                <a:spcPct val="90000"/>
              </a:lnSpc>
            </a:pPr>
            <a:r>
              <a:rPr lang="en-US" altLang="de-DE" smtClean="0"/>
              <a:t>Sequence of basic job steps</a:t>
            </a:r>
          </a:p>
          <a:p>
            <a:pPr lvl="1" indent="-165100">
              <a:lnSpc>
                <a:spcPct val="90000"/>
              </a:lnSpc>
            </a:pPr>
            <a:r>
              <a:rPr lang="en-US" altLang="de-DE" smtClean="0"/>
              <a:t>Potential hazards at each step, and</a:t>
            </a:r>
          </a:p>
          <a:p>
            <a:pPr lvl="1" indent="-165100">
              <a:lnSpc>
                <a:spcPct val="90000"/>
              </a:lnSpc>
            </a:pPr>
            <a:r>
              <a:rPr lang="en-US" altLang="de-DE" smtClean="0"/>
              <a:t>Recommended actions or procedures to prevent potential hazards.</a:t>
            </a:r>
          </a:p>
          <a:p>
            <a:r>
              <a:rPr lang="en-US" altLang="de-DE" smtClean="0"/>
              <a:t>As part of your specialized training for an individual process or piece of equipment, you should be able to identify these elements.</a:t>
            </a:r>
          </a:p>
        </p:txBody>
      </p:sp>
    </p:spTree>
    <p:extLst>
      <p:ext uri="{BB962C8B-B14F-4D97-AF65-F5344CB8AC3E}">
        <p14:creationId xmlns:p14="http://schemas.microsoft.com/office/powerpoint/2010/main" val="29980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9D0B2BF0-4ADA-4596-B594-EE63867FA03B}" type="slidenum">
              <a:rPr lang="en-US" altLang="en-US" sz="1200">
                <a:solidFill>
                  <a:schemeClr val="tx1"/>
                </a:solidFill>
                <a:latin typeface="Times" panose="02020603050405020304" pitchFamily="18" charset="0"/>
              </a:rPr>
              <a:pPr>
                <a:spcBef>
                  <a:spcPct val="0"/>
                </a:spcBef>
              </a:pPr>
              <a:t>14</a:t>
            </a:fld>
            <a:endParaRPr lang="en-US" altLang="en-US" sz="1200">
              <a:solidFill>
                <a:schemeClr val="tx1"/>
              </a:solidFill>
              <a:latin typeface="Times" panose="02020603050405020304" pitchFamily="18" charset="0"/>
            </a:endParaRPr>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de-DE" smtClean="0"/>
              <a:t>When it comes to going home safely every day, there’s only so much your supervisors can do. We can make sure the place where you work is safe. We can make sure you have the training and the proper tools to do the job. We can provide you with the proper Personal Protective Equipment you need to be safe on the job.</a:t>
            </a:r>
          </a:p>
          <a:p>
            <a:r>
              <a:rPr lang="en-US" altLang="de-DE" smtClean="0"/>
              <a:t>But we can’t stand watch over you every moment of the workday. That’s why it’s important that each employee take an active role in maintaining his or her own safety on the job.</a:t>
            </a:r>
          </a:p>
          <a:p>
            <a:r>
              <a:rPr lang="en-US" altLang="de-DE" smtClean="0"/>
              <a:t>This means you must always keep in mind the consequences of what can occur when you choose to take unsafe actions in the workplace. We can teach good habits, but only you can exercise those good habits.</a:t>
            </a:r>
          </a:p>
          <a:p>
            <a:r>
              <a:rPr lang="en-US" altLang="en-US" smtClean="0"/>
              <a:t>No matter how skilled you are at what you do or how long you’ve been doing it, it’s absolutely critical that every safety step be observed each and every time you engage in a potentially dangerous action or process.</a:t>
            </a:r>
          </a:p>
          <a:p>
            <a:r>
              <a:rPr lang="en-US" altLang="en-US" smtClean="0"/>
              <a:t>Part of our goal as supervisors is to send you home safely at the end of each and every day. But we need your help and cooperation to do that.</a:t>
            </a:r>
          </a:p>
        </p:txBody>
      </p:sp>
    </p:spTree>
    <p:extLst>
      <p:ext uri="{BB962C8B-B14F-4D97-AF65-F5344CB8AC3E}">
        <p14:creationId xmlns:p14="http://schemas.microsoft.com/office/powerpoint/2010/main" val="90250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23C92ED4-4EBD-4915-B642-65BC15B7998F}" type="slidenum">
              <a:rPr lang="en-US" altLang="en-US" sz="1200">
                <a:solidFill>
                  <a:schemeClr val="tx1"/>
                </a:solidFill>
                <a:latin typeface="Times" panose="02020603050405020304" pitchFamily="18" charset="0"/>
              </a:rPr>
              <a:pPr>
                <a:spcBef>
                  <a:spcPct val="0"/>
                </a:spcBef>
              </a:pPr>
              <a:t>15</a:t>
            </a:fld>
            <a:endParaRPr lang="en-US" altLang="en-US" sz="1200">
              <a:solidFill>
                <a:schemeClr val="tx1"/>
              </a:solidFill>
              <a:latin typeface="Times"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de-DE" smtClean="0"/>
              <a:t>Accidents don’t “just happen.” They are usually caused by unsafe conditions or by people committing unsafe acts.</a:t>
            </a:r>
          </a:p>
          <a:p>
            <a:r>
              <a:rPr lang="en-US" altLang="de-DE" smtClean="0"/>
              <a:t>Your managers and supervisors, and you and your co-workers, all work together to prevent unsafe conditions. The best way to prevent people from committing unsafe acts is to make sure they’re knowledgeable about the process and the risks, and they are well-trained.</a:t>
            </a:r>
          </a:p>
          <a:p>
            <a:r>
              <a:rPr lang="en-US" altLang="de-DE" smtClean="0"/>
              <a:t>Any time an accident does occur in the workplace, three things will follow:</a:t>
            </a:r>
          </a:p>
          <a:p>
            <a:pPr lvl="1" indent="-165100">
              <a:lnSpc>
                <a:spcPct val="90000"/>
              </a:lnSpc>
            </a:pPr>
            <a:r>
              <a:rPr lang="en-US" altLang="de-DE" smtClean="0"/>
              <a:t>Accident Response</a:t>
            </a:r>
          </a:p>
          <a:p>
            <a:pPr lvl="1" indent="-165100">
              <a:lnSpc>
                <a:spcPct val="90000"/>
              </a:lnSpc>
            </a:pPr>
            <a:r>
              <a:rPr lang="en-US" altLang="de-DE" smtClean="0"/>
              <a:t>Accident Investigation, and</a:t>
            </a:r>
          </a:p>
          <a:p>
            <a:pPr lvl="1" indent="-165100">
              <a:lnSpc>
                <a:spcPct val="90000"/>
              </a:lnSpc>
            </a:pPr>
            <a:r>
              <a:rPr lang="en-US" altLang="de-DE" smtClean="0"/>
              <a:t>Corrective Actions.</a:t>
            </a:r>
          </a:p>
          <a:p>
            <a:r>
              <a:rPr lang="en-US" altLang="de-DE" smtClean="0"/>
              <a:t>Even if you weren’t involved in the accident, you could be impacted by the Corrective Actions.</a:t>
            </a:r>
          </a:p>
          <a:p>
            <a:r>
              <a:rPr lang="en-US" altLang="de-DE" smtClean="0"/>
              <a:t>The bottom line: You are the best form of accident prevention.</a:t>
            </a:r>
            <a:r>
              <a:rPr lang="en-US" altLang="en-US" smtClean="0"/>
              <a:t> </a:t>
            </a:r>
          </a:p>
        </p:txBody>
      </p:sp>
    </p:spTree>
    <p:extLst>
      <p:ext uri="{BB962C8B-B14F-4D97-AF65-F5344CB8AC3E}">
        <p14:creationId xmlns:p14="http://schemas.microsoft.com/office/powerpoint/2010/main" val="378032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029DA3BD-B385-4E18-8595-877743AF3375}" type="slidenum">
              <a:rPr lang="en-US" altLang="en-US" sz="1200">
                <a:solidFill>
                  <a:schemeClr val="tx1"/>
                </a:solidFill>
                <a:latin typeface="Times" panose="02020603050405020304" pitchFamily="18" charset="0"/>
              </a:rPr>
              <a:pPr>
                <a:spcBef>
                  <a:spcPct val="0"/>
                </a:spcBef>
              </a:pPr>
              <a:t>2</a:t>
            </a:fld>
            <a:endParaRPr lang="en-US" altLang="en-US" sz="1200">
              <a:solidFill>
                <a:schemeClr val="tx1"/>
              </a:solidFill>
              <a:latin typeface="Times"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Some people believe accidents “just happen” because they are inevitable. It’s either bad luck, bad karma or simply being in the wrong place at the wrong time. </a:t>
            </a:r>
          </a:p>
          <a:p>
            <a:r>
              <a:rPr lang="en-US" altLang="en-US" smtClean="0"/>
              <a:t>Excuses such as these disguise the truth: Accidents almost </a:t>
            </a:r>
            <a:r>
              <a:rPr lang="en-US" altLang="en-US" i="1" smtClean="0"/>
              <a:t>always</a:t>
            </a:r>
            <a:r>
              <a:rPr lang="en-US" altLang="en-US" smtClean="0"/>
              <a:t> have causes, which means accidents </a:t>
            </a:r>
            <a:r>
              <a:rPr lang="en-US" altLang="en-US" i="1" smtClean="0"/>
              <a:t>always</a:t>
            </a:r>
            <a:r>
              <a:rPr lang="en-US" altLang="en-US" smtClean="0"/>
              <a:t> can be prevented.</a:t>
            </a:r>
          </a:p>
          <a:p>
            <a:r>
              <a:rPr lang="en-US" altLang="de-DE" smtClean="0"/>
              <a:t>5,524 workers died in workplace accidents in 2002. There were thousands more injuries that were caused by accidents.</a:t>
            </a:r>
          </a:p>
          <a:p>
            <a:r>
              <a:rPr lang="en-US" altLang="de-DE" smtClean="0"/>
              <a:t>For every serious or disabling injury reported, researchers estimate there were:</a:t>
            </a:r>
          </a:p>
          <a:p>
            <a:pPr lvl="1" indent="-165100">
              <a:lnSpc>
                <a:spcPct val="90000"/>
              </a:lnSpc>
            </a:pPr>
            <a:r>
              <a:rPr lang="en-US" altLang="de-DE" smtClean="0"/>
              <a:t>10 minor injuries</a:t>
            </a:r>
          </a:p>
          <a:p>
            <a:pPr lvl="1" indent="-165100">
              <a:lnSpc>
                <a:spcPct val="90000"/>
              </a:lnSpc>
            </a:pPr>
            <a:r>
              <a:rPr lang="en-US" altLang="de-DE" smtClean="0"/>
              <a:t>30 property damage incidents, and</a:t>
            </a:r>
          </a:p>
          <a:p>
            <a:pPr lvl="1" indent="-165100">
              <a:lnSpc>
                <a:spcPct val="90000"/>
              </a:lnSpc>
            </a:pPr>
            <a:r>
              <a:rPr lang="en-US" altLang="de-DE" smtClean="0"/>
              <a:t>600 near-misses.</a:t>
            </a:r>
          </a:p>
          <a:p>
            <a:pPr lvl="1" indent="-165100">
              <a:buFontTx/>
              <a:buNone/>
            </a:pPr>
            <a:endParaRPr lang="en-US" altLang="en-US" smtClean="0"/>
          </a:p>
        </p:txBody>
      </p:sp>
      <p:sp>
        <p:nvSpPr>
          <p:cNvPr id="30725" name="Text Box 4"/>
          <p:cNvSpPr txBox="1">
            <a:spLocks noChangeArrowheads="1"/>
          </p:cNvSpPr>
          <p:nvPr/>
        </p:nvSpPr>
        <p:spPr bwMode="auto">
          <a:xfrm>
            <a:off x="1271588" y="7105650"/>
            <a:ext cx="4264025" cy="1703388"/>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marL="114300" indent="-114300"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buSzPct val="135000"/>
              <a:buFontTx/>
              <a:buChar char="•"/>
            </a:pPr>
            <a:r>
              <a:rPr lang="en-US" altLang="en-US" sz="1100">
                <a:solidFill>
                  <a:schemeClr val="tx1"/>
                </a:solidFill>
              </a:rPr>
              <a:t>Now might be a good time to share a story about someone getting injured in a workplace accident. If you do not have one, you can use the following true story:</a:t>
            </a:r>
          </a:p>
          <a:p>
            <a:pPr>
              <a:lnSpc>
                <a:spcPct val="90000"/>
              </a:lnSpc>
              <a:spcBef>
                <a:spcPct val="10000"/>
              </a:spcBef>
              <a:buSzPct val="135000"/>
              <a:buFontTx/>
              <a:buChar char="•"/>
            </a:pPr>
            <a:r>
              <a:rPr lang="en-US" altLang="de-DE" sz="1100">
                <a:solidFill>
                  <a:schemeClr val="tx1"/>
                </a:solidFill>
              </a:rPr>
              <a:t>A worker was loading a truck. While tightening a chain to secure the load, the chain broke. It didn’t hit him, but the sudden jolt injured his head and neck. He underwent neck surgery and still must take several medications daily to cope with the pain. He’s barely able to work, but fears losing his benefits and retirement if he quits.</a:t>
            </a:r>
          </a:p>
        </p:txBody>
      </p:sp>
    </p:spTree>
    <p:extLst>
      <p:ext uri="{BB962C8B-B14F-4D97-AF65-F5344CB8AC3E}">
        <p14:creationId xmlns:p14="http://schemas.microsoft.com/office/powerpoint/2010/main" val="151185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7BB38C3A-D050-4921-A6FF-4D6E13482338}" type="slidenum">
              <a:rPr lang="en-US" altLang="en-US" sz="1200">
                <a:solidFill>
                  <a:schemeClr val="tx1"/>
                </a:solidFill>
                <a:latin typeface="Times" panose="02020603050405020304" pitchFamily="18" charset="0"/>
              </a:rPr>
              <a:pPr>
                <a:spcBef>
                  <a:spcPct val="0"/>
                </a:spcBef>
              </a:pPr>
              <a:t>3</a:t>
            </a:fld>
            <a:endParaRPr lang="en-US" altLang="en-US" sz="1200">
              <a:solidFill>
                <a:schemeClr val="tx1"/>
              </a:solidFill>
              <a:latin typeface="Times"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de-DE" smtClean="0"/>
              <a:t>An accident is an unplanned and unwanted event which may or may not cause injury and/or property damage. It also interferes with the ability to get the job done.</a:t>
            </a:r>
          </a:p>
          <a:p>
            <a:r>
              <a:rPr lang="en-US" altLang="de-DE" smtClean="0"/>
              <a:t>A “near-miss” is a type of accident that doesn’t cause injury or damage, but was a close call nonetheless. It’s often valuable to study “near-misses” to make sure the circumstances that led to them aren’t repeated.</a:t>
            </a:r>
            <a:endParaRPr lang="en-US" altLang="en-US" smtClean="0"/>
          </a:p>
          <a:p>
            <a:r>
              <a:rPr lang="en-US" altLang="en-US" smtClean="0"/>
              <a:t>There are two primary causes of accidents:</a:t>
            </a:r>
          </a:p>
          <a:p>
            <a:pPr lvl="1" indent="-114300"/>
            <a:r>
              <a:rPr lang="en-US" altLang="en-US" smtClean="0"/>
              <a:t>Unsafe conditions, which are hazardous conditions or circumstances that could lead directly to an accident, and</a:t>
            </a:r>
          </a:p>
          <a:p>
            <a:pPr lvl="1" indent="-114300"/>
            <a:r>
              <a:rPr lang="en-US" altLang="en-US" smtClean="0"/>
              <a:t>Unsafe acts, which occur when a worker either ignores or is unaware of safe practices or standard operating procedures.</a:t>
            </a:r>
          </a:p>
        </p:txBody>
      </p:sp>
    </p:spTree>
    <p:extLst>
      <p:ext uri="{BB962C8B-B14F-4D97-AF65-F5344CB8AC3E}">
        <p14:creationId xmlns:p14="http://schemas.microsoft.com/office/powerpoint/2010/main" val="3305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A059773B-3939-4D83-B120-68F8FCF00AEF}" type="slidenum">
              <a:rPr lang="en-US" altLang="en-US" sz="1200">
                <a:solidFill>
                  <a:schemeClr val="tx1"/>
                </a:solidFill>
                <a:latin typeface="Times" panose="02020603050405020304" pitchFamily="18" charset="0"/>
              </a:rPr>
              <a:pPr>
                <a:spcBef>
                  <a:spcPct val="0"/>
                </a:spcBef>
              </a:pPr>
              <a:t>4</a:t>
            </a:fld>
            <a:endParaRPr lang="en-US" altLang="en-US" sz="1200">
              <a:solidFill>
                <a:schemeClr val="tx1"/>
              </a:solidFill>
              <a:latin typeface="Times"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Accident causes can be grouped into these categories:</a:t>
            </a:r>
          </a:p>
          <a:p>
            <a:pPr marL="514350" lvl="1" indent="-171450">
              <a:lnSpc>
                <a:spcPct val="90000"/>
              </a:lnSpc>
            </a:pPr>
            <a:r>
              <a:rPr lang="en-US" altLang="en-US" smtClean="0"/>
              <a:t>88% caused by the unsafe acts of people</a:t>
            </a:r>
          </a:p>
          <a:p>
            <a:pPr marL="514350" lvl="1" indent="-171450">
              <a:lnSpc>
                <a:spcPct val="90000"/>
              </a:lnSpc>
            </a:pPr>
            <a:r>
              <a:rPr lang="en-US" altLang="en-US" smtClean="0"/>
              <a:t>10% caused by unsafe conditions, and</a:t>
            </a:r>
          </a:p>
          <a:p>
            <a:pPr marL="514350" lvl="1" indent="-171450">
              <a:lnSpc>
                <a:spcPct val="90000"/>
              </a:lnSpc>
            </a:pPr>
            <a:r>
              <a:rPr lang="en-US" altLang="en-US" smtClean="0"/>
              <a:t>2% caused by acts of God, such as hurricanes or floods.</a:t>
            </a:r>
          </a:p>
          <a:p>
            <a:r>
              <a:rPr lang="en-US" altLang="en-US" smtClean="0"/>
              <a:t>Unsafe conditions in the workplace account for only about one of every 10 injuries. </a:t>
            </a:r>
          </a:p>
          <a:p>
            <a:r>
              <a:rPr lang="en-US" altLang="en-US" smtClean="0"/>
              <a:t>Through the use of engineering principles, many of the unsafe conditions that can cause accidents can be eliminated. When a machine is working soundly and safely, it’s much less likely that someone could do something unsafe.</a:t>
            </a:r>
          </a:p>
          <a:p>
            <a:r>
              <a:rPr lang="en-US" altLang="en-US" smtClean="0"/>
              <a:t>Examples of safety engineering in the workplace include: machine guards, automatic shut-off switches, and even handrails on the stairs.</a:t>
            </a:r>
          </a:p>
          <a:p>
            <a:endParaRPr lang="en-US" altLang="en-US" smtClean="0"/>
          </a:p>
          <a:p>
            <a:endParaRPr lang="en-US" altLang="en-US" smtClean="0"/>
          </a:p>
          <a:p>
            <a:endParaRPr lang="en-US" altLang="en-US" smtClean="0"/>
          </a:p>
        </p:txBody>
      </p:sp>
      <p:sp>
        <p:nvSpPr>
          <p:cNvPr id="32773" name="Text Box 5"/>
          <p:cNvSpPr txBox="1">
            <a:spLocks noChangeArrowheads="1"/>
          </p:cNvSpPr>
          <p:nvPr/>
        </p:nvSpPr>
        <p:spPr bwMode="auto">
          <a:xfrm>
            <a:off x="1219200" y="7315200"/>
            <a:ext cx="4305300" cy="1096963"/>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buSzPct val="135000"/>
            </a:pPr>
            <a:r>
              <a:rPr lang="en-US" altLang="de-DE" sz="1100">
                <a:solidFill>
                  <a:schemeClr val="tx1"/>
                </a:solidFill>
              </a:rPr>
              <a:t>It might be an opportune time to ask trainees what they would do if confronted with an unsafe condition in the workplace. Would they wait for the next person to come along to report it? Why is this a bad idea? Who would they report it to?</a:t>
            </a:r>
          </a:p>
        </p:txBody>
      </p:sp>
    </p:spTree>
    <p:extLst>
      <p:ext uri="{BB962C8B-B14F-4D97-AF65-F5344CB8AC3E}">
        <p14:creationId xmlns:p14="http://schemas.microsoft.com/office/powerpoint/2010/main" val="44570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7318E92F-F198-40B1-8164-47D15568EE43}" type="slidenum">
              <a:rPr lang="en-US" altLang="en-US" sz="1200">
                <a:solidFill>
                  <a:schemeClr val="tx1"/>
                </a:solidFill>
                <a:latin typeface="Times" panose="02020603050405020304" pitchFamily="18" charset="0"/>
              </a:rPr>
              <a:pPr>
                <a:spcBef>
                  <a:spcPct val="0"/>
                </a:spcBef>
              </a:pPr>
              <a:t>5</a:t>
            </a:fld>
            <a:endParaRPr lang="en-US" altLang="en-US" sz="1200">
              <a:solidFill>
                <a:schemeClr val="tx1"/>
              </a:solidFill>
              <a:latin typeface="Times"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973638"/>
            <a:ext cx="502920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What are some examples of unsafe conditions and unsafe acts?</a:t>
            </a:r>
          </a:p>
          <a:p>
            <a:r>
              <a:rPr lang="en-US" altLang="en-US" smtClean="0"/>
              <a:t>Examples of unsafe conditions include:</a:t>
            </a:r>
          </a:p>
          <a:p>
            <a:pPr lvl="1" indent="-165100">
              <a:lnSpc>
                <a:spcPct val="90000"/>
              </a:lnSpc>
            </a:pPr>
            <a:r>
              <a:rPr lang="en-US" altLang="en-US" smtClean="0"/>
              <a:t>Defective tools or equipment</a:t>
            </a:r>
          </a:p>
          <a:p>
            <a:pPr lvl="1" indent="-165100">
              <a:lnSpc>
                <a:spcPct val="90000"/>
              </a:lnSpc>
            </a:pPr>
            <a:r>
              <a:rPr lang="en-US" altLang="en-US" smtClean="0"/>
              <a:t>Lack of proper machine guards</a:t>
            </a:r>
          </a:p>
          <a:p>
            <a:pPr lvl="1" indent="-165100">
              <a:lnSpc>
                <a:spcPct val="90000"/>
              </a:lnSpc>
            </a:pPr>
            <a:r>
              <a:rPr lang="en-US" altLang="en-US" smtClean="0"/>
              <a:t>Poor lighting</a:t>
            </a:r>
          </a:p>
          <a:p>
            <a:pPr lvl="1" indent="-165100">
              <a:lnSpc>
                <a:spcPct val="90000"/>
              </a:lnSpc>
            </a:pPr>
            <a:r>
              <a:rPr lang="en-US" altLang="en-US" smtClean="0"/>
              <a:t>Sloppy housekeeping, and </a:t>
            </a:r>
          </a:p>
          <a:p>
            <a:pPr lvl="1" indent="-165100">
              <a:lnSpc>
                <a:spcPct val="90000"/>
              </a:lnSpc>
            </a:pPr>
            <a:r>
              <a:rPr lang="en-US" altLang="en-US" smtClean="0"/>
              <a:t>Excessive noise.</a:t>
            </a:r>
          </a:p>
          <a:p>
            <a:r>
              <a:rPr lang="en-US" altLang="en-US" smtClean="0"/>
              <a:t>Examples of unsafe acts include: </a:t>
            </a:r>
          </a:p>
          <a:p>
            <a:pPr lvl="1" indent="-165100">
              <a:lnSpc>
                <a:spcPct val="90000"/>
              </a:lnSpc>
            </a:pPr>
            <a:r>
              <a:rPr lang="en-US" altLang="en-US" smtClean="0"/>
              <a:t>Using the wrong tool for the job</a:t>
            </a:r>
          </a:p>
          <a:p>
            <a:pPr lvl="1" indent="-165100">
              <a:lnSpc>
                <a:spcPct val="90000"/>
              </a:lnSpc>
            </a:pPr>
            <a:r>
              <a:rPr lang="en-US" altLang="en-US" smtClean="0"/>
              <a:t>Disabling safety devices</a:t>
            </a:r>
          </a:p>
          <a:p>
            <a:pPr lvl="1" indent="-165100">
              <a:lnSpc>
                <a:spcPct val="90000"/>
              </a:lnSpc>
            </a:pPr>
            <a:r>
              <a:rPr lang="en-US" altLang="en-US" smtClean="0"/>
              <a:t>Employing improper lifting techniques, and </a:t>
            </a:r>
          </a:p>
          <a:p>
            <a:pPr lvl="1" indent="-165100">
              <a:lnSpc>
                <a:spcPct val="90000"/>
              </a:lnSpc>
            </a:pPr>
            <a:r>
              <a:rPr lang="en-US" altLang="en-US" smtClean="0"/>
              <a:t>Being under the influence of drugs or alcohol while on the job.</a:t>
            </a:r>
            <a:endParaRPr lang="en-US" altLang="de-DE" smtClean="0"/>
          </a:p>
        </p:txBody>
      </p:sp>
    </p:spTree>
    <p:extLst>
      <p:ext uri="{BB962C8B-B14F-4D97-AF65-F5344CB8AC3E}">
        <p14:creationId xmlns:p14="http://schemas.microsoft.com/office/powerpoint/2010/main" val="1920091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B4376CD4-404A-4175-8F4F-8601BBA4CDAF}" type="slidenum">
              <a:rPr lang="en-US" altLang="en-US" sz="1200">
                <a:solidFill>
                  <a:schemeClr val="tx1"/>
                </a:solidFill>
                <a:latin typeface="Times" panose="02020603050405020304" pitchFamily="18" charset="0"/>
              </a:rPr>
              <a:pPr>
                <a:spcBef>
                  <a:spcPct val="0"/>
                </a:spcBef>
              </a:pPr>
              <a:t>6</a:t>
            </a:fld>
            <a:endParaRPr lang="en-US" altLang="en-US" sz="1200">
              <a:solidFill>
                <a:schemeClr val="tx1"/>
              </a:solidFill>
              <a:latin typeface="Times"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416425"/>
            <a:ext cx="5029200" cy="4433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pPr>
              <a:lnSpc>
                <a:spcPct val="95000"/>
              </a:lnSpc>
            </a:pPr>
            <a:r>
              <a:rPr lang="en-US" altLang="de-DE" smtClean="0"/>
              <a:t>All unsafe conditions and unsafe acts can be attributed to two factors: Personal Factors and Job Factors.</a:t>
            </a:r>
          </a:p>
          <a:p>
            <a:pPr>
              <a:lnSpc>
                <a:spcPct val="95000"/>
              </a:lnSpc>
            </a:pPr>
            <a:r>
              <a:rPr lang="en-US" altLang="de-DE" smtClean="0"/>
              <a:t>Personal Factors include:</a:t>
            </a:r>
          </a:p>
          <a:p>
            <a:pPr marL="514350" lvl="1" indent="-171450">
              <a:lnSpc>
                <a:spcPct val="80000"/>
              </a:lnSpc>
            </a:pPr>
            <a:r>
              <a:rPr lang="en-US" altLang="de-DE" smtClean="0"/>
              <a:t>Improper motivation</a:t>
            </a:r>
          </a:p>
          <a:p>
            <a:pPr marL="514350" lvl="1" indent="-171450">
              <a:lnSpc>
                <a:spcPct val="80000"/>
              </a:lnSpc>
            </a:pPr>
            <a:r>
              <a:rPr lang="en-US" altLang="de-DE" smtClean="0"/>
              <a:t>Distractions that interfere with the worker’s ability to concentrate</a:t>
            </a:r>
          </a:p>
          <a:p>
            <a:pPr marL="514350" lvl="1" indent="-171450">
              <a:lnSpc>
                <a:spcPct val="80000"/>
              </a:lnSpc>
            </a:pPr>
            <a:r>
              <a:rPr lang="en-US" altLang="de-DE" smtClean="0"/>
              <a:t>A worker’s physical limitations, and</a:t>
            </a:r>
          </a:p>
          <a:p>
            <a:pPr marL="514350" lvl="1" indent="-171450">
              <a:lnSpc>
                <a:spcPct val="80000"/>
              </a:lnSpc>
            </a:pPr>
            <a:r>
              <a:rPr lang="en-US" altLang="de-DE" smtClean="0"/>
              <a:t>Lack of knowledge or skills due to inadequate training.</a:t>
            </a:r>
          </a:p>
          <a:p>
            <a:pPr>
              <a:lnSpc>
                <a:spcPct val="95000"/>
              </a:lnSpc>
            </a:pPr>
            <a:r>
              <a:rPr lang="en-US" altLang="de-DE" smtClean="0"/>
              <a:t>Job Factors include:</a:t>
            </a:r>
          </a:p>
          <a:p>
            <a:pPr marL="514350" lvl="1" indent="-171450">
              <a:lnSpc>
                <a:spcPct val="80000"/>
              </a:lnSpc>
            </a:pPr>
            <a:r>
              <a:rPr lang="en-US" altLang="de-DE" smtClean="0"/>
              <a:t>Poor equipment maintenance</a:t>
            </a:r>
          </a:p>
          <a:p>
            <a:pPr marL="514350" lvl="1" indent="-171450">
              <a:lnSpc>
                <a:spcPct val="80000"/>
              </a:lnSpc>
            </a:pPr>
            <a:r>
              <a:rPr lang="en-US" altLang="de-DE" smtClean="0"/>
              <a:t>Substandard equipment design</a:t>
            </a:r>
          </a:p>
          <a:p>
            <a:pPr marL="514350" lvl="1" indent="-171450">
              <a:lnSpc>
                <a:spcPct val="80000"/>
              </a:lnSpc>
            </a:pPr>
            <a:r>
              <a:rPr lang="en-US" altLang="de-DE" smtClean="0"/>
              <a:t>Substandard tools, equipment and materials</a:t>
            </a:r>
          </a:p>
          <a:p>
            <a:pPr marL="514350" lvl="1" indent="-171450">
              <a:lnSpc>
                <a:spcPct val="80000"/>
              </a:lnSpc>
            </a:pPr>
            <a:r>
              <a:rPr lang="en-US" altLang="de-DE" smtClean="0"/>
              <a:t>Poorly focused work standards, and</a:t>
            </a:r>
          </a:p>
          <a:p>
            <a:pPr marL="514350" lvl="1" indent="-171450">
              <a:lnSpc>
                <a:spcPct val="80000"/>
              </a:lnSpc>
            </a:pPr>
            <a:r>
              <a:rPr lang="en-US" altLang="de-DE" smtClean="0"/>
              <a:t>Sudden or unusual increases in equipment usage.</a:t>
            </a:r>
          </a:p>
          <a:p>
            <a:pPr>
              <a:lnSpc>
                <a:spcPct val="95000"/>
              </a:lnSpc>
            </a:pPr>
            <a:r>
              <a:rPr lang="en-US" altLang="de-DE" smtClean="0"/>
              <a:t>The Personal Factors usually lead to unsafe acts.</a:t>
            </a:r>
          </a:p>
          <a:p>
            <a:pPr>
              <a:lnSpc>
                <a:spcPct val="95000"/>
              </a:lnSpc>
            </a:pPr>
            <a:r>
              <a:rPr lang="en-US" altLang="de-DE" smtClean="0"/>
              <a:t>The Job Factors can contribute greatly to unsafe conditions.</a:t>
            </a:r>
            <a:br>
              <a:rPr lang="en-US" altLang="de-DE" smtClean="0"/>
            </a:br>
            <a:r>
              <a:rPr lang="en-US" altLang="de-DE" smtClean="0"/>
              <a:t/>
            </a:r>
            <a:br>
              <a:rPr lang="en-US" altLang="de-DE" smtClean="0"/>
            </a:br>
            <a:r>
              <a:rPr lang="en-US" altLang="de-DE" smtClean="0"/>
              <a:t/>
            </a:r>
            <a:br>
              <a:rPr lang="en-US" altLang="de-DE" smtClean="0"/>
            </a:br>
            <a:endParaRPr lang="en-US" altLang="en-US" smtClean="0"/>
          </a:p>
        </p:txBody>
      </p:sp>
      <p:sp>
        <p:nvSpPr>
          <p:cNvPr id="34821" name="Text Box 5"/>
          <p:cNvSpPr txBox="1">
            <a:spLocks noChangeArrowheads="1"/>
          </p:cNvSpPr>
          <p:nvPr/>
        </p:nvSpPr>
        <p:spPr bwMode="auto">
          <a:xfrm>
            <a:off x="1333500" y="7840663"/>
            <a:ext cx="4278313" cy="1098550"/>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buSzPct val="135000"/>
            </a:pPr>
            <a:r>
              <a:rPr lang="en-US" altLang="de-DE" sz="1100">
                <a:solidFill>
                  <a:schemeClr val="tx1"/>
                </a:solidFill>
              </a:rPr>
              <a:t>You might want to initiate a discussion among trainees about the difference between Personal Factors and Job Factors. Ask them to share any experiences they might have when Personal Factors or Job Factors contributed to unsafe acts or unsafe conditions.</a:t>
            </a:r>
          </a:p>
        </p:txBody>
      </p:sp>
    </p:spTree>
    <p:extLst>
      <p:ext uri="{BB962C8B-B14F-4D97-AF65-F5344CB8AC3E}">
        <p14:creationId xmlns:p14="http://schemas.microsoft.com/office/powerpoint/2010/main" val="346933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9CCA55F0-EA99-4606-8704-4F42E3FF4449}" type="slidenum">
              <a:rPr lang="en-US" altLang="en-US" sz="1200">
                <a:solidFill>
                  <a:schemeClr val="tx1"/>
                </a:solidFill>
                <a:latin typeface="Times" panose="02020603050405020304" pitchFamily="18" charset="0"/>
              </a:rPr>
              <a:pPr>
                <a:spcBef>
                  <a:spcPct val="0"/>
                </a:spcBef>
              </a:pPr>
              <a:t>7</a:t>
            </a:fld>
            <a:endParaRPr lang="en-US" altLang="en-US" sz="1200">
              <a:solidFill>
                <a:schemeClr val="tx1"/>
              </a:solidFill>
              <a:latin typeface="Times"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954588"/>
            <a:ext cx="5029200" cy="3721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t>Since safety engineering can eliminate most unsafe conditions, </a:t>
            </a:r>
            <a:r>
              <a:rPr lang="en-US" altLang="en-US" smtClean="0"/>
              <a:t>it obviously makes sense to focus our accident-prevention efforts on eliminating unsafe acts.</a:t>
            </a:r>
          </a:p>
          <a:p>
            <a:r>
              <a:rPr lang="en-US" altLang="en-US" smtClean="0"/>
              <a:t>Examples of unsafe acts include: </a:t>
            </a:r>
          </a:p>
          <a:p>
            <a:pPr lvl="1" indent="-165100">
              <a:lnSpc>
                <a:spcPct val="90000"/>
              </a:lnSpc>
            </a:pPr>
            <a:r>
              <a:rPr lang="en-US" altLang="en-US" smtClean="0"/>
              <a:t>Unauthorized operation of equipment</a:t>
            </a:r>
          </a:p>
          <a:p>
            <a:pPr lvl="1" indent="-165100">
              <a:lnSpc>
                <a:spcPct val="90000"/>
              </a:lnSpc>
            </a:pPr>
            <a:r>
              <a:rPr lang="en-US" altLang="en-US" smtClean="0"/>
              <a:t>Horseplay</a:t>
            </a:r>
          </a:p>
          <a:p>
            <a:pPr lvl="1" indent="-165100">
              <a:lnSpc>
                <a:spcPct val="90000"/>
              </a:lnSpc>
            </a:pPr>
            <a:r>
              <a:rPr lang="en-US" altLang="en-US" smtClean="0"/>
              <a:t>Not following procedures</a:t>
            </a:r>
          </a:p>
          <a:p>
            <a:pPr lvl="1" indent="-165100">
              <a:lnSpc>
                <a:spcPct val="90000"/>
              </a:lnSpc>
            </a:pPr>
            <a:r>
              <a:rPr lang="en-US" altLang="en-US" smtClean="0"/>
              <a:t>Not using protective equipment, and</a:t>
            </a:r>
          </a:p>
          <a:p>
            <a:pPr lvl="1" indent="-165100">
              <a:lnSpc>
                <a:spcPct val="90000"/>
              </a:lnSpc>
            </a:pPr>
            <a:r>
              <a:rPr lang="en-US" altLang="en-US" smtClean="0"/>
              <a:t>Disabling or bypassing safety procedures.</a:t>
            </a:r>
            <a:br>
              <a:rPr lang="en-US" altLang="en-US" smtClean="0"/>
            </a:br>
            <a:r>
              <a:rPr lang="en-US" altLang="de-DE" smtClean="0"/>
              <a:t/>
            </a:r>
            <a:br>
              <a:rPr lang="en-US" altLang="de-DE" smtClean="0"/>
            </a:br>
            <a:endParaRPr lang="en-US" altLang="de-DE" smtClean="0"/>
          </a:p>
        </p:txBody>
      </p:sp>
      <p:sp>
        <p:nvSpPr>
          <p:cNvPr id="35845" name="Text Box 4"/>
          <p:cNvSpPr txBox="1">
            <a:spLocks noChangeArrowheads="1"/>
          </p:cNvSpPr>
          <p:nvPr/>
        </p:nvSpPr>
        <p:spPr bwMode="auto">
          <a:xfrm>
            <a:off x="1196975" y="7335838"/>
            <a:ext cx="4502150" cy="928687"/>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buSzPct val="135000"/>
            </a:pPr>
            <a:r>
              <a:rPr lang="en-US" altLang="de-DE" sz="1100">
                <a:solidFill>
                  <a:schemeClr val="tx1"/>
                </a:solidFill>
              </a:rPr>
              <a:t>This might be an opportune time to ask trainees what they would do if they saw a co-worker – or even a supervisor – engaging in unsafe acts. How would they handle it? Would they ignore it? Who might they report it to?</a:t>
            </a:r>
          </a:p>
        </p:txBody>
      </p:sp>
    </p:spTree>
    <p:extLst>
      <p:ext uri="{BB962C8B-B14F-4D97-AF65-F5344CB8AC3E}">
        <p14:creationId xmlns:p14="http://schemas.microsoft.com/office/powerpoint/2010/main" val="99755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046F2682-7C2D-460D-9B65-12948873596E}" type="slidenum">
              <a:rPr lang="en-US" altLang="en-US" sz="1200">
                <a:solidFill>
                  <a:schemeClr val="tx1"/>
                </a:solidFill>
                <a:latin typeface="Times" panose="02020603050405020304" pitchFamily="18" charset="0"/>
              </a:rPr>
              <a:pPr>
                <a:spcBef>
                  <a:spcPct val="0"/>
                </a:spcBef>
              </a:pPr>
              <a:t>8</a:t>
            </a:fld>
            <a:endParaRPr lang="en-US" altLang="en-US" sz="1200">
              <a:solidFill>
                <a:schemeClr val="tx1"/>
              </a:solidFill>
              <a:latin typeface="Times"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There are two ways to attack and control unsafe acts by people: through education and training, and through enforcement. By effectively combining these elements, it’s possible to reduce accidents in the workplace.</a:t>
            </a:r>
          </a:p>
          <a:p>
            <a:r>
              <a:rPr lang="en-US" altLang="en-US" smtClean="0"/>
              <a:t>Safety education and training is the most effective way to prevent unsafe acts. </a:t>
            </a:r>
          </a:p>
          <a:p>
            <a:r>
              <a:rPr lang="en-US" altLang="en-US" smtClean="0"/>
              <a:t>When people don’t comply with safety standards and rules, corrective action is necessary. Many accidents result from violating safety principles. Enforcement is necessary to make sure rules and principles are followed.  </a:t>
            </a:r>
          </a:p>
        </p:txBody>
      </p:sp>
      <p:sp>
        <p:nvSpPr>
          <p:cNvPr id="36869" name="Text Box 4"/>
          <p:cNvSpPr txBox="1">
            <a:spLocks noChangeArrowheads="1"/>
          </p:cNvSpPr>
          <p:nvPr/>
        </p:nvSpPr>
        <p:spPr bwMode="auto">
          <a:xfrm>
            <a:off x="1143000" y="6972300"/>
            <a:ext cx="4305300" cy="1584325"/>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marL="114300" indent="-114300"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lnSpc>
                <a:spcPct val="90000"/>
              </a:lnSpc>
              <a:spcBef>
                <a:spcPct val="30000"/>
              </a:spcBef>
              <a:buSzPct val="135000"/>
              <a:buFontTx/>
              <a:buChar char="•"/>
            </a:pPr>
            <a:r>
              <a:rPr lang="en-US" altLang="en-US" sz="1100">
                <a:solidFill>
                  <a:schemeClr val="tx1"/>
                </a:solidFill>
              </a:rPr>
              <a:t>Now might be a good time to share this real story about someone getting injured:</a:t>
            </a:r>
            <a:endParaRPr lang="en-US" altLang="de-DE" sz="1100">
              <a:solidFill>
                <a:schemeClr val="tx1"/>
              </a:solidFill>
            </a:endParaRPr>
          </a:p>
          <a:p>
            <a:pPr>
              <a:lnSpc>
                <a:spcPct val="90000"/>
              </a:lnSpc>
              <a:spcBef>
                <a:spcPct val="30000"/>
              </a:spcBef>
              <a:buSzPct val="135000"/>
              <a:buFontTx/>
              <a:buChar char="•"/>
            </a:pPr>
            <a:r>
              <a:rPr lang="en-US" altLang="de-DE" sz="1100">
                <a:solidFill>
                  <a:schemeClr val="tx1"/>
                </a:solidFill>
              </a:rPr>
              <a:t>A worker climbed on top of a truck to dislodge something that was stuck, without shutting down the truck first. While on top of the truck, she was crushed by the truck’s mechanical arm. </a:t>
            </a:r>
          </a:p>
          <a:p>
            <a:pPr>
              <a:lnSpc>
                <a:spcPct val="90000"/>
              </a:lnSpc>
              <a:spcBef>
                <a:spcPct val="30000"/>
              </a:spcBef>
              <a:buSzPct val="135000"/>
              <a:buFontTx/>
              <a:buChar char="•"/>
            </a:pPr>
            <a:r>
              <a:rPr lang="en-US" altLang="de-DE" sz="1100">
                <a:solidFill>
                  <a:schemeClr val="tx1"/>
                </a:solidFill>
              </a:rPr>
              <a:t>Ask trainees to discuss what might have been done differently in terms of engineering or education that could have prevented this.</a:t>
            </a:r>
            <a:endParaRPr lang="en-US" altLang="de-DE" sz="1100">
              <a:solidFill>
                <a:schemeClr val="tx1"/>
              </a:solidFill>
              <a:latin typeface="Times" panose="02020603050405020304" pitchFamily="18" charset="0"/>
            </a:endParaRPr>
          </a:p>
        </p:txBody>
      </p:sp>
    </p:spTree>
    <p:extLst>
      <p:ext uri="{BB962C8B-B14F-4D97-AF65-F5344CB8AC3E}">
        <p14:creationId xmlns:p14="http://schemas.microsoft.com/office/powerpoint/2010/main" val="277135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0"/>
              </a:spcBef>
            </a:pPr>
            <a:fld id="{CDD24A91-3078-4395-9A57-7663A4CB9AE7}" type="slidenum">
              <a:rPr lang="en-US" altLang="en-US" sz="1200">
                <a:solidFill>
                  <a:schemeClr val="tx1"/>
                </a:solidFill>
                <a:latin typeface="Times" panose="02020603050405020304" pitchFamily="18" charset="0"/>
              </a:rPr>
              <a:pPr>
                <a:spcBef>
                  <a:spcPct val="0"/>
                </a:spcBef>
              </a:pPr>
              <a:t>9</a:t>
            </a:fld>
            <a:endParaRPr lang="en-US" altLang="en-US" sz="1200">
              <a:solidFill>
                <a:schemeClr val="tx1"/>
              </a:solidFill>
              <a:latin typeface="Times"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Some workplaces only practice accident reaction, instead of accident reaction and accident prevention.</a:t>
            </a:r>
          </a:p>
          <a:p>
            <a:r>
              <a:rPr lang="en-US" altLang="en-US" smtClean="0"/>
              <a:t>Accident reaction is investigating an accident after it happens to determine the cause or causes, then implementing corrective measures to prevent the accident from happening again.</a:t>
            </a:r>
          </a:p>
          <a:p>
            <a:r>
              <a:rPr lang="en-US" altLang="en-US" smtClean="0"/>
              <a:t>Accident prevention is identifying and eliminating potential causes before an accident occurs.</a:t>
            </a:r>
          </a:p>
          <a:p>
            <a:r>
              <a:rPr lang="en-US" altLang="en-US" smtClean="0"/>
              <a:t>That’s why accidents are generally handled in three stages:</a:t>
            </a:r>
          </a:p>
          <a:p>
            <a:pPr lvl="1" indent="-165100">
              <a:lnSpc>
                <a:spcPct val="90000"/>
              </a:lnSpc>
            </a:pPr>
            <a:r>
              <a:rPr lang="en-US" altLang="en-US" smtClean="0"/>
              <a:t>Accident Response</a:t>
            </a:r>
          </a:p>
          <a:p>
            <a:pPr lvl="1" indent="-165100">
              <a:lnSpc>
                <a:spcPct val="90000"/>
              </a:lnSpc>
            </a:pPr>
            <a:r>
              <a:rPr lang="en-US" altLang="en-US" smtClean="0"/>
              <a:t>Accident Investigation, and</a:t>
            </a:r>
          </a:p>
          <a:p>
            <a:pPr lvl="1" indent="-165100">
              <a:lnSpc>
                <a:spcPct val="90000"/>
              </a:lnSpc>
            </a:pPr>
            <a:r>
              <a:rPr lang="en-US" altLang="en-US" smtClean="0"/>
              <a:t>Corrective Actions.</a:t>
            </a:r>
          </a:p>
        </p:txBody>
      </p:sp>
      <p:sp>
        <p:nvSpPr>
          <p:cNvPr id="37893" name="Text Box 4"/>
          <p:cNvSpPr txBox="1">
            <a:spLocks noChangeArrowheads="1"/>
          </p:cNvSpPr>
          <p:nvPr/>
        </p:nvSpPr>
        <p:spPr bwMode="auto">
          <a:xfrm>
            <a:off x="1295400" y="7204075"/>
            <a:ext cx="4305300" cy="1655763"/>
          </a:xfrm>
          <a:prstGeom prst="rect">
            <a:avLst/>
          </a:prstGeom>
          <a:solidFill>
            <a:srgbClr val="DDDDDD"/>
          </a:solidFill>
          <a:ln w="15875">
            <a:solidFill>
              <a:schemeClr val="tx1"/>
            </a:solidFill>
            <a:miter lim="800000"/>
            <a:headEnd type="none" w="sm" len="sm"/>
            <a:tailEnd type="none" w="sm" len="sm"/>
          </a:ln>
        </p:spPr>
        <p:txBody>
          <a:bodyPr lIns="92885" tIns="92885" rIns="92885" bIns="92885">
            <a:spAutoFit/>
          </a:bodyPr>
          <a:lstStyle>
            <a:lvl1pPr marL="114300" indent="-114300" defTabSz="928688" eaLnBrk="0" hangingPunct="0">
              <a:spcBef>
                <a:spcPct val="20000"/>
              </a:spcBef>
              <a:defRPr sz="2400">
                <a:solidFill>
                  <a:schemeClr val="bg2"/>
                </a:solidFill>
                <a:latin typeface="Times New Roman" panose="02020603050405020304" pitchFamily="18" charset="0"/>
              </a:defRPr>
            </a:lvl1pPr>
            <a:lvl2pPr marL="742950" indent="-285750" defTabSz="928688" eaLnBrk="0" hangingPunct="0">
              <a:spcBef>
                <a:spcPct val="20000"/>
              </a:spcBef>
              <a:defRPr sz="2400">
                <a:solidFill>
                  <a:schemeClr val="bg2"/>
                </a:solidFill>
                <a:latin typeface="Times New Roman" panose="02020603050405020304" pitchFamily="18" charset="0"/>
              </a:defRPr>
            </a:lvl2pPr>
            <a:lvl3pPr marL="1143000" indent="-228600" defTabSz="928688" eaLnBrk="0" hangingPunct="0">
              <a:spcBef>
                <a:spcPct val="20000"/>
              </a:spcBef>
              <a:defRPr sz="2400">
                <a:solidFill>
                  <a:schemeClr val="bg2"/>
                </a:solidFill>
                <a:latin typeface="Times New Roman" panose="02020603050405020304" pitchFamily="18" charset="0"/>
              </a:defRPr>
            </a:lvl3pPr>
            <a:lvl4pPr marL="1600200" indent="-228600" defTabSz="928688" eaLnBrk="0" hangingPunct="0">
              <a:spcBef>
                <a:spcPct val="20000"/>
              </a:spcBef>
              <a:defRPr sz="2400">
                <a:solidFill>
                  <a:schemeClr val="bg2"/>
                </a:solidFill>
                <a:latin typeface="Times New Roman" panose="02020603050405020304" pitchFamily="18" charset="0"/>
              </a:defRPr>
            </a:lvl4pPr>
            <a:lvl5pPr marL="2057400" indent="-228600" defTabSz="928688" eaLnBrk="0" hangingPunct="0">
              <a:spcBef>
                <a:spcPct val="20000"/>
              </a:spcBef>
              <a:defRPr sz="2400">
                <a:solidFill>
                  <a:schemeClr val="bg2"/>
                </a:solidFill>
                <a:latin typeface="Times New Roman" panose="02020603050405020304" pitchFamily="18" charset="0"/>
              </a:defRPr>
            </a:lvl5pPr>
            <a:lvl6pPr marL="2514600" indent="-228600" defTabSz="928688" eaLnBrk="0" fontAlgn="base" hangingPunct="0">
              <a:spcBef>
                <a:spcPct val="20000"/>
              </a:spcBef>
              <a:spcAft>
                <a:spcPct val="0"/>
              </a:spcAft>
              <a:defRPr sz="2400">
                <a:solidFill>
                  <a:schemeClr val="bg2"/>
                </a:solidFill>
                <a:latin typeface="Times New Roman" panose="02020603050405020304" pitchFamily="18" charset="0"/>
              </a:defRPr>
            </a:lvl6pPr>
            <a:lvl7pPr marL="2971800" indent="-228600" defTabSz="928688" eaLnBrk="0" fontAlgn="base" hangingPunct="0">
              <a:spcBef>
                <a:spcPct val="20000"/>
              </a:spcBef>
              <a:spcAft>
                <a:spcPct val="0"/>
              </a:spcAft>
              <a:defRPr sz="2400">
                <a:solidFill>
                  <a:schemeClr val="bg2"/>
                </a:solidFill>
                <a:latin typeface="Times New Roman" panose="02020603050405020304" pitchFamily="18" charset="0"/>
              </a:defRPr>
            </a:lvl7pPr>
            <a:lvl8pPr marL="3429000" indent="-228600" defTabSz="928688" eaLnBrk="0" fontAlgn="base" hangingPunct="0">
              <a:spcBef>
                <a:spcPct val="20000"/>
              </a:spcBef>
              <a:spcAft>
                <a:spcPct val="0"/>
              </a:spcAft>
              <a:defRPr sz="2400">
                <a:solidFill>
                  <a:schemeClr val="bg2"/>
                </a:solidFill>
                <a:latin typeface="Times New Roman" panose="02020603050405020304" pitchFamily="18" charset="0"/>
              </a:defRPr>
            </a:lvl8pPr>
            <a:lvl9pPr marL="3886200" indent="-228600" defTabSz="928688" eaLnBrk="0" fontAlgn="base" hangingPunct="0">
              <a:spcBef>
                <a:spcPct val="20000"/>
              </a:spcBef>
              <a:spcAft>
                <a:spcPct val="0"/>
              </a:spcAft>
              <a:defRPr sz="2400">
                <a:solidFill>
                  <a:schemeClr val="bg2"/>
                </a:solidFill>
                <a:latin typeface="Times New Roman" panose="02020603050405020304" pitchFamily="18" charset="0"/>
              </a:defRPr>
            </a:lvl9pPr>
          </a:lstStyle>
          <a:p>
            <a:pPr>
              <a:spcBef>
                <a:spcPct val="50000"/>
              </a:spcBef>
              <a:buSzPct val="135000"/>
            </a:pPr>
            <a:r>
              <a:rPr lang="en-US" altLang="de-DE" sz="1100" b="1" i="1" u="sng">
                <a:solidFill>
                  <a:schemeClr val="tx1"/>
                </a:solidFill>
              </a:rPr>
              <a:t>Suggestions for the Speaker</a:t>
            </a:r>
          </a:p>
          <a:p>
            <a:pPr>
              <a:spcBef>
                <a:spcPct val="30000"/>
              </a:spcBef>
              <a:buFontTx/>
              <a:buChar char="•"/>
            </a:pPr>
            <a:r>
              <a:rPr lang="en-US" altLang="en-US" sz="1100">
                <a:solidFill>
                  <a:schemeClr val="tx1"/>
                </a:solidFill>
              </a:rPr>
              <a:t>You might want to describe this accident to trainees, then ask why accident prevention would be an important part of the follow-up:</a:t>
            </a:r>
          </a:p>
          <a:p>
            <a:pPr>
              <a:spcBef>
                <a:spcPct val="30000"/>
              </a:spcBef>
              <a:buFontTx/>
              <a:buChar char="•"/>
            </a:pPr>
            <a:r>
              <a:rPr lang="en-US" altLang="en-US" sz="1100">
                <a:solidFill>
                  <a:schemeClr val="tx1"/>
                </a:solidFill>
              </a:rPr>
              <a:t>At one manufacturing plant, a safety device on an entry door to a large machine had been disabled. A worker was inside the machine doing routine maintenance when another worker restarted the machine without checking inside it. The employee who was inside the machine became trapped and was killed. </a:t>
            </a:r>
          </a:p>
        </p:txBody>
      </p:sp>
    </p:spTree>
    <p:extLst>
      <p:ext uri="{BB962C8B-B14F-4D97-AF65-F5344CB8AC3E}">
        <p14:creationId xmlns:p14="http://schemas.microsoft.com/office/powerpoint/2010/main" val="72051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79554" name="Rectangle 1026"/>
          <p:cNvSpPr>
            <a:spLocks noGrp="1" noChangeArrowheads="1"/>
          </p:cNvSpPr>
          <p:nvPr>
            <p:ph type="ctrTitle"/>
          </p:nvPr>
        </p:nvSpPr>
        <p:spPr>
          <a:xfrm>
            <a:off x="0" y="0"/>
            <a:ext cx="9144000" cy="1219200"/>
          </a:xfrm>
        </p:spPr>
        <p:txBody>
          <a:bodyPr/>
          <a:lstStyle>
            <a:lvl1pPr>
              <a:defRPr/>
            </a:lvl1pPr>
          </a:lstStyle>
          <a:p>
            <a:r>
              <a:rPr lang="en-US" altLang="en-US"/>
              <a:t>Click to edit Master title style</a:t>
            </a:r>
          </a:p>
        </p:txBody>
      </p:sp>
      <p:sp>
        <p:nvSpPr>
          <p:cNvPr id="279555" name="Rectangle 1027"/>
          <p:cNvSpPr>
            <a:spLocks noGrp="1" noChangeArrowheads="1"/>
          </p:cNvSpPr>
          <p:nvPr>
            <p:ph type="subTitle" idx="1"/>
          </p:nvPr>
        </p:nvSpPr>
        <p:spPr>
          <a:xfrm>
            <a:off x="1447800" y="1600200"/>
            <a:ext cx="6400800" cy="1752600"/>
          </a:xfrm>
        </p:spPr>
        <p:txBody>
          <a:bodyPr/>
          <a:lstStyle>
            <a:lvl1pPr marL="0" indent="0" algn="ctr">
              <a:buFont typeface="Wingdings" pitchFamily="2" charset="2"/>
              <a:buNone/>
              <a:defRPr/>
            </a:lvl1pPr>
          </a:lstStyle>
          <a:p>
            <a:r>
              <a:rPr lang="en-US" altLang="en-US"/>
              <a:t>Click to edit Master subtitle style</a:t>
            </a:r>
          </a:p>
        </p:txBody>
      </p:sp>
      <p:sp>
        <p:nvSpPr>
          <p:cNvPr id="4" name="Rectangle 1028"/>
          <p:cNvSpPr>
            <a:spLocks noGrp="1" noChangeArrowheads="1"/>
          </p:cNvSpPr>
          <p:nvPr>
            <p:ph type="dt" sz="half" idx="10"/>
          </p:nvPr>
        </p:nvSpPr>
        <p:spPr>
          <a:xfrm>
            <a:off x="152400" y="6553200"/>
            <a:ext cx="1905000" cy="457200"/>
          </a:xfrm>
        </p:spPr>
        <p:txBody>
          <a:bodyPr/>
          <a:lstStyle>
            <a:lvl1pPr>
              <a:defRPr/>
            </a:lvl1pPr>
          </a:lstStyle>
          <a:p>
            <a:pPr>
              <a:defRPr/>
            </a:pPr>
            <a:endParaRPr lang="en-US" altLang="en-US"/>
          </a:p>
        </p:txBody>
      </p:sp>
      <p:sp>
        <p:nvSpPr>
          <p:cNvPr id="5" name="Rectangle 1029"/>
          <p:cNvSpPr>
            <a:spLocks noGrp="1" noChangeArrowheads="1"/>
          </p:cNvSpPr>
          <p:nvPr>
            <p:ph type="sldNum" sz="quarter" idx="11"/>
          </p:nvPr>
        </p:nvSpPr>
        <p:spPr>
          <a:xfrm>
            <a:off x="2743200" y="6400800"/>
            <a:ext cx="1905000" cy="457200"/>
          </a:xfrm>
        </p:spPr>
        <p:txBody>
          <a:bodyPr/>
          <a:lstStyle>
            <a:lvl1pPr>
              <a:defRPr smtClean="0"/>
            </a:lvl1pPr>
          </a:lstStyle>
          <a:p>
            <a:fld id="{72A90883-CD83-4522-A7F2-DDB5B91342D5}" type="slidenum">
              <a:rPr lang="en-US" altLang="en-US"/>
              <a:pPr/>
              <a:t>‹#›</a:t>
            </a:fld>
            <a:endParaRPr lang="en-US" altLang="en-US"/>
          </a:p>
        </p:txBody>
      </p:sp>
      <p:sp>
        <p:nvSpPr>
          <p:cNvPr id="6" name="Rectangle 1030"/>
          <p:cNvSpPr>
            <a:spLocks noGrp="1" noChangeArrowheads="1"/>
          </p:cNvSpPr>
          <p:nvPr>
            <p:ph type="ftr" sz="quarter" idx="12"/>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Tree>
    <p:extLst>
      <p:ext uri="{BB962C8B-B14F-4D97-AF65-F5344CB8AC3E}">
        <p14:creationId xmlns:p14="http://schemas.microsoft.com/office/powerpoint/2010/main" val="4808956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0033807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6606045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9262716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9448279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7" name="Slide Number Placeholder 6"/>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5004798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9" name="Slide Number Placeholder 8"/>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1566753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5" name="Slide Number Placeholder 4"/>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752631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4" name="Slide Number Placeholder 3"/>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8798120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7" name="Slide Number Placeholder 6"/>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380314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lgn="r">
              <a:defRPr sz="1000">
                <a:solidFill>
                  <a:srgbClr val="FFFFFF"/>
                </a:solidFill>
                <a:latin typeface="+mn-lt"/>
              </a:defRPr>
            </a:lvl1pPr>
          </a:lstStyle>
          <a:p>
            <a:pPr>
              <a:defRPr/>
            </a:pPr>
            <a:r>
              <a:rPr lang="en-US" altLang="en-US"/>
              <a:t>Copyright </a:t>
            </a:r>
            <a:r>
              <a:rPr lang="en-US" altLang="en-US">
                <a:latin typeface="Symbol" pitchFamily="18" charset="2"/>
              </a:rPr>
              <a:t>ã2006 </a:t>
            </a:r>
            <a:r>
              <a:rPr lang="en-US" altLang="en-US"/>
              <a:t>Progressive Business Publications</a:t>
            </a:r>
          </a:p>
          <a:p>
            <a:pPr>
              <a:defRPr/>
            </a:pPr>
            <a:endParaRPr lang="en-US" altLang="en-US"/>
          </a:p>
        </p:txBody>
      </p:sp>
      <p:sp>
        <p:nvSpPr>
          <p:cNvPr id="7" name="Slide Number Placeholder 6"/>
          <p:cNvSpPr>
            <a:spLocks noGrp="1"/>
          </p:cNvSpPr>
          <p:nvPr>
            <p:ph type="sldNum"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2158777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0" y="0"/>
            <a:ext cx="9144000" cy="1295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78531" name="Rectangle 1027"/>
          <p:cNvSpPr>
            <a:spLocks noGrp="1" noChangeArrowheads="1"/>
          </p:cNvSpPr>
          <p:nvPr>
            <p:ph type="body" idx="1"/>
          </p:nvPr>
        </p:nvSpPr>
        <p:spPr bwMode="auto">
          <a:xfrm>
            <a:off x="5334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8532" name="Rectangle 1028"/>
          <p:cNvSpPr>
            <a:spLocks noGrp="1" noChangeArrowheads="1"/>
          </p:cNvSpPr>
          <p:nvPr>
            <p:ph type="dt" sz="half" idx="2"/>
          </p:nvPr>
        </p:nvSpPr>
        <p:spPr bwMode="auto">
          <a:xfrm>
            <a:off x="3048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solidFill>
                  <a:schemeClr val="tx1"/>
                </a:solidFill>
                <a:cs typeface="+mn-cs"/>
              </a:defRPr>
            </a:lvl1pPr>
          </a:lstStyle>
          <a:p>
            <a:pPr>
              <a:defRPr/>
            </a:pPr>
            <a:endParaRPr lang="en-US" altLang="en-US"/>
          </a:p>
        </p:txBody>
      </p:sp>
      <p:sp>
        <p:nvSpPr>
          <p:cNvPr id="278533" name="Rectangle 1029"/>
          <p:cNvSpPr>
            <a:spLocks noGrp="1" noChangeArrowheads="1"/>
          </p:cNvSpPr>
          <p:nvPr>
            <p:ph type="ftr" sz="quarter" idx="3"/>
          </p:nvPr>
        </p:nvSpPr>
        <p:spPr bwMode="auto">
          <a:xfrm>
            <a:off x="2667000" y="6477000"/>
            <a:ext cx="6324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000">
                <a:solidFill>
                  <a:srgbClr val="FFFFFF"/>
                </a:solidFill>
                <a:latin typeface="+mj-lt"/>
                <a:cs typeface="+mn-cs"/>
              </a:defRPr>
            </a:lvl1pPr>
          </a:lstStyle>
          <a:p>
            <a:pPr>
              <a:defRPr/>
            </a:pPr>
            <a:r>
              <a:rPr lang="en-US" altLang="en-US"/>
              <a:t>Copyright </a:t>
            </a:r>
            <a:r>
              <a:rPr lang="en-US" altLang="en-US">
                <a:latin typeface="Symbol" pitchFamily="18" charset="2"/>
              </a:rPr>
              <a:t>ã2006 </a:t>
            </a:r>
            <a:r>
              <a:rPr lang="en-US" altLang="en-US"/>
              <a:t>Progressive Business Publications</a:t>
            </a:r>
          </a:p>
          <a:p>
            <a:pPr algn="ctr">
              <a:defRPr/>
            </a:pPr>
            <a:endParaRPr lang="en-US" altLang="en-US" sz="1400">
              <a:solidFill>
                <a:schemeClr val="tx1"/>
              </a:solidFill>
            </a:endParaRPr>
          </a:p>
        </p:txBody>
      </p:sp>
      <p:sp>
        <p:nvSpPr>
          <p:cNvPr id="278534" name="Rectangle 1030"/>
          <p:cNvSpPr>
            <a:spLocks noGrp="1" noChangeArrowheads="1"/>
          </p:cNvSpPr>
          <p:nvPr>
            <p:ph type="sldNum" sz="quarter" idx="4"/>
          </p:nvPr>
        </p:nvSpPr>
        <p:spPr bwMode="auto">
          <a:xfrm>
            <a:off x="25146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solidFill>
                  <a:schemeClr val="tx1"/>
                </a:solidFill>
                <a:cs typeface="+mn-cs"/>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 calcmode="lin" valueType="num">
                                      <p:cBhvr additive="base">
                                        <p:cTn id="13"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85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 calcmode="lin" valueType="num">
                                      <p:cBhvr additive="base">
                                        <p:cTn id="17"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85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78531">
                                            <p:txEl>
                                              <p:pRg st="3" end="3"/>
                                            </p:txEl>
                                          </p:spTgt>
                                        </p:tgtEl>
                                        <p:attrNameLst>
                                          <p:attrName>style.visibility</p:attrName>
                                        </p:attrNameLst>
                                      </p:cBhvr>
                                      <p:to>
                                        <p:strVal val="visible"/>
                                      </p:to>
                                    </p:set>
                                    <p:anim calcmode="lin" valueType="num">
                                      <p:cBhvr additive="base">
                                        <p:cTn id="21"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7853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78531">
                                            <p:txEl>
                                              <p:pRg st="4" end="4"/>
                                            </p:txEl>
                                          </p:spTgt>
                                        </p:tgtEl>
                                        <p:attrNameLst>
                                          <p:attrName>style.visibility</p:attrName>
                                        </p:attrNameLst>
                                      </p:cBhvr>
                                      <p:to>
                                        <p:strVal val="visible"/>
                                      </p:to>
                                    </p:set>
                                    <p:anim calcmode="lin" valueType="num">
                                      <p:cBhvr additive="base">
                                        <p:cTn id="25" dur="500" fill="hold"/>
                                        <p:tgtEl>
                                          <p:spTgt spid="2785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85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tmplLst>
          <p:tmpl lvl="1">
            <p:tnLst>
              <p:par>
                <p:cTn presetID="2" presetClass="entr" presetSubtype="8" fill="hold" nodeType="clickEffect">
                  <p:stCondLst>
                    <p:cond delay="0"/>
                  </p:stCondLst>
                  <p:childTnLst>
                    <p:set>
                      <p:cBhvr>
                        <p:cTn dur="1" fill="hold">
                          <p:stCondLst>
                            <p:cond delay="0"/>
                          </p:stCondLst>
                        </p:cTn>
                        <p:tgtEl>
                          <p:spTgt spid="278531"/>
                        </p:tgtEl>
                        <p:attrNameLst>
                          <p:attrName>style.visibility</p:attrName>
                        </p:attrNameLst>
                      </p:cBhvr>
                      <p:to>
                        <p:strVal val="visible"/>
                      </p:to>
                    </p:set>
                    <p:anim calcmode="lin" valueType="num">
                      <p:cBhvr additive="base">
                        <p:cTn dur="500" fill="hold"/>
                        <p:tgtEl>
                          <p:spTgt spid="278531"/>
                        </p:tgtEl>
                        <p:attrNameLst>
                          <p:attrName>ppt_x</p:attrName>
                        </p:attrNameLst>
                      </p:cBhvr>
                      <p:tavLst>
                        <p:tav tm="0">
                          <p:val>
                            <p:strVal val="0-#ppt_w/2"/>
                          </p:val>
                        </p:tav>
                        <p:tav tm="100000">
                          <p:val>
                            <p:strVal val="#ppt_x"/>
                          </p:val>
                        </p:tav>
                      </p:tavLst>
                    </p:anim>
                    <p:anim calcmode="lin" valueType="num">
                      <p:cBhvr additive="base">
                        <p:cTn dur="500" fill="hold"/>
                        <p:tgtEl>
                          <p:spTgt spid="278531"/>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278531"/>
                        </p:tgtEl>
                        <p:attrNameLst>
                          <p:attrName>style.visibility</p:attrName>
                        </p:attrNameLst>
                      </p:cBhvr>
                      <p:to>
                        <p:strVal val="visible"/>
                      </p:to>
                    </p:set>
                    <p:anim calcmode="lin" valueType="num">
                      <p:cBhvr additive="base">
                        <p:cTn dur="500" fill="hold"/>
                        <p:tgtEl>
                          <p:spTgt spid="278531"/>
                        </p:tgtEl>
                        <p:attrNameLst>
                          <p:attrName>ppt_x</p:attrName>
                        </p:attrNameLst>
                      </p:cBhvr>
                      <p:tavLst>
                        <p:tav tm="0">
                          <p:val>
                            <p:strVal val="0-#ppt_w/2"/>
                          </p:val>
                        </p:tav>
                        <p:tav tm="100000">
                          <p:val>
                            <p:strVal val="#ppt_x"/>
                          </p:val>
                        </p:tav>
                      </p:tavLst>
                    </p:anim>
                    <p:anim calcmode="lin" valueType="num">
                      <p:cBhvr additive="base">
                        <p:cTn dur="500" fill="hold"/>
                        <p:tgtEl>
                          <p:spTgt spid="278531"/>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 calcmode="lin" valueType="num">
                      <p:cBhvr additive="base">
                        <p:cTn dur="500" fill="hold"/>
                        <p:tgtEl>
                          <p:spTgt spid="278531"/>
                        </p:tgtEl>
                        <p:attrNameLst>
                          <p:attrName>ppt_x</p:attrName>
                        </p:attrNameLst>
                      </p:cBhvr>
                      <p:tavLst>
                        <p:tav tm="0">
                          <p:val>
                            <p:strVal val="0-#ppt_w/2"/>
                          </p:val>
                        </p:tav>
                        <p:tav tm="100000">
                          <p:val>
                            <p:strVal val="#ppt_x"/>
                          </p:val>
                        </p:tav>
                      </p:tavLst>
                    </p:anim>
                    <p:anim calcmode="lin" valueType="num">
                      <p:cBhvr additive="base">
                        <p:cTn dur="500" fill="hold"/>
                        <p:tgtEl>
                          <p:spTgt spid="278531"/>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 calcmode="lin" valueType="num">
                      <p:cBhvr additive="base">
                        <p:cTn dur="500" fill="hold"/>
                        <p:tgtEl>
                          <p:spTgt spid="278531"/>
                        </p:tgtEl>
                        <p:attrNameLst>
                          <p:attrName>ppt_x</p:attrName>
                        </p:attrNameLst>
                      </p:cBhvr>
                      <p:tavLst>
                        <p:tav tm="0">
                          <p:val>
                            <p:strVal val="0-#ppt_w/2"/>
                          </p:val>
                        </p:tav>
                        <p:tav tm="100000">
                          <p:val>
                            <p:strVal val="#ppt_x"/>
                          </p:val>
                        </p:tav>
                      </p:tavLst>
                    </p:anim>
                    <p:anim calcmode="lin" valueType="num">
                      <p:cBhvr additive="base">
                        <p:cTn dur="500" fill="hold"/>
                        <p:tgtEl>
                          <p:spTgt spid="278531"/>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278531"/>
                        </p:tgtEl>
                        <p:attrNameLst>
                          <p:attrName>style.visibility</p:attrName>
                        </p:attrNameLst>
                      </p:cBhvr>
                      <p:to>
                        <p:strVal val="visible"/>
                      </p:to>
                    </p:set>
                    <p:anim calcmode="lin" valueType="num">
                      <p:cBhvr additive="base">
                        <p:cTn dur="500" fill="hold"/>
                        <p:tgtEl>
                          <p:spTgt spid="278531"/>
                        </p:tgtEl>
                        <p:attrNameLst>
                          <p:attrName>ppt_x</p:attrName>
                        </p:attrNameLst>
                      </p:cBhvr>
                      <p:tavLst>
                        <p:tav tm="0">
                          <p:val>
                            <p:strVal val="0-#ppt_w/2"/>
                          </p:val>
                        </p:tav>
                        <p:tav tm="100000">
                          <p:val>
                            <p:strVal val="#ppt_x"/>
                          </p:val>
                        </p:tav>
                      </p:tavLst>
                    </p:anim>
                    <p:anim calcmode="lin" valueType="num">
                      <p:cBhvr additive="base">
                        <p:cTn dur="500" fill="hold"/>
                        <p:tgtEl>
                          <p:spTgt spid="278531"/>
                        </p:tgtEl>
                        <p:attrNameLst>
                          <p:attrName>ppt_y</p:attrName>
                        </p:attrNameLst>
                      </p:cBhvr>
                      <p:tavLst>
                        <p:tav tm="0">
                          <p:val>
                            <p:strVal val="#ppt_y"/>
                          </p:val>
                        </p:tav>
                        <p:tav tm="100000">
                          <p:val>
                            <p:strVal val="#ppt_y"/>
                          </p:val>
                        </p:tav>
                      </p:tavLst>
                    </p:anim>
                  </p:childTnLst>
                </p:cTn>
              </p:par>
            </p:tnLst>
          </p:tmpl>
        </p:tmplLst>
      </p:bldP>
    </p:bldLst>
  </p:timing>
  <p:hf sldNum="0" hdr="0" dt="0"/>
  <p:txStyles>
    <p:titleStyle>
      <a:lvl1pPr algn="ctr" rtl="0" eaLnBrk="0" fontAlgn="base" hangingPunct="0">
        <a:lnSpc>
          <a:spcPct val="90000"/>
        </a:lnSpc>
        <a:spcBef>
          <a:spcPct val="0"/>
        </a:spcBef>
        <a:spcAft>
          <a:spcPct val="0"/>
        </a:spcAft>
        <a:defRPr sz="4200" b="1">
          <a:solidFill>
            <a:schemeClr val="bg2"/>
          </a:solidFill>
          <a:latin typeface="+mj-lt"/>
          <a:ea typeface="+mj-ea"/>
          <a:cs typeface="+mj-cs"/>
        </a:defRPr>
      </a:lvl1pPr>
      <a:lvl2pPr algn="ctr" rtl="0" eaLnBrk="0" fontAlgn="base" hangingPunct="0">
        <a:lnSpc>
          <a:spcPct val="90000"/>
        </a:lnSpc>
        <a:spcBef>
          <a:spcPct val="0"/>
        </a:spcBef>
        <a:spcAft>
          <a:spcPct val="0"/>
        </a:spcAft>
        <a:defRPr sz="4200" b="1">
          <a:solidFill>
            <a:schemeClr val="bg2"/>
          </a:solidFill>
          <a:latin typeface="Arial" charset="0"/>
        </a:defRPr>
      </a:lvl2pPr>
      <a:lvl3pPr algn="ctr" rtl="0" eaLnBrk="0" fontAlgn="base" hangingPunct="0">
        <a:lnSpc>
          <a:spcPct val="90000"/>
        </a:lnSpc>
        <a:spcBef>
          <a:spcPct val="0"/>
        </a:spcBef>
        <a:spcAft>
          <a:spcPct val="0"/>
        </a:spcAft>
        <a:defRPr sz="4200" b="1">
          <a:solidFill>
            <a:schemeClr val="bg2"/>
          </a:solidFill>
          <a:latin typeface="Arial" charset="0"/>
        </a:defRPr>
      </a:lvl3pPr>
      <a:lvl4pPr algn="ctr" rtl="0" eaLnBrk="0" fontAlgn="base" hangingPunct="0">
        <a:lnSpc>
          <a:spcPct val="90000"/>
        </a:lnSpc>
        <a:spcBef>
          <a:spcPct val="0"/>
        </a:spcBef>
        <a:spcAft>
          <a:spcPct val="0"/>
        </a:spcAft>
        <a:defRPr sz="4200" b="1">
          <a:solidFill>
            <a:schemeClr val="bg2"/>
          </a:solidFill>
          <a:latin typeface="Arial" charset="0"/>
        </a:defRPr>
      </a:lvl4pPr>
      <a:lvl5pPr algn="ctr" rtl="0" eaLnBrk="0" fontAlgn="base" hangingPunct="0">
        <a:lnSpc>
          <a:spcPct val="90000"/>
        </a:lnSpc>
        <a:spcBef>
          <a:spcPct val="0"/>
        </a:spcBef>
        <a:spcAft>
          <a:spcPct val="0"/>
        </a:spcAft>
        <a:defRPr sz="4200" b="1">
          <a:solidFill>
            <a:schemeClr val="bg2"/>
          </a:solidFill>
          <a:latin typeface="Arial" charset="0"/>
        </a:defRPr>
      </a:lvl5pPr>
      <a:lvl6pPr marL="457200" algn="ctr" rtl="0" eaLnBrk="0" fontAlgn="base" hangingPunct="0">
        <a:lnSpc>
          <a:spcPct val="90000"/>
        </a:lnSpc>
        <a:spcBef>
          <a:spcPct val="0"/>
        </a:spcBef>
        <a:spcAft>
          <a:spcPct val="0"/>
        </a:spcAft>
        <a:defRPr sz="4200" b="1">
          <a:solidFill>
            <a:schemeClr val="bg2"/>
          </a:solidFill>
          <a:latin typeface="Arial" charset="0"/>
        </a:defRPr>
      </a:lvl6pPr>
      <a:lvl7pPr marL="914400" algn="ctr" rtl="0" eaLnBrk="0" fontAlgn="base" hangingPunct="0">
        <a:lnSpc>
          <a:spcPct val="90000"/>
        </a:lnSpc>
        <a:spcBef>
          <a:spcPct val="0"/>
        </a:spcBef>
        <a:spcAft>
          <a:spcPct val="0"/>
        </a:spcAft>
        <a:defRPr sz="4200" b="1">
          <a:solidFill>
            <a:schemeClr val="bg2"/>
          </a:solidFill>
          <a:latin typeface="Arial" charset="0"/>
        </a:defRPr>
      </a:lvl7pPr>
      <a:lvl8pPr marL="1371600" algn="ctr" rtl="0" eaLnBrk="0" fontAlgn="base" hangingPunct="0">
        <a:lnSpc>
          <a:spcPct val="90000"/>
        </a:lnSpc>
        <a:spcBef>
          <a:spcPct val="0"/>
        </a:spcBef>
        <a:spcAft>
          <a:spcPct val="0"/>
        </a:spcAft>
        <a:defRPr sz="4200" b="1">
          <a:solidFill>
            <a:schemeClr val="bg2"/>
          </a:solidFill>
          <a:latin typeface="Arial" charset="0"/>
        </a:defRPr>
      </a:lvl8pPr>
      <a:lvl9pPr marL="1828800" algn="ctr" rtl="0" eaLnBrk="0" fontAlgn="base" hangingPunct="0">
        <a:lnSpc>
          <a:spcPct val="90000"/>
        </a:lnSpc>
        <a:spcBef>
          <a:spcPct val="0"/>
        </a:spcBef>
        <a:spcAft>
          <a:spcPct val="0"/>
        </a:spcAft>
        <a:defRPr sz="4200" b="1">
          <a:solidFill>
            <a:schemeClr val="bg2"/>
          </a:solidFill>
          <a:latin typeface="Arial" charset="0"/>
        </a:defRPr>
      </a:lvl9pPr>
    </p:titleStyle>
    <p:bodyStyle>
      <a:lvl1pPr marL="465138" indent="-465138" algn="l" rtl="0" eaLnBrk="0" fontAlgn="base" hangingPunct="0">
        <a:lnSpc>
          <a:spcPct val="90000"/>
        </a:lnSpc>
        <a:spcBef>
          <a:spcPct val="20000"/>
        </a:spcBef>
        <a:spcAft>
          <a:spcPct val="0"/>
        </a:spcAft>
        <a:buClr>
          <a:schemeClr val="bg2"/>
        </a:buClr>
        <a:buSzPct val="85000"/>
        <a:buFont typeface="Wingdings" pitchFamily="2" charset="2"/>
        <a:buChar char="l"/>
        <a:defRPr sz="3200">
          <a:solidFill>
            <a:schemeClr val="bg2"/>
          </a:solidFill>
          <a:latin typeface="+mn-lt"/>
          <a:ea typeface="+mn-ea"/>
          <a:cs typeface="+mn-cs"/>
        </a:defRPr>
      </a:lvl1pPr>
      <a:lvl2pPr marL="865188" indent="-285750" algn="l" rtl="0" eaLnBrk="0" fontAlgn="base" hangingPunct="0">
        <a:spcBef>
          <a:spcPct val="20000"/>
        </a:spcBef>
        <a:spcAft>
          <a:spcPct val="0"/>
        </a:spcAft>
        <a:buChar char="–"/>
        <a:defRPr sz="2800">
          <a:solidFill>
            <a:schemeClr val="bg2"/>
          </a:solidFill>
          <a:latin typeface="+mn-lt"/>
        </a:defRPr>
      </a:lvl2pPr>
      <a:lvl3pPr marL="1208088"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eaLnBrk="0" fontAlgn="base" hangingPunct="0">
        <a:spcBef>
          <a:spcPct val="20000"/>
        </a:spcBef>
        <a:spcAft>
          <a:spcPct val="0"/>
        </a:spcAft>
        <a:buChar char="»"/>
        <a:defRPr sz="2000">
          <a:solidFill>
            <a:schemeClr val="bg2"/>
          </a:solidFill>
          <a:latin typeface="+mn-lt"/>
        </a:defRPr>
      </a:lvl6pPr>
      <a:lvl7pPr marL="2971800" indent="-228600" algn="l" rtl="0" eaLnBrk="0" fontAlgn="base" hangingPunct="0">
        <a:spcBef>
          <a:spcPct val="20000"/>
        </a:spcBef>
        <a:spcAft>
          <a:spcPct val="0"/>
        </a:spcAft>
        <a:buChar char="»"/>
        <a:defRPr sz="2000">
          <a:solidFill>
            <a:schemeClr val="bg2"/>
          </a:solidFill>
          <a:latin typeface="+mn-lt"/>
        </a:defRPr>
      </a:lvl7pPr>
      <a:lvl8pPr marL="3429000" indent="-228600" algn="l" rtl="0" eaLnBrk="0" fontAlgn="base" hangingPunct="0">
        <a:spcBef>
          <a:spcPct val="20000"/>
        </a:spcBef>
        <a:spcAft>
          <a:spcPct val="0"/>
        </a:spcAft>
        <a:buChar char="»"/>
        <a:defRPr sz="2000">
          <a:solidFill>
            <a:schemeClr val="bg2"/>
          </a:solidFill>
          <a:latin typeface="+mn-lt"/>
        </a:defRPr>
      </a:lvl8pPr>
      <a:lvl9pPr marL="3886200" indent="-228600" algn="l" rtl="0" eaLnBrk="0" fontAlgn="base" hangingPunct="0">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3315" name="Rectangle 2050"/>
          <p:cNvSpPr>
            <a:spLocks noGrp="1" noChangeArrowheads="1"/>
          </p:cNvSpPr>
          <p:nvPr>
            <p:ph type="title"/>
          </p:nvPr>
        </p:nvSpPr>
        <p:spPr>
          <a:xfrm>
            <a:off x="0" y="0"/>
            <a:ext cx="9144000" cy="1157288"/>
          </a:xfrm>
        </p:spPr>
        <p:txBody>
          <a:bodyPr/>
          <a:lstStyle/>
          <a:p>
            <a:r>
              <a:rPr lang="en-US" altLang="en-US" sz="4300" smtClean="0"/>
              <a:t>Accident Causes, Prevention </a:t>
            </a:r>
            <a:br>
              <a:rPr lang="en-US" altLang="en-US" sz="4300" smtClean="0"/>
            </a:br>
            <a:r>
              <a:rPr lang="en-US" altLang="en-US" sz="4300" smtClean="0"/>
              <a:t>and Control</a:t>
            </a:r>
            <a:endParaRPr lang="en-US" altLang="de-DE" sz="4300" smtClean="0"/>
          </a:p>
        </p:txBody>
      </p:sp>
      <p:pic>
        <p:nvPicPr>
          <p:cNvPr id="13316" name="Picture 2055" descr="BLEED20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19250"/>
            <a:ext cx="68580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2531" name="Rectangle 2"/>
          <p:cNvSpPr>
            <a:spLocks noGrp="1" noChangeArrowheads="1"/>
          </p:cNvSpPr>
          <p:nvPr>
            <p:ph type="title"/>
          </p:nvPr>
        </p:nvSpPr>
        <p:spPr/>
        <p:txBody>
          <a:bodyPr/>
          <a:lstStyle/>
          <a:p>
            <a:r>
              <a:rPr lang="en-US" altLang="en-US" smtClean="0"/>
              <a:t>Responding to an Accident</a:t>
            </a:r>
          </a:p>
        </p:txBody>
      </p:sp>
      <p:sp>
        <p:nvSpPr>
          <p:cNvPr id="22532" name="Rectangle 3"/>
          <p:cNvSpPr>
            <a:spLocks noGrp="1" noChangeArrowheads="1"/>
          </p:cNvSpPr>
          <p:nvPr>
            <p:ph type="body" idx="1"/>
          </p:nvPr>
        </p:nvSpPr>
        <p:spPr/>
        <p:txBody>
          <a:bodyPr/>
          <a:lstStyle/>
          <a:p>
            <a:pPr>
              <a:lnSpc>
                <a:spcPct val="100000"/>
              </a:lnSpc>
              <a:spcAft>
                <a:spcPct val="20000"/>
              </a:spcAft>
            </a:pPr>
            <a:r>
              <a:rPr lang="en-US" altLang="en-US" smtClean="0"/>
              <a:t>The first priority when responding to an accident is to make sure other workers are safe from harm and tending to anyone who might have been injured</a:t>
            </a:r>
          </a:p>
          <a:p>
            <a:pPr>
              <a:lnSpc>
                <a:spcPct val="100000"/>
              </a:lnSpc>
              <a:spcAft>
                <a:spcPct val="20000"/>
              </a:spcAft>
            </a:pPr>
            <a:r>
              <a:rPr lang="en-US" altLang="en-US" smtClean="0"/>
              <a:t>It’s important to secure the scene after an accident, to make sure no one else gets hurt</a:t>
            </a:r>
          </a:p>
          <a:p>
            <a:pPr>
              <a:lnSpc>
                <a:spcPct val="100000"/>
              </a:lnSpc>
              <a:spcAft>
                <a:spcPct val="20000"/>
              </a:spcAft>
            </a:pPr>
            <a:r>
              <a:rPr lang="en-US" altLang="en-US" smtClean="0"/>
              <a:t>It’s also important not to disturb anything that could help in the Accident Investigation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3555" name="Rectangle 2"/>
          <p:cNvSpPr>
            <a:spLocks noGrp="1" noChangeArrowheads="1"/>
          </p:cNvSpPr>
          <p:nvPr>
            <p:ph type="title"/>
          </p:nvPr>
        </p:nvSpPr>
        <p:spPr/>
        <p:txBody>
          <a:bodyPr/>
          <a:lstStyle/>
          <a:p>
            <a:r>
              <a:rPr lang="en-US" altLang="en-US" smtClean="0"/>
              <a:t>Investigating an Accident</a:t>
            </a:r>
          </a:p>
        </p:txBody>
      </p:sp>
      <p:sp>
        <p:nvSpPr>
          <p:cNvPr id="23556" name="Rectangle 3"/>
          <p:cNvSpPr>
            <a:spLocks noGrp="1" noChangeArrowheads="1"/>
          </p:cNvSpPr>
          <p:nvPr>
            <p:ph type="body" idx="1"/>
          </p:nvPr>
        </p:nvSpPr>
        <p:spPr/>
        <p:txBody>
          <a:bodyPr/>
          <a:lstStyle/>
          <a:p>
            <a:pPr>
              <a:lnSpc>
                <a:spcPct val="100000"/>
              </a:lnSpc>
              <a:spcAft>
                <a:spcPct val="20000"/>
              </a:spcAft>
            </a:pPr>
            <a:r>
              <a:rPr lang="en-US" altLang="en-US" smtClean="0"/>
              <a:t>An Accident Investigation is a standard part of following up such workplace incidents</a:t>
            </a:r>
          </a:p>
          <a:p>
            <a:pPr>
              <a:lnSpc>
                <a:spcPct val="100000"/>
              </a:lnSpc>
              <a:spcAft>
                <a:spcPct val="20000"/>
              </a:spcAft>
            </a:pPr>
            <a:r>
              <a:rPr lang="en-US" altLang="en-US" smtClean="0"/>
              <a:t>If you were involved in the accident, you’ll</a:t>
            </a:r>
            <a:br>
              <a:rPr lang="en-US" altLang="en-US" smtClean="0"/>
            </a:br>
            <a:r>
              <a:rPr lang="en-US" altLang="en-US" smtClean="0"/>
              <a:t>be part of the Accident Investigation</a:t>
            </a:r>
          </a:p>
          <a:p>
            <a:pPr>
              <a:lnSpc>
                <a:spcPct val="100000"/>
              </a:lnSpc>
              <a:spcAft>
                <a:spcPct val="20000"/>
              </a:spcAft>
            </a:pPr>
            <a:r>
              <a:rPr lang="en-US" altLang="en-US" smtClean="0"/>
              <a:t>Even if you weren’t involved, you might </a:t>
            </a:r>
            <a:br>
              <a:rPr lang="en-US" altLang="en-US" smtClean="0"/>
            </a:br>
            <a:r>
              <a:rPr lang="en-US" altLang="en-US" smtClean="0"/>
              <a:t>be part of the Accident Investigation</a:t>
            </a:r>
          </a:p>
          <a:p>
            <a:pPr>
              <a:lnSpc>
                <a:spcPct val="100000"/>
              </a:lnSpc>
              <a:spcAft>
                <a:spcPct val="20000"/>
              </a:spcAft>
            </a:pPr>
            <a:r>
              <a:rPr lang="en-US" altLang="en-US" smtClean="0"/>
              <a:t>Honesty is essential – lives could depend on 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4579" name="Rectangle 2"/>
          <p:cNvSpPr>
            <a:spLocks noGrp="1" noChangeArrowheads="1"/>
          </p:cNvSpPr>
          <p:nvPr>
            <p:ph type="title"/>
          </p:nvPr>
        </p:nvSpPr>
        <p:spPr/>
        <p:txBody>
          <a:bodyPr/>
          <a:lstStyle/>
          <a:p>
            <a:r>
              <a:rPr lang="en-US" altLang="en-US" smtClean="0"/>
              <a:t>Taking Corrective Actions</a:t>
            </a:r>
          </a:p>
        </p:txBody>
      </p:sp>
      <p:sp>
        <p:nvSpPr>
          <p:cNvPr id="24580" name="Rectangle 3"/>
          <p:cNvSpPr>
            <a:spLocks noGrp="1" noChangeArrowheads="1"/>
          </p:cNvSpPr>
          <p:nvPr>
            <p:ph type="body" idx="1"/>
          </p:nvPr>
        </p:nvSpPr>
        <p:spPr>
          <a:xfrm>
            <a:off x="152400" y="1600200"/>
            <a:ext cx="8229600" cy="4876800"/>
          </a:xfrm>
        </p:spPr>
        <p:txBody>
          <a:bodyPr/>
          <a:lstStyle/>
          <a:p>
            <a:pPr marL="461963" indent="-461963">
              <a:spcAft>
                <a:spcPct val="50000"/>
              </a:spcAft>
            </a:pPr>
            <a:r>
              <a:rPr lang="en-US" altLang="en-US" smtClean="0"/>
              <a:t>The final step would be to follow an </a:t>
            </a:r>
            <a:br>
              <a:rPr lang="en-US" altLang="en-US" smtClean="0"/>
            </a:br>
            <a:r>
              <a:rPr lang="en-US" altLang="en-US" smtClean="0"/>
              <a:t>Accident Investigation with suggestions </a:t>
            </a:r>
            <a:br>
              <a:rPr lang="en-US" altLang="en-US" smtClean="0"/>
            </a:br>
            <a:r>
              <a:rPr lang="en-US" altLang="en-US" smtClean="0"/>
              <a:t>for Corrective Actions</a:t>
            </a:r>
          </a:p>
          <a:p>
            <a:pPr marL="461963" indent="-461963">
              <a:spcAft>
                <a:spcPct val="50000"/>
              </a:spcAft>
            </a:pPr>
            <a:r>
              <a:rPr lang="en-US" altLang="en-US" smtClean="0"/>
              <a:t>Your feedback and </a:t>
            </a:r>
            <a:br>
              <a:rPr lang="en-US" altLang="en-US" smtClean="0"/>
            </a:br>
            <a:r>
              <a:rPr lang="en-US" altLang="en-US" smtClean="0"/>
              <a:t>participation are important</a:t>
            </a:r>
          </a:p>
          <a:p>
            <a:pPr marL="461963" indent="-461963">
              <a:spcAft>
                <a:spcPct val="50000"/>
              </a:spcAft>
            </a:pPr>
            <a:r>
              <a:rPr lang="en-US" altLang="en-US" smtClean="0"/>
              <a:t>If you ever have </a:t>
            </a:r>
            <a:br>
              <a:rPr lang="en-US" altLang="en-US" smtClean="0"/>
            </a:br>
            <a:r>
              <a:rPr lang="en-US" altLang="en-US" smtClean="0"/>
              <a:t>any questions, please ask</a:t>
            </a:r>
          </a:p>
          <a:p>
            <a:pPr marL="461963" indent="-461963">
              <a:spcAft>
                <a:spcPct val="50000"/>
              </a:spcAft>
              <a:buFontTx/>
              <a:buChar char="•"/>
            </a:pPr>
            <a:endParaRPr lang="en-US" altLang="en-US" smtClean="0"/>
          </a:p>
        </p:txBody>
      </p:sp>
      <p:pic>
        <p:nvPicPr>
          <p:cNvPr id="24581" name="Picture 8" descr="F218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973388"/>
            <a:ext cx="3505200"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5603" name="Rectangle 1026"/>
          <p:cNvSpPr>
            <a:spLocks noGrp="1" noChangeArrowheads="1"/>
          </p:cNvSpPr>
          <p:nvPr>
            <p:ph type="title"/>
          </p:nvPr>
        </p:nvSpPr>
        <p:spPr/>
        <p:txBody>
          <a:bodyPr/>
          <a:lstStyle/>
          <a:p>
            <a:r>
              <a:rPr lang="en-US" altLang="de-DE" smtClean="0"/>
              <a:t>Analyzing Job Safety</a:t>
            </a:r>
          </a:p>
        </p:txBody>
      </p:sp>
      <p:sp>
        <p:nvSpPr>
          <p:cNvPr id="25604" name="Rectangle 1027"/>
          <p:cNvSpPr>
            <a:spLocks noGrp="1" noChangeArrowheads="1"/>
          </p:cNvSpPr>
          <p:nvPr>
            <p:ph type="body" idx="1"/>
          </p:nvPr>
        </p:nvSpPr>
        <p:spPr/>
        <p:txBody>
          <a:bodyPr/>
          <a:lstStyle/>
          <a:p>
            <a:pPr>
              <a:lnSpc>
                <a:spcPct val="100000"/>
              </a:lnSpc>
            </a:pPr>
            <a:r>
              <a:rPr lang="en-US" altLang="de-DE" smtClean="0"/>
              <a:t>You are observed informally every day</a:t>
            </a:r>
          </a:p>
          <a:p>
            <a:pPr>
              <a:lnSpc>
                <a:spcPct val="100000"/>
              </a:lnSpc>
            </a:pPr>
            <a:r>
              <a:rPr lang="en-US" altLang="de-DE" smtClean="0"/>
              <a:t>A Job Safety Analysis is a formal observation</a:t>
            </a:r>
          </a:p>
          <a:p>
            <a:pPr>
              <a:lnSpc>
                <a:spcPct val="100000"/>
              </a:lnSpc>
            </a:pPr>
            <a:r>
              <a:rPr lang="en-US" altLang="de-DE" smtClean="0"/>
              <a:t>There are three elements to a Job </a:t>
            </a:r>
            <a:br>
              <a:rPr lang="en-US" altLang="de-DE" smtClean="0"/>
            </a:br>
            <a:r>
              <a:rPr lang="en-US" altLang="de-DE" smtClean="0"/>
              <a:t>Safety Analysis:</a:t>
            </a:r>
          </a:p>
          <a:p>
            <a:pPr marL="1033463" lvl="1" indent="-352425">
              <a:lnSpc>
                <a:spcPct val="90000"/>
              </a:lnSpc>
              <a:buClr>
                <a:schemeClr val="bg2"/>
              </a:buClr>
            </a:pPr>
            <a:r>
              <a:rPr lang="en-US" altLang="de-DE" smtClean="0"/>
              <a:t>Sequence of job steps</a:t>
            </a:r>
          </a:p>
          <a:p>
            <a:pPr marL="1033463" lvl="1" indent="-352425">
              <a:lnSpc>
                <a:spcPct val="90000"/>
              </a:lnSpc>
              <a:buClr>
                <a:schemeClr val="bg2"/>
              </a:buClr>
            </a:pPr>
            <a:r>
              <a:rPr lang="en-US" altLang="de-DE" smtClean="0"/>
              <a:t>Potential hazards</a:t>
            </a:r>
          </a:p>
          <a:p>
            <a:pPr marL="1033463" lvl="1" indent="-352425">
              <a:lnSpc>
                <a:spcPct val="90000"/>
              </a:lnSpc>
              <a:buClr>
                <a:schemeClr val="bg2"/>
              </a:buClr>
            </a:pPr>
            <a:r>
              <a:rPr lang="en-US" altLang="de-DE" smtClean="0"/>
              <a:t>Actions to prevent hazards</a:t>
            </a:r>
          </a:p>
          <a:p>
            <a:endParaRPr lang="en-US" altLang="de-DE"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6627" name="Rectangle 2"/>
          <p:cNvSpPr>
            <a:spLocks noGrp="1" noChangeArrowheads="1"/>
          </p:cNvSpPr>
          <p:nvPr>
            <p:ph type="title"/>
          </p:nvPr>
        </p:nvSpPr>
        <p:spPr/>
        <p:txBody>
          <a:bodyPr/>
          <a:lstStyle/>
          <a:p>
            <a:r>
              <a:rPr lang="en-US" altLang="en-US" smtClean="0"/>
              <a:t>Your Role in Safety</a:t>
            </a:r>
          </a:p>
        </p:txBody>
      </p:sp>
      <p:sp>
        <p:nvSpPr>
          <p:cNvPr id="26628" name="Rectangle 3"/>
          <p:cNvSpPr>
            <a:spLocks noGrp="1" noChangeArrowheads="1"/>
          </p:cNvSpPr>
          <p:nvPr>
            <p:ph type="body" idx="1"/>
          </p:nvPr>
        </p:nvSpPr>
        <p:spPr>
          <a:xfrm>
            <a:off x="304800" y="1600200"/>
            <a:ext cx="8686800" cy="4724400"/>
          </a:xfrm>
        </p:spPr>
        <p:txBody>
          <a:bodyPr/>
          <a:lstStyle/>
          <a:p>
            <a:pPr>
              <a:lnSpc>
                <a:spcPct val="100000"/>
              </a:lnSpc>
            </a:pPr>
            <a:r>
              <a:rPr lang="en-US" altLang="en-US" sz="2800" smtClean="0"/>
              <a:t>It’s essential that each employee take an active role in staying safe on the job</a:t>
            </a:r>
          </a:p>
          <a:p>
            <a:pPr>
              <a:lnSpc>
                <a:spcPct val="100000"/>
              </a:lnSpc>
            </a:pPr>
            <a:r>
              <a:rPr lang="en-US" altLang="en-US" sz="2800" smtClean="0"/>
              <a:t>This means always being aware of the consequences of choosing to take unsafe actions</a:t>
            </a:r>
          </a:p>
          <a:p>
            <a:pPr>
              <a:lnSpc>
                <a:spcPct val="100000"/>
              </a:lnSpc>
            </a:pPr>
            <a:r>
              <a:rPr lang="en-US" altLang="en-US" sz="2800" smtClean="0"/>
              <a:t>No matter how many times you’ve done something, it’s critical to observe each and every safety step</a:t>
            </a:r>
          </a:p>
          <a:p>
            <a:pPr>
              <a:lnSpc>
                <a:spcPct val="100000"/>
              </a:lnSpc>
            </a:pPr>
            <a:r>
              <a:rPr lang="en-US" altLang="en-US" sz="2800" smtClean="0"/>
              <a:t>You are the most important element in </a:t>
            </a:r>
            <a:br>
              <a:rPr lang="en-US" altLang="en-US" sz="2800" smtClean="0"/>
            </a:br>
            <a:r>
              <a:rPr lang="en-US" altLang="en-US" sz="2800" smtClean="0"/>
              <a:t>working safely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7651" name="Rectangle 2"/>
          <p:cNvSpPr>
            <a:spLocks noGrp="1" noChangeArrowheads="1"/>
          </p:cNvSpPr>
          <p:nvPr>
            <p:ph type="title"/>
          </p:nvPr>
        </p:nvSpPr>
        <p:spPr/>
        <p:txBody>
          <a:bodyPr/>
          <a:lstStyle/>
          <a:p>
            <a:r>
              <a:rPr lang="en-US" altLang="en-US" smtClean="0"/>
              <a:t>Summary</a:t>
            </a:r>
          </a:p>
        </p:txBody>
      </p:sp>
      <p:sp>
        <p:nvSpPr>
          <p:cNvPr id="27652" name="Rectangle 3"/>
          <p:cNvSpPr>
            <a:spLocks noGrp="1" noChangeArrowheads="1"/>
          </p:cNvSpPr>
          <p:nvPr>
            <p:ph type="body" idx="1"/>
          </p:nvPr>
        </p:nvSpPr>
        <p:spPr>
          <a:xfrm>
            <a:off x="457200" y="1447800"/>
            <a:ext cx="8229600" cy="4876800"/>
          </a:xfrm>
        </p:spPr>
        <p:txBody>
          <a:bodyPr/>
          <a:lstStyle/>
          <a:p>
            <a:pPr>
              <a:lnSpc>
                <a:spcPct val="100000"/>
              </a:lnSpc>
              <a:spcAft>
                <a:spcPct val="50000"/>
              </a:spcAft>
            </a:pPr>
            <a:r>
              <a:rPr lang="en-US" altLang="en-US" sz="2800" smtClean="0"/>
              <a:t>Accidents are caused by unsafe conditions and by people committing unsafe acts</a:t>
            </a:r>
          </a:p>
          <a:p>
            <a:pPr>
              <a:lnSpc>
                <a:spcPct val="100000"/>
              </a:lnSpc>
              <a:spcAft>
                <a:spcPct val="50000"/>
              </a:spcAft>
            </a:pPr>
            <a:r>
              <a:rPr lang="en-US" altLang="en-US" sz="2800" smtClean="0"/>
              <a:t>Knowledge and training help keep people from committing unsafe acts</a:t>
            </a:r>
          </a:p>
          <a:p>
            <a:pPr>
              <a:lnSpc>
                <a:spcPct val="100000"/>
              </a:lnSpc>
              <a:spcAft>
                <a:spcPct val="10000"/>
              </a:spcAft>
            </a:pPr>
            <a:r>
              <a:rPr lang="en-US" altLang="en-US" sz="2800" smtClean="0"/>
              <a:t>When an accident occurs, there will be:</a:t>
            </a:r>
          </a:p>
          <a:p>
            <a:pPr marL="966788" lvl="1">
              <a:lnSpc>
                <a:spcPct val="90000"/>
              </a:lnSpc>
              <a:spcAft>
                <a:spcPct val="20000"/>
              </a:spcAft>
              <a:buClr>
                <a:schemeClr val="bg2"/>
              </a:buClr>
            </a:pPr>
            <a:r>
              <a:rPr lang="en-US" altLang="en-US" sz="2400" smtClean="0"/>
              <a:t>Accident Response</a:t>
            </a:r>
          </a:p>
          <a:p>
            <a:pPr marL="966788" lvl="1">
              <a:lnSpc>
                <a:spcPct val="90000"/>
              </a:lnSpc>
              <a:spcAft>
                <a:spcPct val="20000"/>
              </a:spcAft>
              <a:buClr>
                <a:schemeClr val="bg2"/>
              </a:buClr>
            </a:pPr>
            <a:r>
              <a:rPr lang="en-US" altLang="en-US" sz="2400" smtClean="0"/>
              <a:t>Accident Investigation, and</a:t>
            </a:r>
          </a:p>
          <a:p>
            <a:pPr marL="966788" lvl="1">
              <a:lnSpc>
                <a:spcPct val="90000"/>
              </a:lnSpc>
              <a:spcAft>
                <a:spcPct val="20000"/>
              </a:spcAft>
              <a:buClr>
                <a:schemeClr val="bg2"/>
              </a:buClr>
            </a:pPr>
            <a:r>
              <a:rPr lang="en-US" altLang="en-US" sz="2400" smtClean="0"/>
              <a:t>Corrective Actions</a:t>
            </a:r>
          </a:p>
          <a:p>
            <a:pPr>
              <a:lnSpc>
                <a:spcPct val="100000"/>
              </a:lnSpc>
              <a:spcAft>
                <a:spcPct val="50000"/>
              </a:spcAft>
            </a:pPr>
            <a:r>
              <a:rPr lang="en-US" altLang="en-US" sz="2800" u="sng" smtClean="0"/>
              <a:t>You</a:t>
            </a:r>
            <a:r>
              <a:rPr lang="en-US" altLang="en-US" sz="2800" smtClean="0"/>
              <a:t> are the key to accident prevention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4339" name="Rectangle 2"/>
          <p:cNvSpPr>
            <a:spLocks noGrp="1" noChangeArrowheads="1"/>
          </p:cNvSpPr>
          <p:nvPr>
            <p:ph type="title"/>
          </p:nvPr>
        </p:nvSpPr>
        <p:spPr/>
        <p:txBody>
          <a:bodyPr/>
          <a:lstStyle/>
          <a:p>
            <a:r>
              <a:rPr lang="en-US" altLang="en-US" smtClean="0"/>
              <a:t>Accidents Always Have Causes</a:t>
            </a:r>
          </a:p>
        </p:txBody>
      </p:sp>
      <p:sp>
        <p:nvSpPr>
          <p:cNvPr id="14340" name="Rectangle 3"/>
          <p:cNvSpPr>
            <a:spLocks noGrp="1" noChangeArrowheads="1"/>
          </p:cNvSpPr>
          <p:nvPr>
            <p:ph type="body" idx="1"/>
          </p:nvPr>
        </p:nvSpPr>
        <p:spPr/>
        <p:txBody>
          <a:bodyPr/>
          <a:lstStyle/>
          <a:p>
            <a:pPr>
              <a:spcAft>
                <a:spcPct val="50000"/>
              </a:spcAft>
            </a:pPr>
            <a:r>
              <a:rPr lang="en-US" altLang="en-US" smtClean="0"/>
              <a:t>Accidents don’t “just happen”</a:t>
            </a:r>
          </a:p>
          <a:p>
            <a:pPr>
              <a:spcAft>
                <a:spcPct val="50000"/>
              </a:spcAft>
            </a:pPr>
            <a:r>
              <a:rPr lang="en-US" altLang="en-US" smtClean="0"/>
              <a:t>Accidents always </a:t>
            </a:r>
            <a:br>
              <a:rPr lang="en-US" altLang="en-US" smtClean="0"/>
            </a:br>
            <a:r>
              <a:rPr lang="en-US" altLang="en-US" smtClean="0"/>
              <a:t>have causes</a:t>
            </a:r>
          </a:p>
          <a:p>
            <a:pPr>
              <a:spcAft>
                <a:spcPct val="50000"/>
              </a:spcAft>
            </a:pPr>
            <a:r>
              <a:rPr lang="en-US" altLang="en-US" smtClean="0"/>
              <a:t>Accidents always </a:t>
            </a:r>
            <a:br>
              <a:rPr lang="en-US" altLang="en-US" smtClean="0"/>
            </a:br>
            <a:r>
              <a:rPr lang="en-US" altLang="en-US" smtClean="0"/>
              <a:t>can be prevented</a:t>
            </a:r>
          </a:p>
          <a:p>
            <a:pPr>
              <a:spcAft>
                <a:spcPct val="50000"/>
              </a:spcAft>
            </a:pPr>
            <a:r>
              <a:rPr lang="en-US" altLang="en-US" smtClean="0"/>
              <a:t>For every accident</a:t>
            </a:r>
            <a:br>
              <a:rPr lang="en-US" altLang="en-US" smtClean="0"/>
            </a:br>
            <a:r>
              <a:rPr lang="en-US" altLang="en-US" smtClean="0"/>
              <a:t>reported, there are</a:t>
            </a:r>
            <a:br>
              <a:rPr lang="en-US" altLang="en-US" smtClean="0"/>
            </a:br>
            <a:r>
              <a:rPr lang="en-US" altLang="en-US" smtClean="0"/>
              <a:t>600 near-misses</a:t>
            </a:r>
          </a:p>
        </p:txBody>
      </p:sp>
      <p:pic>
        <p:nvPicPr>
          <p:cNvPr id="14341" name="Picture 6" descr="BADLIFT2 (2)"/>
          <p:cNvPicPr>
            <a:picLocks noChangeAspect="1" noChangeArrowheads="1"/>
          </p:cNvPicPr>
          <p:nvPr/>
        </p:nvPicPr>
        <p:blipFill>
          <a:blip r:embed="rId3">
            <a:extLst>
              <a:ext uri="{28A0092B-C50C-407E-A947-70E740481C1C}">
                <a14:useLocalDpi xmlns:a14="http://schemas.microsoft.com/office/drawing/2010/main" val="0"/>
              </a:ext>
            </a:extLst>
          </a:blip>
          <a:srcRect l="20000"/>
          <a:stretch>
            <a:fillRect/>
          </a:stretch>
        </p:blipFill>
        <p:spPr bwMode="auto">
          <a:xfrm>
            <a:off x="4724400" y="2403475"/>
            <a:ext cx="4013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5363" name="Rectangle 2"/>
          <p:cNvSpPr>
            <a:spLocks noGrp="1" noChangeArrowheads="1"/>
          </p:cNvSpPr>
          <p:nvPr>
            <p:ph type="title"/>
          </p:nvPr>
        </p:nvSpPr>
        <p:spPr/>
        <p:txBody>
          <a:bodyPr/>
          <a:lstStyle/>
          <a:p>
            <a:r>
              <a:rPr lang="en-US" altLang="en-US" smtClean="0"/>
              <a:t>Two Primary Causes of Accidents</a:t>
            </a:r>
          </a:p>
        </p:txBody>
      </p:sp>
      <p:sp>
        <p:nvSpPr>
          <p:cNvPr id="15364" name="Rectangle 3"/>
          <p:cNvSpPr>
            <a:spLocks noGrp="1" noChangeArrowheads="1"/>
          </p:cNvSpPr>
          <p:nvPr>
            <p:ph type="body" idx="1"/>
          </p:nvPr>
        </p:nvSpPr>
        <p:spPr>
          <a:xfrm>
            <a:off x="152400" y="1600200"/>
            <a:ext cx="8229600" cy="4876800"/>
          </a:xfrm>
        </p:spPr>
        <p:txBody>
          <a:bodyPr/>
          <a:lstStyle/>
          <a:p>
            <a:pPr>
              <a:lnSpc>
                <a:spcPct val="80000"/>
              </a:lnSpc>
              <a:spcAft>
                <a:spcPct val="50000"/>
              </a:spcAft>
            </a:pPr>
            <a:r>
              <a:rPr lang="en-US" altLang="en-US" smtClean="0"/>
              <a:t>There are two primary causes of accidents: unsafe conditions and unsafe acts</a:t>
            </a:r>
          </a:p>
          <a:p>
            <a:pPr>
              <a:lnSpc>
                <a:spcPct val="80000"/>
              </a:lnSpc>
              <a:spcAft>
                <a:spcPct val="50000"/>
              </a:spcAft>
            </a:pPr>
            <a:r>
              <a:rPr lang="en-US" altLang="en-US" smtClean="0"/>
              <a:t>Unsafe conditions include defective tools or equipment, lack of </a:t>
            </a:r>
            <a:br>
              <a:rPr lang="en-US" altLang="en-US" smtClean="0"/>
            </a:br>
            <a:r>
              <a:rPr lang="en-US" altLang="en-US" smtClean="0"/>
              <a:t>machine guards, and </a:t>
            </a:r>
            <a:br>
              <a:rPr lang="en-US" altLang="en-US" smtClean="0"/>
            </a:br>
            <a:r>
              <a:rPr lang="en-US" altLang="en-US" smtClean="0"/>
              <a:t>poor lighting</a:t>
            </a:r>
          </a:p>
          <a:p>
            <a:pPr>
              <a:lnSpc>
                <a:spcPct val="80000"/>
              </a:lnSpc>
              <a:spcAft>
                <a:spcPct val="50000"/>
              </a:spcAft>
            </a:pPr>
            <a:r>
              <a:rPr lang="en-US" altLang="en-US" smtClean="0"/>
              <a:t>Unsafe acts include </a:t>
            </a:r>
            <a:br>
              <a:rPr lang="en-US" altLang="en-US" smtClean="0"/>
            </a:br>
            <a:r>
              <a:rPr lang="en-US" altLang="en-US" smtClean="0"/>
              <a:t>disabling safety devices </a:t>
            </a:r>
            <a:br>
              <a:rPr lang="en-US" altLang="en-US" smtClean="0"/>
            </a:br>
            <a:r>
              <a:rPr lang="en-US" altLang="en-US" smtClean="0"/>
              <a:t>and being under the </a:t>
            </a:r>
            <a:br>
              <a:rPr lang="en-US" altLang="en-US" smtClean="0"/>
            </a:br>
            <a:r>
              <a:rPr lang="en-US" altLang="en-US" smtClean="0"/>
              <a:t>influence on the job</a:t>
            </a:r>
          </a:p>
        </p:txBody>
      </p:sp>
      <p:pic>
        <p:nvPicPr>
          <p:cNvPr id="15365" name="Picture 4" descr="DRUG15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29000"/>
            <a:ext cx="396240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6387" name="Rectangle 2"/>
          <p:cNvSpPr>
            <a:spLocks noGrp="1" noChangeArrowheads="1"/>
          </p:cNvSpPr>
          <p:nvPr>
            <p:ph type="title"/>
          </p:nvPr>
        </p:nvSpPr>
        <p:spPr/>
        <p:txBody>
          <a:bodyPr/>
          <a:lstStyle/>
          <a:p>
            <a:r>
              <a:rPr lang="en-US" altLang="en-US" smtClean="0"/>
              <a:t>Causes of Accidents</a:t>
            </a:r>
          </a:p>
        </p:txBody>
      </p:sp>
      <p:sp>
        <p:nvSpPr>
          <p:cNvPr id="16388" name="Rectangle 3"/>
          <p:cNvSpPr>
            <a:spLocks noGrp="1" noChangeArrowheads="1"/>
          </p:cNvSpPr>
          <p:nvPr>
            <p:ph type="body" idx="1"/>
          </p:nvPr>
        </p:nvSpPr>
        <p:spPr/>
        <p:txBody>
          <a:bodyPr/>
          <a:lstStyle/>
          <a:p>
            <a:pPr>
              <a:spcAft>
                <a:spcPct val="50000"/>
              </a:spcAft>
            </a:pPr>
            <a:r>
              <a:rPr lang="en-US" altLang="en-US" smtClean="0"/>
              <a:t>88% of all accidents are caused by unsafe acts</a:t>
            </a:r>
          </a:p>
          <a:p>
            <a:pPr>
              <a:spcAft>
                <a:spcPct val="50000"/>
              </a:spcAft>
            </a:pPr>
            <a:r>
              <a:rPr lang="en-US" altLang="en-US" smtClean="0"/>
              <a:t>Unsafe conditions cause only about 10% of workplace accidents</a:t>
            </a:r>
          </a:p>
          <a:p>
            <a:pPr lvl="1">
              <a:spcBef>
                <a:spcPct val="0"/>
              </a:spcBef>
              <a:spcAft>
                <a:spcPct val="50000"/>
              </a:spcAft>
              <a:buClr>
                <a:schemeClr val="bg2"/>
              </a:buClr>
            </a:pPr>
            <a:r>
              <a:rPr lang="en-US" altLang="en-US" smtClean="0"/>
              <a:t>Engineering can eliminate most unsafe conditions</a:t>
            </a:r>
          </a:p>
          <a:p>
            <a:pPr>
              <a:spcAft>
                <a:spcPct val="50000"/>
              </a:spcAft>
            </a:pPr>
            <a:r>
              <a:rPr lang="en-US" altLang="en-US" smtClean="0"/>
              <a:t>2% are due to acts of God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7411" name="Rectangle 2"/>
          <p:cNvSpPr>
            <a:spLocks noGrp="1" noChangeArrowheads="1"/>
          </p:cNvSpPr>
          <p:nvPr>
            <p:ph type="title"/>
          </p:nvPr>
        </p:nvSpPr>
        <p:spPr/>
        <p:txBody>
          <a:bodyPr/>
          <a:lstStyle/>
          <a:p>
            <a:r>
              <a:rPr lang="en-US" altLang="de-DE" smtClean="0"/>
              <a:t>Unsafe Conditions and </a:t>
            </a:r>
            <a:br>
              <a:rPr lang="en-US" altLang="de-DE" smtClean="0"/>
            </a:br>
            <a:r>
              <a:rPr lang="en-US" altLang="de-DE" smtClean="0"/>
              <a:t>Unsafe Acts</a:t>
            </a:r>
          </a:p>
        </p:txBody>
      </p:sp>
      <p:sp>
        <p:nvSpPr>
          <p:cNvPr id="17412" name="Rectangle 3"/>
          <p:cNvSpPr>
            <a:spLocks noGrp="1" noChangeArrowheads="1"/>
          </p:cNvSpPr>
          <p:nvPr>
            <p:ph type="body" idx="1"/>
          </p:nvPr>
        </p:nvSpPr>
        <p:spPr>
          <a:xfrm>
            <a:off x="304800" y="1600200"/>
            <a:ext cx="8229600" cy="4876800"/>
          </a:xfrm>
        </p:spPr>
        <p:txBody>
          <a:bodyPr/>
          <a:lstStyle/>
          <a:p>
            <a:r>
              <a:rPr lang="en-US" altLang="de-DE" smtClean="0"/>
              <a:t>Examples of unsafe conditions include:</a:t>
            </a:r>
          </a:p>
          <a:p>
            <a:pPr marL="1033463" lvl="1">
              <a:lnSpc>
                <a:spcPct val="90000"/>
              </a:lnSpc>
              <a:buClr>
                <a:schemeClr val="bg2"/>
              </a:buClr>
            </a:pPr>
            <a:r>
              <a:rPr lang="en-US" altLang="de-DE" smtClean="0"/>
              <a:t>Defective tools or equipment</a:t>
            </a:r>
          </a:p>
          <a:p>
            <a:pPr marL="1033463" lvl="1">
              <a:lnSpc>
                <a:spcPct val="90000"/>
              </a:lnSpc>
              <a:buClr>
                <a:schemeClr val="bg2"/>
              </a:buClr>
            </a:pPr>
            <a:r>
              <a:rPr lang="en-US" altLang="de-DE" smtClean="0"/>
              <a:t>Lack of guards</a:t>
            </a:r>
          </a:p>
          <a:p>
            <a:pPr>
              <a:lnSpc>
                <a:spcPct val="100000"/>
              </a:lnSpc>
              <a:spcBef>
                <a:spcPct val="60000"/>
              </a:spcBef>
              <a:spcAft>
                <a:spcPct val="10000"/>
              </a:spcAft>
            </a:pPr>
            <a:r>
              <a:rPr lang="en-US" altLang="de-DE" smtClean="0"/>
              <a:t>Examples of unsafe </a:t>
            </a:r>
            <a:br>
              <a:rPr lang="en-US" altLang="de-DE" smtClean="0"/>
            </a:br>
            <a:r>
              <a:rPr lang="en-US" altLang="de-DE" smtClean="0"/>
              <a:t>acts include:</a:t>
            </a:r>
          </a:p>
          <a:p>
            <a:pPr marL="1033463" lvl="1">
              <a:lnSpc>
                <a:spcPct val="90000"/>
              </a:lnSpc>
              <a:buClr>
                <a:schemeClr val="bg2"/>
              </a:buClr>
            </a:pPr>
            <a:r>
              <a:rPr lang="en-US" altLang="de-DE" smtClean="0"/>
              <a:t>Using the wrong tool</a:t>
            </a:r>
          </a:p>
          <a:p>
            <a:pPr marL="1033463" lvl="1">
              <a:lnSpc>
                <a:spcPct val="90000"/>
              </a:lnSpc>
              <a:buClr>
                <a:schemeClr val="bg2"/>
              </a:buClr>
            </a:pPr>
            <a:r>
              <a:rPr lang="en-US" altLang="de-DE" smtClean="0"/>
              <a:t>Disabling safety devices </a:t>
            </a:r>
          </a:p>
        </p:txBody>
      </p:sp>
      <p:pic>
        <p:nvPicPr>
          <p:cNvPr id="17413" name="Picture 4" descr="F53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95600"/>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8435" name="Rectangle 3"/>
          <p:cNvSpPr>
            <a:spLocks noGrp="1" noChangeArrowheads="1"/>
          </p:cNvSpPr>
          <p:nvPr>
            <p:ph type="body" idx="1"/>
          </p:nvPr>
        </p:nvSpPr>
        <p:spPr/>
        <p:txBody>
          <a:bodyPr/>
          <a:lstStyle/>
          <a:p>
            <a:pPr marL="0" indent="0">
              <a:spcAft>
                <a:spcPct val="50000"/>
              </a:spcAft>
              <a:buFont typeface="Wingdings" pitchFamily="2" charset="2"/>
              <a:buNone/>
            </a:pPr>
            <a:r>
              <a:rPr lang="en-US" altLang="en-US" smtClean="0"/>
              <a:t>Unsafe conditions and unsafe acts usually result from two factors</a:t>
            </a:r>
            <a:endParaRPr lang="en-US" altLang="de-DE" smtClean="0"/>
          </a:p>
          <a:p>
            <a:pPr lvl="1">
              <a:spcAft>
                <a:spcPct val="50000"/>
              </a:spcAft>
              <a:buClr>
                <a:schemeClr val="bg2"/>
              </a:buClr>
            </a:pPr>
            <a:r>
              <a:rPr lang="en-US" altLang="de-DE" smtClean="0"/>
              <a:t>Personal Factors, such as lack of knowledge or skills, can lead to unsafe acts</a:t>
            </a:r>
          </a:p>
          <a:p>
            <a:pPr lvl="1">
              <a:spcAft>
                <a:spcPct val="50000"/>
              </a:spcAft>
              <a:buClr>
                <a:schemeClr val="bg2"/>
              </a:buClr>
            </a:pPr>
            <a:r>
              <a:rPr lang="en-US" altLang="de-DE" smtClean="0"/>
              <a:t>Job Factors, such as substandard equipment, </a:t>
            </a:r>
            <a:br>
              <a:rPr lang="en-US" altLang="de-DE" smtClean="0"/>
            </a:br>
            <a:r>
              <a:rPr lang="en-US" altLang="de-DE" smtClean="0"/>
              <a:t>contribute to unsafe conditions</a:t>
            </a:r>
          </a:p>
        </p:txBody>
      </p:sp>
      <p:sp>
        <p:nvSpPr>
          <p:cNvPr id="18436" name="Rectangle 7"/>
          <p:cNvSpPr>
            <a:spLocks noGrp="1" noChangeArrowheads="1"/>
          </p:cNvSpPr>
          <p:nvPr>
            <p:ph type="title"/>
          </p:nvPr>
        </p:nvSpPr>
        <p:spPr/>
        <p:txBody>
          <a:bodyPr/>
          <a:lstStyle/>
          <a:p>
            <a:r>
              <a:rPr lang="en-US" altLang="de-DE" smtClean="0"/>
              <a:t>Personal Factors and Job Factors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19459" name="Rectangle 2050"/>
          <p:cNvSpPr>
            <a:spLocks noGrp="1" noChangeArrowheads="1"/>
          </p:cNvSpPr>
          <p:nvPr>
            <p:ph type="title"/>
          </p:nvPr>
        </p:nvSpPr>
        <p:spPr/>
        <p:txBody>
          <a:bodyPr/>
          <a:lstStyle/>
          <a:p>
            <a:r>
              <a:rPr lang="en-US" altLang="de-DE" smtClean="0"/>
              <a:t>Eliminating Unsafe Acts</a:t>
            </a:r>
          </a:p>
        </p:txBody>
      </p:sp>
      <p:sp>
        <p:nvSpPr>
          <p:cNvPr id="19460" name="Rectangle 2051"/>
          <p:cNvSpPr>
            <a:spLocks noGrp="1" noChangeArrowheads="1"/>
          </p:cNvSpPr>
          <p:nvPr>
            <p:ph type="body" idx="1"/>
          </p:nvPr>
        </p:nvSpPr>
        <p:spPr>
          <a:xfrm>
            <a:off x="304800" y="1600200"/>
            <a:ext cx="8229600" cy="4876800"/>
          </a:xfrm>
        </p:spPr>
        <p:txBody>
          <a:bodyPr/>
          <a:lstStyle/>
          <a:p>
            <a:r>
              <a:rPr lang="en-US" altLang="de-DE" smtClean="0"/>
              <a:t>Employees are the most important factor </a:t>
            </a:r>
            <a:br>
              <a:rPr lang="en-US" altLang="de-DE" smtClean="0"/>
            </a:br>
            <a:r>
              <a:rPr lang="en-US" altLang="de-DE" smtClean="0"/>
              <a:t>in eliminating unsafe acts in the workplace</a:t>
            </a:r>
          </a:p>
          <a:p>
            <a:pPr>
              <a:spcBef>
                <a:spcPct val="40000"/>
              </a:spcBef>
            </a:pPr>
            <a:r>
              <a:rPr lang="en-US" altLang="de-DE" smtClean="0"/>
              <a:t>Some of the most </a:t>
            </a:r>
            <a:br>
              <a:rPr lang="en-US" altLang="de-DE" smtClean="0"/>
            </a:br>
            <a:r>
              <a:rPr lang="en-US" altLang="de-DE" smtClean="0"/>
              <a:t>common unsafe </a:t>
            </a:r>
            <a:br>
              <a:rPr lang="en-US" altLang="de-DE" smtClean="0"/>
            </a:br>
            <a:r>
              <a:rPr lang="en-US" altLang="de-DE" smtClean="0"/>
              <a:t>acts include:</a:t>
            </a:r>
          </a:p>
          <a:p>
            <a:pPr lvl="1">
              <a:buClr>
                <a:schemeClr val="bg2"/>
              </a:buClr>
            </a:pPr>
            <a:r>
              <a:rPr lang="en-US" altLang="de-DE" smtClean="0"/>
              <a:t>Horseplay</a:t>
            </a:r>
          </a:p>
          <a:p>
            <a:pPr lvl="1">
              <a:buClr>
                <a:schemeClr val="bg2"/>
              </a:buClr>
            </a:pPr>
            <a:r>
              <a:rPr lang="en-US" altLang="de-DE" smtClean="0"/>
              <a:t>Not using Personal </a:t>
            </a:r>
            <a:br>
              <a:rPr lang="en-US" altLang="de-DE" smtClean="0"/>
            </a:br>
            <a:r>
              <a:rPr lang="en-US" altLang="de-DE" smtClean="0"/>
              <a:t>Protective Equipment</a:t>
            </a:r>
          </a:p>
          <a:p>
            <a:pPr lvl="1">
              <a:buClr>
                <a:schemeClr val="bg2"/>
              </a:buClr>
            </a:pPr>
            <a:r>
              <a:rPr lang="en-US" altLang="de-DE" smtClean="0"/>
              <a:t>Disabling or </a:t>
            </a:r>
            <a:br>
              <a:rPr lang="en-US" altLang="de-DE" smtClean="0"/>
            </a:br>
            <a:r>
              <a:rPr lang="en-US" altLang="de-DE" smtClean="0"/>
              <a:t>bypassing safety procedures</a:t>
            </a:r>
          </a:p>
        </p:txBody>
      </p:sp>
      <p:pic>
        <p:nvPicPr>
          <p:cNvPr id="19461" name="Picture 2052" descr="F67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288" y="2971800"/>
            <a:ext cx="389731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0483" name="Rectangle 2"/>
          <p:cNvSpPr>
            <a:spLocks noGrp="1" noChangeArrowheads="1"/>
          </p:cNvSpPr>
          <p:nvPr>
            <p:ph type="title"/>
          </p:nvPr>
        </p:nvSpPr>
        <p:spPr/>
        <p:txBody>
          <a:bodyPr/>
          <a:lstStyle/>
          <a:p>
            <a:r>
              <a:rPr lang="en-US" altLang="en-US" smtClean="0"/>
              <a:t>Education and Enforcement</a:t>
            </a:r>
          </a:p>
        </p:txBody>
      </p:sp>
      <p:sp>
        <p:nvSpPr>
          <p:cNvPr id="20484" name="Rectangle 3"/>
          <p:cNvSpPr>
            <a:spLocks noGrp="1" noChangeArrowheads="1"/>
          </p:cNvSpPr>
          <p:nvPr>
            <p:ph type="body" idx="1"/>
          </p:nvPr>
        </p:nvSpPr>
        <p:spPr/>
        <p:txBody>
          <a:bodyPr/>
          <a:lstStyle/>
          <a:p>
            <a:pPr>
              <a:spcAft>
                <a:spcPct val="50000"/>
              </a:spcAft>
            </a:pPr>
            <a:r>
              <a:rPr lang="en-US" altLang="en-US" smtClean="0"/>
              <a:t>There are two ways to help keep people from committing unsafe acts: Through safety education and training, and enforcement</a:t>
            </a:r>
          </a:p>
          <a:p>
            <a:pPr>
              <a:spcAft>
                <a:spcPct val="50000"/>
              </a:spcAft>
            </a:pPr>
            <a:r>
              <a:rPr lang="en-US" altLang="en-US" smtClean="0"/>
              <a:t>With proper instruction, training and education, we can reduce accidents</a:t>
            </a:r>
          </a:p>
          <a:p>
            <a:pPr>
              <a:spcAft>
                <a:spcPct val="20000"/>
              </a:spcAft>
            </a:pPr>
            <a:r>
              <a:rPr lang="en-US" altLang="en-US" smtClean="0"/>
              <a:t>When workers fail to follow the rules, enforcement of the rules becomes necessary</a:t>
            </a:r>
          </a:p>
          <a:p>
            <a:pPr>
              <a:spcAft>
                <a:spcPct val="20000"/>
              </a:spcAft>
            </a:pPr>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latin typeface="Arial" charset="0"/>
              </a:rPr>
              <a:t>Copyright </a:t>
            </a:r>
            <a:r>
              <a:rPr lang="en-US" altLang="en-US">
                <a:latin typeface="Symbol" pitchFamily="18" charset="2"/>
              </a:rPr>
              <a:t>ã2006 </a:t>
            </a:r>
            <a:r>
              <a:rPr lang="en-US" altLang="en-US">
                <a:latin typeface="Arial" charset="0"/>
              </a:rPr>
              <a:t>Progressive Business Publications</a:t>
            </a:r>
          </a:p>
          <a:p>
            <a:pPr algn="ctr">
              <a:defRPr/>
            </a:pPr>
            <a:endParaRPr lang="en-US" altLang="en-US" sz="1400">
              <a:solidFill>
                <a:schemeClr val="tx1"/>
              </a:solidFill>
            </a:endParaRPr>
          </a:p>
        </p:txBody>
      </p:sp>
      <p:sp>
        <p:nvSpPr>
          <p:cNvPr id="21507" name="Rectangle 1026"/>
          <p:cNvSpPr>
            <a:spLocks noGrp="1" noChangeArrowheads="1"/>
          </p:cNvSpPr>
          <p:nvPr>
            <p:ph type="title"/>
          </p:nvPr>
        </p:nvSpPr>
        <p:spPr/>
        <p:txBody>
          <a:bodyPr/>
          <a:lstStyle/>
          <a:p>
            <a:r>
              <a:rPr lang="en-US" altLang="en-US" smtClean="0"/>
              <a:t>Accident Reaction</a:t>
            </a:r>
            <a:br>
              <a:rPr lang="en-US" altLang="en-US" smtClean="0"/>
            </a:br>
            <a:r>
              <a:rPr lang="en-US" altLang="en-US" smtClean="0"/>
              <a:t>– and Prevention</a:t>
            </a:r>
          </a:p>
        </p:txBody>
      </p:sp>
      <p:sp>
        <p:nvSpPr>
          <p:cNvPr id="21508" name="Rectangle 1027"/>
          <p:cNvSpPr>
            <a:spLocks noGrp="1" noChangeArrowheads="1"/>
          </p:cNvSpPr>
          <p:nvPr>
            <p:ph type="body" idx="1"/>
          </p:nvPr>
        </p:nvSpPr>
        <p:spPr>
          <a:xfrm>
            <a:off x="76200" y="1600200"/>
            <a:ext cx="8229600" cy="4876800"/>
          </a:xfrm>
        </p:spPr>
        <p:txBody>
          <a:bodyPr/>
          <a:lstStyle/>
          <a:p>
            <a:pPr>
              <a:spcAft>
                <a:spcPct val="50000"/>
              </a:spcAft>
            </a:pPr>
            <a:r>
              <a:rPr lang="en-US" altLang="en-US" smtClean="0"/>
              <a:t>It’s important that Accident Prevention is part of reacting to an accident</a:t>
            </a:r>
          </a:p>
          <a:p>
            <a:pPr>
              <a:spcAft>
                <a:spcPct val="20000"/>
              </a:spcAft>
            </a:pPr>
            <a:r>
              <a:rPr lang="en-US" altLang="en-US" smtClean="0"/>
              <a:t>To prevent future occurrences, accidents are usually handled in </a:t>
            </a:r>
            <a:br>
              <a:rPr lang="en-US" altLang="en-US" smtClean="0"/>
            </a:br>
            <a:r>
              <a:rPr lang="en-US" altLang="en-US" smtClean="0"/>
              <a:t>three stages:</a:t>
            </a:r>
          </a:p>
          <a:p>
            <a:pPr marL="966788" lvl="1" indent="-219075">
              <a:lnSpc>
                <a:spcPct val="90000"/>
              </a:lnSpc>
              <a:spcBef>
                <a:spcPct val="0"/>
              </a:spcBef>
              <a:spcAft>
                <a:spcPct val="20000"/>
              </a:spcAft>
              <a:buClr>
                <a:schemeClr val="bg2"/>
              </a:buClr>
            </a:pPr>
            <a:r>
              <a:rPr lang="en-US" altLang="en-US" smtClean="0"/>
              <a:t>Accident Response</a:t>
            </a:r>
          </a:p>
          <a:p>
            <a:pPr marL="966788" lvl="1" indent="-219075">
              <a:lnSpc>
                <a:spcPct val="90000"/>
              </a:lnSpc>
              <a:spcBef>
                <a:spcPct val="0"/>
              </a:spcBef>
              <a:spcAft>
                <a:spcPct val="20000"/>
              </a:spcAft>
              <a:buClr>
                <a:schemeClr val="bg2"/>
              </a:buClr>
            </a:pPr>
            <a:r>
              <a:rPr lang="en-US" altLang="en-US" smtClean="0"/>
              <a:t>Accident Investigation</a:t>
            </a:r>
          </a:p>
          <a:p>
            <a:pPr marL="966788" lvl="1" indent="-219075">
              <a:lnSpc>
                <a:spcPct val="90000"/>
              </a:lnSpc>
              <a:spcBef>
                <a:spcPct val="0"/>
              </a:spcBef>
              <a:spcAft>
                <a:spcPct val="50000"/>
              </a:spcAft>
              <a:buClr>
                <a:schemeClr val="bg2"/>
              </a:buClr>
            </a:pPr>
            <a:r>
              <a:rPr lang="en-US" altLang="en-US" smtClean="0"/>
              <a:t>Corrective Actions</a:t>
            </a:r>
          </a:p>
        </p:txBody>
      </p:sp>
      <p:pic>
        <p:nvPicPr>
          <p:cNvPr id="21509" name="Picture 1034" descr="F140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388" y="3549650"/>
            <a:ext cx="411321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 Fall Protection">
  <a:themeElements>
    <a:clrScheme name="">
      <a:dk1>
        <a:srgbClr val="000000"/>
      </a:dk1>
      <a:lt1>
        <a:srgbClr val="CC66FF"/>
      </a:lt1>
      <a:dk2>
        <a:srgbClr val="000000"/>
      </a:dk2>
      <a:lt2>
        <a:srgbClr val="FFFFFF"/>
      </a:lt2>
      <a:accent1>
        <a:srgbClr val="00CC99"/>
      </a:accent1>
      <a:accent2>
        <a:srgbClr val="3333CC"/>
      </a:accent2>
      <a:accent3>
        <a:srgbClr val="E2B8FF"/>
      </a:accent3>
      <a:accent4>
        <a:srgbClr val="000000"/>
      </a:accent4>
      <a:accent5>
        <a:srgbClr val="AAE2CA"/>
      </a:accent5>
      <a:accent6>
        <a:srgbClr val="2D2DB9"/>
      </a:accent6>
      <a:hlink>
        <a:srgbClr val="CCCCFF"/>
      </a:hlink>
      <a:folHlink>
        <a:srgbClr val="B2B2B2"/>
      </a:folHlink>
    </a:clrScheme>
    <a:fontScheme name="Presentation - Fall Protec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Presentation - Fall Protec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 Fall Protec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 Fall Protec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 Fall Protec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 Fall Protec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 Fall Protec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 Fall Protec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Settings\CWeinberg\Desktop\NEW PROJECT.STT.1.13\Presentation - Fall Protection.ppt</Template>
  <TotalTime>0</TotalTime>
  <Words>2601</Words>
  <Application>Microsoft Office PowerPoint</Application>
  <PresentationFormat>On-screen Show (4:3)</PresentationFormat>
  <Paragraphs>257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Arial</vt:lpstr>
      <vt:lpstr>Wingdings</vt:lpstr>
      <vt:lpstr>Symbol</vt:lpstr>
      <vt:lpstr>Times</vt:lpstr>
      <vt:lpstr>Presentation - Fall Protection</vt:lpstr>
      <vt:lpstr>Accident Causes, Prevention  and Control</vt:lpstr>
      <vt:lpstr>Accidents Always Have Causes</vt:lpstr>
      <vt:lpstr>Two Primary Causes of Accidents</vt:lpstr>
      <vt:lpstr>Causes of Accidents</vt:lpstr>
      <vt:lpstr>Unsafe Conditions and  Unsafe Acts</vt:lpstr>
      <vt:lpstr>Personal Factors and Job Factors</vt:lpstr>
      <vt:lpstr>Eliminating Unsafe Acts</vt:lpstr>
      <vt:lpstr>Education and Enforcement</vt:lpstr>
      <vt:lpstr>Accident Reaction – and Prevention</vt:lpstr>
      <vt:lpstr>Responding to an Accident</vt:lpstr>
      <vt:lpstr>Investigating an Accident</vt:lpstr>
      <vt:lpstr>Taking Corrective Actions</vt:lpstr>
      <vt:lpstr>Analyzing Job Safety</vt:lpstr>
      <vt:lpstr>Your Role in Safety</vt:lpstr>
      <vt:lpstr>Summary</vt:lpstr>
    </vt:vector>
  </TitlesOfParts>
  <Company>Progressive Business Publications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Ladder Safety</dc:title>
  <dc:creator>Long</dc:creator>
  <cp:lastModifiedBy>Karl Boeing</cp:lastModifiedBy>
  <cp:revision>792</cp:revision>
  <cp:lastPrinted>2001-12-10T18:03:50Z</cp:lastPrinted>
  <dcterms:created xsi:type="dcterms:W3CDTF">2001-08-13T22:44:10Z</dcterms:created>
  <dcterms:modified xsi:type="dcterms:W3CDTF">2017-01-07T09:22:43Z</dcterms:modified>
</cp:coreProperties>
</file>