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59" r:id="rId6"/>
    <p:sldId id="260" r:id="rId7"/>
    <p:sldId id="263" r:id="rId8"/>
    <p:sldId id="264" r:id="rId9"/>
    <p:sldId id="262" r:id="rId10"/>
    <p:sldId id="265" r:id="rId11"/>
    <p:sldId id="266" r:id="rId12"/>
    <p:sldId id="267" r:id="rId13"/>
    <p:sldId id="271" r:id="rId14"/>
    <p:sldId id="268" r:id="rId15"/>
    <p:sldId id="270" r:id="rId16"/>
    <p:sldId id="272"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77575"/>
  </p:normalViewPr>
  <p:slideViewPr>
    <p:cSldViewPr snapToGrid="0" snapToObjects="1">
      <p:cViewPr>
        <p:scale>
          <a:sx n="120" d="100"/>
          <a:sy n="120" d="100"/>
        </p:scale>
        <p:origin x="25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1D6D1C-A2DE-9945-A241-2489877F45CF}" type="datetimeFigureOut">
              <a:rPr lang="en-US" smtClean="0"/>
              <a:t>5/13/18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476D-29BE-CF4C-BCC5-D1E572570A9D}" type="slidenum">
              <a:rPr lang="en-US" smtClean="0"/>
              <a:t>‹#›</a:t>
            </a:fld>
            <a:endParaRPr lang="en-US"/>
          </a:p>
        </p:txBody>
      </p:sp>
    </p:spTree>
    <p:extLst>
      <p:ext uri="{BB962C8B-B14F-4D97-AF65-F5344CB8AC3E}">
        <p14:creationId xmlns:p14="http://schemas.microsoft.com/office/powerpoint/2010/main" val="19510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D6D1C-A2DE-9945-A241-2489877F45CF}" type="datetimeFigureOut">
              <a:rPr lang="en-US" smtClean="0"/>
              <a:t>5/13/18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476D-29BE-CF4C-BCC5-D1E572570A9D}" type="slidenum">
              <a:rPr lang="en-US" smtClean="0"/>
              <a:t>‹#›</a:t>
            </a:fld>
            <a:endParaRPr lang="en-US"/>
          </a:p>
        </p:txBody>
      </p:sp>
    </p:spTree>
    <p:extLst>
      <p:ext uri="{BB962C8B-B14F-4D97-AF65-F5344CB8AC3E}">
        <p14:creationId xmlns:p14="http://schemas.microsoft.com/office/powerpoint/2010/main" val="36393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D6D1C-A2DE-9945-A241-2489877F45CF}" type="datetimeFigureOut">
              <a:rPr lang="en-US" smtClean="0"/>
              <a:t>5/13/18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476D-29BE-CF4C-BCC5-D1E572570A9D}" type="slidenum">
              <a:rPr lang="en-US" smtClean="0"/>
              <a:t>‹#›</a:t>
            </a:fld>
            <a:endParaRPr lang="en-US"/>
          </a:p>
        </p:txBody>
      </p:sp>
    </p:spTree>
    <p:extLst>
      <p:ext uri="{BB962C8B-B14F-4D97-AF65-F5344CB8AC3E}">
        <p14:creationId xmlns:p14="http://schemas.microsoft.com/office/powerpoint/2010/main" val="64164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D6D1C-A2DE-9945-A241-2489877F45CF}" type="datetimeFigureOut">
              <a:rPr lang="en-US" smtClean="0"/>
              <a:t>5/13/18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476D-29BE-CF4C-BCC5-D1E572570A9D}" type="slidenum">
              <a:rPr lang="en-US" smtClean="0"/>
              <a:t>‹#›</a:t>
            </a:fld>
            <a:endParaRPr lang="en-US"/>
          </a:p>
        </p:txBody>
      </p:sp>
    </p:spTree>
    <p:extLst>
      <p:ext uri="{BB962C8B-B14F-4D97-AF65-F5344CB8AC3E}">
        <p14:creationId xmlns:p14="http://schemas.microsoft.com/office/powerpoint/2010/main" val="207237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D6D1C-A2DE-9945-A241-2489877F45CF}" type="datetimeFigureOut">
              <a:rPr lang="en-US" smtClean="0"/>
              <a:t>5/13/18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E476D-29BE-CF4C-BCC5-D1E572570A9D}" type="slidenum">
              <a:rPr lang="en-US" smtClean="0"/>
              <a:t>‹#›</a:t>
            </a:fld>
            <a:endParaRPr lang="en-US"/>
          </a:p>
        </p:txBody>
      </p:sp>
    </p:spTree>
    <p:extLst>
      <p:ext uri="{BB962C8B-B14F-4D97-AF65-F5344CB8AC3E}">
        <p14:creationId xmlns:p14="http://schemas.microsoft.com/office/powerpoint/2010/main" val="39674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1D6D1C-A2DE-9945-A241-2489877F45CF}" type="datetimeFigureOut">
              <a:rPr lang="en-US" smtClean="0"/>
              <a:t>5/13/18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E476D-29BE-CF4C-BCC5-D1E572570A9D}" type="slidenum">
              <a:rPr lang="en-US" smtClean="0"/>
              <a:t>‹#›</a:t>
            </a:fld>
            <a:endParaRPr lang="en-US"/>
          </a:p>
        </p:txBody>
      </p:sp>
    </p:spTree>
    <p:extLst>
      <p:ext uri="{BB962C8B-B14F-4D97-AF65-F5344CB8AC3E}">
        <p14:creationId xmlns:p14="http://schemas.microsoft.com/office/powerpoint/2010/main" val="23576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1D6D1C-A2DE-9945-A241-2489877F45CF}" type="datetimeFigureOut">
              <a:rPr lang="en-US" smtClean="0"/>
              <a:t>5/13/18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DE476D-29BE-CF4C-BCC5-D1E572570A9D}" type="slidenum">
              <a:rPr lang="en-US" smtClean="0"/>
              <a:t>‹#›</a:t>
            </a:fld>
            <a:endParaRPr lang="en-US"/>
          </a:p>
        </p:txBody>
      </p:sp>
    </p:spTree>
    <p:extLst>
      <p:ext uri="{BB962C8B-B14F-4D97-AF65-F5344CB8AC3E}">
        <p14:creationId xmlns:p14="http://schemas.microsoft.com/office/powerpoint/2010/main" val="47375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1D6D1C-A2DE-9945-A241-2489877F45CF}" type="datetimeFigureOut">
              <a:rPr lang="en-US" smtClean="0"/>
              <a:t>5/13/18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DE476D-29BE-CF4C-BCC5-D1E572570A9D}" type="slidenum">
              <a:rPr lang="en-US" smtClean="0"/>
              <a:t>‹#›</a:t>
            </a:fld>
            <a:endParaRPr lang="en-US"/>
          </a:p>
        </p:txBody>
      </p:sp>
    </p:spTree>
    <p:extLst>
      <p:ext uri="{BB962C8B-B14F-4D97-AF65-F5344CB8AC3E}">
        <p14:creationId xmlns:p14="http://schemas.microsoft.com/office/powerpoint/2010/main" val="159895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D6D1C-A2DE-9945-A241-2489877F45CF}" type="datetimeFigureOut">
              <a:rPr lang="en-US" smtClean="0"/>
              <a:t>5/13/18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DE476D-29BE-CF4C-BCC5-D1E572570A9D}" type="slidenum">
              <a:rPr lang="en-US" smtClean="0"/>
              <a:t>‹#›</a:t>
            </a:fld>
            <a:endParaRPr lang="en-US"/>
          </a:p>
        </p:txBody>
      </p:sp>
    </p:spTree>
    <p:extLst>
      <p:ext uri="{BB962C8B-B14F-4D97-AF65-F5344CB8AC3E}">
        <p14:creationId xmlns:p14="http://schemas.microsoft.com/office/powerpoint/2010/main" val="9157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D6D1C-A2DE-9945-A241-2489877F45CF}" type="datetimeFigureOut">
              <a:rPr lang="en-US" smtClean="0"/>
              <a:t>5/13/18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E476D-29BE-CF4C-BCC5-D1E572570A9D}" type="slidenum">
              <a:rPr lang="en-US" smtClean="0"/>
              <a:t>‹#›</a:t>
            </a:fld>
            <a:endParaRPr lang="en-US"/>
          </a:p>
        </p:txBody>
      </p:sp>
    </p:spTree>
    <p:extLst>
      <p:ext uri="{BB962C8B-B14F-4D97-AF65-F5344CB8AC3E}">
        <p14:creationId xmlns:p14="http://schemas.microsoft.com/office/powerpoint/2010/main" val="143913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D6D1C-A2DE-9945-A241-2489877F45CF}" type="datetimeFigureOut">
              <a:rPr lang="en-US" smtClean="0"/>
              <a:t>5/13/18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E476D-29BE-CF4C-BCC5-D1E572570A9D}" type="slidenum">
              <a:rPr lang="en-US" smtClean="0"/>
              <a:t>‹#›</a:t>
            </a:fld>
            <a:endParaRPr lang="en-US"/>
          </a:p>
        </p:txBody>
      </p:sp>
    </p:spTree>
    <p:extLst>
      <p:ext uri="{BB962C8B-B14F-4D97-AF65-F5344CB8AC3E}">
        <p14:creationId xmlns:p14="http://schemas.microsoft.com/office/powerpoint/2010/main" val="4514442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D6D1C-A2DE-9945-A241-2489877F45CF}" type="datetimeFigureOut">
              <a:rPr lang="en-US" smtClean="0"/>
              <a:t>5/13/18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E476D-29BE-CF4C-BCC5-D1E572570A9D}" type="slidenum">
              <a:rPr lang="en-US" smtClean="0"/>
              <a:t>‹#›</a:t>
            </a:fld>
            <a:endParaRPr lang="en-US"/>
          </a:p>
        </p:txBody>
      </p:sp>
    </p:spTree>
    <p:extLst>
      <p:ext uri="{BB962C8B-B14F-4D97-AF65-F5344CB8AC3E}">
        <p14:creationId xmlns:p14="http://schemas.microsoft.com/office/powerpoint/2010/main" val="2052304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0" y="573717"/>
            <a:ext cx="9144000" cy="4768304"/>
          </a:xfrm>
        </p:spPr>
        <p:txBody>
          <a:bodyPr>
            <a:normAutofit/>
          </a:bodyPr>
          <a:lstStyle/>
          <a:p>
            <a:r>
              <a:rPr lang="en-US" sz="10000" b="1" i="1" dirty="0" smtClean="0">
                <a:latin typeface="Helvetica" charset="0"/>
                <a:ea typeface="Helvetica" charset="0"/>
                <a:cs typeface="Helvetica" charset="0"/>
              </a:rPr>
              <a:t>NEWS</a:t>
            </a:r>
            <a:r>
              <a:rPr lang="en-US" sz="10000" b="1" i="1" dirty="0" smtClean="0">
                <a:solidFill>
                  <a:srgbClr val="00B0F0"/>
                </a:solidFill>
                <a:latin typeface="Helvetica" charset="0"/>
                <a:ea typeface="Helvetica" charset="0"/>
                <a:cs typeface="Helvetica" charset="0"/>
              </a:rPr>
              <a:t>TIME</a:t>
            </a:r>
            <a:r>
              <a:rPr lang="en-US" sz="4000" b="1" i="1" dirty="0" smtClean="0">
                <a:latin typeface="Helvetica" charset="0"/>
                <a:ea typeface="Helvetica" charset="0"/>
                <a:cs typeface="Helvetica" charset="0"/>
              </a:rPr>
              <a:t/>
            </a:r>
            <a:br>
              <a:rPr lang="en-US" sz="4000" b="1" i="1" dirty="0" smtClean="0">
                <a:latin typeface="Helvetica" charset="0"/>
                <a:ea typeface="Helvetica" charset="0"/>
                <a:cs typeface="Helvetica" charset="0"/>
              </a:rPr>
            </a:br>
            <a:r>
              <a:rPr lang="en-US" sz="4200" b="1" i="1" dirty="0" smtClean="0">
                <a:latin typeface="Helvetica" charset="0"/>
                <a:ea typeface="Helvetica" charset="0"/>
                <a:cs typeface="Helvetica" charset="0"/>
              </a:rPr>
              <a:t>It’s the way the news goes.</a:t>
            </a:r>
            <a:r>
              <a:rPr lang="en-US" sz="4000" b="1" i="1" dirty="0" smtClean="0">
                <a:latin typeface="Helvetica" charset="0"/>
                <a:ea typeface="Helvetica" charset="0"/>
                <a:cs typeface="Helvetica" charset="0"/>
              </a:rPr>
              <a:t/>
            </a:r>
            <a:br>
              <a:rPr lang="en-US" sz="4000" b="1" i="1" dirty="0" smtClean="0">
                <a:latin typeface="Helvetica" charset="0"/>
                <a:ea typeface="Helvetica" charset="0"/>
                <a:cs typeface="Helvetica" charset="0"/>
              </a:rPr>
            </a:br>
            <a:r>
              <a:rPr lang="en-US" sz="4000" b="1" dirty="0" smtClean="0">
                <a:latin typeface="Helvetica" charset="0"/>
                <a:ea typeface="Helvetica" charset="0"/>
                <a:cs typeface="Helvetica" charset="0"/>
              </a:rPr>
              <a:t/>
            </a:r>
            <a:br>
              <a:rPr lang="en-US" sz="4000" b="1" dirty="0" smtClean="0">
                <a:latin typeface="Helvetica" charset="0"/>
                <a:ea typeface="Helvetica" charset="0"/>
                <a:cs typeface="Helvetica" charset="0"/>
              </a:rPr>
            </a:br>
            <a:endParaRPr lang="en-US" sz="2000" dirty="0"/>
          </a:p>
        </p:txBody>
      </p:sp>
    </p:spTree>
    <p:extLst>
      <p:ext uri="{BB962C8B-B14F-4D97-AF65-F5344CB8AC3E}">
        <p14:creationId xmlns:p14="http://schemas.microsoft.com/office/powerpoint/2010/main" val="2113404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3. 1.  Labeler</a:t>
            </a:r>
          </a:p>
          <a:p>
            <a:endParaRPr lang="en-US" sz="4000" b="1" dirty="0">
              <a:latin typeface="Helvetica" charset="0"/>
              <a:ea typeface="Helvetica" charset="0"/>
              <a:cs typeface="Helvetica" charset="0"/>
            </a:endParaRPr>
          </a:p>
          <a:p>
            <a:endParaRPr lang="en-US" sz="2500" b="1" dirty="0">
              <a:solidFill>
                <a:schemeClr val="bg1"/>
              </a:solidFill>
              <a:latin typeface="Helvetica" charset="0"/>
              <a:ea typeface="Helvetica" charset="0"/>
              <a:cs typeface="Helvetica" charset="0"/>
            </a:endParaRPr>
          </a:p>
          <a:p>
            <a:endParaRPr lang="en-US" sz="25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673100"/>
            <a:ext cx="8978900" cy="5511800"/>
          </a:xfrm>
          <a:prstGeom prst="rect">
            <a:avLst/>
          </a:prstGeom>
        </p:spPr>
      </p:pic>
    </p:spTree>
    <p:extLst>
      <p:ext uri="{BB962C8B-B14F-4D97-AF65-F5344CB8AC3E}">
        <p14:creationId xmlns:p14="http://schemas.microsoft.com/office/powerpoint/2010/main" val="1168266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3. 1.  Labeler</a:t>
            </a:r>
          </a:p>
          <a:p>
            <a:endParaRPr lang="en-US" sz="4000" b="1" dirty="0">
              <a:latin typeface="Helvetica" charset="0"/>
              <a:ea typeface="Helvetica" charset="0"/>
              <a:cs typeface="Helvetica" charset="0"/>
            </a:endParaRPr>
          </a:p>
          <a:p>
            <a:r>
              <a:rPr lang="en-US" sz="2500" b="1" dirty="0" smtClean="0">
                <a:latin typeface="Helvetica" charset="0"/>
                <a:ea typeface="Helvetica" charset="0"/>
                <a:cs typeface="Helvetica" charset="0"/>
              </a:rPr>
              <a:t>After keywords have been extracted for an article, and the article’s title fetched from the the labeler creates an article object that contains the following information: article link, article title, keywords, and keyword scores (confidence level returned by </a:t>
            </a:r>
            <a:r>
              <a:rPr lang="en-US" sz="2500" b="1" dirty="0" err="1">
                <a:latin typeface="Helvetica" charset="0"/>
                <a:ea typeface="Helvetica" charset="0"/>
                <a:cs typeface="Helvetica" charset="0"/>
              </a:rPr>
              <a:t>T</a:t>
            </a:r>
            <a:r>
              <a:rPr lang="en-US" sz="2500" b="1" dirty="0" err="1" smtClean="0">
                <a:latin typeface="Helvetica" charset="0"/>
                <a:ea typeface="Helvetica" charset="0"/>
                <a:cs typeface="Helvetica" charset="0"/>
              </a:rPr>
              <a:t>extRazor</a:t>
            </a:r>
            <a:r>
              <a:rPr lang="en-US" sz="2500" b="1" dirty="0" smtClean="0">
                <a:latin typeface="Helvetica" charset="0"/>
                <a:ea typeface="Helvetica" charset="0"/>
                <a:cs typeface="Helvetica" charset="0"/>
              </a:rPr>
              <a:t> for each keyword).</a:t>
            </a:r>
          </a:p>
          <a:p>
            <a:endParaRPr lang="en-US" sz="2500" b="1" dirty="0">
              <a:latin typeface="Helvetica" charset="0"/>
              <a:ea typeface="Helvetica" charset="0"/>
              <a:cs typeface="Helvetica" charset="0"/>
            </a:endParaRPr>
          </a:p>
          <a:p>
            <a:endParaRPr lang="en-US" sz="2500" b="1" dirty="0">
              <a:latin typeface="Helvetica" charset="0"/>
              <a:ea typeface="Helvetica" charset="0"/>
              <a:cs typeface="Helvetica" charset="0"/>
            </a:endParaRPr>
          </a:p>
          <a:p>
            <a:endParaRPr lang="en-US" sz="2500" dirty="0">
              <a:solidFill>
                <a:schemeClr val="bg1"/>
              </a:solidFill>
            </a:endParaRPr>
          </a:p>
        </p:txBody>
      </p:sp>
    </p:spTree>
    <p:extLst>
      <p:ext uri="{BB962C8B-B14F-4D97-AF65-F5344CB8AC3E}">
        <p14:creationId xmlns:p14="http://schemas.microsoft.com/office/powerpoint/2010/main" val="60143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3. 2.  Classifier</a:t>
            </a:r>
          </a:p>
          <a:p>
            <a:endParaRPr lang="en-US" sz="4000" b="1" dirty="0">
              <a:latin typeface="Helvetica" charset="0"/>
              <a:ea typeface="Helvetica" charset="0"/>
              <a:cs typeface="Helvetica" charset="0"/>
            </a:endParaRPr>
          </a:p>
          <a:p>
            <a:r>
              <a:rPr lang="en-US" sz="2500" b="1" dirty="0" smtClean="0">
                <a:latin typeface="Helvetica" charset="0"/>
                <a:ea typeface="Helvetica" charset="0"/>
                <a:cs typeface="Helvetica" charset="0"/>
              </a:rPr>
              <a:t>Articles are added to the database one by one. The Classifier decides whether they belong to a news story using the </a:t>
            </a:r>
            <a:r>
              <a:rPr lang="en-US" sz="2500" b="1" dirty="0" err="1" smtClean="0">
                <a:latin typeface="Helvetica" charset="0"/>
                <a:ea typeface="Helvetica" charset="0"/>
                <a:cs typeface="Helvetica" charset="0"/>
              </a:rPr>
              <a:t>getSimilarityScore</a:t>
            </a:r>
            <a:r>
              <a:rPr lang="en-US" sz="2500" b="1" dirty="0" smtClean="0">
                <a:latin typeface="Helvetica" charset="0"/>
                <a:ea typeface="Helvetica" charset="0"/>
                <a:cs typeface="Helvetica" charset="0"/>
              </a:rPr>
              <a:t> function, which compares two lists of keywords to identify similar content.</a:t>
            </a:r>
            <a:endParaRPr lang="en-US" sz="2500" dirty="0">
              <a:solidFill>
                <a:schemeClr val="bg1"/>
              </a:solidFill>
            </a:endParaRPr>
          </a:p>
          <a:p>
            <a:r>
              <a:rPr lang="en-US" sz="2500" b="1" dirty="0" smtClean="0">
                <a:solidFill>
                  <a:schemeClr val="bg1"/>
                </a:solidFill>
                <a:latin typeface="Helvetica" charset="0"/>
                <a:ea typeface="Helvetica" charset="0"/>
                <a:cs typeface="Helvetica" charset="0"/>
              </a:rPr>
              <a:t>.</a:t>
            </a:r>
          </a:p>
          <a:p>
            <a:r>
              <a:rPr lang="en-US" sz="2500" b="1" dirty="0" smtClean="0">
                <a:solidFill>
                  <a:schemeClr val="bg1"/>
                </a:solidFill>
                <a:latin typeface="Helvetica" charset="0"/>
                <a:ea typeface="Helvetica" charset="0"/>
                <a:cs typeface="Helvetica" charset="0"/>
              </a:rPr>
              <a:t>.</a:t>
            </a:r>
            <a:endParaRPr lang="en-US" sz="2500" b="1" dirty="0">
              <a:solidFill>
                <a:schemeClr val="bg1"/>
              </a:solidFill>
              <a:latin typeface="Helvetica" charset="0"/>
              <a:ea typeface="Helvetica" charset="0"/>
              <a:cs typeface="Helvetica" charset="0"/>
            </a:endParaRPr>
          </a:p>
          <a:p>
            <a:r>
              <a:rPr lang="en-US" sz="2500" b="1" dirty="0" smtClean="0">
                <a:solidFill>
                  <a:schemeClr val="bg1"/>
                </a:solidFill>
                <a:latin typeface="Helvetica" charset="0"/>
                <a:ea typeface="Helvetica" charset="0"/>
                <a:cs typeface="Helvetica" charset="0"/>
              </a:rPr>
              <a:t>.</a:t>
            </a:r>
          </a:p>
          <a:p>
            <a:r>
              <a:rPr lang="en-US" sz="2500" b="1" dirty="0">
                <a:solidFill>
                  <a:schemeClr val="bg1"/>
                </a:solidFill>
                <a:latin typeface="Helvetica" charset="0"/>
                <a:ea typeface="Helvetica" charset="0"/>
                <a:cs typeface="Helvetica" charset="0"/>
              </a:rPr>
              <a:t>.</a:t>
            </a:r>
          </a:p>
        </p:txBody>
      </p:sp>
    </p:spTree>
    <p:extLst>
      <p:ext uri="{BB962C8B-B14F-4D97-AF65-F5344CB8AC3E}">
        <p14:creationId xmlns:p14="http://schemas.microsoft.com/office/powerpoint/2010/main" val="140372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3. 2.  Classifier</a:t>
            </a:r>
          </a:p>
          <a:p>
            <a:endParaRPr lang="en-US" sz="4000" b="1" dirty="0">
              <a:latin typeface="Helvetica" charset="0"/>
              <a:ea typeface="Helvetica" charset="0"/>
              <a:cs typeface="Helvetica" charset="0"/>
            </a:endParaRPr>
          </a:p>
          <a:p>
            <a:r>
              <a:rPr lang="en-US" sz="2500" b="1" dirty="0" smtClean="0">
                <a:latin typeface="Helvetica" charset="0"/>
                <a:ea typeface="Helvetica" charset="0"/>
                <a:cs typeface="Helvetica" charset="0"/>
              </a:rPr>
              <a:t>News stories are created by a clustering component that checks the similarity scores of articles and applies hierarchical clustering to identify common topics among a group of articles. A list of the articles in each group is added to an object called a Timeline (not </a:t>
            </a:r>
            <a:r>
              <a:rPr lang="en-US" sz="2500" b="1" dirty="0">
                <a:latin typeface="Helvetica" charset="0"/>
                <a:ea typeface="Helvetica" charset="0"/>
                <a:cs typeface="Helvetica" charset="0"/>
              </a:rPr>
              <a:t>completed</a:t>
            </a:r>
            <a:r>
              <a:rPr lang="en-US" sz="2500" b="1" dirty="0" smtClean="0">
                <a:latin typeface="Helvetica" charset="0"/>
                <a:ea typeface="Helvetica" charset="0"/>
                <a:cs typeface="Helvetica" charset="0"/>
              </a:rPr>
              <a:t>). In our application, Timelines are created manually.</a:t>
            </a:r>
            <a:endParaRPr lang="en-US" sz="2500" b="1" dirty="0">
              <a:latin typeface="Helvetica" charset="0"/>
              <a:ea typeface="Helvetica" charset="0"/>
              <a:cs typeface="Helvetica" charset="0"/>
            </a:endParaRPr>
          </a:p>
          <a:p>
            <a:r>
              <a:rPr lang="en-US" sz="2500" dirty="0" smtClean="0">
                <a:solidFill>
                  <a:schemeClr val="bg1"/>
                </a:solidFill>
              </a:rPr>
              <a:t>.</a:t>
            </a:r>
          </a:p>
          <a:p>
            <a:endParaRPr lang="en-US" sz="2500" dirty="0">
              <a:solidFill>
                <a:schemeClr val="bg1"/>
              </a:solidFill>
            </a:endParaRPr>
          </a:p>
        </p:txBody>
      </p:sp>
    </p:spTree>
    <p:extLst>
      <p:ext uri="{BB962C8B-B14F-4D97-AF65-F5344CB8AC3E}">
        <p14:creationId xmlns:p14="http://schemas.microsoft.com/office/powerpoint/2010/main" val="160521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Helvetica" charset="0"/>
                <a:ea typeface="Helvetica" charset="0"/>
                <a:cs typeface="Helvetica" charset="0"/>
              </a:rPr>
              <a:t>3. 2.  Classifier</a:t>
            </a:r>
          </a:p>
          <a:p>
            <a:endParaRPr lang="en-US" sz="4000" b="1" dirty="0">
              <a:solidFill>
                <a:schemeClr val="bg1"/>
              </a:solidFill>
              <a:latin typeface="Helvetica" charset="0"/>
              <a:ea typeface="Helvetica" charset="0"/>
              <a:cs typeface="Helvetica" charset="0"/>
            </a:endParaRPr>
          </a:p>
          <a:p>
            <a:r>
              <a:rPr lang="en-US" sz="2500" b="1" dirty="0" smtClean="0">
                <a:solidFill>
                  <a:schemeClr val="bg1"/>
                </a:solidFill>
                <a:latin typeface="Helvetica" charset="0"/>
                <a:ea typeface="Helvetica" charset="0"/>
                <a:cs typeface="Helvetica" charset="0"/>
              </a:rPr>
              <a:t>Articles </a:t>
            </a:r>
            <a:r>
              <a:rPr lang="en-US" sz="2500" b="1" dirty="0" smtClean="0">
                <a:latin typeface="Helvetica" charset="0"/>
                <a:ea typeface="Helvetica" charset="0"/>
                <a:cs typeface="Helvetica" charset="0"/>
              </a:rPr>
              <a:t>are added to the </a:t>
            </a:r>
            <a:r>
              <a:rPr lang="en-US" sz="2500" b="1" dirty="0" err="1" smtClean="0">
                <a:latin typeface="Helvetica" charset="0"/>
                <a:ea typeface="Helvetica" charset="0"/>
                <a:cs typeface="Helvetica" charset="0"/>
              </a:rPr>
              <a:t>databa</a:t>
            </a:r>
            <a:r>
              <a:rPr lang="en-US" sz="2500" b="1" dirty="0" smtClean="0">
                <a:latin typeface="Helvetica" charset="0"/>
                <a:ea typeface="Helvetica" charset="0"/>
                <a:cs typeface="Helvetica" charset="0"/>
              </a:rPr>
              <a:t> decides</a:t>
            </a:r>
            <a:endParaRPr lang="en-US" sz="2500" b="1" dirty="0">
              <a:latin typeface="Helvetica" charset="0"/>
              <a:ea typeface="Helvetica" charset="0"/>
              <a:cs typeface="Helvetica" charset="0"/>
            </a:endParaRPr>
          </a:p>
          <a:p>
            <a:endParaRPr lang="en-US" sz="25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070" y="308344"/>
            <a:ext cx="7364819" cy="5895140"/>
          </a:xfrm>
          <a:prstGeom prst="rect">
            <a:avLst/>
          </a:prstGeom>
        </p:spPr>
      </p:pic>
    </p:spTree>
    <p:extLst>
      <p:ext uri="{BB962C8B-B14F-4D97-AF65-F5344CB8AC3E}">
        <p14:creationId xmlns:p14="http://schemas.microsoft.com/office/powerpoint/2010/main" val="135614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3. 3.  Database</a:t>
            </a:r>
          </a:p>
          <a:p>
            <a:endParaRPr lang="en-US" sz="4000" b="1" dirty="0">
              <a:latin typeface="Helvetica" charset="0"/>
              <a:ea typeface="Helvetica" charset="0"/>
              <a:cs typeface="Helvetica" charset="0"/>
            </a:endParaRPr>
          </a:p>
          <a:p>
            <a:r>
              <a:rPr lang="en-US" sz="2500" b="1" dirty="0" smtClean="0">
                <a:latin typeface="Helvetica" charset="0"/>
                <a:ea typeface="Helvetica" charset="0"/>
                <a:cs typeface="Helvetica" charset="0"/>
              </a:rPr>
              <a:t>MongoDB gives the option of storing our data either on a local database or a remote database. The articles </a:t>
            </a:r>
            <a:endParaRPr lang="en-US" sz="2500" b="1" dirty="0">
              <a:latin typeface="Helvetica" charset="0"/>
              <a:ea typeface="Helvetica" charset="0"/>
              <a:cs typeface="Helvetica" charset="0"/>
            </a:endParaRPr>
          </a:p>
          <a:p>
            <a:endParaRPr lang="en-US" sz="2500" dirty="0">
              <a:solidFill>
                <a:schemeClr val="bg1"/>
              </a:solidFill>
            </a:endParaRPr>
          </a:p>
        </p:txBody>
      </p:sp>
    </p:spTree>
    <p:extLst>
      <p:ext uri="{BB962C8B-B14F-4D97-AF65-F5344CB8AC3E}">
        <p14:creationId xmlns:p14="http://schemas.microsoft.com/office/powerpoint/2010/main" val="1430890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Helvetica" charset="0"/>
                <a:ea typeface="Helvetica" charset="0"/>
                <a:cs typeface="Helvetica" charset="0"/>
              </a:rPr>
              <a:t>3. 3.  Database</a:t>
            </a:r>
          </a:p>
          <a:p>
            <a:endParaRPr lang="en-US" sz="4000" b="1" dirty="0">
              <a:latin typeface="Helvetica" charset="0"/>
              <a:ea typeface="Helvetica" charset="0"/>
              <a:cs typeface="Helvetica" charset="0"/>
            </a:endParaRPr>
          </a:p>
          <a:p>
            <a:r>
              <a:rPr lang="en-US" sz="2500" b="1" dirty="0" smtClean="0">
                <a:solidFill>
                  <a:schemeClr val="bg1"/>
                </a:solidFill>
                <a:latin typeface="Helvetica" charset="0"/>
                <a:ea typeface="Helvetica" charset="0"/>
                <a:cs typeface="Helvetica" charset="0"/>
              </a:rPr>
              <a:t>MongoDB gives the option of storing our data either on a local database or a remote database. The articles </a:t>
            </a:r>
            <a:endParaRPr lang="en-US" sz="2500" b="1" dirty="0">
              <a:solidFill>
                <a:schemeClr val="bg1"/>
              </a:solidFill>
              <a:latin typeface="Helvetica" charset="0"/>
              <a:ea typeface="Helvetica" charset="0"/>
              <a:cs typeface="Helvetica" charset="0"/>
            </a:endParaRPr>
          </a:p>
          <a:p>
            <a:endParaRPr lang="en-US" sz="25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632" y="478465"/>
            <a:ext cx="6836735" cy="5847907"/>
          </a:xfrm>
          <a:prstGeom prst="rect">
            <a:avLst/>
          </a:prstGeom>
        </p:spPr>
      </p:pic>
    </p:spTree>
    <p:extLst>
      <p:ext uri="{BB962C8B-B14F-4D97-AF65-F5344CB8AC3E}">
        <p14:creationId xmlns:p14="http://schemas.microsoft.com/office/powerpoint/2010/main" val="656392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4.  Hardships</a:t>
            </a:r>
          </a:p>
          <a:p>
            <a:endParaRPr lang="en-US" sz="4000" b="1" dirty="0">
              <a:latin typeface="Helvetica" charset="0"/>
              <a:ea typeface="Helvetica" charset="0"/>
              <a:cs typeface="Helvetica" charset="0"/>
            </a:endParaRPr>
          </a:p>
          <a:p>
            <a:r>
              <a:rPr lang="en-US" sz="2500" b="1" dirty="0" smtClean="0">
                <a:latin typeface="Helvetica" charset="0"/>
                <a:ea typeface="Helvetica" charset="0"/>
                <a:cs typeface="Helvetica" charset="0"/>
              </a:rPr>
              <a:t>Generating timelines automatically proved challenging, because news stories are very difficult to identify using common clustering techniques. We tried using PageRank, but ran into the problem of differentiating multiple groups of highly correlated articles as different stories.</a:t>
            </a:r>
            <a:endParaRPr lang="en-US" sz="2500" b="1" dirty="0">
              <a:latin typeface="Helvetica" charset="0"/>
              <a:ea typeface="Helvetica" charset="0"/>
              <a:cs typeface="Helvetica" charset="0"/>
            </a:endParaRPr>
          </a:p>
          <a:p>
            <a:endParaRPr lang="en-US" sz="2500" dirty="0">
              <a:solidFill>
                <a:schemeClr val="bg1"/>
              </a:solidFill>
            </a:endParaRPr>
          </a:p>
        </p:txBody>
      </p:sp>
    </p:spTree>
    <p:extLst>
      <p:ext uri="{BB962C8B-B14F-4D97-AF65-F5344CB8AC3E}">
        <p14:creationId xmlns:p14="http://schemas.microsoft.com/office/powerpoint/2010/main" val="1611946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4.  Hardships</a:t>
            </a:r>
          </a:p>
          <a:p>
            <a:endParaRPr lang="en-US" sz="4000" b="1" dirty="0">
              <a:latin typeface="Helvetica" charset="0"/>
              <a:ea typeface="Helvetica" charset="0"/>
              <a:cs typeface="Helvetica" charset="0"/>
            </a:endParaRPr>
          </a:p>
          <a:p>
            <a:r>
              <a:rPr lang="en-US" sz="2500" b="1" dirty="0" smtClean="0">
                <a:latin typeface="Helvetica" charset="0"/>
                <a:ea typeface="Helvetica" charset="0"/>
                <a:cs typeface="Helvetica" charset="0"/>
              </a:rPr>
              <a:t>Another challenge was to extract the date of a news article. We first thought of using temporal augmentation to find out the major events from references to dates in the text. Not only was this was very difficult, but we also found out that extracting the publication date from the article was tricky because of the different date formats each news provider uses.</a:t>
            </a:r>
            <a:endParaRPr lang="en-US" sz="2500" b="1" dirty="0">
              <a:latin typeface="Helvetica" charset="0"/>
              <a:ea typeface="Helvetica" charset="0"/>
              <a:cs typeface="Helvetica" charset="0"/>
            </a:endParaRPr>
          </a:p>
        </p:txBody>
      </p:sp>
    </p:spTree>
    <p:extLst>
      <p:ext uri="{BB962C8B-B14F-4D97-AF65-F5344CB8AC3E}">
        <p14:creationId xmlns:p14="http://schemas.microsoft.com/office/powerpoint/2010/main" val="58709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Thank you!</a:t>
            </a:r>
          </a:p>
          <a:p>
            <a:r>
              <a:rPr lang="en-US" sz="2000" b="1" dirty="0" smtClean="0">
                <a:latin typeface="Helvetica" charset="0"/>
                <a:ea typeface="Helvetica" charset="0"/>
                <a:cs typeface="Helvetica" charset="0"/>
              </a:rPr>
              <a:t>Karl Hayek, Tarek Tohme, Alexandre </a:t>
            </a:r>
            <a:r>
              <a:rPr lang="en-US" sz="2000" b="1" dirty="0" err="1" smtClean="0">
                <a:latin typeface="Helvetica" charset="0"/>
                <a:ea typeface="Helvetica" charset="0"/>
                <a:cs typeface="Helvetica" charset="0"/>
              </a:rPr>
              <a:t>Megarbane</a:t>
            </a:r>
            <a:r>
              <a:rPr lang="en-US" sz="2000" b="1" dirty="0" smtClean="0">
                <a:latin typeface="Helvetica" charset="0"/>
                <a:ea typeface="Helvetica" charset="0"/>
                <a:cs typeface="Helvetica" charset="0"/>
              </a:rPr>
              <a:t>, </a:t>
            </a:r>
            <a:r>
              <a:rPr lang="en-US" sz="2000" b="1" dirty="0" err="1" smtClean="0">
                <a:latin typeface="Helvetica" charset="0"/>
                <a:ea typeface="Helvetica" charset="0"/>
                <a:cs typeface="Helvetica" charset="0"/>
              </a:rPr>
              <a:t>Elie</a:t>
            </a:r>
            <a:r>
              <a:rPr lang="en-US" sz="2000" b="1" dirty="0" smtClean="0">
                <a:latin typeface="Helvetica" charset="0"/>
                <a:ea typeface="Helvetica" charset="0"/>
                <a:cs typeface="Helvetica" charset="0"/>
              </a:rPr>
              <a:t> Tamer</a:t>
            </a:r>
            <a:endParaRPr lang="en-US" sz="2000" b="1" dirty="0">
              <a:latin typeface="Helvetica" charset="0"/>
              <a:ea typeface="Helvetica" charset="0"/>
              <a:cs typeface="Helvetica" charset="0"/>
            </a:endParaRPr>
          </a:p>
        </p:txBody>
      </p:sp>
    </p:spTree>
    <p:extLst>
      <p:ext uri="{BB962C8B-B14F-4D97-AF65-F5344CB8AC3E}">
        <p14:creationId xmlns:p14="http://schemas.microsoft.com/office/powerpoint/2010/main" val="454643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AutoNum type="arabicPeriod"/>
            </a:pPr>
            <a:r>
              <a:rPr lang="en-US" sz="4000" b="1" dirty="0" smtClean="0">
                <a:latin typeface="Helvetica" charset="0"/>
                <a:ea typeface="Helvetica" charset="0"/>
                <a:cs typeface="Helvetica" charset="0"/>
              </a:rPr>
              <a:t>Overview</a:t>
            </a:r>
          </a:p>
          <a:p>
            <a:pPr marL="742950" indent="-742950">
              <a:buAutoNum type="arabicPeriod"/>
            </a:pPr>
            <a:r>
              <a:rPr lang="en-US" sz="4000" b="1" dirty="0" smtClean="0">
                <a:latin typeface="Helvetica" charset="0"/>
                <a:ea typeface="Helvetica" charset="0"/>
                <a:cs typeface="Helvetica" charset="0"/>
              </a:rPr>
              <a:t>Interface</a:t>
            </a:r>
          </a:p>
          <a:p>
            <a:pPr marL="742950" indent="-742950">
              <a:buAutoNum type="arabicPeriod"/>
            </a:pPr>
            <a:r>
              <a:rPr lang="en-US" sz="4000" b="1" dirty="0" smtClean="0">
                <a:latin typeface="Helvetica" charset="0"/>
                <a:ea typeface="Helvetica" charset="0"/>
                <a:cs typeface="Helvetica" charset="0"/>
              </a:rPr>
              <a:t>Architecture</a:t>
            </a:r>
          </a:p>
          <a:p>
            <a:pPr marL="1200150" lvl="1" indent="-742950">
              <a:buAutoNum type="arabicPeriod"/>
            </a:pPr>
            <a:r>
              <a:rPr lang="en-US" sz="2800" b="1" dirty="0" smtClean="0">
                <a:latin typeface="Helvetica" charset="0"/>
                <a:ea typeface="Helvetica" charset="0"/>
                <a:cs typeface="Helvetica" charset="0"/>
              </a:rPr>
              <a:t>Labeler</a:t>
            </a:r>
          </a:p>
          <a:p>
            <a:pPr marL="1200150" lvl="1" indent="-742950">
              <a:buAutoNum type="arabicPeriod"/>
            </a:pPr>
            <a:r>
              <a:rPr lang="en-US" sz="2800" b="1" dirty="0" smtClean="0">
                <a:latin typeface="Helvetica" charset="0"/>
                <a:ea typeface="Helvetica" charset="0"/>
                <a:cs typeface="Helvetica" charset="0"/>
              </a:rPr>
              <a:t>Classifier</a:t>
            </a:r>
          </a:p>
          <a:p>
            <a:pPr marL="1200150" lvl="1" indent="-742950">
              <a:buAutoNum type="arabicPeriod"/>
            </a:pPr>
            <a:r>
              <a:rPr lang="en-US" sz="2800" b="1" dirty="0" smtClean="0">
                <a:latin typeface="Helvetica" charset="0"/>
                <a:ea typeface="Helvetica" charset="0"/>
                <a:cs typeface="Helvetica" charset="0"/>
              </a:rPr>
              <a:t>Database</a:t>
            </a:r>
          </a:p>
          <a:p>
            <a:pPr marL="742950" indent="-742950">
              <a:buAutoNum type="arabicPeriod"/>
            </a:pPr>
            <a:r>
              <a:rPr lang="en-US" sz="4000" b="1" dirty="0" smtClean="0">
                <a:latin typeface="Helvetica" charset="0"/>
                <a:ea typeface="Helvetica" charset="0"/>
                <a:cs typeface="Helvetica" charset="0"/>
              </a:rPr>
              <a:t>Hardships</a:t>
            </a:r>
            <a:endParaRPr lang="en-US" sz="4000" b="1" dirty="0" smtClean="0">
              <a:latin typeface="Helvetica" charset="0"/>
              <a:ea typeface="Helvetica" charset="0"/>
              <a:cs typeface="Helvetica" charset="0"/>
            </a:endParaRPr>
          </a:p>
          <a:p>
            <a:r>
              <a:rPr lang="en-US" sz="4000" b="1" dirty="0">
                <a:solidFill>
                  <a:schemeClr val="bg1"/>
                </a:solidFill>
                <a:latin typeface="Helvetica" charset="0"/>
                <a:ea typeface="Helvetica" charset="0"/>
                <a:cs typeface="Helvetica" charset="0"/>
              </a:rPr>
              <a:t>.</a:t>
            </a:r>
            <a:r>
              <a:rPr lang="en-US" sz="4000" b="1" dirty="0" smtClean="0">
                <a:solidFill>
                  <a:schemeClr val="bg1"/>
                </a:solidFill>
                <a:latin typeface="Helvetica" charset="0"/>
                <a:ea typeface="Helvetica" charset="0"/>
                <a:cs typeface="Helvetica" charset="0"/>
              </a:rPr>
              <a:t> </a:t>
            </a:r>
          </a:p>
          <a:p>
            <a:r>
              <a:rPr lang="en-US" sz="4000" b="1" dirty="0">
                <a:solidFill>
                  <a:schemeClr val="bg1"/>
                </a:solidFill>
                <a:latin typeface="Helvetica" charset="0"/>
                <a:ea typeface="Helvetica" charset="0"/>
                <a:cs typeface="Helvetica" charset="0"/>
              </a:rPr>
              <a:t>.</a:t>
            </a:r>
            <a:endParaRPr lang="en-US" sz="2000" dirty="0">
              <a:solidFill>
                <a:schemeClr val="bg1"/>
              </a:solidFill>
            </a:endParaRPr>
          </a:p>
        </p:txBody>
      </p:sp>
    </p:spTree>
    <p:extLst>
      <p:ext uri="{BB962C8B-B14F-4D97-AF65-F5344CB8AC3E}">
        <p14:creationId xmlns:p14="http://schemas.microsoft.com/office/powerpoint/2010/main" val="315916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1.  Overview</a:t>
            </a:r>
            <a:endParaRPr lang="en-US" sz="4000" b="1" dirty="0" smtClean="0">
              <a:latin typeface="Helvetica" charset="0"/>
              <a:ea typeface="Helvetica" charset="0"/>
              <a:cs typeface="Helvetica" charset="0"/>
            </a:endParaRPr>
          </a:p>
          <a:p>
            <a:endParaRPr lang="en-US" sz="4000" b="1" dirty="0">
              <a:latin typeface="Helvetica" charset="0"/>
              <a:ea typeface="Helvetica" charset="0"/>
              <a:cs typeface="Helvetica" charset="0"/>
            </a:endParaRPr>
          </a:p>
          <a:p>
            <a:r>
              <a:rPr lang="en-US" sz="4000" b="1" dirty="0" err="1" smtClean="0">
                <a:latin typeface="Helvetica" charset="0"/>
                <a:ea typeface="Helvetica" charset="0"/>
                <a:cs typeface="Helvetica" charset="0"/>
              </a:rPr>
              <a:t>Newstime</a:t>
            </a:r>
            <a:r>
              <a:rPr lang="en-US" sz="4000" b="1" dirty="0" smtClean="0">
                <a:latin typeface="Helvetica" charset="0"/>
                <a:ea typeface="Helvetica" charset="0"/>
                <a:cs typeface="Helvetica" charset="0"/>
              </a:rPr>
              <a:t> </a:t>
            </a:r>
            <a:r>
              <a:rPr lang="en-US" sz="4000" b="1" dirty="0" smtClean="0">
                <a:latin typeface="Helvetica" charset="0"/>
                <a:ea typeface="Helvetica" charset="0"/>
                <a:cs typeface="Helvetica" charset="0"/>
              </a:rPr>
              <a:t>is a platform that aggregates news articles and clusters them into news stories</a:t>
            </a:r>
            <a:r>
              <a:rPr lang="en-US" sz="4000" b="1" dirty="0" smtClean="0">
                <a:latin typeface="Helvetica" charset="0"/>
                <a:ea typeface="Helvetica" charset="0"/>
                <a:cs typeface="Helvetica" charset="0"/>
              </a:rPr>
              <a:t>.</a:t>
            </a:r>
          </a:p>
          <a:p>
            <a:r>
              <a:rPr lang="en-US" sz="4000" b="1" dirty="0" smtClean="0">
                <a:solidFill>
                  <a:schemeClr val="bg1"/>
                </a:solidFill>
                <a:latin typeface="Helvetica" charset="0"/>
                <a:ea typeface="Helvetica" charset="0"/>
                <a:cs typeface="Helvetica" charset="0"/>
              </a:rPr>
              <a:t>. </a:t>
            </a:r>
          </a:p>
          <a:p>
            <a:r>
              <a:rPr lang="en-US" sz="4000" b="1" dirty="0" smtClean="0">
                <a:solidFill>
                  <a:schemeClr val="bg1"/>
                </a:solidFill>
                <a:latin typeface="Helvetica" charset="0"/>
                <a:ea typeface="Helvetica" charset="0"/>
                <a:cs typeface="Helvetica" charset="0"/>
              </a:rPr>
              <a:t>.</a:t>
            </a:r>
            <a:endParaRPr lang="en-US" sz="2000" dirty="0">
              <a:solidFill>
                <a:schemeClr val="bg1"/>
              </a:solidFill>
            </a:endParaRPr>
          </a:p>
        </p:txBody>
      </p:sp>
    </p:spTree>
    <p:extLst>
      <p:ext uri="{BB962C8B-B14F-4D97-AF65-F5344CB8AC3E}">
        <p14:creationId xmlns:p14="http://schemas.microsoft.com/office/powerpoint/2010/main" val="1407157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1.  Overview</a:t>
            </a:r>
            <a:endParaRPr lang="en-US" sz="4000" b="1" dirty="0" smtClean="0">
              <a:latin typeface="Helvetica" charset="0"/>
              <a:ea typeface="Helvetica" charset="0"/>
              <a:cs typeface="Helvetica" charset="0"/>
            </a:endParaRPr>
          </a:p>
          <a:p>
            <a:endParaRPr lang="en-US" sz="4000" b="1" dirty="0">
              <a:latin typeface="Helvetica" charset="0"/>
              <a:ea typeface="Helvetica" charset="0"/>
              <a:cs typeface="Helvetica" charset="0"/>
            </a:endParaRPr>
          </a:p>
          <a:p>
            <a:r>
              <a:rPr lang="en-US" sz="4000" b="1" dirty="0" smtClean="0">
                <a:latin typeface="Helvetica" charset="0"/>
                <a:ea typeface="Helvetica" charset="0"/>
                <a:cs typeface="Helvetica" charset="0"/>
              </a:rPr>
              <a:t>Articles are fetched from major news providers, analyzed using an online text processing service, and stored in a local </a:t>
            </a:r>
            <a:r>
              <a:rPr lang="en-US" sz="4000" b="1" dirty="0">
                <a:latin typeface="Helvetica" charset="0"/>
                <a:ea typeface="Helvetica" charset="0"/>
                <a:cs typeface="Helvetica" charset="0"/>
              </a:rPr>
              <a:t>M</a:t>
            </a:r>
            <a:r>
              <a:rPr lang="en-US" sz="4000" b="1" dirty="0" smtClean="0">
                <a:latin typeface="Helvetica" charset="0"/>
                <a:ea typeface="Helvetica" charset="0"/>
                <a:cs typeface="Helvetica" charset="0"/>
              </a:rPr>
              <a:t>ongoDB </a:t>
            </a:r>
            <a:r>
              <a:rPr lang="en-US" sz="4000" b="1" dirty="0" smtClean="0">
                <a:latin typeface="Helvetica" charset="0"/>
                <a:ea typeface="Helvetica" charset="0"/>
                <a:cs typeface="Helvetica" charset="0"/>
              </a:rPr>
              <a:t>database.</a:t>
            </a:r>
          </a:p>
          <a:p>
            <a:r>
              <a:rPr lang="en-US" sz="4000" b="1" dirty="0">
                <a:solidFill>
                  <a:schemeClr val="bg1"/>
                </a:solidFill>
                <a:latin typeface="Helvetica" charset="0"/>
                <a:ea typeface="Helvetica" charset="0"/>
                <a:cs typeface="Helvetica" charset="0"/>
              </a:rPr>
              <a:t>.</a:t>
            </a:r>
            <a:endParaRPr lang="en-US" sz="2000" dirty="0">
              <a:solidFill>
                <a:schemeClr val="bg1"/>
              </a:solidFill>
            </a:endParaRPr>
          </a:p>
        </p:txBody>
      </p:sp>
    </p:spTree>
    <p:extLst>
      <p:ext uri="{BB962C8B-B14F-4D97-AF65-F5344CB8AC3E}">
        <p14:creationId xmlns:p14="http://schemas.microsoft.com/office/powerpoint/2010/main" val="164338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1.  Overview</a:t>
            </a:r>
            <a:endParaRPr lang="en-US" sz="4000" b="1" dirty="0" smtClean="0">
              <a:latin typeface="Helvetica" charset="0"/>
              <a:ea typeface="Helvetica" charset="0"/>
              <a:cs typeface="Helvetica" charset="0"/>
            </a:endParaRPr>
          </a:p>
          <a:p>
            <a:endParaRPr lang="en-US" sz="4000" b="1" dirty="0">
              <a:latin typeface="Helvetica" charset="0"/>
              <a:ea typeface="Helvetica" charset="0"/>
              <a:cs typeface="Helvetica" charset="0"/>
            </a:endParaRPr>
          </a:p>
          <a:p>
            <a:r>
              <a:rPr lang="en-US" sz="4000" b="1" dirty="0" smtClean="0">
                <a:latin typeface="Helvetica" charset="0"/>
                <a:ea typeface="Helvetica" charset="0"/>
                <a:cs typeface="Helvetica" charset="0"/>
              </a:rPr>
              <a:t>They are then grouped together to form news stories that a user can search for from the website</a:t>
            </a:r>
            <a:r>
              <a:rPr lang="en-US" sz="4000" b="1" dirty="0" smtClean="0">
                <a:latin typeface="Helvetica" charset="0"/>
                <a:ea typeface="Helvetica" charset="0"/>
                <a:cs typeface="Helvetica" charset="0"/>
              </a:rPr>
              <a:t>.</a:t>
            </a:r>
          </a:p>
          <a:p>
            <a:endParaRPr lang="en-US" sz="4000" b="1" dirty="0" smtClean="0">
              <a:latin typeface="Helvetica" charset="0"/>
              <a:ea typeface="Helvetica" charset="0"/>
              <a:cs typeface="Helvetica" charset="0"/>
            </a:endParaRPr>
          </a:p>
          <a:p>
            <a:r>
              <a:rPr lang="en-US" sz="4000" b="1" dirty="0">
                <a:solidFill>
                  <a:schemeClr val="bg1"/>
                </a:solidFill>
                <a:latin typeface="Helvetica" charset="0"/>
                <a:ea typeface="Helvetica" charset="0"/>
                <a:cs typeface="Helvetica" charset="0"/>
              </a:rPr>
              <a:t>.</a:t>
            </a:r>
            <a:endParaRPr lang="en-US" sz="2000" dirty="0">
              <a:solidFill>
                <a:schemeClr val="bg1"/>
              </a:solidFill>
            </a:endParaRPr>
          </a:p>
        </p:txBody>
      </p:sp>
    </p:spTree>
    <p:extLst>
      <p:ext uri="{BB962C8B-B14F-4D97-AF65-F5344CB8AC3E}">
        <p14:creationId xmlns:p14="http://schemas.microsoft.com/office/powerpoint/2010/main" val="59333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2.  Interface</a:t>
            </a:r>
          </a:p>
          <a:p>
            <a:endParaRPr lang="en-US" sz="4000" b="1" i="1" dirty="0">
              <a:latin typeface="Helvetica" charset="0"/>
              <a:ea typeface="Helvetica" charset="0"/>
              <a:cs typeface="Helvetica" charset="0"/>
            </a:endParaRPr>
          </a:p>
          <a:p>
            <a:endParaRPr lang="en-US" sz="4000" b="1" i="1" dirty="0" smtClean="0">
              <a:latin typeface="Helvetica" charset="0"/>
              <a:ea typeface="Helvetica" charset="0"/>
              <a:cs typeface="Helvetica" charset="0"/>
            </a:endParaRPr>
          </a:p>
          <a:p>
            <a:endParaRPr lang="en-US" sz="4000" b="1" i="1" dirty="0" smtClean="0">
              <a:latin typeface="Helvetica" charset="0"/>
              <a:ea typeface="Helvetica" charset="0"/>
              <a:cs typeface="Helvetica" charset="0"/>
            </a:endParaRPr>
          </a:p>
          <a:p>
            <a:endParaRPr lang="en-US" sz="4000" b="1" dirty="0">
              <a:latin typeface="Helvetica" charset="0"/>
              <a:ea typeface="Helvetica" charset="0"/>
              <a:cs typeface="Helvetica" charset="0"/>
            </a:endParaRPr>
          </a:p>
          <a:p>
            <a:endParaRPr lang="en-US" sz="4000" b="1" dirty="0" smtClean="0">
              <a:latin typeface="Helvetica" charset="0"/>
              <a:ea typeface="Helvetica" charset="0"/>
              <a:cs typeface="Helvetica" charset="0"/>
            </a:endParaRPr>
          </a:p>
          <a:p>
            <a:r>
              <a:rPr lang="en-US" sz="4000" b="1" dirty="0">
                <a:solidFill>
                  <a:schemeClr val="bg1"/>
                </a:solidFill>
                <a:latin typeface="Helvetica" charset="0"/>
                <a:ea typeface="Helvetica" charset="0"/>
                <a:cs typeface="Helvetica" charset="0"/>
              </a:rPr>
              <a:t>.</a:t>
            </a:r>
            <a:endParaRPr lang="en-US" sz="20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87272"/>
            <a:ext cx="9144000" cy="4240975"/>
          </a:xfrm>
          <a:prstGeom prst="rect">
            <a:avLst/>
          </a:prstGeom>
        </p:spPr>
      </p:pic>
      <p:sp>
        <p:nvSpPr>
          <p:cNvPr id="3" name="Down Arrow 2"/>
          <p:cNvSpPr/>
          <p:nvPr/>
        </p:nvSpPr>
        <p:spPr>
          <a:xfrm>
            <a:off x="8107325" y="1218197"/>
            <a:ext cx="329609" cy="45111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Down Arrow 4"/>
          <p:cNvSpPr/>
          <p:nvPr/>
        </p:nvSpPr>
        <p:spPr>
          <a:xfrm flipV="1">
            <a:off x="5931195" y="3713387"/>
            <a:ext cx="329609" cy="42267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p:cNvSpPr txBox="1"/>
          <p:nvPr/>
        </p:nvSpPr>
        <p:spPr>
          <a:xfrm>
            <a:off x="7129130" y="571866"/>
            <a:ext cx="2286000" cy="646331"/>
          </a:xfrm>
          <a:prstGeom prst="rect">
            <a:avLst/>
          </a:prstGeom>
          <a:noFill/>
        </p:spPr>
        <p:txBody>
          <a:bodyPr wrap="square" rtlCol="0">
            <a:spAutoFit/>
          </a:bodyPr>
          <a:lstStyle/>
          <a:p>
            <a:pPr algn="ctr"/>
            <a:r>
              <a:rPr lang="en-US" b="1" dirty="0" smtClean="0">
                <a:latin typeface="Helvetica" charset="0"/>
                <a:ea typeface="Helvetica" charset="0"/>
                <a:cs typeface="Helvetica" charset="0"/>
              </a:rPr>
              <a:t>Search for news stories</a:t>
            </a:r>
            <a:endParaRPr lang="en-US" b="1" dirty="0">
              <a:latin typeface="Helvetica" charset="0"/>
              <a:ea typeface="Helvetica" charset="0"/>
              <a:cs typeface="Helvetica" charset="0"/>
            </a:endParaRPr>
          </a:p>
        </p:txBody>
      </p:sp>
      <p:sp>
        <p:nvSpPr>
          <p:cNvPr id="7" name="TextBox 6"/>
          <p:cNvSpPr txBox="1"/>
          <p:nvPr/>
        </p:nvSpPr>
        <p:spPr>
          <a:xfrm>
            <a:off x="4952999" y="4156012"/>
            <a:ext cx="2286000" cy="646331"/>
          </a:xfrm>
          <a:prstGeom prst="rect">
            <a:avLst/>
          </a:prstGeom>
          <a:noFill/>
        </p:spPr>
        <p:txBody>
          <a:bodyPr wrap="square" rtlCol="0">
            <a:spAutoFit/>
          </a:bodyPr>
          <a:lstStyle/>
          <a:p>
            <a:pPr algn="ctr"/>
            <a:r>
              <a:rPr lang="en-US" b="1" dirty="0" smtClean="0">
                <a:latin typeface="Helvetica" charset="0"/>
                <a:ea typeface="Helvetica" charset="0"/>
                <a:cs typeface="Helvetica" charset="0"/>
              </a:rPr>
              <a:t>Browse suggested stories</a:t>
            </a: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200609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2.  Interface</a:t>
            </a:r>
          </a:p>
          <a:p>
            <a:endParaRPr lang="en-US" sz="4000" b="1" i="1" dirty="0">
              <a:latin typeface="Helvetica" charset="0"/>
              <a:ea typeface="Helvetica" charset="0"/>
              <a:cs typeface="Helvetica" charset="0"/>
            </a:endParaRPr>
          </a:p>
          <a:p>
            <a:endParaRPr lang="en-US" sz="4000" b="1" i="1" dirty="0" smtClean="0">
              <a:latin typeface="Helvetica" charset="0"/>
              <a:ea typeface="Helvetica" charset="0"/>
              <a:cs typeface="Helvetica" charset="0"/>
            </a:endParaRPr>
          </a:p>
          <a:p>
            <a:endParaRPr lang="en-US" sz="4000" b="1" i="1" dirty="0" smtClean="0">
              <a:latin typeface="Helvetica" charset="0"/>
              <a:ea typeface="Helvetica" charset="0"/>
              <a:cs typeface="Helvetica" charset="0"/>
            </a:endParaRPr>
          </a:p>
          <a:p>
            <a:endParaRPr lang="en-US" sz="4000" b="1" dirty="0">
              <a:latin typeface="Helvetica" charset="0"/>
              <a:ea typeface="Helvetica" charset="0"/>
              <a:cs typeface="Helvetica" charset="0"/>
            </a:endParaRPr>
          </a:p>
          <a:p>
            <a:endParaRPr lang="en-US" sz="4000" b="1" dirty="0" smtClean="0">
              <a:latin typeface="Helvetica" charset="0"/>
              <a:ea typeface="Helvetica" charset="0"/>
              <a:cs typeface="Helvetica" charset="0"/>
            </a:endParaRPr>
          </a:p>
          <a:p>
            <a:r>
              <a:rPr lang="en-US" sz="4000" b="1" dirty="0">
                <a:solidFill>
                  <a:schemeClr val="bg1"/>
                </a:solidFill>
                <a:latin typeface="Helvetica" charset="0"/>
                <a:ea typeface="Helvetica" charset="0"/>
                <a:cs typeface="Helvetica" charset="0"/>
              </a:rPr>
              <a:t>.</a:t>
            </a:r>
            <a:endParaRPr lang="en-US" sz="2000" dirty="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051" y="1788988"/>
            <a:ext cx="9175898" cy="269670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788988"/>
            <a:ext cx="9295954" cy="3404198"/>
          </a:xfrm>
          <a:prstGeom prst="rect">
            <a:avLst/>
          </a:prstGeom>
        </p:spPr>
      </p:pic>
    </p:spTree>
    <p:extLst>
      <p:ext uri="{BB962C8B-B14F-4D97-AF65-F5344CB8AC3E}">
        <p14:creationId xmlns:p14="http://schemas.microsoft.com/office/powerpoint/2010/main" val="11435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Helvetica" charset="0"/>
                <a:ea typeface="Helvetica" charset="0"/>
                <a:cs typeface="Helvetica" charset="0"/>
              </a:rPr>
              <a:t>2.  Interface</a:t>
            </a:r>
          </a:p>
          <a:p>
            <a:endParaRPr lang="en-US" sz="4000" b="1" i="1" dirty="0">
              <a:latin typeface="Helvetica" charset="0"/>
              <a:ea typeface="Helvetica" charset="0"/>
              <a:cs typeface="Helvetica" charset="0"/>
            </a:endParaRPr>
          </a:p>
          <a:p>
            <a:endParaRPr lang="en-US" sz="4000" b="1" i="1" dirty="0" smtClean="0">
              <a:latin typeface="Helvetica" charset="0"/>
              <a:ea typeface="Helvetica" charset="0"/>
              <a:cs typeface="Helvetica" charset="0"/>
            </a:endParaRPr>
          </a:p>
          <a:p>
            <a:endParaRPr lang="en-US" sz="4000" b="1" i="1" dirty="0" smtClean="0">
              <a:latin typeface="Helvetica" charset="0"/>
              <a:ea typeface="Helvetica" charset="0"/>
              <a:cs typeface="Helvetica" charset="0"/>
            </a:endParaRPr>
          </a:p>
          <a:p>
            <a:endParaRPr lang="en-US" sz="4000" b="1" dirty="0">
              <a:latin typeface="Helvetica" charset="0"/>
              <a:ea typeface="Helvetica" charset="0"/>
              <a:cs typeface="Helvetica" charset="0"/>
            </a:endParaRPr>
          </a:p>
          <a:p>
            <a:endParaRPr lang="en-US" sz="4000" b="1" dirty="0" smtClean="0">
              <a:latin typeface="Helvetica" charset="0"/>
              <a:ea typeface="Helvetica" charset="0"/>
              <a:cs typeface="Helvetica" charset="0"/>
            </a:endParaRPr>
          </a:p>
          <a:p>
            <a:r>
              <a:rPr lang="en-US" sz="4000" b="1" dirty="0">
                <a:solidFill>
                  <a:schemeClr val="bg1"/>
                </a:solidFill>
                <a:latin typeface="Helvetica" charset="0"/>
                <a:ea typeface="Helvetica" charset="0"/>
                <a:cs typeface="Helvetica" charset="0"/>
              </a:rPr>
              <a:t>.</a:t>
            </a:r>
            <a:endParaRPr lang="en-US" sz="2000" dirty="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051" y="1788988"/>
            <a:ext cx="9175898" cy="269670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788988"/>
            <a:ext cx="9159949" cy="4541595"/>
          </a:xfrm>
          <a:prstGeom prst="rect">
            <a:avLst/>
          </a:prstGeom>
        </p:spPr>
      </p:pic>
    </p:spTree>
    <p:extLst>
      <p:ext uri="{BB962C8B-B14F-4D97-AF65-F5344CB8AC3E}">
        <p14:creationId xmlns:p14="http://schemas.microsoft.com/office/powerpoint/2010/main" val="120728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573717"/>
            <a:ext cx="9144000" cy="4768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Helvetica" charset="0"/>
                <a:ea typeface="Helvetica" charset="0"/>
                <a:cs typeface="Helvetica" charset="0"/>
              </a:rPr>
              <a:t>3</a:t>
            </a:r>
            <a:r>
              <a:rPr lang="en-US" sz="4000" b="1" dirty="0" smtClean="0">
                <a:latin typeface="Helvetica" charset="0"/>
                <a:ea typeface="Helvetica" charset="0"/>
                <a:cs typeface="Helvetica" charset="0"/>
              </a:rPr>
              <a:t>.  Architecture</a:t>
            </a:r>
          </a:p>
          <a:p>
            <a:endParaRPr lang="en-US" sz="4000" b="1" i="1" dirty="0">
              <a:latin typeface="Helvetica" charset="0"/>
              <a:ea typeface="Helvetica" charset="0"/>
              <a:cs typeface="Helvetica" charset="0"/>
            </a:endParaRPr>
          </a:p>
          <a:p>
            <a:r>
              <a:rPr lang="en-US" sz="4000" b="1" dirty="0" smtClean="0">
                <a:latin typeface="Helvetica" charset="0"/>
                <a:ea typeface="Helvetica" charset="0"/>
                <a:cs typeface="Helvetica" charset="0"/>
              </a:rPr>
              <a:t>3. 1.  Labeler</a:t>
            </a:r>
          </a:p>
          <a:p>
            <a:endParaRPr lang="en-US" sz="4000" b="1" dirty="0">
              <a:latin typeface="Helvetica" charset="0"/>
              <a:ea typeface="Helvetica" charset="0"/>
              <a:cs typeface="Helvetica" charset="0"/>
            </a:endParaRPr>
          </a:p>
          <a:p>
            <a:r>
              <a:rPr lang="en-US" sz="2500" b="1" dirty="0" smtClean="0">
                <a:latin typeface="Helvetica" charset="0"/>
                <a:ea typeface="Helvetica" charset="0"/>
                <a:cs typeface="Helvetica" charset="0"/>
              </a:rPr>
              <a:t>The labeler interfaces with </a:t>
            </a:r>
            <a:r>
              <a:rPr lang="en-US" sz="2500" b="1" dirty="0" err="1" smtClean="0">
                <a:latin typeface="Helvetica" charset="0"/>
                <a:ea typeface="Helvetica" charset="0"/>
                <a:cs typeface="Helvetica" charset="0"/>
              </a:rPr>
              <a:t>T</a:t>
            </a:r>
            <a:r>
              <a:rPr lang="en-US" sz="2500" b="1" dirty="0" err="1" smtClean="0">
                <a:latin typeface="Helvetica" charset="0"/>
                <a:ea typeface="Helvetica" charset="0"/>
                <a:cs typeface="Helvetica" charset="0"/>
              </a:rPr>
              <a:t>extRazor</a:t>
            </a:r>
            <a:r>
              <a:rPr lang="en-US" sz="2500" b="1" dirty="0" smtClean="0">
                <a:latin typeface="Helvetica" charset="0"/>
                <a:ea typeface="Helvetica" charset="0"/>
                <a:cs typeface="Helvetica" charset="0"/>
              </a:rPr>
              <a:t>, an online natural language processing tool, to extract keywords from an article. </a:t>
            </a:r>
            <a:endParaRPr lang="en-US" sz="2500" dirty="0">
              <a:solidFill>
                <a:schemeClr val="bg1"/>
              </a:solidFill>
            </a:endParaRPr>
          </a:p>
        </p:txBody>
      </p:sp>
    </p:spTree>
    <p:extLst>
      <p:ext uri="{BB962C8B-B14F-4D97-AF65-F5344CB8AC3E}">
        <p14:creationId xmlns:p14="http://schemas.microsoft.com/office/powerpoint/2010/main" val="1554472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486</Words>
  <Application>Microsoft Macintosh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Helvetica</vt:lpstr>
      <vt:lpstr>Arial</vt:lpstr>
      <vt:lpstr>Office Theme</vt:lpstr>
      <vt:lpstr>NEWSTIME It’s the way the news goes.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the outline: 1. Euphemistic language  affecting individual behavior 2. Mass-media language  affecting a collective social mindset  3. Abstract language  affecting stereotype transmission </dc:title>
  <dc:creator>Microsoft Office User</dc:creator>
  <cp:lastModifiedBy>Microsoft Office User</cp:lastModifiedBy>
  <cp:revision>48</cp:revision>
  <cp:lastPrinted>2018-05-13T17:56:43Z</cp:lastPrinted>
  <dcterms:created xsi:type="dcterms:W3CDTF">2018-05-13T17:37:51Z</dcterms:created>
  <dcterms:modified xsi:type="dcterms:W3CDTF">2018-05-13T20:53:42Z</dcterms:modified>
</cp:coreProperties>
</file>