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76" r:id="rId3"/>
    <p:sldId id="257" r:id="rId4"/>
    <p:sldId id="260" r:id="rId5"/>
    <p:sldId id="266" r:id="rId6"/>
    <p:sldId id="261" r:id="rId7"/>
    <p:sldId id="259" r:id="rId8"/>
    <p:sldId id="263" r:id="rId9"/>
    <p:sldId id="258" r:id="rId10"/>
    <p:sldId id="264" r:id="rId11"/>
    <p:sldId id="274" r:id="rId12"/>
    <p:sldId id="267" r:id="rId13"/>
    <p:sldId id="275" r:id="rId14"/>
    <p:sldId id="265" r:id="rId15"/>
    <p:sldId id="272" r:id="rId16"/>
    <p:sldId id="269" r:id="rId17"/>
    <p:sldId id="271" r:id="rId18"/>
    <p:sldId id="273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29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67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8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0B40-4643-6318-C8E6-2211571FF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Studies of Quantum Dots using Neural Networks and Coupled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82563-4B81-BD36-9797-0716A1CDF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415-BE6B-7574-8F9F-FCB1D09F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Our trial wave function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59A9-3047-F651-7AE7-620CB95B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8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054-9F6D-BD71-9307-7DE5B883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Similar approaches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4BC3-0F9F-03C4-E57B-90E9264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8FDE-165E-82C6-F11A-2B6FE1A1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8C3B-406B-ACF2-E5AC-84BFE083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BBBD-ED8F-167F-F114-47B6B0B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Working in Julia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CC39-80A6-087E-9436-A1650D6B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82C9-8A54-D96E-0EE2-F7EC2C1A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583A-6E6B-0EB6-54C0-14D60D48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AD15-6377-585A-AAD6-130749B8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Automatic </a:t>
            </a:r>
            <a:r>
              <a:rPr lang="en-US" noProof="0" dirty="0" err="1"/>
              <a:t>differantiation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9C6-D142-30C4-9929-94D1A3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60DD-FA50-9FFD-0BBF-22F2C3A2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Ground state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C68E-057C-D156-DD74-FCEAED19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D7B6-9934-4FDA-DB3F-0CEE2152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One-body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A993-E8C0-AE88-F4CC-02A45C7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6FAB-CD56-E3B6-0744-B6652AF2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0412-9F8C-2C8B-B54D-D9BBCB5B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327-66A7-68E1-6B87-C35413F3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12B9-5037-74B4-12F7-DE6C828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05931B-027F-F607-D453-E51343F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73E80-4057-AAE8-569E-9600E633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noProof="0" dirty="0"/>
              <a:t>   System we want to solve:</a:t>
            </a:r>
            <a:endParaRPr lang="en-US" sz="1800" b="1" noProof="0" dirty="0"/>
          </a:p>
          <a:p>
            <a:r>
              <a:rPr lang="en-US" sz="1800" b="1" noProof="0" dirty="0"/>
              <a:t>Quantum Dots </a:t>
            </a:r>
            <a:r>
              <a:rPr lang="en-US" sz="1800" noProof="0" dirty="0"/>
              <a:t>- Trapped electrons</a:t>
            </a:r>
          </a:p>
          <a:p>
            <a:endParaRPr lang="en-US" sz="1800" noProof="0" dirty="0"/>
          </a:p>
          <a:p>
            <a:pPr marL="0" indent="0">
              <a:buNone/>
            </a:pPr>
            <a:r>
              <a:rPr lang="en-US" dirty="0"/>
              <a:t>   Methods we will use to solve it:</a:t>
            </a:r>
          </a:p>
          <a:p>
            <a:r>
              <a:rPr lang="en-US" sz="1800" noProof="0" dirty="0"/>
              <a:t>Hartree-</a:t>
            </a:r>
            <a:r>
              <a:rPr lang="en-US" sz="1800" noProof="0" dirty="0" err="1"/>
              <a:t>Fock</a:t>
            </a:r>
            <a:r>
              <a:rPr lang="en-US" sz="1800" noProof="0" dirty="0"/>
              <a:t> – Simple solution, useful starting point</a:t>
            </a:r>
          </a:p>
          <a:p>
            <a:r>
              <a:rPr lang="en-US" b="1" dirty="0"/>
              <a:t>Coupled Cluster </a:t>
            </a:r>
            <a:r>
              <a:rPr lang="en-US" dirty="0"/>
              <a:t>– Builds on Hartree-</a:t>
            </a:r>
            <a:r>
              <a:rPr lang="en-US" dirty="0" err="1"/>
              <a:t>Fock</a:t>
            </a:r>
            <a:r>
              <a:rPr lang="en-US" dirty="0"/>
              <a:t>, fast and accurate</a:t>
            </a:r>
            <a:endParaRPr lang="en-US" sz="1800" noProof="0" dirty="0"/>
          </a:p>
          <a:p>
            <a:r>
              <a:rPr lang="en-US" dirty="0"/>
              <a:t>Variational Monte Carlo – Can optimize any function towards being a good solution: In our case a combination of Hartree-</a:t>
            </a:r>
            <a:r>
              <a:rPr lang="en-US" dirty="0" err="1"/>
              <a:t>Fock</a:t>
            </a:r>
            <a:r>
              <a:rPr lang="en-US" dirty="0"/>
              <a:t> and a </a:t>
            </a:r>
            <a:r>
              <a:rPr lang="en-US" b="1" dirty="0"/>
              <a:t>Neural Network</a:t>
            </a:r>
            <a:endParaRPr lang="en-US" sz="1800" b="1" noProof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860-5497-D80F-838E-0B43A062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4E7C-DE35-C261-31E5-51DFBB8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3427-3212-635F-7412-AF4FEF5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Quantum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EA26-4E0A-756E-BB1D-C05A7B06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92479" cy="4351337"/>
          </a:xfrm>
        </p:spPr>
        <p:txBody>
          <a:bodyPr/>
          <a:lstStyle/>
          <a:p>
            <a:r>
              <a:rPr lang="nb-NO" dirty="0"/>
              <a:t>Electrons </a:t>
            </a:r>
            <a:r>
              <a:rPr lang="nb-NO" dirty="0" err="1"/>
              <a:t>trapped</a:t>
            </a:r>
            <a:r>
              <a:rPr lang="nb-NO" dirty="0"/>
              <a:t> in a </a:t>
            </a:r>
            <a:r>
              <a:rPr lang="nb-NO" dirty="0" err="1"/>
              <a:t>Harmonic</a:t>
            </a:r>
            <a:r>
              <a:rPr lang="nb-NO" dirty="0"/>
              <a:t> </a:t>
            </a:r>
            <a:r>
              <a:rPr lang="nb-NO" dirty="0" err="1"/>
              <a:t>Potential</a:t>
            </a:r>
            <a:br>
              <a:rPr lang="nb-NO" dirty="0"/>
            </a:br>
            <a:r>
              <a:rPr lang="nb-NO" dirty="0"/>
              <a:t>- The </a:t>
            </a:r>
            <a:r>
              <a:rPr lang="nb-NO" dirty="0" err="1"/>
              <a:t>potential</a:t>
            </a:r>
            <a:r>
              <a:rPr lang="nb-NO" dirty="0"/>
              <a:t> pulls them in</a:t>
            </a:r>
            <a:br>
              <a:rPr lang="nb-NO" dirty="0"/>
            </a:br>
            <a:r>
              <a:rPr lang="nb-NO" dirty="0"/>
              <a:t>- The electrons </a:t>
            </a:r>
            <a:r>
              <a:rPr lang="nb-NO" dirty="0" err="1"/>
              <a:t>repel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endParaRPr lang="nb-NO" dirty="0"/>
          </a:p>
          <a:p>
            <a:r>
              <a:rPr lang="nb-NO" dirty="0"/>
              <a:t>Good </a:t>
            </a:r>
            <a:r>
              <a:rPr lang="nb-NO" dirty="0" err="1"/>
              <a:t>approximation</a:t>
            </a:r>
            <a:r>
              <a:rPr lang="nb-NO" dirty="0"/>
              <a:t> to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potentials</a:t>
            </a:r>
            <a:endParaRPr lang="nb-NO" dirty="0"/>
          </a:p>
          <a:p>
            <a:r>
              <a:rPr lang="nb-NO" dirty="0"/>
              <a:t>Non-</a:t>
            </a:r>
            <a:r>
              <a:rPr lang="nb-NO" dirty="0" err="1"/>
              <a:t>interacting</a:t>
            </a:r>
            <a:r>
              <a:rPr lang="nb-NO" dirty="0"/>
              <a:t> case has an 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analytical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D9EE489-605E-42AB-9257-D01A17663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3051626"/>
            <a:ext cx="4324055" cy="2882703"/>
          </a:xfrm>
          <a:prstGeom prst="rect">
            <a:avLst/>
          </a:prstGeom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B7372A06-10EC-CF47-63B9-1DDC9F6F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51" y="1828800"/>
            <a:ext cx="1262280" cy="9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C93-FA87-15B9-97AE-671E52E3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dirty="0"/>
              <a:t>Equation we want to solve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2941-F018-5D42-C555-DD83118D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time-</a:t>
            </a:r>
            <a:r>
              <a:rPr lang="nb-NO" dirty="0" err="1"/>
              <a:t>independent</a:t>
            </a:r>
            <a:r>
              <a:rPr lang="nb-NO" dirty="0"/>
              <a:t> </a:t>
            </a:r>
            <a:r>
              <a:rPr lang="nb-NO" dirty="0" err="1"/>
              <a:t>electronic</a:t>
            </a:r>
            <a:r>
              <a:rPr lang="nb-NO" dirty="0"/>
              <a:t> </a:t>
            </a:r>
            <a:r>
              <a:rPr lang="nb-NO" dirty="0" err="1"/>
              <a:t>Schrödinger</a:t>
            </a:r>
            <a:r>
              <a:rPr lang="nb-NO" dirty="0"/>
              <a:t> </a:t>
            </a:r>
            <a:r>
              <a:rPr lang="nb-NO" dirty="0" err="1"/>
              <a:t>equation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variational method</a:t>
            </a:r>
            <a:br>
              <a:rPr lang="en-US" dirty="0"/>
            </a:br>
            <a:r>
              <a:rPr lang="en-US" dirty="0"/>
              <a:t>- Trial wave function</a:t>
            </a:r>
            <a:br>
              <a:rPr lang="en-US" dirty="0"/>
            </a:br>
            <a:r>
              <a:rPr lang="en-US" dirty="0"/>
              <a:t>- Optimization</a:t>
            </a:r>
          </a:p>
          <a:p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926737E-0CE9-CB30-07AF-10945535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83" y="2706049"/>
            <a:ext cx="5818794" cy="176642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2C5ED5E-30AE-0817-DF36-D3E6EB89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47" y="2142865"/>
            <a:ext cx="2809266" cy="9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7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DFF-CC9A-9C93-0EB8-1D68C5F9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B3C2-29BD-4818-2C8D-D52F9989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Implement a variational Monte Carlo code combining the Hartree-</a:t>
            </a:r>
            <a:r>
              <a:rPr lang="en-GB" sz="2400" dirty="0" err="1"/>
              <a:t>Fock</a:t>
            </a:r>
            <a:r>
              <a:rPr lang="en-GB" sz="2400" dirty="0"/>
              <a:t> solution with a neural network</a:t>
            </a:r>
            <a:endParaRPr lang="nb-NO" sz="2400" dirty="0"/>
          </a:p>
          <a:p>
            <a:pPr marL="342900" indent="-342900">
              <a:buFont typeface="+mj-lt"/>
              <a:buAutoNum type="arabicPeriod"/>
            </a:pPr>
            <a:r>
              <a:rPr lang="nb-NO" sz="2400" dirty="0" err="1"/>
              <a:t>Implement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Hartree-Fock</a:t>
            </a:r>
            <a:r>
              <a:rPr lang="nb-NO" sz="2400" dirty="0"/>
              <a:t> and </a:t>
            </a:r>
            <a:r>
              <a:rPr lang="nb-NO" sz="2400" dirty="0" err="1"/>
              <a:t>Coupled</a:t>
            </a:r>
            <a:r>
              <a:rPr lang="nb-NO" sz="2400" dirty="0"/>
              <a:t> Cluster </a:t>
            </a:r>
            <a:r>
              <a:rPr lang="nb-NO" sz="2400" dirty="0" err="1"/>
              <a:t>methods</a:t>
            </a:r>
            <a:endParaRPr lang="nb-NO" sz="2400" dirty="0"/>
          </a:p>
          <a:p>
            <a:pPr marL="342900" indent="-342900">
              <a:buFont typeface="+mj-lt"/>
              <a:buAutoNum type="arabicPeriod"/>
            </a:pPr>
            <a:r>
              <a:rPr lang="nb-NO" sz="2400" dirty="0"/>
              <a:t>Make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code</a:t>
            </a:r>
            <a:r>
              <a:rPr lang="nb-NO" sz="2400" dirty="0"/>
              <a:t> really fast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3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02D1-0B2A-0631-54E7-EF7887D8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Hartree-</a:t>
            </a:r>
            <a:r>
              <a:rPr lang="en-US" noProof="0" dirty="0" err="1"/>
              <a:t>Fock</a:t>
            </a:r>
            <a:r>
              <a:rPr lang="en-US" noProof="0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EFA5-0FFF-D7A1-0200-12AEBCC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single </a:t>
            </a:r>
            <a:r>
              <a:rPr lang="nb-NO" dirty="0" err="1"/>
              <a:t>Slater</a:t>
            </a:r>
            <a:r>
              <a:rPr lang="nb-NO" dirty="0"/>
              <a:t> determinant</a:t>
            </a:r>
          </a:p>
          <a:p>
            <a:r>
              <a:rPr lang="nb-NO" dirty="0"/>
              <a:t>Combinations of </a:t>
            </a:r>
            <a:r>
              <a:rPr lang="nb-NO" dirty="0" err="1"/>
              <a:t>Harmonic</a:t>
            </a:r>
            <a:r>
              <a:rPr lang="nb-NO" dirty="0"/>
              <a:t> Oscillator basis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Optimize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an iterative </a:t>
            </a:r>
            <a:r>
              <a:rPr lang="nb-NO" dirty="0" err="1"/>
              <a:t>scheme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260D95A-C6BE-6B4E-C23E-2FED885D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823298"/>
            <a:ext cx="6323043" cy="21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74C9-6C68-F353-9856-8598C77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Coupled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13DA-2D7B-C2A2-A1B8-96767B69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7154341" cy="4351337"/>
          </a:xfrm>
        </p:spPr>
        <p:txBody>
          <a:bodyPr/>
          <a:lstStyle/>
          <a:p>
            <a:r>
              <a:rPr lang="nb-NO" dirty="0"/>
              <a:t>Linear combination of many </a:t>
            </a:r>
            <a:r>
              <a:rPr lang="nb-NO" dirty="0" err="1"/>
              <a:t>Slater</a:t>
            </a:r>
            <a:r>
              <a:rPr lang="nb-NO" dirty="0"/>
              <a:t> determinants</a:t>
            </a:r>
          </a:p>
          <a:p>
            <a:r>
              <a:rPr lang="nb-NO" dirty="0" err="1"/>
              <a:t>Written</a:t>
            </a:r>
            <a:r>
              <a:rPr lang="nb-NO" dirty="0"/>
              <a:t> in terms of combinations of just a few operators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We </a:t>
            </a:r>
            <a:r>
              <a:rPr lang="nb-NO" dirty="0" err="1"/>
              <a:t>solve</a:t>
            </a:r>
            <a:r>
              <a:rPr lang="nb-NO" dirty="0"/>
              <a:t> an </a:t>
            </a:r>
            <a:r>
              <a:rPr lang="nb-NO" dirty="0" err="1"/>
              <a:t>equation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Schrödinger</a:t>
            </a:r>
            <a:r>
              <a:rPr lang="nb-NO" dirty="0"/>
              <a:t> </a:t>
            </a:r>
            <a:r>
              <a:rPr lang="nb-NO" dirty="0" err="1"/>
              <a:t>equation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a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estimate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ground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6652A13A-4E62-4309-F235-BD8CB394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7" y="2570035"/>
            <a:ext cx="8021169" cy="981212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4F2626D7-FAC7-E70E-E262-105C22B6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27" y="3429000"/>
            <a:ext cx="4153480" cy="771633"/>
          </a:xfrm>
          <a:prstGeom prst="rect">
            <a:avLst/>
          </a:prstGeom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76AD1AB3-040A-7305-3515-A871791B1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91" y="4823363"/>
            <a:ext cx="3000182" cy="472470"/>
          </a:xfrm>
          <a:prstGeom prst="rect">
            <a:avLst/>
          </a:prstGeom>
        </p:spPr>
      </p:pic>
      <p:pic>
        <p:nvPicPr>
          <p:cNvPr id="23" name="Bilde 22">
            <a:extLst>
              <a:ext uri="{FF2B5EF4-FFF2-40B4-BE49-F238E27FC236}">
                <a16:creationId xmlns:a16="http://schemas.microsoft.com/office/drawing/2014/main" id="{824F0BC1-ADFB-808A-FBC1-C62B8364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95" y="4823363"/>
            <a:ext cx="3097763" cy="528117"/>
          </a:xfrm>
          <a:prstGeom prst="rect">
            <a:avLst/>
          </a:prstGeom>
        </p:spPr>
      </p:pic>
      <p:pic>
        <p:nvPicPr>
          <p:cNvPr id="25" name="Bilde 24">
            <a:extLst>
              <a:ext uri="{FF2B5EF4-FFF2-40B4-BE49-F238E27FC236}">
                <a16:creationId xmlns:a16="http://schemas.microsoft.com/office/drawing/2014/main" id="{927BDF54-FF54-1C45-846C-00CE21A38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006" y="4772499"/>
            <a:ext cx="3000182" cy="5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3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9262-9F18-AC45-BC4A-9D15749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Variational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9C29-0BA1-DC15-0143-F318A651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2DC7-49F9-A6C7-D63E-2221E2EB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328-0DD8-ECCA-A842-DBF06975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719050" cy="4351337"/>
          </a:xfrm>
        </p:spPr>
        <p:txBody>
          <a:bodyPr>
            <a:normAutofit/>
          </a:bodyPr>
          <a:lstStyle/>
          <a:p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function</a:t>
            </a:r>
            <a:br>
              <a:rPr lang="nb-NO" dirty="0"/>
            </a:br>
            <a:r>
              <a:rPr lang="nb-NO" dirty="0"/>
              <a:t>- The universal </a:t>
            </a:r>
            <a:r>
              <a:rPr lang="nb-NO" dirty="0" err="1"/>
              <a:t>approximation</a:t>
            </a:r>
            <a:r>
              <a:rPr lang="nb-NO" dirty="0"/>
              <a:t> </a:t>
            </a:r>
            <a:r>
              <a:rPr lang="nb-NO" dirty="0" err="1"/>
              <a:t>theorem</a:t>
            </a:r>
            <a:r>
              <a:rPr lang="nb-NO" dirty="0"/>
              <a:t>: «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approximate</a:t>
            </a:r>
            <a:r>
              <a:rPr lang="nb-NO" dirty="0"/>
              <a:t> any </a:t>
            </a:r>
            <a:r>
              <a:rPr lang="nb-NO" dirty="0" err="1"/>
              <a:t>function</a:t>
            </a:r>
            <a:r>
              <a:rPr lang="nb-NO" dirty="0"/>
              <a:t>»</a:t>
            </a:r>
          </a:p>
          <a:p>
            <a:r>
              <a:rPr lang="nb-NO" dirty="0"/>
              <a:t>Must be </a:t>
            </a:r>
            <a:r>
              <a:rPr lang="nb-NO" dirty="0" err="1"/>
              <a:t>optimized</a:t>
            </a:r>
            <a:endParaRPr lang="nb-NO" dirty="0"/>
          </a:p>
          <a:p>
            <a:r>
              <a:rPr lang="nb-NO" dirty="0"/>
              <a:t>Has </a:t>
            </a:r>
            <a:r>
              <a:rPr lang="nb-NO" dirty="0" err="1"/>
              <a:t>shown</a:t>
            </a:r>
            <a:r>
              <a:rPr lang="nb-NO" dirty="0"/>
              <a:t>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in many </a:t>
            </a:r>
            <a:r>
              <a:rPr lang="nb-NO" dirty="0" err="1"/>
              <a:t>fields</a:t>
            </a:r>
            <a:endParaRPr lang="nb-NO" dirty="0"/>
          </a:p>
        </p:txBody>
      </p:sp>
      <p:pic>
        <p:nvPicPr>
          <p:cNvPr id="5" name="Grafikk 4">
            <a:extLst>
              <a:ext uri="{FF2B5EF4-FFF2-40B4-BE49-F238E27FC236}">
                <a16:creationId xmlns:a16="http://schemas.microsoft.com/office/drawing/2014/main" id="{01D8C0CF-6DB8-3E37-AB07-2820C91C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417" y="1912777"/>
            <a:ext cx="5593459" cy="36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1290"/>
      </p:ext>
    </p:extLst>
  </p:cSld>
  <p:clrMapOvr>
    <a:masterClrMapping/>
  </p:clrMapOvr>
</p:sld>
</file>

<file path=ppt/theme/theme1.xml><?xml version="1.0" encoding="utf-8"?>
<a:theme xmlns:a="http://schemas.openxmlformats.org/drawingml/2006/main" name="Utsikt">
  <a:themeElements>
    <a:clrScheme name="Utsik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Utsik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Utsik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TM03457515[[fn=Utsikt]]</Template>
  <TotalTime>9922</TotalTime>
  <Words>272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Utsikt</vt:lpstr>
      <vt:lpstr>Studies of Quantum Dots using Neural Networks and Coupled Cluster</vt:lpstr>
      <vt:lpstr>Overview</vt:lpstr>
      <vt:lpstr>Quantum Dots</vt:lpstr>
      <vt:lpstr>The Equation we want to solve</vt:lpstr>
      <vt:lpstr>Goals</vt:lpstr>
      <vt:lpstr>The Hartree-Fock Method</vt:lpstr>
      <vt:lpstr>Coupled Cluster</vt:lpstr>
      <vt:lpstr>Variational Monte Carlo</vt:lpstr>
      <vt:lpstr>Neural Networks</vt:lpstr>
      <vt:lpstr>Our trial wave function</vt:lpstr>
      <vt:lpstr>Similar approaches by others</vt:lpstr>
      <vt:lpstr>Our Implementation</vt:lpstr>
      <vt:lpstr>Working in Julia</vt:lpstr>
      <vt:lpstr>Optimizations</vt:lpstr>
      <vt:lpstr>Automatic differantiation</vt:lpstr>
      <vt:lpstr>Ground state energies</vt:lpstr>
      <vt:lpstr>One-body density</vt:lpstr>
      <vt:lpstr>Performance</vt:lpstr>
      <vt:lpstr>Limitations and 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Quantum Dots using Neural Networks and Coupled Cluster</dc:title>
  <dc:creator>Karl Henrik Fredly</dc:creator>
  <cp:lastModifiedBy>Karl Henrik Fredly</cp:lastModifiedBy>
  <cp:revision>3</cp:revision>
  <dcterms:created xsi:type="dcterms:W3CDTF">2022-10-25T11:46:33Z</dcterms:created>
  <dcterms:modified xsi:type="dcterms:W3CDTF">2022-11-01T09:11:45Z</dcterms:modified>
</cp:coreProperties>
</file>