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76" r:id="rId3"/>
    <p:sldId id="266" r:id="rId4"/>
    <p:sldId id="257" r:id="rId5"/>
    <p:sldId id="260" r:id="rId6"/>
    <p:sldId id="261" r:id="rId7"/>
    <p:sldId id="259" r:id="rId8"/>
    <p:sldId id="263" r:id="rId9"/>
    <p:sldId id="258" r:id="rId10"/>
    <p:sldId id="264" r:id="rId11"/>
    <p:sldId id="274" r:id="rId12"/>
    <p:sldId id="267" r:id="rId13"/>
    <p:sldId id="278" r:id="rId14"/>
    <p:sldId id="280" r:id="rId15"/>
    <p:sldId id="272" r:id="rId16"/>
    <p:sldId id="281" r:id="rId17"/>
    <p:sldId id="269" r:id="rId18"/>
    <p:sldId id="27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29" autoAdjust="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67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985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7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324E1D-5BFC-4A26-948C-815C71133AD7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0B40-4643-6318-C8E6-2211571FF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Studies of Quantum Dots using Neural Networks and Coupled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82563-4B81-BD36-9797-0716A1CDF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5415-BE6B-7574-8F9F-FCB1D09F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noProof="0" dirty="0"/>
              <a:t> trial wave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59A9-3047-F651-7AE7-620CB95B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The </a:t>
            </a:r>
            <a:r>
              <a:rPr lang="nb-NO" sz="2400" dirty="0" err="1"/>
              <a:t>Slater</a:t>
            </a:r>
            <a:r>
              <a:rPr lang="nb-NO" sz="2400" dirty="0"/>
              <a:t>-Neural Network </a:t>
            </a:r>
            <a:r>
              <a:rPr lang="nb-NO" sz="2400" dirty="0" err="1"/>
              <a:t>wave</a:t>
            </a:r>
            <a:r>
              <a:rPr lang="nb-NO" sz="2400" dirty="0"/>
              <a:t> </a:t>
            </a:r>
            <a:r>
              <a:rPr lang="nb-NO" sz="2400" dirty="0" err="1"/>
              <a:t>function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 err="1"/>
              <a:t>Hartree-Fock</a:t>
            </a:r>
            <a:r>
              <a:rPr lang="nb-NO" sz="2400" dirty="0"/>
              <a:t> determinant</a:t>
            </a:r>
            <a:br>
              <a:rPr lang="nb-NO" sz="2400" dirty="0"/>
            </a:br>
            <a:r>
              <a:rPr lang="nb-NO" sz="2400" dirty="0"/>
              <a:t>- Anti-</a:t>
            </a:r>
            <a:r>
              <a:rPr lang="nb-NO" sz="2400" dirty="0" err="1"/>
              <a:t>symmetric</a:t>
            </a:r>
            <a:br>
              <a:rPr lang="nb-NO" sz="2400" dirty="0"/>
            </a:br>
            <a:r>
              <a:rPr lang="nb-NO" sz="2400" dirty="0"/>
              <a:t>- Good </a:t>
            </a:r>
            <a:r>
              <a:rPr lang="nb-NO" sz="2400" dirty="0" err="1"/>
              <a:t>starting</a:t>
            </a:r>
            <a:r>
              <a:rPr lang="nb-NO" sz="2400" dirty="0"/>
              <a:t> </a:t>
            </a:r>
            <a:r>
              <a:rPr lang="nb-NO" sz="2400" dirty="0" err="1"/>
              <a:t>point</a:t>
            </a:r>
            <a:endParaRPr lang="nb-NO" sz="2400" dirty="0"/>
          </a:p>
          <a:p>
            <a:r>
              <a:rPr lang="nb-NO" sz="2400" dirty="0"/>
              <a:t>Neural Network </a:t>
            </a:r>
            <a:r>
              <a:rPr lang="nb-NO" sz="2400" dirty="0" err="1"/>
              <a:t>with</a:t>
            </a:r>
            <a:r>
              <a:rPr lang="nb-NO" sz="2400" dirty="0"/>
              <a:t> </a:t>
            </a:r>
            <a:r>
              <a:rPr lang="nb-NO" sz="2400" dirty="0" err="1"/>
              <a:t>sorted</a:t>
            </a:r>
            <a:r>
              <a:rPr lang="nb-NO" sz="2400" dirty="0"/>
              <a:t> inputs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Symmetric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Flexible</a:t>
            </a:r>
            <a:endParaRPr lang="nb-NO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E3CC0-D68D-7559-0F2C-2C8876A2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48" y="2402072"/>
            <a:ext cx="4027305" cy="65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054-9F6D-BD71-9307-7DE5B883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Similar approaches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4BC3-0F9F-03C4-E57B-90E9264BC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22438" cy="4351337"/>
          </a:xfrm>
        </p:spPr>
        <p:txBody>
          <a:bodyPr>
            <a:normAutofit/>
          </a:bodyPr>
          <a:lstStyle/>
          <a:p>
            <a:r>
              <a:rPr lang="nb-NO" sz="2400" dirty="0"/>
              <a:t>Even Nordhagen, Martin Krokan Hovden,</a:t>
            </a:r>
            <a:br>
              <a:rPr lang="nb-NO" sz="2400" dirty="0"/>
            </a:br>
            <a:r>
              <a:rPr lang="nb-NO" sz="2400" dirty="0"/>
              <a:t>Johan Nereng, Bendik </a:t>
            </a:r>
            <a:r>
              <a:rPr lang="nb-NO" sz="2400" dirty="0" err="1"/>
              <a:t>Samseth</a:t>
            </a:r>
            <a:r>
              <a:rPr lang="nb-NO" sz="2400" dirty="0"/>
              <a:t>:</a:t>
            </a:r>
            <a:br>
              <a:rPr lang="nb-NO" sz="2400" dirty="0"/>
            </a:br>
            <a:r>
              <a:rPr lang="nb-NO" sz="2400" dirty="0"/>
              <a:t>- Simple determinant</a:t>
            </a:r>
            <a:br>
              <a:rPr lang="nb-NO" sz="2400" dirty="0"/>
            </a:br>
            <a:r>
              <a:rPr lang="nb-NO" sz="2400" dirty="0"/>
              <a:t>- Neural Network, </a:t>
            </a:r>
            <a:r>
              <a:rPr lang="nb-NO" sz="2400" dirty="0" err="1"/>
              <a:t>sorted</a:t>
            </a:r>
            <a:r>
              <a:rPr lang="nb-NO" sz="2400" dirty="0"/>
              <a:t> input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Restricted</a:t>
            </a:r>
            <a:r>
              <a:rPr lang="nb-NO" sz="2400" dirty="0"/>
              <a:t> </a:t>
            </a:r>
            <a:r>
              <a:rPr lang="nb-NO" sz="2400" dirty="0" err="1"/>
              <a:t>Boltzmann</a:t>
            </a:r>
            <a:r>
              <a:rPr lang="nb-NO" sz="2400" dirty="0"/>
              <a:t> Machine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Slater-Jastrow</a:t>
            </a:r>
            <a:r>
              <a:rPr lang="nb-NO" sz="2400" dirty="0"/>
              <a:t> or Pade-</a:t>
            </a:r>
            <a:r>
              <a:rPr lang="nb-NO" sz="2400" dirty="0" err="1"/>
              <a:t>Jastrow</a:t>
            </a:r>
            <a:r>
              <a:rPr lang="nb-NO" sz="2400" dirty="0"/>
              <a:t> </a:t>
            </a:r>
            <a:r>
              <a:rPr lang="nb-NO" sz="2400" dirty="0" err="1"/>
              <a:t>factor</a:t>
            </a:r>
            <a:endParaRPr lang="nb-NO" sz="2400" dirty="0"/>
          </a:p>
          <a:p>
            <a:endParaRPr lang="nb-NO" sz="2400" dirty="0"/>
          </a:p>
          <a:p>
            <a:r>
              <a:rPr lang="en-US" sz="2400" dirty="0" err="1"/>
              <a:t>FermiNet</a:t>
            </a:r>
            <a:br>
              <a:rPr lang="en-US" sz="2400" dirty="0"/>
            </a:br>
            <a:r>
              <a:rPr lang="en-US" sz="2400" dirty="0"/>
              <a:t>- Main Innovation: The construction of a set of permutation-equivariant functions with </a:t>
            </a:r>
            <a:r>
              <a:rPr lang="nb-NO" sz="2400" dirty="0"/>
              <a:t>neural </a:t>
            </a:r>
            <a:r>
              <a:rPr lang="nb-NO" sz="2400" dirty="0" err="1"/>
              <a:t>networks</a:t>
            </a:r>
            <a:br>
              <a:rPr lang="nb-NO" sz="2400" dirty="0"/>
            </a:br>
            <a:r>
              <a:rPr lang="nb-NO" sz="2400" dirty="0"/>
              <a:t>- </a:t>
            </a:r>
            <a:r>
              <a:rPr lang="nb-NO" sz="2400" dirty="0" err="1"/>
              <a:t>Particle</a:t>
            </a:r>
            <a:r>
              <a:rPr lang="nb-NO" sz="2400" dirty="0"/>
              <a:t> </a:t>
            </a:r>
            <a:r>
              <a:rPr lang="nb-NO" sz="2400" dirty="0" err="1"/>
              <a:t>distances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18665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8FDE-165E-82C6-F11A-2B6FE1A1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8C3B-406B-ACF2-E5AC-84BFE083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C++?</a:t>
            </a:r>
            <a:br>
              <a:rPr lang="nb-NO" sz="2000" dirty="0"/>
            </a:br>
            <a:r>
              <a:rPr lang="nb-NO" sz="2000" dirty="0"/>
              <a:t>- </a:t>
            </a:r>
            <a:r>
              <a:rPr lang="nb-NO" sz="2000" dirty="0" err="1"/>
              <a:t>Compiled</a:t>
            </a:r>
            <a:br>
              <a:rPr lang="nb-NO" sz="2000" dirty="0"/>
            </a:br>
            <a:r>
              <a:rPr lang="nb-NO" sz="2000" dirty="0"/>
              <a:t>- Runtime </a:t>
            </a:r>
            <a:r>
              <a:rPr lang="nb-NO" sz="2000" dirty="0" err="1"/>
              <a:t>seperate</a:t>
            </a:r>
            <a:endParaRPr lang="nb-NO" sz="2000" dirty="0"/>
          </a:p>
          <a:p>
            <a:r>
              <a:rPr lang="nb-NO" sz="2000" dirty="0"/>
              <a:t>Python?</a:t>
            </a:r>
            <a:br>
              <a:rPr lang="nb-NO" sz="2000" dirty="0"/>
            </a:br>
            <a:r>
              <a:rPr lang="nb-NO" sz="2000" dirty="0"/>
              <a:t>- </a:t>
            </a:r>
            <a:r>
              <a:rPr lang="nb-NO" sz="2000" dirty="0" err="1"/>
              <a:t>Slow</a:t>
            </a:r>
            <a:r>
              <a:rPr lang="nb-NO" sz="2000" dirty="0"/>
              <a:t> </a:t>
            </a:r>
            <a:r>
              <a:rPr lang="nb-NO" sz="2000" dirty="0" err="1"/>
              <a:t>runtime</a:t>
            </a:r>
            <a:br>
              <a:rPr lang="nb-NO" sz="2000" dirty="0"/>
            </a:br>
            <a:r>
              <a:rPr lang="nb-NO" sz="2000" dirty="0"/>
              <a:t>- </a:t>
            </a:r>
            <a:r>
              <a:rPr lang="nb-NO" sz="2000" dirty="0" err="1"/>
              <a:t>Numba</a:t>
            </a:r>
            <a:r>
              <a:rPr lang="nb-NO" sz="2000" dirty="0"/>
              <a:t> and </a:t>
            </a:r>
            <a:r>
              <a:rPr lang="nb-NO" sz="2000" dirty="0" err="1"/>
              <a:t>Jax</a:t>
            </a:r>
            <a:endParaRPr lang="nb-NO" sz="2000" dirty="0"/>
          </a:p>
          <a:p>
            <a:r>
              <a:rPr lang="nb-NO" sz="2000" dirty="0"/>
              <a:t>Julia</a:t>
            </a:r>
            <a:br>
              <a:rPr lang="en-US" sz="2000" dirty="0"/>
            </a:br>
            <a:r>
              <a:rPr lang="en-US" sz="2000" dirty="0"/>
              <a:t>- Compiles just in time</a:t>
            </a:r>
            <a:br>
              <a:rPr lang="en-US" sz="2000" dirty="0"/>
            </a:br>
            <a:r>
              <a:rPr lang="en-US" sz="2000" dirty="0"/>
              <a:t>- Write and run in tandem</a:t>
            </a:r>
            <a:br>
              <a:rPr lang="en-US" sz="2000" dirty="0"/>
            </a:br>
            <a:r>
              <a:rPr lang="en-US" sz="2000" dirty="0"/>
              <a:t>- Libraries and tools for 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1476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E36-BEF4-927A-9275-02A229E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Optimizations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E066-1C25-77A2-921E-BB87304E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1 million VMC </a:t>
            </a:r>
            <a:r>
              <a:rPr lang="nb-NO" dirty="0" err="1"/>
              <a:t>steps</a:t>
            </a:r>
            <a:r>
              <a:rPr lang="nb-NO" dirty="0"/>
              <a:t> takes </a:t>
            </a:r>
            <a:r>
              <a:rPr lang="fr-FR" dirty="0"/>
              <a:t>0.59 seconds</a:t>
            </a:r>
          </a:p>
          <a:p>
            <a:r>
              <a:rPr lang="nb-NO" dirty="0" err="1"/>
              <a:t>Paralellization</a:t>
            </a:r>
            <a:br>
              <a:rPr lang="nb-NO" dirty="0"/>
            </a:br>
            <a:r>
              <a:rPr lang="nb-NO" dirty="0"/>
              <a:t>- </a:t>
            </a:r>
            <a:r>
              <a:rPr lang="fr-FR" dirty="0"/>
              <a:t>1.88 seconds</a:t>
            </a:r>
            <a:br>
              <a:rPr lang="fr-FR" dirty="0"/>
            </a:br>
            <a:r>
              <a:rPr lang="fr-FR" dirty="0"/>
              <a:t>  with 1 thread instead of 12</a:t>
            </a:r>
            <a:endParaRPr lang="nb-NO" dirty="0"/>
          </a:p>
          <a:p>
            <a:r>
              <a:rPr lang="nb-NO" dirty="0"/>
              <a:t>Type </a:t>
            </a:r>
            <a:r>
              <a:rPr lang="nb-NO" dirty="0" err="1"/>
              <a:t>safety</a:t>
            </a:r>
            <a:r>
              <a:rPr lang="nb-NO" dirty="0"/>
              <a:t> and </a:t>
            </a:r>
            <a:r>
              <a:rPr lang="nb-NO" dirty="0" err="1"/>
              <a:t>annotations</a:t>
            </a:r>
            <a:br>
              <a:rPr lang="nb-NO" dirty="0"/>
            </a:br>
            <a:r>
              <a:rPr lang="nb-NO" dirty="0"/>
              <a:t>- </a:t>
            </a:r>
            <a:r>
              <a:rPr lang="en-US" dirty="0"/>
              <a:t>0.85 seconds</a:t>
            </a:r>
            <a:br>
              <a:rPr lang="en-US" dirty="0"/>
            </a:br>
            <a:r>
              <a:rPr lang="en-US" dirty="0"/>
              <a:t>  with no type annotations on dense layer</a:t>
            </a:r>
          </a:p>
          <a:p>
            <a:r>
              <a:rPr lang="nb-NO" dirty="0" err="1"/>
              <a:t>Avoiding</a:t>
            </a:r>
            <a:r>
              <a:rPr lang="nb-NO" dirty="0"/>
              <a:t> </a:t>
            </a:r>
            <a:r>
              <a:rPr lang="nb-NO" dirty="0" err="1"/>
              <a:t>allocations</a:t>
            </a:r>
            <a:r>
              <a:rPr lang="nb-NO" dirty="0"/>
              <a:t>. </a:t>
            </a:r>
            <a:br>
              <a:rPr lang="nb-NO" dirty="0"/>
            </a:br>
            <a:r>
              <a:rPr lang="nb-NO" dirty="0"/>
              <a:t>- </a:t>
            </a:r>
            <a:r>
              <a:rPr lang="en-US" dirty="0"/>
              <a:t>1.13 seconds</a:t>
            </a:r>
            <a:br>
              <a:rPr lang="en-US" dirty="0"/>
            </a:br>
            <a:r>
              <a:rPr lang="en-US" dirty="0"/>
              <a:t>  with no pre-allocation in neural network forward pass</a:t>
            </a:r>
          </a:p>
          <a:p>
            <a:r>
              <a:rPr lang="en-US" dirty="0"/>
              <a:t>Evaluate, Derivative, Double Derivative, Parameter Derivative</a:t>
            </a:r>
          </a:p>
          <a:p>
            <a:r>
              <a:rPr lang="en-US" dirty="0"/>
              <a:t>Sampling, Potential Energy, VMC step calculations</a:t>
            </a:r>
          </a:p>
          <a:p>
            <a:r>
              <a:rPr lang="en-US" dirty="0"/>
              <a:t>Position Updating, Sorting, Gradient Updating</a:t>
            </a:r>
          </a:p>
        </p:txBody>
      </p:sp>
    </p:spTree>
    <p:extLst>
      <p:ext uri="{BB962C8B-B14F-4D97-AF65-F5344CB8AC3E}">
        <p14:creationId xmlns:p14="http://schemas.microsoft.com/office/powerpoint/2010/main" val="70802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14BA-19E5-18C0-9E12-AD6C4328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Optimizations</a:t>
            </a:r>
            <a:r>
              <a:rPr lang="nb-NO" dirty="0"/>
              <a:t> of </a:t>
            </a:r>
            <a:r>
              <a:rPr lang="nb-NO" dirty="0" err="1"/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0143-88DC-82D2-DF22-1F5FE8E1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Two-body integrals </a:t>
            </a:r>
            <a:r>
              <a:rPr lang="nb-NO" dirty="0" err="1"/>
              <a:t>optimization</a:t>
            </a:r>
            <a:br>
              <a:rPr lang="nb-NO" dirty="0"/>
            </a:br>
            <a:r>
              <a:rPr lang="nb-NO" dirty="0"/>
              <a:t>- ~ 1.4 times faster than </a:t>
            </a:r>
            <a:r>
              <a:rPr lang="nb-NO" dirty="0" err="1"/>
              <a:t>implementation</a:t>
            </a:r>
            <a:r>
              <a:rPr lang="nb-NO" dirty="0"/>
              <a:t> by my co-supervisor</a:t>
            </a:r>
            <a:br>
              <a:rPr lang="nb-NO" dirty="0"/>
            </a:br>
            <a:r>
              <a:rPr lang="nb-NO" dirty="0"/>
              <a:t>- Julia ~50 times faster than </a:t>
            </a:r>
            <a:r>
              <a:rPr lang="nb-NO" dirty="0" err="1"/>
              <a:t>Numba</a:t>
            </a:r>
            <a:endParaRPr lang="nb-NO" dirty="0"/>
          </a:p>
          <a:p>
            <a:r>
              <a:rPr lang="nb-NO" dirty="0" err="1"/>
              <a:t>Recursive</a:t>
            </a:r>
            <a:r>
              <a:rPr lang="nb-NO" dirty="0"/>
              <a:t> </a:t>
            </a:r>
            <a:r>
              <a:rPr lang="nb-NO" dirty="0" err="1"/>
              <a:t>Harmonic</a:t>
            </a:r>
            <a:r>
              <a:rPr lang="nb-NO" dirty="0"/>
              <a:t> Oscillator </a:t>
            </a:r>
            <a:r>
              <a:rPr lang="nb-NO" dirty="0" err="1"/>
              <a:t>functions</a:t>
            </a:r>
            <a:br>
              <a:rPr lang="nb-NO" dirty="0"/>
            </a:br>
            <a:r>
              <a:rPr lang="nb-NO" dirty="0"/>
              <a:t>- ~ 4 times faster than </a:t>
            </a:r>
            <a:r>
              <a:rPr lang="nb-NO" dirty="0" err="1"/>
              <a:t>direct</a:t>
            </a:r>
            <a:endParaRPr lang="nb-NO" dirty="0"/>
          </a:p>
          <a:p>
            <a:r>
              <a:rPr lang="nb-NO" dirty="0"/>
              <a:t>Smart </a:t>
            </a:r>
            <a:r>
              <a:rPr lang="nb-NO" dirty="0" err="1"/>
              <a:t>sorting</a:t>
            </a:r>
            <a:r>
              <a:rPr lang="nb-NO" dirty="0"/>
              <a:t> of </a:t>
            </a:r>
            <a:r>
              <a:rPr lang="nb-NO" dirty="0" err="1"/>
              <a:t>positions</a:t>
            </a:r>
            <a:r>
              <a:rPr lang="nb-NO" dirty="0"/>
              <a:t> (and setting up </a:t>
            </a:r>
            <a:r>
              <a:rPr lang="nb-NO" dirty="0" err="1"/>
              <a:t>un-sorting</a:t>
            </a:r>
            <a:r>
              <a:rPr lang="nb-NO" dirty="0"/>
              <a:t>)</a:t>
            </a:r>
            <a:br>
              <a:rPr lang="nb-NO" dirty="0"/>
            </a:br>
            <a:r>
              <a:rPr lang="nb-NO" dirty="0"/>
              <a:t>- O(n) </a:t>
            </a:r>
            <a:r>
              <a:rPr lang="nb-NO" dirty="0" err="1"/>
              <a:t>instead</a:t>
            </a:r>
            <a:r>
              <a:rPr lang="nb-NO" dirty="0"/>
              <a:t> of O(n log(n))</a:t>
            </a:r>
            <a:br>
              <a:rPr lang="nb-NO" dirty="0"/>
            </a:br>
            <a:r>
              <a:rPr lang="nb-NO" dirty="0"/>
              <a:t>- ~10 times faster for 2 electrons, ~50 times faster for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9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AD15-6377-585A-AAD6-130749B8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9C6-D142-30C4-9929-94D1A3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Many </a:t>
            </a:r>
            <a:r>
              <a:rPr lang="nb-NO" dirty="0" err="1"/>
              <a:t>calculations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consist</a:t>
            </a:r>
            <a:r>
              <a:rPr lang="nb-NO" dirty="0"/>
              <a:t> of (+, -, *, /, sin, cos, </a:t>
            </a:r>
            <a:r>
              <a:rPr lang="nb-NO" dirty="0" err="1"/>
              <a:t>exp</a:t>
            </a:r>
            <a:r>
              <a:rPr lang="nb-NO" dirty="0"/>
              <a:t>, etc.)</a:t>
            </a:r>
          </a:p>
          <a:p>
            <a:r>
              <a:rPr lang="nb-NO" dirty="0"/>
              <a:t>Chain </a:t>
            </a:r>
            <a:r>
              <a:rPr lang="nb-NO" dirty="0" err="1"/>
              <a:t>rule</a:t>
            </a:r>
            <a:endParaRPr lang="nb-NO" dirty="0"/>
          </a:p>
          <a:p>
            <a:r>
              <a:rPr lang="nb-NO" dirty="0"/>
              <a:t>Forward mode: Derivative of </a:t>
            </a:r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wrt</a:t>
            </a:r>
            <a:r>
              <a:rPr lang="nb-NO" dirty="0"/>
              <a:t>. </a:t>
            </a:r>
            <a:r>
              <a:rPr lang="nb-NO" dirty="0" err="1"/>
              <a:t>the</a:t>
            </a:r>
            <a:r>
              <a:rPr lang="nb-NO" dirty="0"/>
              <a:t> input (</a:t>
            </a:r>
            <a:r>
              <a:rPr lang="nb-NO" dirty="0" err="1"/>
              <a:t>Backpropagation</a:t>
            </a:r>
            <a:r>
              <a:rPr lang="nb-NO" dirty="0"/>
              <a:t>)</a:t>
            </a:r>
          </a:p>
          <a:p>
            <a:r>
              <a:rPr lang="nb-NO" dirty="0" err="1"/>
              <a:t>Reverse</a:t>
            </a:r>
            <a:r>
              <a:rPr lang="nb-NO" dirty="0"/>
              <a:t> mode: Derivative of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wrt</a:t>
            </a:r>
            <a:r>
              <a:rPr lang="nb-NO" dirty="0"/>
              <a:t>. </a:t>
            </a:r>
            <a:r>
              <a:rPr lang="nb-NO" dirty="0" err="1"/>
              <a:t>everything</a:t>
            </a:r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80D3E-055F-F44E-111B-C51C33B8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652"/>
            <a:ext cx="5761703" cy="2945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DE193-3BCD-18C1-898D-290302AF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79" y="3566651"/>
            <a:ext cx="5350239" cy="31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0A4-3537-B642-9DED-9C42940B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Second derivatives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3008-4BBA-FDE9-B9C9-28A74ED0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Kinetic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 err="1"/>
              <a:t>Analytical</a:t>
            </a:r>
            <a:r>
              <a:rPr lang="nb-NO" dirty="0"/>
              <a:t> for simple </a:t>
            </a:r>
            <a:r>
              <a:rPr lang="nb-NO" dirty="0" err="1"/>
              <a:t>models</a:t>
            </a:r>
            <a:endParaRPr lang="nb-NO" dirty="0"/>
          </a:p>
          <a:p>
            <a:r>
              <a:rPr lang="nb-NO" dirty="0" err="1"/>
              <a:t>Autodiff</a:t>
            </a:r>
            <a:r>
              <a:rPr lang="nb-NO" dirty="0"/>
              <a:t> for </a:t>
            </a:r>
            <a:r>
              <a:rPr lang="nb-NO" dirty="0" err="1"/>
              <a:t>complicated</a:t>
            </a:r>
            <a:r>
              <a:rPr lang="nb-NO" dirty="0"/>
              <a:t> </a:t>
            </a:r>
            <a:r>
              <a:rPr lang="nb-NO" dirty="0" err="1"/>
              <a:t>models</a:t>
            </a:r>
            <a:br>
              <a:rPr lang="nb-NO" dirty="0"/>
            </a:br>
            <a:r>
              <a:rPr lang="nb-NO" dirty="0"/>
              <a:t>-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slow</a:t>
            </a:r>
            <a:endParaRPr lang="en-US" dirty="0"/>
          </a:p>
          <a:p>
            <a:r>
              <a:rPr lang="en-US" dirty="0"/>
              <a:t>1. derivatives using </a:t>
            </a:r>
            <a:r>
              <a:rPr lang="en-US" dirty="0" err="1"/>
              <a:t>ReverseDiff</a:t>
            </a:r>
            <a:r>
              <a:rPr lang="en-US" dirty="0"/>
              <a:t>, </a:t>
            </a:r>
            <a:r>
              <a:rPr lang="en-US" dirty="0" err="1"/>
              <a:t>ForwardDiff</a:t>
            </a:r>
            <a:r>
              <a:rPr lang="en-US" dirty="0"/>
              <a:t> of the </a:t>
            </a:r>
            <a:r>
              <a:rPr lang="en-US" dirty="0" err="1"/>
              <a:t>ReverseDiff</a:t>
            </a:r>
            <a:r>
              <a:rPr lang="en-US" dirty="0"/>
              <a:t> for 2.</a:t>
            </a:r>
          </a:p>
          <a:p>
            <a:r>
              <a:rPr lang="en-US" dirty="0" err="1"/>
              <a:t>FermiNet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A9F6C-DE2A-3BDF-C510-7101458A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9" y="5135817"/>
            <a:ext cx="10257409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60DD-FA50-9FFD-0BBF-22F2C3A2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Ground state energies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C68E-057C-D156-DD74-FCEAED19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C18DD-E3AC-E15C-F9F4-4ED3DE9A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29" y="4145077"/>
            <a:ext cx="813124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D7B6-9934-4FDA-DB3F-0CEE2152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One-body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A993-E8C0-AE88-F4CC-02A45C7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860-5497-D80F-838E-0B43A062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 and perspectives for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4E7C-DE35-C261-31E5-51DFBB8E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Combined</a:t>
            </a:r>
            <a:r>
              <a:rPr lang="nb-NO" dirty="0"/>
              <a:t> </a:t>
            </a:r>
            <a:r>
              <a:rPr lang="nb-NO" dirty="0" err="1"/>
              <a:t>Hartree-Fock</a:t>
            </a:r>
            <a:r>
              <a:rPr lang="nb-NO" dirty="0"/>
              <a:t> determinant </a:t>
            </a:r>
            <a:r>
              <a:rPr lang="nb-NO" dirty="0" err="1"/>
              <a:t>with</a:t>
            </a:r>
            <a:r>
              <a:rPr lang="nb-NO" dirty="0"/>
              <a:t> a neural </a:t>
            </a:r>
            <a:r>
              <a:rPr lang="nb-NO" dirty="0" err="1"/>
              <a:t>network</a:t>
            </a:r>
            <a:endParaRPr lang="nb-NO" dirty="0"/>
          </a:p>
          <a:p>
            <a:r>
              <a:rPr lang="en-US" dirty="0"/>
              <a:t>Several optimizations of the method</a:t>
            </a:r>
          </a:p>
          <a:p>
            <a:r>
              <a:rPr lang="nb-NO" dirty="0" err="1"/>
              <a:t>Shown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feasibility</a:t>
            </a:r>
            <a:r>
              <a:rPr lang="nb-NO" dirty="0"/>
              <a:t> of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autmatic-differentiation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double derivatives</a:t>
            </a:r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many-body </a:t>
            </a:r>
            <a:r>
              <a:rPr lang="nb-NO" dirty="0" err="1"/>
              <a:t>methods</a:t>
            </a:r>
            <a:r>
              <a:rPr lang="nb-NO" dirty="0"/>
              <a:t> in Julia</a:t>
            </a:r>
          </a:p>
          <a:p>
            <a:endParaRPr lang="nb-NO" dirty="0"/>
          </a:p>
          <a:p>
            <a:r>
              <a:rPr lang="nb-NO" dirty="0"/>
              <a:t>The use of </a:t>
            </a:r>
            <a:r>
              <a:rPr lang="nb-NO" dirty="0" err="1"/>
              <a:t>particle</a:t>
            </a:r>
            <a:r>
              <a:rPr lang="nb-NO" dirty="0"/>
              <a:t> </a:t>
            </a:r>
            <a:r>
              <a:rPr lang="nb-NO" dirty="0" err="1"/>
              <a:t>distances</a:t>
            </a:r>
            <a:r>
              <a:rPr lang="nb-NO" dirty="0"/>
              <a:t> to </a:t>
            </a:r>
            <a:r>
              <a:rPr lang="nb-NO" dirty="0" err="1"/>
              <a:t>satisfy</a:t>
            </a:r>
            <a:r>
              <a:rPr lang="nb-NO" dirty="0"/>
              <a:t> </a:t>
            </a:r>
            <a:r>
              <a:rPr lang="nb-NO" dirty="0" err="1"/>
              <a:t>cusp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  <a:p>
            <a:r>
              <a:rPr lang="nb-NO" dirty="0"/>
              <a:t>The use of </a:t>
            </a:r>
            <a:r>
              <a:rPr lang="en-US" dirty="0"/>
              <a:t>permutation-equivariant functions to achieve anti-symmetry in higher dimensions</a:t>
            </a:r>
          </a:p>
          <a:p>
            <a:r>
              <a:rPr lang="nb-NO" dirty="0"/>
              <a:t>Testing </a:t>
            </a:r>
            <a:r>
              <a:rPr lang="nb-NO" dirty="0" err="1"/>
              <a:t>on</a:t>
            </a:r>
            <a:r>
              <a:rPr lang="nb-NO" dirty="0"/>
              <a:t> more systems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002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05931B-027F-F607-D453-E51343F3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noProof="0" dirty="0"/>
              <a:t>Studies of Quantum Dots using Neural Networks and Coupled Cluster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73E80-4057-AAE8-569E-9600E633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48464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0" dirty="0"/>
              <a:t>   System we want to solve:</a:t>
            </a:r>
            <a:endParaRPr lang="en-US" sz="2000" b="1" noProof="0" dirty="0"/>
          </a:p>
          <a:p>
            <a:r>
              <a:rPr lang="en-US" sz="2000" b="1" noProof="0" dirty="0"/>
              <a:t>Quantum Dots </a:t>
            </a:r>
            <a:r>
              <a:rPr lang="en-US" sz="2000" noProof="0" dirty="0"/>
              <a:t>- Trapped electrons</a:t>
            </a:r>
          </a:p>
          <a:p>
            <a:endParaRPr lang="en-US" sz="2000" noProof="0" dirty="0"/>
          </a:p>
          <a:p>
            <a:pPr marL="0" indent="0">
              <a:buNone/>
            </a:pPr>
            <a:r>
              <a:rPr lang="en-US" sz="2000" dirty="0"/>
              <a:t>   Methods we will use to solve it:</a:t>
            </a:r>
          </a:p>
          <a:p>
            <a:r>
              <a:rPr lang="en-US" sz="2000" noProof="0" dirty="0"/>
              <a:t>Hartree-</a:t>
            </a:r>
            <a:r>
              <a:rPr lang="en-US" sz="2000" noProof="0" dirty="0" err="1"/>
              <a:t>Fock</a:t>
            </a:r>
            <a:endParaRPr lang="en-US" sz="2000" dirty="0"/>
          </a:p>
          <a:p>
            <a:r>
              <a:rPr lang="en-US" sz="2000" b="1" dirty="0"/>
              <a:t>Coupled Cluster</a:t>
            </a:r>
          </a:p>
          <a:p>
            <a:r>
              <a:rPr lang="en-US" sz="2000" dirty="0"/>
              <a:t>Variational Monte Carlo (VMC)</a:t>
            </a:r>
            <a:br>
              <a:rPr lang="en-US" sz="2000" dirty="0"/>
            </a:br>
            <a:r>
              <a:rPr lang="en-US" sz="2000" dirty="0"/>
              <a:t>- Hartree-</a:t>
            </a:r>
            <a:r>
              <a:rPr lang="en-US" sz="2000" dirty="0" err="1"/>
              <a:t>Fock</a:t>
            </a:r>
            <a:r>
              <a:rPr lang="en-US" sz="2000" dirty="0"/>
              <a:t> + </a:t>
            </a:r>
            <a:r>
              <a:rPr lang="en-US" sz="2000" b="1" dirty="0"/>
              <a:t>Neural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390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DFF-CC9A-9C93-0EB8-1D68C5F9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B3C2-29BD-4818-2C8D-D52F9989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</a:rPr>
              <a:t>Implement the restricted Hartree-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Fock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method, the general Hartree-</a:t>
            </a:r>
            <a:r>
              <a:rPr lang="en-US" sz="2400" dirty="0" err="1">
                <a:effectLst/>
                <a:latin typeface="Times New Roman" panose="02020603050405020304" pitchFamily="18" charset="0"/>
              </a:rPr>
              <a:t>Fock</a:t>
            </a:r>
            <a:r>
              <a:rPr lang="en-US" sz="2400" dirty="0">
                <a:effectLst/>
                <a:latin typeface="Times New Roman" panose="02020603050405020304" pitchFamily="18" charset="0"/>
              </a:rPr>
              <a:t> method, the coupled cluster doubles method, and the coupled cluster singles and doubles method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Implement a variational Monte Carlo code combining the Hartree-</a:t>
            </a:r>
            <a:r>
              <a:rPr lang="en-GB" sz="2400" dirty="0" err="1"/>
              <a:t>Fock</a:t>
            </a:r>
            <a:r>
              <a:rPr lang="en-GB" sz="2400" dirty="0"/>
              <a:t> solution with a neural network</a:t>
            </a:r>
            <a:endParaRPr lang="en-US" sz="2400" dirty="0"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sz="2400" dirty="0"/>
              <a:t>Make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code</a:t>
            </a:r>
            <a:r>
              <a:rPr lang="nb-NO" sz="2400" dirty="0"/>
              <a:t> really fast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37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3427-3212-635F-7412-AF4FEF5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Quantum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EA26-4E0A-756E-BB1D-C05A7B06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982324" cy="4351337"/>
          </a:xfrm>
        </p:spPr>
        <p:txBody>
          <a:bodyPr>
            <a:normAutofit/>
          </a:bodyPr>
          <a:lstStyle/>
          <a:p>
            <a:r>
              <a:rPr lang="nb-NO" sz="2000" dirty="0"/>
              <a:t>Electrons in a </a:t>
            </a:r>
            <a:r>
              <a:rPr lang="nb-NO" sz="2000" dirty="0" err="1"/>
              <a:t>Harmonic</a:t>
            </a:r>
            <a:r>
              <a:rPr lang="nb-NO" sz="2000" dirty="0"/>
              <a:t> </a:t>
            </a:r>
            <a:r>
              <a:rPr lang="nb-NO" sz="2000" dirty="0" err="1"/>
              <a:t>Potential</a:t>
            </a:r>
            <a:br>
              <a:rPr lang="nb-NO" sz="2000" dirty="0"/>
            </a:br>
            <a:r>
              <a:rPr lang="nb-NO" sz="2000" dirty="0"/>
              <a:t>- </a:t>
            </a:r>
            <a:r>
              <a:rPr lang="nb-NO" sz="2000" dirty="0" err="1"/>
              <a:t>Potential</a:t>
            </a:r>
            <a:r>
              <a:rPr lang="nb-NO" sz="2000" dirty="0"/>
              <a:t> pulls</a:t>
            </a:r>
            <a:br>
              <a:rPr lang="nb-NO" sz="2000" dirty="0"/>
            </a:br>
            <a:r>
              <a:rPr lang="nb-NO" sz="2000" dirty="0"/>
              <a:t>- Electrons </a:t>
            </a:r>
            <a:r>
              <a:rPr lang="nb-NO" sz="2000" dirty="0" err="1"/>
              <a:t>repel</a:t>
            </a:r>
            <a:endParaRPr lang="nb-NO" sz="2000" dirty="0"/>
          </a:p>
          <a:p>
            <a:r>
              <a:rPr lang="nb-NO" sz="2000" dirty="0" err="1"/>
              <a:t>Approximates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potentials</a:t>
            </a:r>
            <a:endParaRPr lang="nb-NO" sz="2000" dirty="0"/>
          </a:p>
          <a:p>
            <a:r>
              <a:rPr lang="nb-NO" sz="2000" dirty="0"/>
              <a:t>Non-</a:t>
            </a:r>
            <a:r>
              <a:rPr lang="nb-NO" sz="2000" dirty="0" err="1"/>
              <a:t>interacting</a:t>
            </a:r>
            <a:r>
              <a:rPr lang="nb-NO" sz="2000" dirty="0"/>
              <a:t> case has </a:t>
            </a:r>
            <a:r>
              <a:rPr lang="nb-NO" sz="2000" dirty="0" err="1"/>
              <a:t>exact</a:t>
            </a:r>
            <a:r>
              <a:rPr lang="nb-NO" sz="2000" dirty="0"/>
              <a:t> </a:t>
            </a:r>
            <a:r>
              <a:rPr lang="nb-NO" sz="2000" dirty="0" err="1"/>
              <a:t>analytical</a:t>
            </a:r>
            <a:r>
              <a:rPr lang="nb-NO" sz="2000" dirty="0"/>
              <a:t> </a:t>
            </a:r>
            <a:r>
              <a:rPr lang="nb-NO" sz="2000" dirty="0" err="1"/>
              <a:t>solution</a:t>
            </a:r>
            <a:endParaRPr lang="nb-NO" sz="20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D9EE489-605E-42AB-9257-D01A17663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6" y="3254477"/>
            <a:ext cx="4856645" cy="3237763"/>
          </a:xfrm>
          <a:prstGeom prst="rect">
            <a:avLst/>
          </a:prstGeom>
        </p:spPr>
      </p:pic>
      <p:pic>
        <p:nvPicPr>
          <p:cNvPr id="21" name="Bilde 20">
            <a:extLst>
              <a:ext uri="{FF2B5EF4-FFF2-40B4-BE49-F238E27FC236}">
                <a16:creationId xmlns:a16="http://schemas.microsoft.com/office/drawing/2014/main" id="{B7372A06-10EC-CF47-63B9-1DDC9F6F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164" y="1691322"/>
            <a:ext cx="1434707" cy="11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C93-FA87-15B9-97AE-671E52E3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dirty="0"/>
              <a:t>Equation we want to solve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2941-F018-5D42-C555-DD83118D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b-NO" sz="2400" dirty="0"/>
          </a:p>
          <a:p>
            <a:endParaRPr lang="nb-NO" sz="2400" dirty="0"/>
          </a:p>
          <a:p>
            <a:r>
              <a:rPr lang="nb-NO" sz="2400" dirty="0"/>
              <a:t>The time-</a:t>
            </a:r>
            <a:r>
              <a:rPr lang="nb-NO" sz="2400" dirty="0" err="1"/>
              <a:t>independent</a:t>
            </a:r>
            <a:r>
              <a:rPr lang="nb-NO" sz="2400" dirty="0"/>
              <a:t> </a:t>
            </a:r>
            <a:r>
              <a:rPr lang="nb-NO" sz="2400" dirty="0" err="1"/>
              <a:t>electronic</a:t>
            </a:r>
            <a:r>
              <a:rPr lang="nb-NO" sz="2400" dirty="0"/>
              <a:t> </a:t>
            </a:r>
            <a:r>
              <a:rPr lang="nb-NO" sz="2400" dirty="0" err="1"/>
              <a:t>Schrödinger</a:t>
            </a:r>
            <a:r>
              <a:rPr lang="nb-NO" sz="2400" dirty="0"/>
              <a:t> </a:t>
            </a:r>
            <a:r>
              <a:rPr lang="nb-NO" sz="2400" dirty="0" err="1"/>
              <a:t>equation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variational method</a:t>
            </a:r>
            <a:br>
              <a:rPr lang="en-US" sz="2400" dirty="0"/>
            </a:br>
            <a:r>
              <a:rPr lang="en-US" sz="2400" dirty="0"/>
              <a:t>- Trial wave function</a:t>
            </a:r>
            <a:br>
              <a:rPr lang="en-US" sz="2400" dirty="0"/>
            </a:br>
            <a:r>
              <a:rPr lang="en-US" sz="2400" dirty="0"/>
              <a:t>- Optimization</a:t>
            </a:r>
          </a:p>
          <a:p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926737E-0CE9-CB30-07AF-10945535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8" y="3287353"/>
            <a:ext cx="4800762" cy="145737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2C5ED5E-30AE-0817-DF36-D3E6EB89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39" y="2028086"/>
            <a:ext cx="2188768" cy="7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7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02D1-0B2A-0631-54E7-EF7887D8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Hartree-</a:t>
            </a:r>
            <a:r>
              <a:rPr lang="en-US" noProof="0" dirty="0" err="1"/>
              <a:t>Fock</a:t>
            </a:r>
            <a:r>
              <a:rPr lang="en-US" noProof="0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EFA5-0FFF-D7A1-0200-12AEBCCF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Slater</a:t>
            </a:r>
            <a:r>
              <a:rPr lang="nb-NO" dirty="0"/>
              <a:t> determinant</a:t>
            </a:r>
          </a:p>
          <a:p>
            <a:r>
              <a:rPr lang="nb-NO" dirty="0"/>
              <a:t>Anti-</a:t>
            </a:r>
            <a:r>
              <a:rPr lang="nb-NO" dirty="0" err="1"/>
              <a:t>symmetric</a:t>
            </a:r>
            <a:endParaRPr lang="nb-NO" dirty="0"/>
          </a:p>
          <a:p>
            <a:r>
              <a:rPr lang="nb-NO" dirty="0"/>
              <a:t>Combinations of </a:t>
            </a:r>
            <a:r>
              <a:rPr lang="nb-NO" dirty="0" err="1"/>
              <a:t>Harmonic</a:t>
            </a:r>
            <a:r>
              <a:rPr lang="nb-NO" dirty="0"/>
              <a:t> Oscillator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Optimize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iterative </a:t>
            </a:r>
            <a:r>
              <a:rPr lang="nb-NO" dirty="0" err="1"/>
              <a:t>scheme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260D95A-C6BE-6B4E-C23E-2FED885D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823298"/>
            <a:ext cx="6323043" cy="21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74C9-6C68-F353-9856-8598C77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Coupled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13DA-2D7B-C2A2-A1B8-96767B69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7803471" cy="4663440"/>
          </a:xfrm>
        </p:spPr>
        <p:txBody>
          <a:bodyPr>
            <a:normAutofit/>
          </a:bodyPr>
          <a:lstStyle/>
          <a:p>
            <a:r>
              <a:rPr lang="nb-NO" dirty="0"/>
              <a:t>Many </a:t>
            </a:r>
            <a:r>
              <a:rPr lang="nb-NO" dirty="0" err="1"/>
              <a:t>Slater</a:t>
            </a:r>
            <a:r>
              <a:rPr lang="nb-NO" dirty="0"/>
              <a:t> determinants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Using just a few operators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Not </a:t>
            </a:r>
            <a:r>
              <a:rPr lang="nb-NO" dirty="0" err="1"/>
              <a:t>variational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6652A13A-4E62-4309-F235-BD8CB394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21" y="3486924"/>
            <a:ext cx="8021169" cy="981212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4F2626D7-FAC7-E70E-E262-105C22B6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21" y="4219797"/>
            <a:ext cx="4153480" cy="771633"/>
          </a:xfrm>
          <a:prstGeom prst="rect">
            <a:avLst/>
          </a:prstGeom>
        </p:spPr>
      </p:pic>
      <p:pic>
        <p:nvPicPr>
          <p:cNvPr id="21" name="Bilde 20">
            <a:extLst>
              <a:ext uri="{FF2B5EF4-FFF2-40B4-BE49-F238E27FC236}">
                <a16:creationId xmlns:a16="http://schemas.microsoft.com/office/drawing/2014/main" id="{76AD1AB3-040A-7305-3515-A871791B1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15" y="6011429"/>
            <a:ext cx="3000182" cy="472470"/>
          </a:xfrm>
          <a:prstGeom prst="rect">
            <a:avLst/>
          </a:prstGeom>
        </p:spPr>
      </p:pic>
      <p:pic>
        <p:nvPicPr>
          <p:cNvPr id="23" name="Bilde 22">
            <a:extLst>
              <a:ext uri="{FF2B5EF4-FFF2-40B4-BE49-F238E27FC236}">
                <a16:creationId xmlns:a16="http://schemas.microsoft.com/office/drawing/2014/main" id="{824F0BC1-ADFB-808A-FBC1-C62B8364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98" y="6011429"/>
            <a:ext cx="3097763" cy="528117"/>
          </a:xfrm>
          <a:prstGeom prst="rect">
            <a:avLst/>
          </a:prstGeom>
        </p:spPr>
      </p:pic>
      <p:pic>
        <p:nvPicPr>
          <p:cNvPr id="25" name="Bilde 24">
            <a:extLst>
              <a:ext uri="{FF2B5EF4-FFF2-40B4-BE49-F238E27FC236}">
                <a16:creationId xmlns:a16="http://schemas.microsoft.com/office/drawing/2014/main" id="{927BDF54-FF54-1C45-846C-00CE21A38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505" y="5909702"/>
            <a:ext cx="3000182" cy="5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3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9262-9F18-AC45-BC4A-9D157493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Variational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9C29-0BA1-DC15-0143-F318A651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96118"/>
          </a:xfrm>
        </p:spPr>
        <p:txBody>
          <a:bodyPr>
            <a:normAutofit/>
          </a:bodyPr>
          <a:lstStyle/>
          <a:p>
            <a:r>
              <a:rPr lang="nb-NO" dirty="0" err="1"/>
              <a:t>Efficiently</a:t>
            </a:r>
            <a:r>
              <a:rPr lang="nb-NO" dirty="0"/>
              <a:t> </a:t>
            </a:r>
            <a:r>
              <a:rPr lang="nb-NO" dirty="0" err="1"/>
              <a:t>approximate</a:t>
            </a:r>
            <a:r>
              <a:rPr lang="nb-NO" dirty="0"/>
              <a:t> integrals</a:t>
            </a:r>
          </a:p>
          <a:p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particles</a:t>
            </a:r>
            <a:r>
              <a:rPr lang="nb-NO" dirty="0"/>
              <a:t> around, </a:t>
            </a:r>
            <a:r>
              <a:rPr lang="nb-NO" dirty="0" err="1"/>
              <a:t>following</a:t>
            </a:r>
            <a:r>
              <a:rPr lang="nb-NO" dirty="0"/>
              <a:t> some </a:t>
            </a:r>
            <a:r>
              <a:rPr lang="nb-NO" dirty="0" err="1"/>
              <a:t>statistical</a:t>
            </a:r>
            <a:r>
              <a:rPr lang="nb-NO" dirty="0"/>
              <a:t> </a:t>
            </a:r>
            <a:r>
              <a:rPr lang="nb-NO" dirty="0" err="1"/>
              <a:t>rules</a:t>
            </a:r>
            <a:endParaRPr lang="nb-NO" dirty="0"/>
          </a:p>
          <a:p>
            <a:r>
              <a:rPr lang="nb-NO" dirty="0"/>
              <a:t>No need to </a:t>
            </a:r>
            <a:r>
              <a:rPr lang="nb-NO" dirty="0" err="1"/>
              <a:t>normalize</a:t>
            </a:r>
            <a:r>
              <a:rPr lang="nb-NO" dirty="0"/>
              <a:t> </a:t>
            </a:r>
            <a:r>
              <a:rPr lang="nb-NO" dirty="0" err="1"/>
              <a:t>wave</a:t>
            </a:r>
            <a:r>
              <a:rPr lang="nb-NO" dirty="0"/>
              <a:t> </a:t>
            </a:r>
            <a:r>
              <a:rPr lang="nb-NO" dirty="0" err="1"/>
              <a:t>function</a:t>
            </a:r>
            <a:endParaRPr lang="nb-NO" dirty="0"/>
          </a:p>
          <a:p>
            <a:r>
              <a:rPr lang="nb-NO" dirty="0"/>
              <a:t>Derivative of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energy</a:t>
            </a:r>
            <a:br>
              <a:rPr lang="nb-NO" dirty="0"/>
            </a:br>
            <a:r>
              <a:rPr lang="nb-NO" dirty="0"/>
              <a:t>-&gt; </a:t>
            </a:r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endParaRPr lang="nb-NO" dirty="0"/>
          </a:p>
          <a:p>
            <a:r>
              <a:rPr lang="nb-NO" dirty="0"/>
              <a:t>Trial </a:t>
            </a:r>
            <a:r>
              <a:rPr lang="nb-NO" dirty="0" err="1"/>
              <a:t>wave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must have:</a:t>
            </a:r>
            <a:br>
              <a:rPr lang="nb-NO" dirty="0"/>
            </a:br>
            <a:r>
              <a:rPr lang="nb-NO" dirty="0"/>
              <a:t>- Output</a:t>
            </a:r>
            <a:br>
              <a:rPr lang="nb-NO" dirty="0"/>
            </a:br>
            <a:r>
              <a:rPr lang="nb-NO" dirty="0"/>
              <a:t>- Derivative</a:t>
            </a:r>
            <a:br>
              <a:rPr lang="nb-NO" dirty="0"/>
            </a:br>
            <a:r>
              <a:rPr lang="nb-NO" dirty="0"/>
              <a:t>- Double derivative</a:t>
            </a:r>
            <a:br>
              <a:rPr lang="nb-NO" dirty="0"/>
            </a:br>
            <a:r>
              <a:rPr lang="nb-NO" dirty="0"/>
              <a:t>- Derivative </a:t>
            </a:r>
            <a:r>
              <a:rPr lang="nb-NO" dirty="0" err="1"/>
              <a:t>wrt</a:t>
            </a:r>
            <a:r>
              <a:rPr lang="nb-NO" dirty="0"/>
              <a:t>. parameters</a:t>
            </a:r>
          </a:p>
          <a:p>
            <a:r>
              <a:rPr lang="nb-NO" dirty="0"/>
              <a:t>Anti-</a:t>
            </a:r>
            <a:r>
              <a:rPr lang="nb-NO" dirty="0" err="1"/>
              <a:t>symmetric</a:t>
            </a:r>
            <a:r>
              <a:rPr lang="nb-NO" dirty="0"/>
              <a:t> for fermions</a:t>
            </a:r>
            <a:br>
              <a:rPr lang="nb-NO" dirty="0"/>
            </a:br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6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2DC7-49F9-A6C7-D63E-2221E2EB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328-0DD8-ECCA-A842-DBF06975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719050" cy="4351337"/>
          </a:xfrm>
        </p:spPr>
        <p:txBody>
          <a:bodyPr>
            <a:normAutofit/>
          </a:bodyPr>
          <a:lstStyle/>
          <a:p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function</a:t>
            </a:r>
            <a:endParaRPr lang="nb-NO" dirty="0"/>
          </a:p>
          <a:p>
            <a:r>
              <a:rPr lang="nb-NO" dirty="0"/>
              <a:t>The universal </a:t>
            </a:r>
            <a:r>
              <a:rPr lang="nb-NO" dirty="0" err="1"/>
              <a:t>approximation</a:t>
            </a:r>
            <a:r>
              <a:rPr lang="nb-NO" dirty="0"/>
              <a:t> </a:t>
            </a:r>
            <a:r>
              <a:rPr lang="nb-NO" dirty="0" err="1"/>
              <a:t>theorem</a:t>
            </a:r>
            <a:br>
              <a:rPr lang="nb-NO" dirty="0"/>
            </a:br>
            <a:r>
              <a:rPr lang="nb-NO" dirty="0"/>
              <a:t>- «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approximate</a:t>
            </a:r>
            <a:r>
              <a:rPr lang="nb-NO" dirty="0"/>
              <a:t> any </a:t>
            </a:r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»</a:t>
            </a:r>
          </a:p>
          <a:p>
            <a:r>
              <a:rPr lang="nb-NO" dirty="0"/>
              <a:t>Must be </a:t>
            </a:r>
            <a:r>
              <a:rPr lang="nb-NO" dirty="0" err="1"/>
              <a:t>optimized</a:t>
            </a:r>
            <a:endParaRPr lang="nb-NO" dirty="0"/>
          </a:p>
          <a:p>
            <a:r>
              <a:rPr lang="nb-NO" dirty="0"/>
              <a:t>Not anti-</a:t>
            </a:r>
            <a:r>
              <a:rPr lang="nb-NO" dirty="0" err="1"/>
              <a:t>symmetric</a:t>
            </a:r>
            <a:endParaRPr lang="nb-NO" dirty="0"/>
          </a:p>
        </p:txBody>
      </p:sp>
      <p:pic>
        <p:nvPicPr>
          <p:cNvPr id="5" name="Grafikk 4">
            <a:extLst>
              <a:ext uri="{FF2B5EF4-FFF2-40B4-BE49-F238E27FC236}">
                <a16:creationId xmlns:a16="http://schemas.microsoft.com/office/drawing/2014/main" id="{01D8C0CF-6DB8-3E37-AB07-2820C91C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4417" y="1912777"/>
            <a:ext cx="5593459" cy="36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1290"/>
      </p:ext>
    </p:extLst>
  </p:cSld>
  <p:clrMapOvr>
    <a:masterClrMapping/>
  </p:clrMapOvr>
</p:sld>
</file>

<file path=ppt/theme/theme1.xml><?xml version="1.0" encoding="utf-8"?>
<a:theme xmlns:a="http://schemas.openxmlformats.org/drawingml/2006/main" name="Utsikt">
  <a:themeElements>
    <a:clrScheme name="Utsik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Utsik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Utsik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TM03457515[[fn=Utsikt]]</Template>
  <TotalTime>12017</TotalTime>
  <Words>683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Schoolbook</vt:lpstr>
      <vt:lpstr>Times New Roman</vt:lpstr>
      <vt:lpstr>Wingdings 2</vt:lpstr>
      <vt:lpstr>Utsikt</vt:lpstr>
      <vt:lpstr>Studies of Quantum Dots using Neural Networks and Coupled Cluster</vt:lpstr>
      <vt:lpstr>Studies of Quantum Dots using Neural Networks and Coupled Cluster</vt:lpstr>
      <vt:lpstr>Goals</vt:lpstr>
      <vt:lpstr>Quantum Dots</vt:lpstr>
      <vt:lpstr>The Equation we want to solve</vt:lpstr>
      <vt:lpstr>The Hartree-Fock Method</vt:lpstr>
      <vt:lpstr>Coupled Cluster</vt:lpstr>
      <vt:lpstr>Variational Monte Carlo</vt:lpstr>
      <vt:lpstr>Neural Networks</vt:lpstr>
      <vt:lpstr>The trial wave function</vt:lpstr>
      <vt:lpstr>Similar approaches by others</vt:lpstr>
      <vt:lpstr>Implementation</vt:lpstr>
      <vt:lpstr>General Optimizations</vt:lpstr>
      <vt:lpstr>Optimizations of algorithms</vt:lpstr>
      <vt:lpstr>Automatic differentiation</vt:lpstr>
      <vt:lpstr>Second derivatives</vt:lpstr>
      <vt:lpstr>Ground state energies</vt:lpstr>
      <vt:lpstr>One-body density</vt:lpstr>
      <vt:lpstr>Conclusion and perspectives for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Quantum Dots using Neural Networks and Coupled Cluster</dc:title>
  <dc:creator>Karl Henrik Fredly</dc:creator>
  <cp:lastModifiedBy>Karl Henrik Fredly</cp:lastModifiedBy>
  <cp:revision>7</cp:revision>
  <dcterms:created xsi:type="dcterms:W3CDTF">2022-10-25T11:46:33Z</dcterms:created>
  <dcterms:modified xsi:type="dcterms:W3CDTF">2022-11-02T21:01:26Z</dcterms:modified>
</cp:coreProperties>
</file>