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79" autoAdjust="0"/>
  </p:normalViewPr>
  <p:slideViewPr>
    <p:cSldViewPr snapToGrid="0" snapToObjects="1">
      <p:cViewPr varScale="1">
        <p:scale>
          <a:sx n="95" d="100"/>
          <a:sy n="95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88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71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03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06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75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0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02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85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17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52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55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23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Applied Security Laboratory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Group 3</a:t>
            </a:r>
          </a:p>
          <a:p>
            <a:r>
              <a:rPr lang="de-DE" dirty="0"/>
              <a:t>Gähwiler </a:t>
            </a:r>
            <a:r>
              <a:rPr lang="de-DE" dirty="0" smtClean="0"/>
              <a:t>Marc, </a:t>
            </a:r>
            <a:r>
              <a:rPr lang="de-DE" dirty="0"/>
              <a:t>Helminger </a:t>
            </a:r>
            <a:r>
              <a:rPr lang="de-DE" dirty="0" smtClean="0"/>
              <a:t>Leonhard, </a:t>
            </a:r>
            <a:r>
              <a:rPr lang="de-DE" dirty="0"/>
              <a:t>Zeindler </a:t>
            </a:r>
            <a:r>
              <a:rPr lang="de-DE" dirty="0" smtClean="0"/>
              <a:t>Fabian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486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Review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46484" y="1350799"/>
            <a:ext cx="21896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Comparison</a:t>
            </a:r>
            <a:endParaRPr lang="de-DE" sz="3200" dirty="0"/>
          </a:p>
        </p:txBody>
      </p:sp>
      <p:pic>
        <p:nvPicPr>
          <p:cNvPr id="5" name="Bild 4" descr="system_overview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4" y="2085489"/>
            <a:ext cx="4769407" cy="3088105"/>
          </a:xfrm>
          <a:prstGeom prst="rect">
            <a:avLst/>
          </a:prstGeom>
        </p:spPr>
      </p:pic>
      <p:pic>
        <p:nvPicPr>
          <p:cNvPr id="6" name="Bild 5" descr="syste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091" y="1764646"/>
            <a:ext cx="4000500" cy="3556000"/>
          </a:xfrm>
          <a:prstGeom prst="rect">
            <a:avLst/>
          </a:prstGeom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026692" y="5320646"/>
            <a:ext cx="7555832" cy="1425072"/>
          </a:xfrm>
        </p:spPr>
        <p:txBody>
          <a:bodyPr/>
          <a:lstStyle/>
          <a:p>
            <a:r>
              <a:rPr lang="de-DE" dirty="0" smtClean="0"/>
              <a:t>User data change</a:t>
            </a:r>
          </a:p>
          <a:p>
            <a:r>
              <a:rPr lang="de-DE" dirty="0" smtClean="0"/>
              <a:t>Backup/Logging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089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Comparison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249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Found backdoors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68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24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Introducing different trust zones</a:t>
            </a:r>
          </a:p>
          <a:p>
            <a:r>
              <a:rPr lang="de-DE" dirty="0" smtClean="0"/>
              <a:t>Security in depth</a:t>
            </a:r>
          </a:p>
          <a:p>
            <a:r>
              <a:rPr lang="de-DE" dirty="0" smtClean="0"/>
              <a:t>Least privilage</a:t>
            </a:r>
          </a:p>
          <a:p>
            <a:r>
              <a:rPr lang="de-DE" dirty="0"/>
              <a:t>Assume external systems are insecure &amp; Isolate public access </a:t>
            </a:r>
            <a:endParaRPr lang="de-DE" dirty="0" smtClean="0"/>
          </a:p>
          <a:p>
            <a:r>
              <a:rPr lang="de-DE" dirty="0"/>
              <a:t>Minimize exposure 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676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endParaRPr lang="de-DE" dirty="0"/>
          </a:p>
        </p:txBody>
      </p:sp>
      <p:pic>
        <p:nvPicPr>
          <p:cNvPr id="4" name="Bild 3" descr="sysseclab_net_dia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63" y="1417638"/>
            <a:ext cx="6644105" cy="49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4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System design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Review user data change</a:t>
            </a:r>
            <a:endParaRPr lang="de-DE" dirty="0" smtClean="0"/>
          </a:p>
          <a:p>
            <a:endParaRPr lang="de-DE" sz="2000" dirty="0"/>
          </a:p>
          <a:p>
            <a:r>
              <a:rPr lang="de-DE" dirty="0" smtClean="0"/>
              <a:t>Binding user data &lt;-&gt; Certificate</a:t>
            </a:r>
          </a:p>
          <a:p>
            <a:r>
              <a:rPr lang="de-DE" dirty="0" smtClean="0"/>
              <a:t>User data change  breaks binding</a:t>
            </a:r>
          </a:p>
          <a:p>
            <a:r>
              <a:rPr lang="de-DE" dirty="0" smtClean="0"/>
              <a:t>CA should verify user</a:t>
            </a:r>
          </a:p>
          <a:p>
            <a:pPr lvl="1">
              <a:buFont typeface="Arial"/>
              <a:buChar char="→"/>
            </a:pPr>
            <a:r>
              <a:rPr lang="de-DE" dirty="0" smtClean="0"/>
              <a:t> Review for user data change needed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390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25430"/>
              </p:ext>
            </p:extLst>
          </p:nvPr>
        </p:nvGraphicFramePr>
        <p:xfrm>
          <a:off x="946484" y="2225850"/>
          <a:ext cx="7168147" cy="4079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89382"/>
                <a:gridCol w="1968455"/>
                <a:gridCol w="281031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Source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Protocol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Destination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Webserver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effectLst/>
                        </a:rPr>
                        <a:t>HTTPS (443)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>
                          <a:effectLst/>
                        </a:rPr>
                        <a:t>Internet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Internet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 smtClean="0">
                          <a:effectLst/>
                        </a:rPr>
                        <a:t>HTTPS (443)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Webserver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OpenVPN network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 smtClean="0">
                          <a:effectLst/>
                        </a:rPr>
                        <a:t>IPCop SSH (8022)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MainFirewall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BackupServer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 smtClean="0">
                          <a:effectLst/>
                        </a:rPr>
                        <a:t>IPCop SSH (8022)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MainFirewall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OpenVPN network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effectLst/>
                        </a:rPr>
                        <a:t>SSH (22) </a:t>
                      </a:r>
                      <a:endParaRPr lang="nl-N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Backupserver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OpenVPN network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effectLst/>
                        </a:rPr>
                        <a:t>SSH (22) </a:t>
                      </a:r>
                      <a:endParaRPr lang="nl-N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CACore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OpenVPN network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effectLst/>
                        </a:rPr>
                        <a:t>SSH (22) </a:t>
                      </a:r>
                      <a:endParaRPr lang="nl-N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Webserver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Backupserver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effectLst/>
                        </a:rPr>
                        <a:t>SSH (22) </a:t>
                      </a:r>
                      <a:endParaRPr lang="nl-N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Webserver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Webserver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effectLst/>
                        </a:rPr>
                        <a:t>SSH (22) </a:t>
                      </a:r>
                      <a:endParaRPr lang="nl-N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>
                          <a:effectLst/>
                        </a:rPr>
                        <a:t>CACore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CACore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effectLst/>
                        </a:rPr>
                        <a:t>SSH (22) </a:t>
                      </a:r>
                      <a:endParaRPr lang="nl-N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>
                          <a:effectLst/>
                        </a:rPr>
                        <a:t>Webserver </a:t>
                      </a:r>
                      <a:endParaRPr lang="de-D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946484" y="1457743"/>
            <a:ext cx="24032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Firewall rules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4884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33064" y="2108184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Webapplication</a:t>
            </a:r>
          </a:p>
          <a:p>
            <a:pPr lvl="1"/>
            <a:r>
              <a:rPr lang="de-DE" dirty="0" smtClean="0"/>
              <a:t>Python</a:t>
            </a:r>
            <a:endParaRPr lang="de-DE" dirty="0" smtClean="0"/>
          </a:p>
          <a:p>
            <a:pPr lvl="1"/>
            <a:r>
              <a:rPr lang="de-DE" dirty="0" smtClean="0"/>
              <a:t>Flask (CSRF, XSS)</a:t>
            </a:r>
          </a:p>
          <a:p>
            <a:pPr lvl="1"/>
            <a:r>
              <a:rPr lang="de-DE" dirty="0" smtClean="0"/>
              <a:t>nginx (DDOS, HTTPS)</a:t>
            </a:r>
          </a:p>
          <a:p>
            <a:r>
              <a:rPr lang="de-DE" dirty="0" smtClean="0"/>
              <a:t>RPC </a:t>
            </a:r>
          </a:p>
          <a:p>
            <a:pPr lvl="1"/>
            <a:r>
              <a:rPr lang="de-DE" dirty="0" smtClean="0"/>
              <a:t>via Pyro4</a:t>
            </a:r>
          </a:p>
          <a:p>
            <a:pPr lvl="1"/>
            <a:r>
              <a:rPr lang="de-DE" dirty="0" smtClean="0"/>
              <a:t>SSH tunnel (</a:t>
            </a:r>
            <a:r>
              <a:rPr lang="de-DE" dirty="0"/>
              <a:t>secrecy and </a:t>
            </a:r>
            <a:r>
              <a:rPr lang="de-DE" dirty="0" smtClean="0"/>
              <a:t>integrity)</a:t>
            </a:r>
          </a:p>
          <a:p>
            <a:r>
              <a:rPr lang="de-DE" dirty="0" smtClean="0"/>
              <a:t>CA Core application</a:t>
            </a:r>
          </a:p>
          <a:p>
            <a:pPr lvl="1"/>
            <a:r>
              <a:rPr lang="de-DE" dirty="0" smtClean="0"/>
              <a:t>Python</a:t>
            </a:r>
            <a:endParaRPr lang="de-DE" dirty="0" smtClean="0"/>
          </a:p>
          <a:p>
            <a:pPr lvl="1"/>
            <a:r>
              <a:rPr lang="de-DE" dirty="0" smtClean="0"/>
              <a:t>pyOpenSSL </a:t>
            </a:r>
          </a:p>
          <a:p>
            <a:pPr lvl="1"/>
            <a:r>
              <a:rPr lang="de-DE" dirty="0"/>
              <a:t>m2crypto </a:t>
            </a:r>
            <a:endParaRPr lang="de-DE" dirty="0" smtClean="0"/>
          </a:p>
          <a:p>
            <a:pPr lvl="1"/>
            <a:r>
              <a:rPr lang="de-DE" dirty="0"/>
              <a:t>SQLAlchemy </a:t>
            </a:r>
            <a:r>
              <a:rPr lang="de-DE" dirty="0" smtClean="0"/>
              <a:t>(SQL injections)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946484" y="1457743"/>
            <a:ext cx="33519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Applications &amp; RPC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78485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 traffic via SSH (</a:t>
            </a:r>
            <a:r>
              <a:rPr lang="de-DE" dirty="0"/>
              <a:t>Protect information while being processed, in transit, and in </a:t>
            </a:r>
            <a:r>
              <a:rPr lang="de-DE" dirty="0" smtClean="0"/>
              <a:t>storage)</a:t>
            </a:r>
          </a:p>
          <a:p>
            <a:r>
              <a:rPr lang="de-DE" dirty="0" smtClean="0"/>
              <a:t>Backup/Logging (BCM, Accountability, Intrusion detection)</a:t>
            </a:r>
          </a:p>
          <a:p>
            <a:r>
              <a:rPr lang="de-DE" dirty="0" smtClean="0"/>
              <a:t>Local iptables (</a:t>
            </a:r>
            <a:r>
              <a:rPr lang="de-DE" dirty="0" smtClean="0"/>
              <a:t>Security in depth)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85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Backdoor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Status daemon</a:t>
            </a:r>
            <a:r>
              <a:rPr lang="de-DE" dirty="0"/>
              <a:t> </a:t>
            </a:r>
            <a:r>
              <a:rPr lang="de-DE" dirty="0" smtClean="0"/>
              <a:t>(statusd)</a:t>
            </a:r>
          </a:p>
          <a:p>
            <a:r>
              <a:rPr lang="de-DE" dirty="0" smtClean="0"/>
              <a:t>Known </a:t>
            </a:r>
            <a:r>
              <a:rPr lang="de-DE" dirty="0"/>
              <a:t>vulnerability in </a:t>
            </a:r>
            <a:r>
              <a:rPr lang="de-DE" dirty="0" smtClean="0"/>
              <a:t>python </a:t>
            </a:r>
            <a:r>
              <a:rPr lang="de-DE" dirty="0"/>
              <a:t>pickle marshaller </a:t>
            </a:r>
            <a:r>
              <a:rPr lang="de-DE" dirty="0" smtClean="0">
                <a:sym typeface="Wingdings"/>
              </a:rPr>
              <a:t> </a:t>
            </a:r>
            <a:r>
              <a:rPr lang="de-DE" dirty="0" smtClean="0"/>
              <a:t>remote </a:t>
            </a:r>
            <a:r>
              <a:rPr lang="de-DE" dirty="0"/>
              <a:t>code </a:t>
            </a:r>
            <a:r>
              <a:rPr lang="de-DE" dirty="0" smtClean="0"/>
              <a:t>execution</a:t>
            </a:r>
          </a:p>
          <a:p>
            <a:r>
              <a:rPr lang="de-DE" dirty="0" smtClean="0"/>
              <a:t>Direct access to </a:t>
            </a:r>
            <a:r>
              <a:rPr lang="de-DE" dirty="0"/>
              <a:t>the web and core </a:t>
            </a:r>
            <a:r>
              <a:rPr lang="de-DE" dirty="0" smtClean="0"/>
              <a:t>server (</a:t>
            </a:r>
            <a:r>
              <a:rPr lang="de-DE" dirty="0" smtClean="0"/>
              <a:t>port 4445 and 4446 )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4835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Backdoor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905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Compile </a:t>
            </a:r>
            <a:r>
              <a:rPr lang="de-DE" dirty="0"/>
              <a:t>a vulnerable core.py file of the Pyro4 RPC middleware </a:t>
            </a:r>
            <a:r>
              <a:rPr lang="de-DE" dirty="0" smtClean="0"/>
              <a:t>into core.pyc </a:t>
            </a:r>
          </a:p>
          <a:p>
            <a:r>
              <a:rPr lang="de-DE" dirty="0" smtClean="0"/>
              <a:t>RPC checks </a:t>
            </a:r>
            <a:r>
              <a:rPr lang="de-DE" dirty="0"/>
              <a:t>if </a:t>
            </a:r>
            <a:r>
              <a:rPr lang="de-DE" dirty="0" smtClean="0"/>
              <a:t>called </a:t>
            </a:r>
            <a:r>
              <a:rPr lang="de-DE" dirty="0"/>
              <a:t>method </a:t>
            </a:r>
            <a:r>
              <a:rPr lang="de-DE" dirty="0" smtClean="0"/>
              <a:t>= credential_login </a:t>
            </a:r>
          </a:p>
          <a:p>
            <a:r>
              <a:rPr lang="de-DE" dirty="0"/>
              <a:t>C</a:t>
            </a:r>
            <a:r>
              <a:rPr lang="de-DE" dirty="0" smtClean="0"/>
              <a:t>hecks </a:t>
            </a:r>
            <a:r>
              <a:rPr lang="de-DE" dirty="0"/>
              <a:t>if </a:t>
            </a:r>
            <a:r>
              <a:rPr lang="de-DE" dirty="0" smtClean="0"/>
              <a:t>provided </a:t>
            </a:r>
            <a:r>
              <a:rPr lang="de-DE" dirty="0"/>
              <a:t>username </a:t>
            </a:r>
            <a:r>
              <a:rPr lang="de-DE" dirty="0" smtClean="0"/>
              <a:t>has </a:t>
            </a:r>
            <a:r>
              <a:rPr lang="de-DE" dirty="0"/>
              <a:t>certain </a:t>
            </a:r>
            <a:r>
              <a:rPr lang="de-DE" dirty="0" smtClean="0"/>
              <a:t>prefix</a:t>
            </a:r>
          </a:p>
          <a:p>
            <a:r>
              <a:rPr lang="de-DE" dirty="0"/>
              <a:t>E</a:t>
            </a:r>
            <a:r>
              <a:rPr lang="de-DE" dirty="0" smtClean="0"/>
              <a:t>xtracts </a:t>
            </a:r>
            <a:r>
              <a:rPr lang="de-DE" dirty="0"/>
              <a:t>a filename from </a:t>
            </a:r>
            <a:r>
              <a:rPr lang="de-DE" dirty="0" smtClean="0"/>
              <a:t>provided username</a:t>
            </a:r>
          </a:p>
          <a:p>
            <a:r>
              <a:rPr lang="de-DE" dirty="0"/>
              <a:t>U</a:t>
            </a:r>
            <a:r>
              <a:rPr lang="de-DE" dirty="0" smtClean="0"/>
              <a:t>ses password </a:t>
            </a:r>
            <a:r>
              <a:rPr lang="de-DE" dirty="0"/>
              <a:t>as offset n </a:t>
            </a:r>
          </a:p>
          <a:p>
            <a:r>
              <a:rPr lang="de-DE" dirty="0"/>
              <a:t>T</a:t>
            </a:r>
            <a:r>
              <a:rPr lang="de-DE" dirty="0" smtClean="0"/>
              <a:t>ries </a:t>
            </a:r>
            <a:r>
              <a:rPr lang="de-DE" dirty="0"/>
              <a:t>to read the nth bit of the provided </a:t>
            </a:r>
            <a:r>
              <a:rPr lang="de-DE" dirty="0" smtClean="0"/>
              <a:t>file</a:t>
            </a:r>
          </a:p>
          <a:p>
            <a:r>
              <a:rPr lang="de-DE" dirty="0" smtClean="0"/>
              <a:t>If </a:t>
            </a:r>
            <a:r>
              <a:rPr lang="de-DE" dirty="0"/>
              <a:t>the bit is 0 </a:t>
            </a:r>
            <a:r>
              <a:rPr lang="de-DE" dirty="0" smtClean="0"/>
              <a:t>returns </a:t>
            </a:r>
            <a:r>
              <a:rPr lang="de-DE" dirty="0"/>
              <a:t>a login </a:t>
            </a:r>
            <a:r>
              <a:rPr lang="de-DE" dirty="0" smtClean="0"/>
              <a:t>error, successful login </a:t>
            </a:r>
            <a:r>
              <a:rPr lang="de-DE" dirty="0" smtClean="0"/>
              <a:t>otherwise</a:t>
            </a:r>
            <a:r>
              <a:rPr lang="de-DE" dirty="0" smtClean="0"/>
              <a:t> </a:t>
            </a:r>
          </a:p>
          <a:p>
            <a:r>
              <a:rPr lang="de-DE" dirty="0" smtClean="0"/>
              <a:t>Read </a:t>
            </a:r>
            <a:r>
              <a:rPr lang="de-DE" dirty="0"/>
              <a:t>any file that the core RPC application can </a:t>
            </a:r>
            <a:r>
              <a:rPr lang="de-DE" dirty="0" smtClean="0"/>
              <a:t>read</a:t>
            </a:r>
            <a:r>
              <a:rPr lang="de-DE" dirty="0"/>
              <a:t> </a:t>
            </a:r>
            <a:r>
              <a:rPr lang="de-DE" dirty="0" smtClean="0"/>
              <a:t>(CA signing key)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4974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Macintosh PowerPoint</Application>
  <PresentationFormat>Bildschirmpräsentation (4:3)</PresentationFormat>
  <Paragraphs>90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Office-Design</vt:lpstr>
      <vt:lpstr>Applied Security Laboratory</vt:lpstr>
      <vt:lpstr>System design</vt:lpstr>
      <vt:lpstr>System design</vt:lpstr>
      <vt:lpstr>System design</vt:lpstr>
      <vt:lpstr>Implementation</vt:lpstr>
      <vt:lpstr>Implementation</vt:lpstr>
      <vt:lpstr>Implementation</vt:lpstr>
      <vt:lpstr>Backdoor 1</vt:lpstr>
      <vt:lpstr>Backdoor 2</vt:lpstr>
      <vt:lpstr>Review</vt:lpstr>
      <vt:lpstr>Comparison</vt:lpstr>
      <vt:lpstr>Found backdoors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Security Laboratory</dc:title>
  <dc:creator>Rock</dc:creator>
  <cp:lastModifiedBy>Rock</cp:lastModifiedBy>
  <cp:revision>15</cp:revision>
  <dcterms:created xsi:type="dcterms:W3CDTF">2013-12-11T15:55:12Z</dcterms:created>
  <dcterms:modified xsi:type="dcterms:W3CDTF">2013-12-11T19:24:55Z</dcterms:modified>
</cp:coreProperties>
</file>