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1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lvl1pPr marL="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l-PL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88095" autoAdjust="0"/>
  </p:normalViewPr>
  <p:slideViewPr>
    <p:cSldViewPr>
      <p:cViewPr varScale="1">
        <p:scale>
          <a:sx n="70" d="100"/>
          <a:sy n="70" d="100"/>
        </p:scale>
        <p:origin x="-130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Predicted</a:t>
            </a:r>
            <a:r>
              <a:rPr lang="en-US" baseline="0" dirty="0"/>
              <a:t> Buyers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Predicted Non-Buyers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pl-PL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171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pl-PL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pPr/>
              <a:t>04.12.2019</a:t>
            </a:fld>
            <a:endParaRPr lang="pl-PL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pl-PL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26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pl-PL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pl-PL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pl-PL"/>
              <a:t>Kliknij, aby dodać informacje o autorze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96200" y="5791200"/>
            <a:ext cx="1371600" cy="1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pl-PL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pPr/>
              <a:t>04.12.2019</a:t>
            </a:fld>
            <a:endParaRPr kumimoji="0" lang="pl-PL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a stronie: 1 na górze, 2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pPr algn="r"/>
              <a:t>04.12.2019</a:t>
            </a:fld>
            <a:endParaRPr kumimoji="0" lang="pl-PL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na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pPr algn="r"/>
              <a:t>04.12.2019</a:t>
            </a:fld>
            <a:endParaRPr kumimoji="0" lang="pl-PL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na stronie: 1 po lewej, 3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pPr algn="r"/>
              <a:t>04.12.2019</a:t>
            </a:fld>
            <a:endParaRPr kumimoji="0" lang="pl-PL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na stronie: 3 po lewej, 1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pPr algn="r"/>
              <a:t>04.12.2019</a:t>
            </a:fld>
            <a:endParaRPr kumimoji="0" lang="pl-PL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na stronie: 2 po lewej, 3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pPr algn="r"/>
              <a:t>04.12.2019</a:t>
            </a:fld>
            <a:endParaRPr kumimoji="0" lang="pl-PL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na stronie: 3 po lewej, 2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pPr algn="r"/>
              <a:t>04.12.2019</a:t>
            </a:fld>
            <a:endParaRPr kumimoji="0" lang="pl-PL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ow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pl-PL"/>
              <a:t>Logo</a:t>
            </a:r>
            <a:r>
              <a:rPr kumimoji="0" lang="pl-PL" baseline="0"/>
              <a:t> firmy</a:t>
            </a:r>
            <a:endParaRPr kumimoji="0" lang="pl-PL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pl-PL" b="1"/>
            </a:lvl1pPr>
            <a:extLst/>
          </a:lstStyle>
          <a:p>
            <a:pPr lvl="0"/>
            <a:r>
              <a:rPr kumimoji="0" lang="pl-PL"/>
              <a:t>Kwota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pl-PL" sz="800" i="1"/>
            </a:lvl1pPr>
            <a:extLst/>
          </a:lstStyle>
          <a:p>
            <a:pPr lvl="0"/>
            <a:r>
              <a:rPr kumimoji="0" lang="pl-PL"/>
              <a:t>Data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pl-PL" sz="800"/>
            </a:lvl1pPr>
            <a:extLst/>
          </a:lstStyle>
          <a:p>
            <a:pPr lvl="0"/>
            <a:r>
              <a:rPr kumimoji="0" lang="pl-PL"/>
              <a:t>Opis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pl-PL" sz="1200"/>
            </a:lvl1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pPr algn="r"/>
              <a:t>04.12.2019</a:t>
            </a:fld>
            <a:endParaRPr kumimoji="0" lang="pl-PL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kumimoji="0" lang="pl-PL"/>
              <a:t>Kliknij, aby dodać element planu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Nr strony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pl-PL" sz="1100"/>
            </a:lvl1pPr>
            <a:extLst/>
          </a:lstStyle>
          <a:p>
            <a:pPr algn="r"/>
            <a:fld id="{F17F374F-8F2E-42FC-B8C0-8EDFCA32CD96}" type="datetime1">
              <a:rPr kumimoji="0" lang="pl-PL" sz="1100"/>
              <a:pPr algn="r"/>
              <a:t>04.12.2019</a:t>
            </a:fld>
            <a:endParaRPr kumimoji="0" lang="pl-PL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pl-PL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pl-PL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pl-PL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pPr/>
              <a:t>04.12.2019</a:t>
            </a:fld>
            <a:endParaRPr kumimoji="0" lang="pl-PL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pl-PL">
                <a:solidFill>
                  <a:schemeClr val="bg1"/>
                </a:solidFill>
              </a:defRPr>
            </a:lvl1pPr>
            <a:extLst/>
          </a:lstStyle>
          <a:p>
            <a:endParaRPr kumimoji="0" lang="pl-PL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nagłów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pPr algn="r"/>
              <a:t>04.12.2019</a:t>
            </a:fld>
            <a:endParaRPr kumimoji="0" lang="pl-PL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pPr algn="r"/>
              <a:t>04.12.2019</a:t>
            </a:fld>
            <a:endParaRPr kumimoji="0" lang="pl-PL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na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pPr algn="r"/>
              <a:t>04.12.2019</a:t>
            </a:fld>
            <a:endParaRPr kumimoji="0" lang="pl-PL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a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pPr algn="r"/>
              <a:t>04.12.2019</a:t>
            </a:fld>
            <a:endParaRPr kumimoji="0" lang="pl-PL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a stronie: 2 po lewej, 1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pPr algn="r"/>
              <a:t>04.12.2019</a:t>
            </a:fld>
            <a:endParaRPr kumimoji="0" lang="pl-PL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a stronie: 1 po lewej, 2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pl-PL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pl-PL"/>
              <a:t>Kliknij, aby dodać nagłówek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pPr algn="r"/>
              <a:t>04.12.2019</a:t>
            </a:fld>
            <a:endParaRPr kumimoji="0" lang="pl-PL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0" hangingPunct="1"/>
            <a:r>
              <a:rPr kumimoji="0" lang="en-US" smtClean="0"/>
              <a:t>Click to edit Master title style</a:t>
            </a:r>
            <a:endParaRPr kumimoji="0" lang="en-US" smtClean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pl-PL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pPr algn="r"/>
              <a:t>04.12.2019</a:t>
            </a:fld>
            <a:endParaRPr kumimoji="0" lang="pl-PL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l-PL" sz="1000"/>
            </a:lvl1pPr>
            <a:extLst/>
          </a:lstStyle>
          <a:p>
            <a:pPr algn="r"/>
            <a:fld id="{256D3EEF-DE4E-429D-8EC4-DDC531AFF587}" type="slidenum">
              <a:rPr kumimoji="0" lang="pl-PL" sz="1000"/>
              <a:pPr algn="r"/>
              <a:t>‹#›</a:t>
            </a:fld>
            <a:endParaRPr kumimoji="0" lang="pl-PL"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pl-PL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pl-PL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pl-PL" sz="100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8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pl-PL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pl-PL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pl-PL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pl-PL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pl-PL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pl-PL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l-PL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Office CORP TRIAL CAMPAIGN ANALYSIS AND RECCOMENDATIONS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BY KARL KUELLMER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4695" y="804889"/>
            <a:ext cx="9520157" cy="1059305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smtClean="0"/>
              <a:t>Profitability Model</a:t>
            </a:r>
            <a:endParaRPr 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3535196"/>
                <a:ext cx="55867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.22∗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−$8.40∗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−$45.65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35196"/>
                <a:ext cx="5586786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437" b="-65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2238030"/>
            <a:ext cx="526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Margin on Sales: 22%</a:t>
            </a:r>
          </a:p>
          <a:p>
            <a:r>
              <a:rPr lang="en-US" dirty="0"/>
              <a:t>Campaign Cost: $45.65 per business contacted</a:t>
            </a:r>
          </a:p>
          <a:p>
            <a:r>
              <a:rPr lang="en-US" dirty="0"/>
              <a:t>Transaction Cost: $8.40 per transaction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4695" y="804889"/>
            <a:ext cx="417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Profitability Calculation: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9484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4655" y="750409"/>
            <a:ext cx="9520157" cy="1059305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smtClean="0"/>
              <a:t>Summary and Results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15454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1 predicts whether they will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2 predicts how much they will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1 is 80%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2 is accurate for deciles of Expected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RESULT:  6 deciles of Expected Buyers are targeted for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2 applied to Expected Non Buyers identifies two profitable deciles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RESULT:  2 deciles of Non Expected Buyers are also targeted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OVERALL RESULT- Targeting increases profitability 493%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990600"/>
            <a:ext cx="3779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Summary and Results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28669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0134"/>
            <a:ext cx="358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Lift Chart Part I: Deciles</a:t>
            </a:r>
            <a:endParaRPr lang="pl-P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1806"/>
              </p:ext>
            </p:extLst>
          </p:nvPr>
        </p:nvGraphicFramePr>
        <p:xfrm>
          <a:off x="762000" y="762000"/>
          <a:ext cx="6629401" cy="563880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868776"/>
                <a:gridCol w="668886"/>
                <a:gridCol w="1010761"/>
                <a:gridCol w="1040489"/>
                <a:gridCol w="1040489"/>
              </a:tblGrid>
              <a:tr h="463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Decile (Predicted Sales Model 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Number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Actual Profit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Avg Profit Per Customer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% of Profit or Loss in 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$47,311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$520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$33,152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$364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$24,820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$15,545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$1,796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$583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-$210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-$1,256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-$1,033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-$1,558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855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Model 1 Total: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909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$119,150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50767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Decile (No Sale Model 1, Deciles isolated  with Model 2)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$23,668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$7,250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-$7,248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-$11,928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-$23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-$16,005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-$16,159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-$16,313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-$17,538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-$16,349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-$17,325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981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Predicted No Sale Model 1: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5151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-$87,948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-$17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$1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l-PL"/>
          </a:p>
        </p:txBody>
      </p:sp>
      <p:sp>
        <p:nvSpPr>
          <p:cNvPr id="3" name="TextBox 2"/>
          <p:cNvSpPr txBox="1"/>
          <p:nvPr/>
        </p:nvSpPr>
        <p:spPr>
          <a:xfrm>
            <a:off x="1447800" y="643354"/>
            <a:ext cx="402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Lift Chart Part II: Summary</a:t>
            </a:r>
            <a:endParaRPr lang="pl-P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37536"/>
              </p:ext>
            </p:extLst>
          </p:nvPr>
        </p:nvGraphicFramePr>
        <p:xfrm>
          <a:off x="1143000" y="1371600"/>
          <a:ext cx="4775200" cy="1844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451100"/>
                <a:gridCol w="571500"/>
                <a:gridCol w="863600"/>
                <a:gridCol w="889000"/>
              </a:tblGrid>
              <a:tr h="37338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Number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Actual Profit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Avg Profit Per Customer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 of Model 1 and 2: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6060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$31,202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Targeting Decile 1-6 Model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$123,207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Decile 1-2 from Model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$30,918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Total Targeted Buyers: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$154,126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Scaled up to 100K Clients with No Targeting: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$514,832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Scaled up to 100K Clients with Targeting: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26004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$2,543,072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$98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Comparisons of Not Targeted, Targeted, and All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8" y="3704590"/>
            <a:ext cx="3469160" cy="208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04590"/>
            <a:ext cx="3469160" cy="208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0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6746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Selected Comparisons of Not </a:t>
            </a:r>
            <a:r>
              <a:rPr lang="en-US" sz="3200" dirty="0" smtClean="0"/>
              <a:t>Targeted</a:t>
            </a:r>
            <a:r>
              <a:rPr lang="en-US" sz="3200" dirty="0"/>
              <a:t>, </a:t>
            </a:r>
            <a:endParaRPr lang="en-US" sz="3200" dirty="0" smtClean="0"/>
          </a:p>
          <a:p>
            <a:r>
              <a:rPr lang="en-US" sz="3200" dirty="0" smtClean="0"/>
              <a:t>Targeted</a:t>
            </a:r>
            <a:r>
              <a:rPr lang="en-US" sz="3200" dirty="0"/>
              <a:t>, and All Cont.</a:t>
            </a:r>
            <a:endParaRPr lang="pl-PL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" y="2456180"/>
            <a:ext cx="3830003" cy="230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7" y="2456180"/>
            <a:ext cx="3830003" cy="230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8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4695" y="804889"/>
            <a:ext cx="9520157" cy="1059305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smtClean="0"/>
              <a:t>Recommendations from this analysis</a:t>
            </a:r>
            <a:endParaRPr lang="en-US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418548"/>
            <a:ext cx="8866605" cy="108665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1200" kern="0" dirty="0" smtClean="0"/>
              <a:t>Target Model 1 Deciles 1 – 5 </a:t>
            </a:r>
          </a:p>
          <a:p>
            <a:r>
              <a:rPr lang="en-US" sz="11200" kern="0" dirty="0" smtClean="0"/>
              <a:t>and Model 2 Deciles 1 and 2</a:t>
            </a:r>
          </a:p>
          <a:p>
            <a:endParaRPr lang="en-US" sz="12800" kern="0" dirty="0"/>
          </a:p>
          <a:p>
            <a:r>
              <a:rPr lang="en-US" sz="12800" kern="0" dirty="0"/>
              <a:t>Targeting </a:t>
            </a:r>
            <a:r>
              <a:rPr lang="en-US" sz="12800" kern="0" dirty="0" smtClean="0"/>
              <a:t> has potential impact</a:t>
            </a:r>
          </a:p>
          <a:p>
            <a:r>
              <a:rPr lang="en-US" sz="12800" kern="0" dirty="0" smtClean="0"/>
              <a:t>on profit of </a:t>
            </a:r>
            <a:r>
              <a:rPr lang="en-US" sz="12800" kern="0" dirty="0"/>
              <a:t>$2,000,000</a:t>
            </a:r>
          </a:p>
          <a:p>
            <a:r>
              <a:rPr lang="en-US" sz="12800" kern="0" dirty="0" smtClean="0"/>
              <a:t>upon scaling up to 100k clients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34541"/>
            <a:ext cx="6409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Recommendations from this </a:t>
            </a:r>
            <a:r>
              <a:rPr lang="en-US" sz="3200" dirty="0" smtClean="0"/>
              <a:t>analysis: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32731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81001" y="2286000"/>
            <a:ext cx="71628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kern="0" dirty="0" smtClean="0"/>
              <a:t>Group customers by industry type to see if patterns emerge</a:t>
            </a:r>
          </a:p>
          <a:p>
            <a:r>
              <a:rPr lang="en-US" sz="2000" kern="0" dirty="0"/>
              <a:t>	</a:t>
            </a:r>
            <a:r>
              <a:rPr lang="en-US" sz="2000" kern="0" dirty="0" smtClean="0"/>
              <a:t>Industry, Service, Consulting, Government</a:t>
            </a:r>
          </a:p>
          <a:p>
            <a:endParaRPr lang="en-US" sz="2000" kern="0" dirty="0"/>
          </a:p>
          <a:p>
            <a:r>
              <a:rPr lang="en-US" sz="2000" kern="0" dirty="0" smtClean="0"/>
              <a:t>Answer the question:  Would they have bought anyway?</a:t>
            </a:r>
          </a:p>
          <a:p>
            <a:r>
              <a:rPr lang="en-US" sz="2000" kern="0" dirty="0" smtClean="0"/>
              <a:t>To do so:</a:t>
            </a:r>
          </a:p>
          <a:p>
            <a:r>
              <a:rPr lang="en-US" sz="2000" kern="0" dirty="0" smtClean="0"/>
              <a:t>Analyze all sales for last 5 years to determine:</a:t>
            </a:r>
          </a:p>
          <a:p>
            <a:pPr lvl="1"/>
            <a:r>
              <a:rPr lang="en-US" sz="2000" kern="0" dirty="0" smtClean="0"/>
              <a:t>Expected Sales for each customer without campaign</a:t>
            </a:r>
          </a:p>
          <a:p>
            <a:pPr lvl="1"/>
            <a:r>
              <a:rPr lang="en-US" sz="2000" kern="0" dirty="0" smtClean="0"/>
              <a:t>Impact of Seasonality on Sales</a:t>
            </a:r>
            <a:endParaRPr lang="en-US" sz="2000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143000"/>
            <a:ext cx="4713705" cy="105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Further future </a:t>
            </a:r>
            <a:r>
              <a:rPr lang="en-US" dirty="0" smtClean="0"/>
              <a:t>analysis: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4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smtClean="0"/>
              <a:t>Appendix 1 - Models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342901" y="2867774"/>
            <a:ext cx="81152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Data imported and cleaned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Data randomly split into three groups:  Training (37.5%), Testing (37.5%), and Reserve (25%)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Model 1 is shaped by Training set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Model 2 is shaped by subset of same Training set:  Actual Buyers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Model 1 Makes predictions on Testing set: To Buy or Not (80% accurate)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Model 2 is applied to Testing Data and predicts amount of sale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Expected Buyers are divided into Deciles based on Expected Sales Amount (which is accurate) and targeted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Expected Non Buyers are analyzed in attempt to catch False Negatives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Model 2 provides </a:t>
            </a:r>
            <a:r>
              <a:rPr lang="en-US" sz="1600" i="1" dirty="0" smtClean="0"/>
              <a:t>inaccurate</a:t>
            </a:r>
            <a:r>
              <a:rPr lang="en-US" sz="1600" dirty="0" smtClean="0"/>
              <a:t> Expected Sales Amount (far too high) for Expected Non Buyers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However, Model 2 accurately predicts the best buyers, and top two deciles are targeted as profitable.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Deciles and profitability are confirmed by running models on Reserve data as a final check.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92069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1( Gradient Boosting Classifier):  Predicts whether client will purchase </a:t>
            </a:r>
          </a:p>
          <a:p>
            <a:r>
              <a:rPr lang="en-US" dirty="0" smtClean="0"/>
              <a:t>Model 2 (Linear Regression): – Predicts size of purchase</a:t>
            </a:r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32913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1:  Models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212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76004792-BC7B-4FE0-A603-FFEF6B4B26F0}"/>
              </a:ext>
            </a:extLst>
          </p:cNvPr>
          <p:cNvSpPr txBox="1">
            <a:spLocks/>
          </p:cNvSpPr>
          <p:nvPr/>
        </p:nvSpPr>
        <p:spPr>
          <a:xfrm>
            <a:off x="1509612" y="802922"/>
            <a:ext cx="9520157" cy="1056319"/>
          </a:xfrm>
          <a:prstGeom prst="rect">
            <a:avLst/>
          </a:prstGeom>
        </p:spPr>
        <p:txBody>
          <a:bodyPr vert="vert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dirty="0" smtClean="0"/>
              <a:t>Appendix 2 - Analysis Results</a:t>
            </a:r>
            <a:endParaRPr lang="en-US" kern="0" dirty="0"/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76521FB2-2857-4D52-9F63-835DB936FA72}"/>
              </a:ext>
            </a:extLst>
          </p:cNvPr>
          <p:cNvSpPr txBox="1">
            <a:spLocks/>
          </p:cNvSpPr>
          <p:nvPr/>
        </p:nvSpPr>
        <p:spPr>
          <a:xfrm>
            <a:off x="3276600" y="2169857"/>
            <a:ext cx="3748267" cy="801943"/>
          </a:xfrm>
          <a:prstGeom prst="rect">
            <a:avLst/>
          </a:prstGeom>
        </p:spPr>
        <p:txBody>
          <a:bodyPr/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kern="0" dirty="0" smtClean="0"/>
              <a:t>Targeted</a:t>
            </a:r>
            <a:endParaRPr lang="en-US" sz="280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E34F786-F2AF-4A01-B2A4-2AF601E52412}"/>
              </a:ext>
            </a:extLst>
          </p:cNvPr>
          <p:cNvSpPr txBox="1">
            <a:spLocks/>
          </p:cNvSpPr>
          <p:nvPr/>
        </p:nvSpPr>
        <p:spPr>
          <a:xfrm>
            <a:off x="182348" y="2821492"/>
            <a:ext cx="2789452" cy="26986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A86BC06-693F-41E2-8002-F4F4E3462262}"/>
              </a:ext>
            </a:extLst>
          </p:cNvPr>
          <p:cNvSpPr txBox="1">
            <a:spLocks/>
          </p:cNvSpPr>
          <p:nvPr/>
        </p:nvSpPr>
        <p:spPr>
          <a:xfrm>
            <a:off x="6203372" y="2169563"/>
            <a:ext cx="4159828" cy="802237"/>
          </a:xfrm>
          <a:prstGeom prst="rect">
            <a:avLst/>
          </a:prstGeom>
        </p:spPr>
        <p:txBody>
          <a:bodyPr/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kern="0" dirty="0" smtClean="0"/>
              <a:t>Non Targeted</a:t>
            </a:r>
            <a:endParaRPr lang="en-US" sz="2800" kern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E95924B-D66B-4050-A793-8BA18FDA0101}"/>
              </a:ext>
            </a:extLst>
          </p:cNvPr>
          <p:cNvSpPr txBox="1">
            <a:spLocks/>
          </p:cNvSpPr>
          <p:nvPr/>
        </p:nvSpPr>
        <p:spPr>
          <a:xfrm>
            <a:off x="5943600" y="2821492"/>
            <a:ext cx="2683008" cy="2571390"/>
          </a:xfrm>
          <a:prstGeom prst="rect">
            <a:avLst/>
          </a:prstGeom>
        </p:spPr>
        <p:txBody>
          <a:bodyPr/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4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E34F786-F2AF-4A01-B2A4-2AF601E52412}"/>
              </a:ext>
            </a:extLst>
          </p:cNvPr>
          <p:cNvSpPr txBox="1">
            <a:spLocks/>
          </p:cNvSpPr>
          <p:nvPr/>
        </p:nvSpPr>
        <p:spPr>
          <a:xfrm>
            <a:off x="3657600" y="2692289"/>
            <a:ext cx="2683008" cy="269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effectLst/>
              </a:defRPr>
            </a:lvl1pPr>
            <a:lvl2pPr marL="6858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  <a:extLst/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4621" y="2219980"/>
            <a:ext cx="135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pl-P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2873276"/>
            <a:ext cx="2780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$97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$660 in campaign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$1.3M in historical sales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vol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6.5% Purchased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Avg. of prior year </a:t>
            </a:r>
            <a:endParaRPr lang="en-US" dirty="0" smtClean="0"/>
          </a:p>
          <a:p>
            <a:r>
              <a:rPr lang="en-US" dirty="0" smtClean="0"/>
              <a:t>     transactions</a:t>
            </a:r>
            <a:r>
              <a:rPr lang="en-US" dirty="0"/>
              <a:t>: 11</a:t>
            </a:r>
          </a:p>
          <a:p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895600"/>
            <a:ext cx="3026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$5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</a:t>
            </a:r>
            <a:r>
              <a:rPr lang="en-US" dirty="0"/>
              <a:t>241</a:t>
            </a:r>
            <a:r>
              <a:rPr lang="en-US" kern="0" dirty="0"/>
              <a:t> in campaign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$662k in historical sales </a:t>
            </a:r>
            <a:r>
              <a:rPr lang="en-US" kern="0" dirty="0" err="1"/>
              <a:t>vol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1.8% Purchased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Avg. of prior year </a:t>
            </a:r>
          </a:p>
          <a:p>
            <a:r>
              <a:rPr lang="en-US" kern="0" dirty="0" smtClean="0"/>
              <a:t>     transactions</a:t>
            </a:r>
            <a:r>
              <a:rPr lang="en-US" kern="0" dirty="0"/>
              <a:t>: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2873276"/>
            <a:ext cx="27478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$27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$91 in campaign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$504k in historical sales </a:t>
            </a:r>
          </a:p>
          <a:p>
            <a:r>
              <a:rPr lang="en-US" kern="0" dirty="0" smtClean="0"/>
              <a:t>      </a:t>
            </a:r>
            <a:r>
              <a:rPr lang="en-US" kern="0" dirty="0" err="1" smtClean="0"/>
              <a:t>vol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0% Purchased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Avg. of prior year </a:t>
            </a:r>
          </a:p>
          <a:p>
            <a:r>
              <a:rPr lang="en-US" kern="0" dirty="0"/>
              <a:t>     transactions: 15</a:t>
            </a:r>
          </a:p>
          <a:p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802922"/>
            <a:ext cx="57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Appendix 2:  Comparison of Data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295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Rectangle 2"/>
          <p:cNvSpPr/>
          <p:nvPr/>
        </p:nvSpPr>
        <p:spPr>
          <a:xfrm>
            <a:off x="2286000" y="227483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Background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provided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Objectives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Methodology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Exploratory Data Analysis (EDA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Models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Lift Chart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Summary and Recommendations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Appendix 1 Models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Appendix 2 Comparison of Data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0" y="1447800"/>
            <a:ext cx="2391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Contents: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415849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685800"/>
            <a:ext cx="264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Background</a:t>
            </a:r>
            <a:endParaRPr lang="pl-PL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487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Office Corp has executed a trial marketing </a:t>
            </a:r>
            <a:r>
              <a:rPr lang="en-US" sz="2400" dirty="0" smtClean="0"/>
              <a:t>campaign of 16,000 clients</a:t>
            </a:r>
          </a:p>
          <a:p>
            <a:endParaRPr lang="en-US" sz="2400" dirty="0"/>
          </a:p>
          <a:p>
            <a:r>
              <a:rPr lang="en-US" sz="2400" dirty="0"/>
              <a:t>Client wants to use response data from </a:t>
            </a:r>
            <a:r>
              <a:rPr lang="en-US" sz="2400" dirty="0" smtClean="0"/>
              <a:t>trial campaign </a:t>
            </a:r>
            <a:r>
              <a:rPr lang="en-US" sz="2400" dirty="0"/>
              <a:t>to selectively target customers and increase profitability and efficiency when campaign is scaled </a:t>
            </a:r>
            <a:r>
              <a:rPr lang="en-US" sz="2400" dirty="0" smtClean="0"/>
              <a:t>up to 100,000 clients</a:t>
            </a:r>
            <a:endParaRPr lang="en-US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92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488903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Provided:</a:t>
            </a:r>
          </a:p>
          <a:p>
            <a:endParaRPr lang="en-US" dirty="0"/>
          </a:p>
          <a:p>
            <a:r>
              <a:rPr lang="en-US" sz="2400" dirty="0" smtClean="0"/>
              <a:t>       Trial Campaign results</a:t>
            </a:r>
            <a:endParaRPr lang="en-US" sz="2400" dirty="0"/>
          </a:p>
          <a:p>
            <a:pPr lvl="1"/>
            <a:r>
              <a:rPr lang="en-US" sz="2400" dirty="0"/>
              <a:t>Historical sales</a:t>
            </a:r>
          </a:p>
          <a:p>
            <a:pPr lvl="1"/>
            <a:r>
              <a:rPr lang="en-US" sz="2400" dirty="0"/>
              <a:t>Number of prior year </a:t>
            </a:r>
            <a:r>
              <a:rPr lang="en-US" sz="2400" dirty="0" smtClean="0"/>
              <a:t>transactions</a:t>
            </a:r>
          </a:p>
          <a:p>
            <a:pPr lvl="1"/>
            <a:r>
              <a:rPr lang="en-US" sz="2400" dirty="0" smtClean="0"/>
              <a:t># </a:t>
            </a:r>
            <a:r>
              <a:rPr lang="en-US" sz="2400" dirty="0"/>
              <a:t>of </a:t>
            </a:r>
            <a:r>
              <a:rPr lang="en-US" sz="2400" dirty="0" smtClean="0"/>
              <a:t>Employees</a:t>
            </a:r>
          </a:p>
          <a:p>
            <a:pPr lvl="1"/>
            <a:r>
              <a:rPr lang="en-US" sz="2400" dirty="0" smtClean="0"/>
              <a:t>Prior </a:t>
            </a:r>
            <a:r>
              <a:rPr lang="en-US" sz="2400" dirty="0"/>
              <a:t>products purchased </a:t>
            </a:r>
          </a:p>
          <a:p>
            <a:pPr lvl="1"/>
            <a:r>
              <a:rPr lang="en-US" sz="2400" dirty="0"/>
              <a:t>Date of first purchase</a:t>
            </a:r>
          </a:p>
          <a:p>
            <a:pPr lvl="1"/>
            <a:r>
              <a:rPr lang="en-US" sz="2400" dirty="0"/>
              <a:t>Method of contact and response</a:t>
            </a:r>
          </a:p>
          <a:p>
            <a:pPr lvl="1"/>
            <a:r>
              <a:rPr lang="en-US" sz="2400" dirty="0"/>
              <a:t>Language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90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25055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Objectives:</a:t>
            </a:r>
          </a:p>
          <a:p>
            <a:endParaRPr lang="en-US" sz="3200" dirty="0"/>
          </a:p>
          <a:p>
            <a:r>
              <a:rPr lang="en-US" sz="2400" dirty="0" smtClean="0"/>
              <a:t>Trial Campaign</a:t>
            </a:r>
          </a:p>
          <a:p>
            <a:r>
              <a:rPr lang="en-US" sz="2400" dirty="0" smtClean="0"/>
              <a:t>-&gt; Provides Material for Model</a:t>
            </a:r>
          </a:p>
          <a:p>
            <a:r>
              <a:rPr lang="en-US" sz="2400" dirty="0" smtClean="0"/>
              <a:t>-&gt; Model selectively chooses targeted customers</a:t>
            </a:r>
          </a:p>
          <a:p>
            <a:r>
              <a:rPr lang="en-US" sz="2400" dirty="0" smtClean="0"/>
              <a:t>-&gt; Targeting Customers Maximizes Profits </a:t>
            </a:r>
          </a:p>
          <a:p>
            <a:r>
              <a:rPr lang="en-US" sz="2400" dirty="0" smtClean="0"/>
              <a:t>for Full Scale Campaign 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9786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762000"/>
            <a:ext cx="2431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Methodology</a:t>
            </a:r>
            <a:endParaRPr lang="pl-P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78299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EDA - Examine data for important features. Clean and </a:t>
            </a:r>
            <a:r>
              <a:rPr lang="en-US" sz="2000" dirty="0" err="1" smtClean="0"/>
              <a:t>transfom</a:t>
            </a:r>
            <a:r>
              <a:rPr lang="en-US" sz="2000" dirty="0" smtClean="0"/>
              <a:t> Data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Explore different model type to see which type best applies 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Gradient Boosting Classifier to determine probability of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 to determine likely size of purchase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profitability based on regression outputs, </a:t>
            </a:r>
            <a:endParaRPr lang="en-US" sz="2000" dirty="0" smtClean="0"/>
          </a:p>
          <a:p>
            <a:pPr lvl="1"/>
            <a:r>
              <a:rPr lang="en-US" sz="2000" dirty="0" smtClean="0"/>
              <a:t>gross </a:t>
            </a:r>
            <a:r>
              <a:rPr lang="en-US" sz="2000" dirty="0"/>
              <a:t>margin, and campaign and transaction cost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Define customer deciles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Create lift table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Deliver recommendation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29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613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EDA – Exploratory Data Analysis</a:t>
            </a:r>
            <a:endParaRPr lang="pl-PL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outliers in # of prior year transactions</a:t>
            </a:r>
          </a:p>
          <a:p>
            <a:r>
              <a:rPr lang="en-US" dirty="0"/>
              <a:t>Created binary variable for ‘Has Campaign Sales’</a:t>
            </a:r>
          </a:p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Tenure (turned into four groups)</a:t>
            </a:r>
          </a:p>
          <a:p>
            <a:pPr lvl="1"/>
            <a:r>
              <a:rPr lang="en-US" dirty="0"/>
              <a:t>All product variables changed to binary</a:t>
            </a:r>
          </a:p>
          <a:p>
            <a:pPr lvl="1"/>
            <a:r>
              <a:rPr lang="en-US" dirty="0"/>
              <a:t>Digitized the categorical Company Size  (1-5 becomes 3, 6-10 became 8, etc.)  Filled in missing values with 8, as this is by far the most common size of company (value for 25</a:t>
            </a:r>
            <a:r>
              <a:rPr lang="en-US" baseline="30000" dirty="0"/>
              <a:t>th</a:t>
            </a:r>
            <a:r>
              <a:rPr lang="en-US" dirty="0"/>
              <a:t> and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  <a:r>
              <a:rPr lang="en-US" dirty="0" smtClean="0"/>
              <a:t>)</a:t>
            </a:r>
          </a:p>
          <a:p>
            <a:r>
              <a:rPr lang="en-US" dirty="0"/>
              <a:t>Consolidation</a:t>
            </a:r>
          </a:p>
          <a:p>
            <a:pPr lvl="1"/>
            <a:r>
              <a:rPr lang="en-US" dirty="0"/>
              <a:t>Removed columns that added no information to the models (such as Language)</a:t>
            </a:r>
          </a:p>
          <a:p>
            <a:pPr lvl="1"/>
            <a:r>
              <a:rPr lang="en-US" dirty="0"/>
              <a:t>Campaign sales &amp; historical sales volume</a:t>
            </a:r>
          </a:p>
          <a:p>
            <a:pPr lvl="2"/>
            <a:r>
              <a:rPr lang="en-US" dirty="0"/>
              <a:t>Removed negatives</a:t>
            </a:r>
          </a:p>
          <a:p>
            <a:pPr lvl="1"/>
            <a:r>
              <a:rPr lang="en-US" dirty="0" smtClean="0"/>
              <a:t>Removed customers with first purchases older than Office Corp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68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7613557F-E3A7-405E-A555-A8B1D25EF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352655"/>
              </p:ext>
            </p:extLst>
          </p:nvPr>
        </p:nvGraphicFramePr>
        <p:xfrm>
          <a:off x="411797" y="2526956"/>
          <a:ext cx="3559175" cy="312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D6E12741-3D3A-4113-8363-E681F1732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707943"/>
              </p:ext>
            </p:extLst>
          </p:nvPr>
        </p:nvGraphicFramePr>
        <p:xfrm>
          <a:off x="4034537" y="2046894"/>
          <a:ext cx="3557016" cy="312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2" descr="C:\Users\Karkue\Desktop\Data Science\Capstone\PredBuy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3278375" cy="216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3854" y="1752600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Buyers</a:t>
            </a:r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331951" y="4097494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Non Buyers</a:t>
            </a:r>
            <a:endParaRPr lang="pl-PL" dirty="0"/>
          </a:p>
        </p:txBody>
      </p:sp>
      <p:pic>
        <p:nvPicPr>
          <p:cNvPr id="15" name="Picture 3" descr="C:\Users\Karkue\Desktop\Data Science\Capstone\PredNonBuy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5822"/>
            <a:ext cx="3467380" cy="228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0" y="2145268"/>
            <a:ext cx="343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Importance of Features</a:t>
            </a:r>
            <a:endParaRPr lang="pl-PL" dirty="0"/>
          </a:p>
        </p:txBody>
      </p:sp>
      <p:pic>
        <p:nvPicPr>
          <p:cNvPr id="17" name="Picture 2" descr="C:\Users\Karkue\Desktop\Data Science\Capstone\gbfeatu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87669"/>
            <a:ext cx="5638800" cy="35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687095" y="957290"/>
            <a:ext cx="6523455" cy="462802"/>
          </a:xfrm>
          <a:prstGeom prst="rect">
            <a:avLst/>
          </a:prstGeom>
        </p:spPr>
        <p:txBody>
          <a:bodyPr vert="vert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l-PL"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kern="0" dirty="0" smtClean="0"/>
              <a:t>Gradient Boosting Classifier (Model 1)</a:t>
            </a:r>
            <a:endParaRPr lang="en-US" kern="0" dirty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524000" y="1303154"/>
            <a:ext cx="4675580" cy="4494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pl-PL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pl-PL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kern="0" dirty="0" smtClean="0"/>
              <a:t>Independent Validation Sample Size: 6060</a:t>
            </a:r>
          </a:p>
          <a:p>
            <a:pPr lvl="1"/>
            <a:endParaRPr lang="en-US" kern="0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304800"/>
            <a:ext cx="6499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Gradient Boosting Classifier (Model 1)</a:t>
            </a:r>
            <a:endParaRPr lang="pl-PL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0460" y="838200"/>
            <a:ext cx="456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Predicts whether or not customer will buy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7207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Corp trial campaign analysis 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43895"/>
            <a:ext cx="550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Regression (Model 2) </a:t>
            </a:r>
            <a:endParaRPr lang="pl-PL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1540" y="12192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Predicts Expected Size of Purchase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891540" y="1676400"/>
            <a:ext cx="60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Trained on subset of Actual </a:t>
            </a:r>
            <a:r>
              <a:rPr lang="en-US" dirty="0" smtClean="0"/>
              <a:t>Buyers from 6060 used </a:t>
            </a:r>
            <a:r>
              <a:rPr lang="en-US" dirty="0" smtClean="0"/>
              <a:t>in Model 1</a:t>
            </a:r>
            <a:endParaRPr lang="pl-PL" dirty="0"/>
          </a:p>
        </p:txBody>
      </p:sp>
      <p:pic>
        <p:nvPicPr>
          <p:cNvPr id="6" name="Picture 2" descr="C:\Users\Karkue\Desktop\Data Science\Capstone\linreg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73312"/>
            <a:ext cx="6300788" cy="3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0900"/>
      </p:ext>
    </p:extLst>
  </p:cSld>
  <p:clrMapOvr>
    <a:masterClrMapping/>
  </p:clrMapOvr>
</p:sld>
</file>

<file path=ppt/theme/theme1.xml><?xml version="1.0" encoding="utf-8"?>
<a:theme xmlns:a="http://schemas.openxmlformats.org/drawingml/2006/main" name="Sytuacja firm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1248</Words>
  <Application>Microsoft Office PowerPoint</Application>
  <PresentationFormat>On-screen Show (4:3)</PresentationFormat>
  <Paragraphs>321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Sytuacja firmy</vt:lpstr>
      <vt:lpstr>Office CORP TRIAL CAMPAIGN ANALYSIS AND RECCOMENDATIONS</vt:lpstr>
      <vt:lpstr>Office Corp trial campaign analysis </vt:lpstr>
      <vt:lpstr>Office Corp trial campaign analysis </vt:lpstr>
      <vt:lpstr>Office Corp trial campaign analysis</vt:lpstr>
      <vt:lpstr>Office Corp trial campaign analysis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PowerPoint Presentation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Office Corp trial campaign analysis </vt:lpstr>
      <vt:lpstr>Office Corp trial campaign analysis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2019-12-04T22:15:31Z</dcterms:created>
  <dcterms:modified xsi:type="dcterms:W3CDTF">2019-12-05T00:42:33Z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1045</vt:i4>
  </property>
  <property fmtid="{D5CDD505-2E9C-101B-9397-08002B2CF9AE}" pid="3" name="_Version">
    <vt:lpwstr>12.0.4518</vt:lpwstr>
  </property>
</Properties>
</file>