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4" r:id="rId4"/>
    <p:sldId id="256" r:id="rId5"/>
    <p:sldId id="260" r:id="rId6"/>
    <p:sldId id="261" r:id="rId7"/>
    <p:sldId id="262" r:id="rId8"/>
    <p:sldId id="265" r:id="rId9"/>
    <p:sldId id="258"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C2"/>
    <a:srgbClr val="005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33" autoAdjust="0"/>
  </p:normalViewPr>
  <p:slideViewPr>
    <p:cSldViewPr>
      <p:cViewPr>
        <p:scale>
          <a:sx n="100" d="100"/>
          <a:sy n="100" d="100"/>
        </p:scale>
        <p:origin x="-5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5"/>
          <p:cNvSpPr>
            <a:spLocks noGrp="1"/>
          </p:cNvSpPr>
          <p:nvPr>
            <p:ph type="ctrTitle"/>
          </p:nvPr>
        </p:nvSpPr>
        <p:spPr/>
        <p:txBody>
          <a:bodyPr/>
          <a:lstStyle/>
          <a:p>
            <a:r>
              <a:rPr lang="en-US" altLang="zh-CN" b="1" dirty="0" smtClean="0">
                <a:solidFill>
                  <a:schemeClr val="tx1">
                    <a:lumMod val="65000"/>
                    <a:lumOff val="35000"/>
                  </a:schemeClr>
                </a:solidFill>
                <a:latin typeface="微软雅黑" pitchFamily="34" charset="-122"/>
                <a:ea typeface="微软雅黑" pitchFamily="34" charset="-122"/>
              </a:rPr>
              <a:t>New </a:t>
            </a:r>
            <a:r>
              <a:rPr lang="en-US" altLang="zh-CN" b="1" dirty="0" smtClean="0">
                <a:solidFill>
                  <a:schemeClr val="tx1">
                    <a:lumMod val="65000"/>
                    <a:lumOff val="35000"/>
                  </a:schemeClr>
                </a:solidFill>
                <a:latin typeface="微软雅黑" pitchFamily="34" charset="-122"/>
                <a:ea typeface="微软雅黑" pitchFamily="34" charset="-122"/>
              </a:rPr>
              <a:t>File </a:t>
            </a:r>
            <a:r>
              <a:rPr lang="en-US" altLang="zh-CN" b="1" dirty="0" smtClean="0">
                <a:solidFill>
                  <a:schemeClr val="tx1">
                    <a:lumMod val="65000"/>
                    <a:lumOff val="35000"/>
                  </a:schemeClr>
                </a:solidFill>
                <a:latin typeface="微软雅黑" pitchFamily="34" charset="-122"/>
                <a:ea typeface="微软雅黑" pitchFamily="34" charset="-122"/>
              </a:rPr>
              <a:t>IO</a:t>
            </a:r>
            <a:r>
              <a:rPr lang="en-US" altLang="zh-CN" b="1" dirty="0" smtClean="0">
                <a:solidFill>
                  <a:schemeClr val="tx1">
                    <a:lumMod val="65000"/>
                    <a:lumOff val="35000"/>
                  </a:schemeClr>
                </a:solidFill>
                <a:latin typeface="微软雅黑" pitchFamily="34" charset="-122"/>
                <a:ea typeface="微软雅黑" pitchFamily="34" charset="-122"/>
              </a:rPr>
              <a:t/>
            </a:r>
            <a:br>
              <a:rPr lang="en-US" altLang="zh-CN" b="1" dirty="0" smtClean="0">
                <a:solidFill>
                  <a:schemeClr val="tx1">
                    <a:lumMod val="65000"/>
                    <a:lumOff val="35000"/>
                  </a:schemeClr>
                </a:solidFill>
                <a:latin typeface="微软雅黑" pitchFamily="34" charset="-122"/>
                <a:ea typeface="微软雅黑" pitchFamily="34" charset="-122"/>
              </a:rPr>
            </a:br>
            <a:r>
              <a:rPr lang="en-US" altLang="zh-CN" b="1" dirty="0" smtClean="0">
                <a:solidFill>
                  <a:schemeClr val="tx1">
                    <a:lumMod val="65000"/>
                    <a:lumOff val="35000"/>
                  </a:schemeClr>
                </a:solidFill>
                <a:latin typeface="微软雅黑" pitchFamily="34" charset="-122"/>
                <a:ea typeface="微软雅黑" pitchFamily="34" charset="-122"/>
              </a:rPr>
              <a:t>ymh09658</a:t>
            </a:r>
            <a:endParaRPr lang="zh-CN" altLang="en-US" b="1"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新</a:t>
            </a:r>
            <a:r>
              <a:rPr lang="en-US" altLang="zh-CN" dirty="0"/>
              <a:t>I/O</a:t>
            </a:r>
            <a:r>
              <a:rPr lang="zh-CN" altLang="en-US" dirty="0"/>
              <a:t>文件提供的</a:t>
            </a:r>
            <a:r>
              <a:rPr lang="zh-CN" altLang="en-US" dirty="0" smtClean="0"/>
              <a:t>内容</a:t>
            </a:r>
            <a:r>
              <a:rPr lang="zh-CN" altLang="en-US" dirty="0"/>
              <a:t/>
            </a:r>
            <a:br>
              <a:rPr lang="zh-CN" altLang="en-US" dirty="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    </a:t>
            </a:r>
            <a:r>
              <a:rPr lang="zh-CN" altLang="en-US" dirty="0"/>
              <a:t>强大的文件系统遍历机制，可以进行复杂的分组操作。</a:t>
            </a:r>
          </a:p>
          <a:p>
            <a:r>
              <a:rPr lang="zh-CN" altLang="en-US" dirty="0"/>
              <a:t>    可以操作具体的文件、文件系统对象及其属性（如链接、属主和权限）。</a:t>
            </a:r>
          </a:p>
          <a:p>
            <a:r>
              <a:rPr lang="zh-CN" altLang="en-US" dirty="0"/>
              <a:t>    用于处理整个文件内容的便捷的工具方法，如读取、复制和移动等。</a:t>
            </a:r>
          </a:p>
          <a:p>
            <a:r>
              <a:rPr lang="zh-CN" altLang="en-US" dirty="0"/>
              <a:t>    用于监控文件系统修改的监视服务。</a:t>
            </a:r>
          </a:p>
          <a:p>
            <a:r>
              <a:rPr lang="zh-CN" altLang="en-US" dirty="0"/>
              <a:t>    文件系统上的原子操作，提供了针对文件系统的进程同步。</a:t>
            </a:r>
          </a:p>
          <a:p>
            <a:r>
              <a:rPr lang="zh-CN" altLang="en-US" dirty="0"/>
              <a:t>    可以定制定义于特定文件组织形式（如归档文件）之上的文件系统。</a:t>
            </a:r>
          </a:p>
          <a:p>
            <a:endParaRPr lang="zh-CN" altLang="en-US" dirty="0"/>
          </a:p>
        </p:txBody>
      </p:sp>
    </p:spTree>
    <p:extLst>
      <p:ext uri="{BB962C8B-B14F-4D97-AF65-F5344CB8AC3E}">
        <p14:creationId xmlns:p14="http://schemas.microsoft.com/office/powerpoint/2010/main" val="224801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a:t>
            </a:r>
            <a:r>
              <a:rPr lang="en-US" altLang="zh-CN" dirty="0" smtClean="0"/>
              <a:t>IO</a:t>
            </a:r>
            <a:r>
              <a:rPr lang="zh-CN" altLang="en-US" dirty="0" smtClean="0"/>
              <a:t>劣势</a:t>
            </a:r>
            <a:endParaRPr lang="zh-CN" altLang="en-US" dirty="0"/>
          </a:p>
        </p:txBody>
      </p:sp>
      <p:sp>
        <p:nvSpPr>
          <p:cNvPr id="3" name="内容占位符 2"/>
          <p:cNvSpPr>
            <a:spLocks noGrp="1"/>
          </p:cNvSpPr>
          <p:nvPr>
            <p:ph idx="1"/>
          </p:nvPr>
        </p:nvSpPr>
        <p:spPr/>
        <p:txBody>
          <a:bodyPr/>
          <a:lstStyle/>
          <a:p>
            <a:r>
              <a:rPr lang="zh-CN" altLang="en-US" dirty="0"/>
              <a:t>用到复杂的文件遍历实现时，会发现内存问题</a:t>
            </a:r>
          </a:p>
          <a:p>
            <a:r>
              <a:rPr lang="zh-CN" altLang="en-US" dirty="0"/>
              <a:t>需要支持</a:t>
            </a:r>
            <a:r>
              <a:rPr lang="en-US" altLang="zh-CN" dirty="0"/>
              <a:t>ZIP</a:t>
            </a:r>
            <a:r>
              <a:rPr lang="zh-CN" altLang="en-US" dirty="0"/>
              <a:t>归档文件中的文件操作</a:t>
            </a:r>
          </a:p>
          <a:p>
            <a:r>
              <a:rPr lang="zh-CN" altLang="en-US" dirty="0"/>
              <a:t>需要细粒度地控制</a:t>
            </a:r>
            <a:r>
              <a:rPr lang="en-US" altLang="zh-CN" dirty="0"/>
              <a:t>POSIX</a:t>
            </a:r>
            <a:r>
              <a:rPr lang="zh-CN" altLang="en-US" dirty="0"/>
              <a:t>系统中的文件属性</a:t>
            </a:r>
          </a:p>
          <a:p>
            <a:r>
              <a:rPr lang="zh-CN" altLang="en-US" dirty="0"/>
              <a:t>需要监视服务</a:t>
            </a:r>
          </a:p>
          <a:p>
            <a:endParaRPr lang="zh-CN" altLang="en-US" dirty="0"/>
          </a:p>
        </p:txBody>
      </p:sp>
    </p:spTree>
    <p:extLst>
      <p:ext uri="{BB962C8B-B14F-4D97-AF65-F5344CB8AC3E}">
        <p14:creationId xmlns:p14="http://schemas.microsoft.com/office/powerpoint/2010/main" val="109389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7544" y="764704"/>
            <a:ext cx="8229600" cy="1143000"/>
          </a:xfrm>
        </p:spPr>
        <p:txBody>
          <a:bodyPr>
            <a:normAutofit fontScale="90000"/>
          </a:bodyPr>
          <a:lstStyle/>
          <a:p>
            <a:r>
              <a:rPr lang="zh-CN" altLang="en-US" dirty="0">
                <a:solidFill>
                  <a:schemeClr val="accent3">
                    <a:lumMod val="75000"/>
                  </a:schemeClr>
                </a:solidFill>
                <a:latin typeface="微软雅黑" pitchFamily="34" charset="-122"/>
                <a:ea typeface="微软雅黑" pitchFamily="34" charset="-122"/>
              </a:rPr>
              <a:t>常规文件操作与新文件操作相关类之对比</a:t>
            </a:r>
            <a:endParaRPr lang="zh-CN" altLang="en-US" dirty="0">
              <a:solidFill>
                <a:schemeClr val="accent3">
                  <a:lumMod val="75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19044118"/>
              </p:ext>
            </p:extLst>
          </p:nvPr>
        </p:nvGraphicFramePr>
        <p:xfrm>
          <a:off x="323528" y="2060848"/>
          <a:ext cx="8424936" cy="3816424"/>
        </p:xfrm>
        <a:graphic>
          <a:graphicData uri="http://schemas.openxmlformats.org/drawingml/2006/table">
            <a:tbl>
              <a:tblPr>
                <a:tableStyleId>{5C22544A-7EE6-4342-B048-85BDC9FD1C3A}</a:tableStyleId>
              </a:tblPr>
              <a:tblGrid>
                <a:gridCol w="2123470"/>
                <a:gridCol w="2192414"/>
                <a:gridCol w="4109052"/>
              </a:tblGrid>
              <a:tr h="557692">
                <a:tc>
                  <a:txBody>
                    <a:bodyPr/>
                    <a:lstStyle/>
                    <a:p>
                      <a:pPr algn="l" fontAlgn="ctr"/>
                      <a:r>
                        <a:rPr lang="en-US" sz="1100" u="none" strike="noStrike" dirty="0">
                          <a:effectLst/>
                        </a:rPr>
                        <a:t>Java &lt; 7 </a:t>
                      </a:r>
                      <a:r>
                        <a:rPr lang="en-US" sz="1100" u="none" strike="noStrike" dirty="0" err="1">
                          <a:effectLst/>
                        </a:rPr>
                        <a:t>java.io，javax.swing.filechooser</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Java &gt;= 7 java.nio.file</a:t>
                      </a:r>
                      <a:endParaRPr 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注释</a:t>
                      </a:r>
                      <a:endParaRPr lang="zh-CN" altLang="en-US" sz="1100" b="0" i="0" u="none" strike="noStrike">
                        <a:solidFill>
                          <a:srgbClr val="000000"/>
                        </a:solidFill>
                        <a:effectLst/>
                        <a:latin typeface="宋体"/>
                      </a:endParaRPr>
                    </a:p>
                  </a:txBody>
                  <a:tcPr marL="9525" marR="9525" marT="9525" marB="0" anchor="ctr"/>
                </a:tc>
              </a:tr>
              <a:tr h="1356549">
                <a:tc>
                  <a:txBody>
                    <a:bodyPr/>
                    <a:lstStyle/>
                    <a:p>
                      <a:pPr algn="l" fontAlgn="ctr"/>
                      <a:r>
                        <a:rPr lang="en-US" sz="1100" u="none" strike="noStrike" dirty="0">
                          <a:effectLst/>
                        </a:rPr>
                        <a:t>File</a:t>
                      </a:r>
                      <a:endParaRPr 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Path</a:t>
                      </a:r>
                      <a:r>
                        <a:rPr lang="zh-CN" altLang="en-US" sz="1100" u="none" strike="noStrike">
                          <a:effectLst/>
                        </a:rPr>
                        <a:t>和</a:t>
                      </a:r>
                      <a:r>
                        <a:rPr lang="en-US" sz="1100" u="none" strike="noStrike">
                          <a:effectLst/>
                        </a:rPr>
                        <a:t>Files</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File</a:t>
                      </a:r>
                      <a:r>
                        <a:rPr lang="zh-CN" altLang="en-US" sz="1100" u="none" strike="noStrike">
                          <a:effectLst/>
                        </a:rPr>
                        <a:t>类同时提供了文件位置和文件系统操作，而新</a:t>
                      </a:r>
                      <a:r>
                        <a:rPr lang="en-US" altLang="zh-CN" sz="1100" u="none" strike="noStrike">
                          <a:effectLst/>
                        </a:rPr>
                        <a:t>API</a:t>
                      </a:r>
                      <a:r>
                        <a:rPr lang="zh-CN" altLang="en-US" sz="1100" u="none" strike="noStrike">
                          <a:effectLst/>
                        </a:rPr>
                        <a:t>将其分为两部分。</a:t>
                      </a:r>
                      <a:r>
                        <a:rPr lang="en-US" altLang="zh-CN" sz="1100" u="none" strike="noStrike">
                          <a:effectLst/>
                        </a:rPr>
                        <a:t>Path</a:t>
                      </a:r>
                      <a:r>
                        <a:rPr lang="zh-CN" altLang="en-US" sz="1100" u="none" strike="noStrike">
                          <a:effectLst/>
                        </a:rPr>
                        <a:t>提供的只是一个文件位置，还支持与路径相关的额外操作；</a:t>
                      </a:r>
                      <a:r>
                        <a:rPr lang="en-US" altLang="zh-CN" sz="1100" u="none" strike="noStrike">
                          <a:effectLst/>
                        </a:rPr>
                        <a:t>Files</a:t>
                      </a:r>
                      <a:r>
                        <a:rPr lang="zh-CN" altLang="en-US" sz="1100" u="none" strike="noStrike">
                          <a:effectLst/>
                        </a:rPr>
                        <a:t>支持文件操作，还提供了很多</a:t>
                      </a:r>
                      <a:r>
                        <a:rPr lang="en-US" altLang="zh-CN" sz="1100" u="none" strike="noStrike">
                          <a:effectLst/>
                        </a:rPr>
                        <a:t>File</a:t>
                      </a:r>
                      <a:r>
                        <a:rPr lang="zh-CN" altLang="en-US" sz="1100" u="none" strike="noStrike">
                          <a:effectLst/>
                        </a:rPr>
                        <a:t>类中没有的新功能，比如复制或读取整个文件的内容，或者设置文件属主。</a:t>
                      </a:r>
                      <a:endParaRPr lang="zh-CN" altLang="en-US" sz="1100" b="0" i="0" u="none" strike="noStrike">
                        <a:solidFill>
                          <a:srgbClr val="000000"/>
                        </a:solidFill>
                        <a:effectLst/>
                        <a:latin typeface="宋体"/>
                      </a:endParaRPr>
                    </a:p>
                  </a:txBody>
                  <a:tcPr marL="9525" marR="9525" marT="9525" marB="0" anchor="ctr"/>
                </a:tc>
              </a:tr>
              <a:tr h="1356549">
                <a:tc>
                  <a:txBody>
                    <a:bodyPr/>
                    <a:lstStyle/>
                    <a:p>
                      <a:pPr algn="l" fontAlgn="ctr"/>
                      <a:r>
                        <a:rPr lang="en-US" sz="1100" u="none" strike="noStrike">
                          <a:effectLst/>
                        </a:rPr>
                        <a:t>FileSystemView</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sz="1100" u="none" strike="noStrike">
                          <a:effectLst/>
                        </a:rPr>
                        <a:t>FileSystem</a:t>
                      </a:r>
                      <a:endParaRPr lang="en-US" sz="1100" b="0" i="0" u="none" strike="noStrike">
                        <a:solidFill>
                          <a:srgbClr val="000000"/>
                        </a:solidFill>
                        <a:effectLst/>
                        <a:latin typeface="宋体"/>
                      </a:endParaRPr>
                    </a:p>
                  </a:txBody>
                  <a:tcPr marL="9525" marR="9525" marT="9525" marB="0" anchor="ctr"/>
                </a:tc>
                <a:tc>
                  <a:txBody>
                    <a:bodyPr/>
                    <a:lstStyle/>
                    <a:p>
                      <a:pPr algn="l" fontAlgn="ctr"/>
                      <a:r>
                        <a:rPr lang="en-US" altLang="zh-CN" sz="1100" u="none" strike="noStrike">
                          <a:effectLst/>
                        </a:rPr>
                        <a:t>FileSystemView</a:t>
                      </a:r>
                      <a:r>
                        <a:rPr lang="zh-CN" altLang="en-US" sz="1100" u="none" strike="noStrike">
                          <a:effectLst/>
                        </a:rPr>
                        <a:t>类提供了底层文件系统的一个视图，仅用于</a:t>
                      </a:r>
                      <a:r>
                        <a:rPr lang="en-US" altLang="zh-CN" sz="1100" u="none" strike="noStrike">
                          <a:effectLst/>
                        </a:rPr>
                        <a:t>Swing</a:t>
                      </a:r>
                      <a:r>
                        <a:rPr lang="zh-CN" altLang="en-US" sz="1100" u="none" strike="noStrike">
                          <a:effectLst/>
                        </a:rPr>
                        <a:t>文件选择器的上下文中。 </a:t>
                      </a:r>
                      <a:r>
                        <a:rPr lang="en-US" altLang="zh-CN" sz="1100" u="none" strike="noStrike">
                          <a:effectLst/>
                        </a:rPr>
                        <a:t>FileSystem</a:t>
                      </a:r>
                      <a:r>
                        <a:rPr lang="zh-CN" altLang="en-US" sz="1100" u="none" strike="noStrike">
                          <a:effectLst/>
                        </a:rPr>
                        <a:t>类可以表示定义于本地、远程或其他可选存储机制（如</a:t>
                      </a:r>
                      <a:r>
                        <a:rPr lang="en-US" altLang="zh-CN" sz="1100" u="none" strike="noStrike">
                          <a:effectLst/>
                        </a:rPr>
                        <a:t>ISO</a:t>
                      </a:r>
                      <a:r>
                        <a:rPr lang="zh-CN" altLang="en-US" sz="1100" u="none" strike="noStrike">
                          <a:effectLst/>
                        </a:rPr>
                        <a:t>映像或</a:t>
                      </a:r>
                      <a:r>
                        <a:rPr lang="en-US" altLang="zh-CN" sz="1100" u="none" strike="noStrike">
                          <a:effectLst/>
                        </a:rPr>
                        <a:t>ZIP</a:t>
                      </a:r>
                      <a:r>
                        <a:rPr lang="zh-CN" altLang="en-US" sz="1100" u="none" strike="noStrike">
                          <a:effectLst/>
                        </a:rPr>
                        <a:t>归档）之上的不同文件系统。</a:t>
                      </a:r>
                      <a:r>
                        <a:rPr lang="en-US" altLang="zh-CN" sz="1100" u="none" strike="noStrike">
                          <a:effectLst/>
                        </a:rPr>
                        <a:t>FileSystem</a:t>
                      </a:r>
                      <a:r>
                        <a:rPr lang="zh-CN" altLang="en-US" sz="1100" u="none" strike="noStrike">
                          <a:effectLst/>
                        </a:rPr>
                        <a:t>类包含了一些 工厂，用于提供如</a:t>
                      </a:r>
                      <a:r>
                        <a:rPr lang="en-US" altLang="zh-CN" sz="1100" u="none" strike="noStrike">
                          <a:effectLst/>
                        </a:rPr>
                        <a:t>Path</a:t>
                      </a:r>
                      <a:r>
                        <a:rPr lang="zh-CN" altLang="en-US" sz="1100" u="none" strike="noStrike">
                          <a:effectLst/>
                        </a:rPr>
                        <a:t>等不同接口的具体实现。</a:t>
                      </a:r>
                      <a:endParaRPr lang="zh-CN" altLang="en-US" sz="1100" b="0" i="0" u="none" strike="noStrike">
                        <a:solidFill>
                          <a:srgbClr val="000000"/>
                        </a:solidFill>
                        <a:effectLst/>
                        <a:latin typeface="宋体"/>
                      </a:endParaRPr>
                    </a:p>
                  </a:txBody>
                  <a:tcPr marL="9525" marR="9525" marT="9525" marB="0" anchor="ctr"/>
                </a:tc>
              </a:tr>
              <a:tr h="545634">
                <a:tc>
                  <a:txBody>
                    <a:bodyPr/>
                    <a:lstStyle/>
                    <a:p>
                      <a:pPr algn="l" fontAlgn="ctr"/>
                      <a:r>
                        <a:rPr lang="zh-CN" altLang="en-US" sz="1100" u="none" strike="noStrike" dirty="0">
                          <a:effectLst/>
                        </a:rPr>
                        <a:t>没有类似的类</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en-US" sz="1100" u="none" strike="noStrike">
                          <a:effectLst/>
                        </a:rPr>
                        <a:t>FileStore</a:t>
                      </a:r>
                      <a:endParaRPr 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表示文件存储相关的某些属性，如文件大小。可以从一个特定的</a:t>
                      </a:r>
                      <a:r>
                        <a:rPr lang="en-US" altLang="zh-CN" sz="1100" u="none" strike="noStrike" dirty="0">
                          <a:effectLst/>
                        </a:rPr>
                        <a:t>Path</a:t>
                      </a:r>
                      <a:r>
                        <a:rPr lang="zh-CN" altLang="en-US" sz="1100" u="none" strike="noStrike" dirty="0">
                          <a:effectLst/>
                        </a:rPr>
                        <a:t>或</a:t>
                      </a:r>
                      <a:r>
                        <a:rPr lang="en-US" altLang="zh-CN" sz="1100" u="none" strike="noStrike" dirty="0" err="1">
                          <a:effectLst/>
                        </a:rPr>
                        <a:t>FileSystem</a:t>
                      </a:r>
                      <a:r>
                        <a:rPr lang="zh-CN" altLang="en-US" sz="1100" u="none" strike="noStrike" dirty="0">
                          <a:effectLst/>
                        </a:rPr>
                        <a:t>类重新获取。</a:t>
                      </a:r>
                      <a:endParaRPr lang="zh-CN" altLang="en-US" sz="1100" b="0" i="0" u="none" strike="noStrike" dirty="0">
                        <a:solidFill>
                          <a:srgbClr val="000000"/>
                        </a:solidFill>
                        <a:effectLst/>
                        <a:latin typeface="宋体"/>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文件系统遍历与分组操作</a:t>
            </a:r>
          </a:p>
        </p:txBody>
      </p:sp>
      <p:sp>
        <p:nvSpPr>
          <p:cNvPr id="3" name="内容占位符 2"/>
          <p:cNvSpPr>
            <a:spLocks noGrp="1"/>
          </p:cNvSpPr>
          <p:nvPr>
            <p:ph idx="1"/>
          </p:nvPr>
        </p:nvSpPr>
        <p:spPr/>
        <p:txBody>
          <a:bodyPr/>
          <a:lstStyle/>
          <a:p>
            <a:r>
              <a:rPr lang="en-US" altLang="zh-CN" dirty="0" err="1" smtClean="0"/>
              <a:t>FileVisitor</a:t>
            </a:r>
            <a:r>
              <a:rPr lang="zh-CN" altLang="en-US" dirty="0" smtClean="0"/>
              <a:t>接口</a:t>
            </a:r>
            <a:endParaRPr lang="en-US" altLang="zh-CN" dirty="0" smtClean="0"/>
          </a:p>
          <a:p>
            <a:r>
              <a:rPr lang="en-US" altLang="zh-CN" dirty="0" err="1" smtClean="0"/>
              <a:t>SimpleFileVisitor</a:t>
            </a:r>
            <a:r>
              <a:rPr lang="zh-CN" altLang="en-US" dirty="0" smtClean="0"/>
              <a:t>类</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8624556"/>
              </p:ext>
            </p:extLst>
          </p:nvPr>
        </p:nvGraphicFramePr>
        <p:xfrm>
          <a:off x="899592" y="2780928"/>
          <a:ext cx="6696744" cy="3411844"/>
        </p:xfrm>
        <a:graphic>
          <a:graphicData uri="http://schemas.openxmlformats.org/drawingml/2006/table">
            <a:tbl>
              <a:tblPr/>
              <a:tblGrid>
                <a:gridCol w="2232248"/>
                <a:gridCol w="2232248"/>
                <a:gridCol w="2232248"/>
              </a:tblGrid>
              <a:tr h="106610">
                <a:tc>
                  <a:txBody>
                    <a:bodyPr/>
                    <a:lstStyle/>
                    <a:p>
                      <a:r>
                        <a:rPr lang="zh-CN" altLang="en-US" sz="1000" dirty="0"/>
                        <a:t>方法名</a:t>
                      </a:r>
                    </a:p>
                  </a:txBody>
                  <a:tcPr marL="0" marR="0" marT="0" marB="0" anchor="ctr">
                    <a:lnL>
                      <a:noFill/>
                    </a:lnL>
                    <a:lnR>
                      <a:noFill/>
                    </a:lnR>
                    <a:lnT>
                      <a:noFill/>
                    </a:lnT>
                    <a:lnB>
                      <a:noFill/>
                    </a:lnB>
                  </a:tcPr>
                </a:tc>
                <a:tc>
                  <a:txBody>
                    <a:bodyPr/>
                    <a:lstStyle/>
                    <a:p>
                      <a:r>
                        <a:rPr lang="zh-CN" altLang="en-US" sz="1000"/>
                        <a:t>用途</a:t>
                      </a:r>
                    </a:p>
                  </a:txBody>
                  <a:tcPr marL="0" marR="0" marT="0" marB="0" anchor="ctr">
                    <a:lnL>
                      <a:noFill/>
                    </a:lnL>
                    <a:lnR>
                      <a:noFill/>
                    </a:lnR>
                    <a:lnT>
                      <a:noFill/>
                    </a:lnT>
                    <a:lnB>
                      <a:noFill/>
                    </a:lnB>
                  </a:tcPr>
                </a:tc>
                <a:tc>
                  <a:txBody>
                    <a:bodyPr/>
                    <a:lstStyle/>
                    <a:p>
                      <a:r>
                        <a:rPr lang="zh-CN" altLang="en-US" sz="1000"/>
                        <a:t>默认情况</a:t>
                      </a:r>
                    </a:p>
                  </a:txBody>
                  <a:tcPr marL="0" marR="0" marT="0" marB="0" anchor="ctr">
                    <a:lnL>
                      <a:noFill/>
                    </a:lnL>
                    <a:lnR>
                      <a:noFill/>
                    </a:lnR>
                    <a:lnT>
                      <a:noFill/>
                    </a:lnT>
                    <a:lnB>
                      <a:noFill/>
                    </a:lnB>
                  </a:tcPr>
                </a:tc>
              </a:tr>
              <a:tr h="949826">
                <a:tc>
                  <a:txBody>
                    <a:bodyPr/>
                    <a:lstStyle/>
                    <a:p>
                      <a:r>
                        <a:rPr lang="en-US" sz="1000" dirty="0" err="1"/>
                        <a:t>visitFile</a:t>
                      </a:r>
                      <a:endParaRPr lang="en-US" sz="1000" dirty="0"/>
                    </a:p>
                  </a:txBody>
                  <a:tcPr marL="0" marR="0" marT="0" marB="0" anchor="ctr">
                    <a:lnL>
                      <a:noFill/>
                    </a:lnL>
                    <a:lnR>
                      <a:noFill/>
                    </a:lnR>
                    <a:lnT>
                      <a:noFill/>
                    </a:lnT>
                    <a:lnB>
                      <a:noFill/>
                    </a:lnB>
                  </a:tcPr>
                </a:tc>
                <a:tc>
                  <a:txBody>
                    <a:bodyPr/>
                    <a:lstStyle/>
                    <a:p>
                      <a:r>
                        <a:rPr lang="zh-CN" altLang="en-US" sz="1000"/>
                        <a:t>除非定义了过滤控制，否则会在遍历的每个普通文件（包括符号链接）上调用该方法。任何有意义的文件相关操作都可以在此处理，比如备份文件或查找文件内容。也可以在这里决定遍历是继续还是停止。该方法不会在目录上调用。</a:t>
                      </a:r>
                    </a:p>
                  </a:txBody>
                  <a:tcPr marL="0" marR="0" marT="0" marB="0" anchor="ctr">
                    <a:lnL>
                      <a:noFill/>
                    </a:lnL>
                    <a:lnR>
                      <a:noFill/>
                    </a:lnR>
                    <a:lnT>
                      <a:noFill/>
                    </a:lnT>
                    <a:lnB>
                      <a:noFill/>
                    </a:lnB>
                  </a:tcPr>
                </a:tc>
                <a:tc>
                  <a:txBody>
                    <a:bodyPr/>
                    <a:lstStyle/>
                    <a:p>
                      <a:r>
                        <a:rPr lang="zh-CN" altLang="en-US" sz="1000"/>
                        <a:t>返回</a:t>
                      </a:r>
                      <a:r>
                        <a:rPr lang="en-US" sz="1000"/>
                        <a:t>CONTINUE</a:t>
                      </a:r>
                    </a:p>
                  </a:txBody>
                  <a:tcPr marL="0" marR="0" marT="0" marB="0" anchor="ctr">
                    <a:lnL>
                      <a:noFill/>
                    </a:lnL>
                    <a:lnR>
                      <a:noFill/>
                    </a:lnR>
                    <a:lnT>
                      <a:noFill/>
                    </a:lnT>
                    <a:lnB>
                      <a:noFill/>
                    </a:lnB>
                  </a:tcPr>
                </a:tc>
              </a:tr>
              <a:tr h="527681">
                <a:tc>
                  <a:txBody>
                    <a:bodyPr/>
                    <a:lstStyle/>
                    <a:p>
                      <a:r>
                        <a:rPr lang="en-US" sz="1000"/>
                        <a:t>preVisitDirectory</a:t>
                      </a:r>
                    </a:p>
                  </a:txBody>
                  <a:tcPr marL="0" marR="0" marT="0" marB="0" anchor="ctr">
                    <a:lnL>
                      <a:noFill/>
                    </a:lnL>
                    <a:lnR>
                      <a:noFill/>
                    </a:lnR>
                    <a:lnT>
                      <a:noFill/>
                    </a:lnT>
                    <a:lnB>
                      <a:noFill/>
                    </a:lnB>
                  </a:tcPr>
                </a:tc>
                <a:tc>
                  <a:txBody>
                    <a:bodyPr/>
                    <a:lstStyle/>
                    <a:p>
                      <a:r>
                        <a:rPr lang="zh-CN" altLang="en-US" sz="1000"/>
                        <a:t>如果访问的项是目录而非文件，调用的将是该方法而非</a:t>
                      </a:r>
                      <a:r>
                        <a:rPr lang="en-US" altLang="zh-CN" sz="1000"/>
                        <a:t>visitFile</a:t>
                      </a:r>
                      <a:r>
                        <a:rPr lang="zh-CN" altLang="en-US" sz="1000"/>
                        <a:t>。它支持跳过特定目录，也支持为复制操作在目标位置创建相应的目录。</a:t>
                      </a:r>
                    </a:p>
                  </a:txBody>
                  <a:tcPr marL="0" marR="0" marT="0" marB="0" anchor="ctr">
                    <a:lnL>
                      <a:noFill/>
                    </a:lnL>
                    <a:lnR>
                      <a:noFill/>
                    </a:lnR>
                    <a:lnT>
                      <a:noFill/>
                    </a:lnT>
                    <a:lnB>
                      <a:noFill/>
                    </a:lnB>
                  </a:tcPr>
                </a:tc>
                <a:tc>
                  <a:txBody>
                    <a:bodyPr/>
                    <a:lstStyle/>
                    <a:p>
                      <a:r>
                        <a:rPr lang="zh-CN" altLang="en-US" sz="1000"/>
                        <a:t>返回</a:t>
                      </a:r>
                      <a:r>
                        <a:rPr lang="en-US" sz="1000"/>
                        <a:t>CONTINUE</a:t>
                      </a:r>
                    </a:p>
                  </a:txBody>
                  <a:tcPr marL="0" marR="0" marT="0" marB="0" anchor="ctr">
                    <a:lnL>
                      <a:noFill/>
                    </a:lnL>
                    <a:lnR>
                      <a:noFill/>
                    </a:lnR>
                    <a:lnT>
                      <a:noFill/>
                    </a:lnT>
                    <a:lnB>
                      <a:noFill/>
                    </a:lnB>
                  </a:tcPr>
                </a:tc>
              </a:tr>
              <a:tr h="633218">
                <a:tc>
                  <a:txBody>
                    <a:bodyPr/>
                    <a:lstStyle/>
                    <a:p>
                      <a:r>
                        <a:rPr lang="en-US" sz="1000" dirty="0" err="1"/>
                        <a:t>postVisitDirectory</a:t>
                      </a:r>
                      <a:endParaRPr lang="en-US" sz="1000" dirty="0"/>
                    </a:p>
                  </a:txBody>
                  <a:tcPr marL="0" marR="0" marT="0" marB="0" anchor="ctr">
                    <a:lnL>
                      <a:noFill/>
                    </a:lnL>
                    <a:lnR>
                      <a:noFill/>
                    </a:lnR>
                    <a:lnT>
                      <a:noFill/>
                    </a:lnT>
                    <a:lnB>
                      <a:noFill/>
                    </a:lnB>
                  </a:tcPr>
                </a:tc>
                <a:tc>
                  <a:txBody>
                    <a:bodyPr/>
                    <a:lstStyle/>
                    <a:p>
                      <a:r>
                        <a:rPr lang="zh-CN" altLang="en-US" sz="1000"/>
                        <a:t>该方法在整个目录的遍历已经完成时调用，可以方便地结束目录上的操作。比如，如果遍历的目的是删除所有文件，那么目录本身可以在该方法中删除。</a:t>
                      </a:r>
                    </a:p>
                  </a:txBody>
                  <a:tcPr marL="0" marR="0" marT="0" marB="0" anchor="ctr">
                    <a:lnL>
                      <a:noFill/>
                    </a:lnL>
                    <a:lnR>
                      <a:noFill/>
                    </a:lnR>
                    <a:lnT>
                      <a:noFill/>
                    </a:lnT>
                    <a:lnB>
                      <a:noFill/>
                    </a:lnB>
                  </a:tcPr>
                </a:tc>
                <a:tc>
                  <a:txBody>
                    <a:bodyPr/>
                    <a:lstStyle/>
                    <a:p>
                      <a:r>
                        <a:rPr lang="zh-CN" altLang="en-US" sz="1000"/>
                        <a:t>返回</a:t>
                      </a:r>
                      <a:r>
                        <a:rPr lang="en-US" sz="1000"/>
                        <a:t>CONTINUE</a:t>
                      </a:r>
                    </a:p>
                  </a:txBody>
                  <a:tcPr marL="0" marR="0" marT="0" marB="0" anchor="ctr">
                    <a:lnL>
                      <a:noFill/>
                    </a:lnL>
                    <a:lnR>
                      <a:noFill/>
                    </a:lnR>
                    <a:lnT>
                      <a:noFill/>
                    </a:lnT>
                    <a:lnB>
                      <a:noFill/>
                    </a:lnB>
                  </a:tcPr>
                </a:tc>
              </a:tr>
              <a:tr h="949826">
                <a:tc>
                  <a:txBody>
                    <a:bodyPr/>
                    <a:lstStyle/>
                    <a:p>
                      <a:r>
                        <a:rPr lang="en-US" sz="1000" dirty="0" err="1"/>
                        <a:t>visitFileFailed</a:t>
                      </a:r>
                      <a:endParaRPr lang="en-US" sz="1000" dirty="0"/>
                    </a:p>
                  </a:txBody>
                  <a:tcPr marL="0" marR="0" marT="0" marB="0" anchor="ctr">
                    <a:lnL>
                      <a:noFill/>
                    </a:lnL>
                    <a:lnR>
                      <a:noFill/>
                    </a:lnR>
                    <a:lnT>
                      <a:noFill/>
                    </a:lnT>
                    <a:lnB>
                      <a:noFill/>
                    </a:lnB>
                  </a:tcPr>
                </a:tc>
                <a:tc>
                  <a:txBody>
                    <a:bodyPr/>
                    <a:lstStyle/>
                    <a:p>
                      <a:r>
                        <a:rPr lang="zh-CN" altLang="en-US" sz="1000"/>
                        <a:t>如果在文件系统遍历过程中出现任何未处理的异常，则会调用该方法。如果异常被重新抛出，那么所有遍历都将停止，而且异常会被传播到使用</a:t>
                      </a:r>
                      <a:r>
                        <a:rPr lang="en-US" altLang="zh-CN" sz="1000"/>
                        <a:t>Files.walkFileTree</a:t>
                      </a:r>
                      <a:r>
                        <a:rPr lang="zh-CN" altLang="en-US" sz="1000"/>
                        <a:t>启动文件系统遍历的代码处。可以在这里分析异常并决定是否继续遍历。</a:t>
                      </a:r>
                    </a:p>
                  </a:txBody>
                  <a:tcPr marL="0" marR="0" marT="0" marB="0" anchor="ctr">
                    <a:lnL>
                      <a:noFill/>
                    </a:lnL>
                    <a:lnR>
                      <a:noFill/>
                    </a:lnR>
                    <a:lnT>
                      <a:noFill/>
                    </a:lnT>
                    <a:lnB>
                      <a:noFill/>
                    </a:lnB>
                  </a:tcPr>
                </a:tc>
                <a:tc>
                  <a:txBody>
                    <a:bodyPr/>
                    <a:lstStyle/>
                    <a:p>
                      <a:r>
                        <a:rPr lang="zh-CN" altLang="en-US" sz="1000" dirty="0"/>
                        <a:t>重新抛出</a:t>
                      </a:r>
                      <a:r>
                        <a:rPr lang="en-US" sz="1000" dirty="0" err="1"/>
                        <a:t>IOException</a:t>
                      </a:r>
                      <a:endParaRPr lang="en-US" sz="1000" dirty="0"/>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65145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72441254"/>
              </p:ext>
            </p:extLst>
          </p:nvPr>
        </p:nvGraphicFramePr>
        <p:xfrm>
          <a:off x="611560" y="1772816"/>
          <a:ext cx="7317546" cy="4632960"/>
        </p:xfrm>
        <a:graphic>
          <a:graphicData uri="http://schemas.openxmlformats.org/drawingml/2006/table">
            <a:tbl>
              <a:tblPr/>
              <a:tblGrid>
                <a:gridCol w="2439182"/>
                <a:gridCol w="2439182"/>
                <a:gridCol w="2439182"/>
              </a:tblGrid>
              <a:tr h="238209">
                <a:tc>
                  <a:txBody>
                    <a:bodyPr/>
                    <a:lstStyle/>
                    <a:p>
                      <a:r>
                        <a:rPr lang="zh-CN" altLang="en-US" sz="1600" dirty="0"/>
                        <a:t>操作</a:t>
                      </a:r>
                    </a:p>
                  </a:txBody>
                  <a:tcPr marL="0" marR="0" marT="0" marB="0" anchor="ctr">
                    <a:lnL>
                      <a:noFill/>
                    </a:lnL>
                    <a:lnR>
                      <a:noFill/>
                    </a:lnR>
                    <a:lnT>
                      <a:noFill/>
                    </a:lnT>
                    <a:lnB>
                      <a:noFill/>
                    </a:lnB>
                  </a:tcPr>
                </a:tc>
                <a:tc>
                  <a:txBody>
                    <a:bodyPr/>
                    <a:lstStyle/>
                    <a:p>
                      <a:r>
                        <a:rPr lang="zh-CN" altLang="en-US" sz="1600"/>
                        <a:t>用途</a:t>
                      </a:r>
                    </a:p>
                  </a:txBody>
                  <a:tcPr marL="0" marR="0" marT="0" marB="0" anchor="ctr">
                    <a:lnL>
                      <a:noFill/>
                    </a:lnL>
                    <a:lnR>
                      <a:noFill/>
                    </a:lnR>
                    <a:lnT>
                      <a:noFill/>
                    </a:lnT>
                    <a:lnB>
                      <a:noFill/>
                    </a:lnB>
                  </a:tcPr>
                </a:tc>
                <a:tc>
                  <a:txBody>
                    <a:bodyPr/>
                    <a:lstStyle/>
                    <a:p>
                      <a:r>
                        <a:rPr lang="zh-CN" altLang="en-US" sz="1600"/>
                        <a:t>注释</a:t>
                      </a:r>
                    </a:p>
                  </a:txBody>
                  <a:tcPr marL="0" marR="0" marT="0" marB="0" anchor="ctr">
                    <a:lnL>
                      <a:noFill/>
                    </a:lnL>
                    <a:lnR>
                      <a:noFill/>
                    </a:lnR>
                    <a:lnT>
                      <a:noFill/>
                    </a:lnT>
                    <a:lnB>
                      <a:noFill/>
                    </a:lnB>
                  </a:tcPr>
                </a:tc>
              </a:tr>
              <a:tr h="476417">
                <a:tc>
                  <a:txBody>
                    <a:bodyPr/>
                    <a:lstStyle/>
                    <a:p>
                      <a:r>
                        <a:rPr lang="en-US" sz="1600" dirty="0" err="1"/>
                        <a:t>createLink</a:t>
                      </a:r>
                      <a:endParaRPr lang="en-US" sz="1600" dirty="0"/>
                    </a:p>
                  </a:txBody>
                  <a:tcPr marL="0" marR="0" marT="0" marB="0" anchor="ctr">
                    <a:lnL>
                      <a:noFill/>
                    </a:lnL>
                    <a:lnR>
                      <a:noFill/>
                    </a:lnR>
                    <a:lnT>
                      <a:noFill/>
                    </a:lnT>
                    <a:lnB>
                      <a:noFill/>
                    </a:lnB>
                  </a:tcPr>
                </a:tc>
                <a:tc>
                  <a:txBody>
                    <a:bodyPr/>
                    <a:lstStyle/>
                    <a:p>
                      <a:r>
                        <a:rPr lang="zh-CN" altLang="en-US" sz="1600" dirty="0"/>
                        <a:t>创建映射到某个文件的硬连接</a:t>
                      </a:r>
                    </a:p>
                  </a:txBody>
                  <a:tcPr marL="0" marR="0" marT="0" marB="0" anchor="ctr">
                    <a:lnL>
                      <a:noFill/>
                    </a:lnL>
                    <a:lnR>
                      <a:noFill/>
                    </a:lnR>
                    <a:lnT>
                      <a:noFill/>
                    </a:lnT>
                    <a:lnB>
                      <a:noFill/>
                    </a:lnB>
                  </a:tcPr>
                </a:tc>
                <a:tc>
                  <a:txBody>
                    <a:bodyPr/>
                    <a:lstStyle/>
                    <a:p>
                      <a:r>
                        <a:rPr lang="zh-CN" altLang="en-US" sz="1600"/>
                        <a:t> </a:t>
                      </a:r>
                    </a:p>
                  </a:txBody>
                  <a:tcPr marL="0" marR="0" marT="0" marB="0" anchor="ctr">
                    <a:lnL>
                      <a:noFill/>
                    </a:lnL>
                    <a:lnR>
                      <a:noFill/>
                    </a:lnR>
                    <a:lnT>
                      <a:noFill/>
                    </a:lnT>
                    <a:lnB>
                      <a:noFill/>
                    </a:lnB>
                  </a:tcPr>
                </a:tc>
              </a:tr>
              <a:tr h="476417">
                <a:tc>
                  <a:txBody>
                    <a:bodyPr/>
                    <a:lstStyle/>
                    <a:p>
                      <a:r>
                        <a:rPr lang="en-US" sz="1600"/>
                        <a:t>createSymbolicLink</a:t>
                      </a:r>
                    </a:p>
                  </a:txBody>
                  <a:tcPr marL="0" marR="0" marT="0" marB="0" anchor="ctr">
                    <a:lnL>
                      <a:noFill/>
                    </a:lnL>
                    <a:lnR>
                      <a:noFill/>
                    </a:lnR>
                    <a:lnT>
                      <a:noFill/>
                    </a:lnT>
                    <a:lnB>
                      <a:noFill/>
                    </a:lnB>
                  </a:tcPr>
                </a:tc>
                <a:tc>
                  <a:txBody>
                    <a:bodyPr/>
                    <a:lstStyle/>
                    <a:p>
                      <a:r>
                        <a:rPr lang="zh-CN" altLang="en-US" sz="1600" dirty="0"/>
                        <a:t>创建映射到文件或目录的符号链接</a:t>
                      </a:r>
                    </a:p>
                  </a:txBody>
                  <a:tcPr marL="0" marR="0" marT="0" marB="0" anchor="ctr">
                    <a:lnL>
                      <a:noFill/>
                    </a:lnL>
                    <a:lnR>
                      <a:noFill/>
                    </a:lnR>
                    <a:lnT>
                      <a:noFill/>
                    </a:lnT>
                    <a:lnB>
                      <a:noFill/>
                    </a:lnB>
                  </a:tcPr>
                </a:tc>
                <a:tc>
                  <a:txBody>
                    <a:bodyPr/>
                    <a:lstStyle/>
                    <a:p>
                      <a:r>
                        <a:rPr lang="zh-CN" altLang="en-US" sz="1600"/>
                        <a:t> </a:t>
                      </a:r>
                    </a:p>
                  </a:txBody>
                  <a:tcPr marL="0" marR="0" marT="0" marB="0" anchor="ctr">
                    <a:lnL>
                      <a:noFill/>
                    </a:lnL>
                    <a:lnR>
                      <a:noFill/>
                    </a:lnR>
                    <a:lnT>
                      <a:noFill/>
                    </a:lnT>
                    <a:lnB>
                      <a:noFill/>
                    </a:lnB>
                  </a:tcPr>
                </a:tc>
              </a:tr>
              <a:tr h="952834">
                <a:tc>
                  <a:txBody>
                    <a:bodyPr/>
                    <a:lstStyle/>
                    <a:p>
                      <a:r>
                        <a:rPr lang="en-US" sz="1600"/>
                        <a:t>getFileAttributeView</a:t>
                      </a:r>
                    </a:p>
                  </a:txBody>
                  <a:tcPr marL="0" marR="0" marT="0" marB="0" anchor="ctr">
                    <a:lnL>
                      <a:noFill/>
                    </a:lnL>
                    <a:lnR>
                      <a:noFill/>
                    </a:lnR>
                    <a:lnT>
                      <a:noFill/>
                    </a:lnT>
                    <a:lnB>
                      <a:noFill/>
                    </a:lnB>
                  </a:tcPr>
                </a:tc>
                <a:tc>
                  <a:txBody>
                    <a:bodyPr/>
                    <a:lstStyle/>
                    <a:p>
                      <a:r>
                        <a:rPr lang="zh-CN" altLang="en-US" sz="1600" dirty="0"/>
                        <a:t>以特定于文件系统实现的</a:t>
                      </a:r>
                      <a:r>
                        <a:rPr lang="en-US" sz="1600" dirty="0" err="1"/>
                        <a:t>FileAttributeView</a:t>
                      </a:r>
                      <a:r>
                        <a:rPr lang="zh-CN" altLang="en-US" sz="1600" dirty="0"/>
                        <a:t>形式访问属性</a:t>
                      </a:r>
                    </a:p>
                  </a:txBody>
                  <a:tcPr marL="0" marR="0" marT="0" marB="0" anchor="ctr">
                    <a:lnL>
                      <a:noFill/>
                    </a:lnL>
                    <a:lnR>
                      <a:noFill/>
                    </a:lnR>
                    <a:lnT>
                      <a:noFill/>
                    </a:lnT>
                    <a:lnB>
                      <a:noFill/>
                    </a:lnB>
                  </a:tcPr>
                </a:tc>
                <a:tc>
                  <a:txBody>
                    <a:bodyPr/>
                    <a:lstStyle/>
                    <a:p>
                      <a:r>
                        <a:rPr lang="zh-CN" altLang="en-US" sz="1600"/>
                        <a:t>虽然该方法带来了提供一组预定义属性集的灵活性，但使用的仍是具体实现类，因此限制了代码的可移植性</a:t>
                      </a:r>
                    </a:p>
                  </a:txBody>
                  <a:tcPr marL="0" marR="0" marT="0" marB="0" anchor="ctr">
                    <a:lnL>
                      <a:noFill/>
                    </a:lnL>
                    <a:lnR>
                      <a:noFill/>
                    </a:lnR>
                    <a:lnT>
                      <a:noFill/>
                    </a:lnT>
                    <a:lnB>
                      <a:noFill/>
                    </a:lnB>
                  </a:tcPr>
                </a:tc>
              </a:tr>
              <a:tr h="476417">
                <a:tc>
                  <a:txBody>
                    <a:bodyPr/>
                    <a:lstStyle/>
                    <a:p>
                      <a:r>
                        <a:rPr lang="en-US" sz="1600"/>
                        <a:t>getOwner</a:t>
                      </a:r>
                    </a:p>
                  </a:txBody>
                  <a:tcPr marL="0" marR="0" marT="0" marB="0" anchor="ctr">
                    <a:lnL>
                      <a:noFill/>
                    </a:lnL>
                    <a:lnR>
                      <a:noFill/>
                    </a:lnR>
                    <a:lnT>
                      <a:noFill/>
                    </a:lnT>
                    <a:lnB>
                      <a:noFill/>
                    </a:lnB>
                  </a:tcPr>
                </a:tc>
                <a:tc>
                  <a:txBody>
                    <a:bodyPr/>
                    <a:lstStyle/>
                    <a:p>
                      <a:r>
                        <a:rPr lang="zh-CN" altLang="en-US" sz="1600" dirty="0"/>
                        <a:t>获得文件属主</a:t>
                      </a:r>
                    </a:p>
                  </a:txBody>
                  <a:tcPr marL="0" marR="0" marT="0" marB="0" anchor="ctr">
                    <a:lnL>
                      <a:noFill/>
                    </a:lnL>
                    <a:lnR>
                      <a:noFill/>
                    </a:lnR>
                    <a:lnT>
                      <a:noFill/>
                    </a:lnT>
                    <a:lnB>
                      <a:noFill/>
                    </a:lnB>
                  </a:tcPr>
                </a:tc>
                <a:tc>
                  <a:txBody>
                    <a:bodyPr/>
                    <a:lstStyle/>
                    <a:p>
                      <a:r>
                        <a:rPr lang="zh-CN" altLang="en-US" sz="1600" dirty="0"/>
                        <a:t>只能用于支持属主属性的文件系统</a:t>
                      </a:r>
                    </a:p>
                  </a:txBody>
                  <a:tcPr marL="0" marR="0" marT="0" marB="0" anchor="ctr">
                    <a:lnL>
                      <a:noFill/>
                    </a:lnL>
                    <a:lnR>
                      <a:noFill/>
                    </a:lnR>
                    <a:lnT>
                      <a:noFill/>
                    </a:lnT>
                    <a:lnB>
                      <a:noFill/>
                    </a:lnB>
                  </a:tcPr>
                </a:tc>
              </a:tr>
              <a:tr h="238209">
                <a:tc>
                  <a:txBody>
                    <a:bodyPr/>
                    <a:lstStyle/>
                    <a:p>
                      <a:r>
                        <a:rPr lang="en-US" sz="1600"/>
                        <a:t>getPosixFilePermissions</a:t>
                      </a:r>
                    </a:p>
                  </a:txBody>
                  <a:tcPr marL="0" marR="0" marT="0" marB="0" anchor="ctr">
                    <a:lnL>
                      <a:noFill/>
                    </a:lnL>
                    <a:lnR>
                      <a:noFill/>
                    </a:lnR>
                    <a:lnT>
                      <a:noFill/>
                    </a:lnT>
                    <a:lnB>
                      <a:noFill/>
                    </a:lnB>
                  </a:tcPr>
                </a:tc>
                <a:tc>
                  <a:txBody>
                    <a:bodyPr/>
                    <a:lstStyle/>
                    <a:p>
                      <a:r>
                        <a:rPr lang="zh-CN" altLang="en-US" sz="1600"/>
                        <a:t>获得文件权限</a:t>
                      </a:r>
                    </a:p>
                  </a:txBody>
                  <a:tcPr marL="0" marR="0" marT="0" marB="0" anchor="ctr">
                    <a:lnL>
                      <a:noFill/>
                    </a:lnL>
                    <a:lnR>
                      <a:noFill/>
                    </a:lnR>
                    <a:lnT>
                      <a:noFill/>
                    </a:lnT>
                    <a:lnB>
                      <a:noFill/>
                    </a:lnB>
                  </a:tcPr>
                </a:tc>
                <a:tc>
                  <a:txBody>
                    <a:bodyPr/>
                    <a:lstStyle/>
                    <a:p>
                      <a:r>
                        <a:rPr lang="zh-CN" altLang="en-US" sz="1600" dirty="0"/>
                        <a:t>特定于</a:t>
                      </a:r>
                      <a:r>
                        <a:rPr lang="en-US" sz="1600" dirty="0"/>
                        <a:t>POSIX</a:t>
                      </a:r>
                      <a:r>
                        <a:rPr lang="zh-CN" altLang="en-US" sz="1600" dirty="0"/>
                        <a:t>系统</a:t>
                      </a:r>
                    </a:p>
                  </a:txBody>
                  <a:tcPr marL="0" marR="0" marT="0" marB="0" anchor="ctr">
                    <a:lnL>
                      <a:noFill/>
                    </a:lnL>
                    <a:lnR>
                      <a:noFill/>
                    </a:lnR>
                    <a:lnT>
                      <a:noFill/>
                    </a:lnT>
                    <a:lnB>
                      <a:noFill/>
                    </a:lnB>
                  </a:tcPr>
                </a:tc>
              </a:tr>
              <a:tr h="476417">
                <a:tc>
                  <a:txBody>
                    <a:bodyPr/>
                    <a:lstStyle/>
                    <a:p>
                      <a:r>
                        <a:rPr lang="en-US" sz="1600"/>
                        <a:t>isSymbolicLink</a:t>
                      </a:r>
                    </a:p>
                  </a:txBody>
                  <a:tcPr marL="0" marR="0" marT="0" marB="0" anchor="ctr">
                    <a:lnL>
                      <a:noFill/>
                    </a:lnL>
                    <a:lnR>
                      <a:noFill/>
                    </a:lnR>
                    <a:lnT>
                      <a:noFill/>
                    </a:lnT>
                    <a:lnB>
                      <a:noFill/>
                    </a:lnB>
                  </a:tcPr>
                </a:tc>
                <a:tc>
                  <a:txBody>
                    <a:bodyPr/>
                    <a:lstStyle/>
                    <a:p>
                      <a:r>
                        <a:rPr lang="zh-CN" altLang="en-US" sz="1600"/>
                        <a:t>判断给定路径是否为符号链接</a:t>
                      </a:r>
                    </a:p>
                  </a:txBody>
                  <a:tcPr marL="0" marR="0" marT="0" marB="0" anchor="ctr">
                    <a:lnL>
                      <a:noFill/>
                    </a:lnL>
                    <a:lnR>
                      <a:noFill/>
                    </a:lnR>
                    <a:lnT>
                      <a:noFill/>
                    </a:lnT>
                    <a:lnB>
                      <a:noFill/>
                    </a:lnB>
                  </a:tcPr>
                </a:tc>
                <a:tc>
                  <a:txBody>
                    <a:bodyPr/>
                    <a:lstStyle/>
                    <a:p>
                      <a:r>
                        <a:rPr lang="zh-CN" altLang="en-US" sz="1600" dirty="0"/>
                        <a:t>特定文件系统</a:t>
                      </a:r>
                    </a:p>
                  </a:txBody>
                  <a:tcPr marL="0" marR="0" marT="0" marB="0" anchor="ctr">
                    <a:lnL>
                      <a:noFill/>
                    </a:lnL>
                    <a:lnR>
                      <a:noFill/>
                    </a:lnR>
                    <a:lnT>
                      <a:noFill/>
                    </a:lnT>
                    <a:lnB>
                      <a:noFill/>
                    </a:lnB>
                  </a:tcPr>
                </a:tc>
              </a:tr>
              <a:tr h="238209">
                <a:tc>
                  <a:txBody>
                    <a:bodyPr/>
                    <a:lstStyle/>
                    <a:p>
                      <a:r>
                        <a:rPr lang="en-US" sz="1600"/>
                        <a:t>readSymbolicLink</a:t>
                      </a:r>
                    </a:p>
                  </a:txBody>
                  <a:tcPr marL="0" marR="0" marT="0" marB="0" anchor="ctr">
                    <a:lnL>
                      <a:noFill/>
                    </a:lnL>
                    <a:lnR>
                      <a:noFill/>
                    </a:lnR>
                    <a:lnT>
                      <a:noFill/>
                    </a:lnT>
                    <a:lnB>
                      <a:noFill/>
                    </a:lnB>
                  </a:tcPr>
                </a:tc>
                <a:tc>
                  <a:txBody>
                    <a:bodyPr/>
                    <a:lstStyle/>
                    <a:p>
                      <a:r>
                        <a:rPr lang="zh-CN" altLang="en-US" sz="1600"/>
                        <a:t>读取符号链接的目标路径</a:t>
                      </a:r>
                    </a:p>
                  </a:txBody>
                  <a:tcPr marL="0" marR="0" marT="0" marB="0" anchor="ctr">
                    <a:lnL>
                      <a:noFill/>
                    </a:lnL>
                    <a:lnR>
                      <a:noFill/>
                    </a:lnR>
                    <a:lnT>
                      <a:noFill/>
                    </a:lnT>
                    <a:lnB>
                      <a:noFill/>
                    </a:lnB>
                  </a:tcPr>
                </a:tc>
                <a:tc>
                  <a:txBody>
                    <a:bodyPr/>
                    <a:lstStyle/>
                    <a:p>
                      <a:r>
                        <a:rPr lang="zh-CN" altLang="en-US" sz="1600" dirty="0"/>
                        <a:t>特定文件系统</a:t>
                      </a:r>
                    </a:p>
                  </a:txBody>
                  <a:tcPr marL="0" marR="0" marT="0" marB="0" anchor="ctr">
                    <a:lnL>
                      <a:noFill/>
                    </a:lnL>
                    <a:lnR>
                      <a:noFill/>
                    </a:lnR>
                    <a:lnT>
                      <a:noFill/>
                    </a:lnT>
                    <a:lnB>
                      <a:noFill/>
                    </a:lnB>
                  </a:tcPr>
                </a:tc>
              </a:tr>
              <a:tr h="476417">
                <a:tc>
                  <a:txBody>
                    <a:bodyPr/>
                    <a:lstStyle/>
                    <a:p>
                      <a:r>
                        <a:rPr lang="en-US" sz="1600"/>
                        <a:t>readAttributes</a:t>
                      </a:r>
                    </a:p>
                  </a:txBody>
                  <a:tcPr marL="0" marR="0" marT="0" marB="0" anchor="ctr">
                    <a:lnL>
                      <a:noFill/>
                    </a:lnL>
                    <a:lnR>
                      <a:noFill/>
                    </a:lnR>
                    <a:lnT>
                      <a:noFill/>
                    </a:lnT>
                    <a:lnB>
                      <a:noFill/>
                    </a:lnB>
                  </a:tcPr>
                </a:tc>
                <a:tc>
                  <a:txBody>
                    <a:bodyPr/>
                    <a:lstStyle/>
                    <a:p>
                      <a:r>
                        <a:rPr lang="zh-CN" altLang="en-US" sz="1600"/>
                        <a:t>读取文件属性</a:t>
                      </a:r>
                    </a:p>
                  </a:txBody>
                  <a:tcPr marL="0" marR="0" marT="0" marB="0" anchor="ctr">
                    <a:lnL>
                      <a:noFill/>
                    </a:lnL>
                    <a:lnR>
                      <a:noFill/>
                    </a:lnR>
                    <a:lnT>
                      <a:noFill/>
                    </a:lnT>
                    <a:lnB>
                      <a:noFill/>
                    </a:lnB>
                  </a:tcPr>
                </a:tc>
                <a:tc>
                  <a:txBody>
                    <a:bodyPr/>
                    <a:lstStyle/>
                    <a:p>
                      <a:r>
                        <a:rPr lang="zh-CN" altLang="en-US" sz="1600" dirty="0"/>
                        <a:t>该方法有两个以不同形式返回属性的变体</a:t>
                      </a:r>
                    </a:p>
                  </a:txBody>
                  <a:tcPr marL="0" marR="0" marT="0" marB="0" anchor="ctr">
                    <a:lnL>
                      <a:noFill/>
                    </a:lnL>
                    <a:lnR>
                      <a:noFill/>
                    </a:lnR>
                    <a:lnT>
                      <a:noFill/>
                    </a:lnT>
                    <a:lnB>
                      <a:noFill/>
                    </a:lnB>
                  </a:tcPr>
                </a:tc>
              </a:tr>
              <a:tr h="476417">
                <a:tc>
                  <a:txBody>
                    <a:bodyPr/>
                    <a:lstStyle/>
                    <a:p>
                      <a:r>
                        <a:rPr lang="en-US" sz="1600" dirty="0" err="1"/>
                        <a:t>setAttribute</a:t>
                      </a:r>
                      <a:endParaRPr lang="en-US" sz="1600" dirty="0"/>
                    </a:p>
                  </a:txBody>
                  <a:tcPr marL="0" marR="0" marT="0" marB="0" anchor="ctr">
                    <a:lnL>
                      <a:noFill/>
                    </a:lnL>
                    <a:lnR>
                      <a:noFill/>
                    </a:lnR>
                    <a:lnT>
                      <a:noFill/>
                    </a:lnT>
                    <a:lnB>
                      <a:noFill/>
                    </a:lnB>
                  </a:tcPr>
                </a:tc>
                <a:tc>
                  <a:txBody>
                    <a:bodyPr/>
                    <a:lstStyle/>
                    <a:p>
                      <a:r>
                        <a:rPr lang="zh-CN" altLang="en-US" sz="1600" dirty="0"/>
                        <a:t>设置文件属性</a:t>
                      </a:r>
                    </a:p>
                  </a:txBody>
                  <a:tcPr marL="0" marR="0" marT="0" marB="0" anchor="ctr">
                    <a:lnL>
                      <a:noFill/>
                    </a:lnL>
                    <a:lnR>
                      <a:noFill/>
                    </a:lnR>
                    <a:lnT>
                      <a:noFill/>
                    </a:lnT>
                    <a:lnB>
                      <a:noFill/>
                    </a:lnB>
                  </a:tcPr>
                </a:tc>
                <a:tc>
                  <a:txBody>
                    <a:bodyPr/>
                    <a:lstStyle/>
                    <a:p>
                      <a:r>
                        <a:rPr lang="zh-CN" altLang="en-US" sz="1600" dirty="0"/>
                        <a:t>属性名可能包含</a:t>
                      </a:r>
                      <a:r>
                        <a:rPr lang="en-US" sz="1600" dirty="0" err="1"/>
                        <a:t>FileAttributeView</a:t>
                      </a:r>
                      <a:r>
                        <a:rPr lang="zh-CN" altLang="en-US" sz="1600" dirty="0"/>
                        <a:t>限定词</a:t>
                      </a:r>
                    </a:p>
                  </a:txBody>
                  <a:tcPr marL="0" marR="0" marT="0" marB="0" anchor="ctr">
                    <a:lnL>
                      <a:noFill/>
                    </a:lnL>
                    <a:lnR>
                      <a:noFill/>
                    </a:lnR>
                    <a:lnT>
                      <a:noFill/>
                    </a:lnT>
                    <a:lnB>
                      <a:noFill/>
                    </a:lnB>
                  </a:tcPr>
                </a:tc>
              </a:tr>
            </a:tbl>
          </a:graphicData>
        </a:graphic>
      </p:graphicFrame>
      <p:sp>
        <p:nvSpPr>
          <p:cNvPr id="5" name="矩形 4"/>
          <p:cNvSpPr/>
          <p:nvPr/>
        </p:nvSpPr>
        <p:spPr>
          <a:xfrm>
            <a:off x="464741" y="1175713"/>
            <a:ext cx="8064896" cy="369332"/>
          </a:xfrm>
          <a:prstGeom prst="rect">
            <a:avLst/>
          </a:prstGeom>
        </p:spPr>
        <p:txBody>
          <a:bodyPr wrap="square">
            <a:spAutoFit/>
          </a:bodyPr>
          <a:lstStyle/>
          <a:p>
            <a:r>
              <a:rPr lang="zh-CN" altLang="en-US" dirty="0"/>
              <a:t>如果底层文件系统不支持，会抛出</a:t>
            </a:r>
            <a:r>
              <a:rPr lang="en-US" altLang="zh-CN" dirty="0" err="1"/>
              <a:t>IOException</a:t>
            </a:r>
            <a:r>
              <a:rPr lang="zh-CN" altLang="en-US" dirty="0" smtClean="0"/>
              <a:t>或</a:t>
            </a:r>
            <a:r>
              <a:rPr lang="en-US" altLang="zh-CN" dirty="0" err="1" smtClean="0"/>
              <a:t>UnsupportedOperationException</a:t>
            </a:r>
            <a:endParaRPr lang="zh-CN" altLang="en-US" dirty="0"/>
          </a:p>
        </p:txBody>
      </p:sp>
    </p:spTree>
    <p:extLst>
      <p:ext uri="{BB962C8B-B14F-4D97-AF65-F5344CB8AC3E}">
        <p14:creationId xmlns:p14="http://schemas.microsoft.com/office/powerpoint/2010/main" val="243793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监视</a:t>
            </a:r>
            <a:endParaRPr lang="zh-CN" altLang="en-US" dirty="0"/>
          </a:p>
        </p:txBody>
      </p:sp>
      <p:graphicFrame>
        <p:nvGraphicFramePr>
          <p:cNvPr id="4" name="内容占位符 3"/>
          <p:cNvGraphicFramePr>
            <a:graphicFrameLocks noGrp="1"/>
          </p:cNvGraphicFramePr>
          <p:nvPr>
            <p:ph idx="1"/>
          </p:nvPr>
        </p:nvGraphicFramePr>
        <p:xfrm>
          <a:off x="1486116" y="1600200"/>
          <a:ext cx="6171768" cy="4525963"/>
        </p:xfrm>
        <a:graphic>
          <a:graphicData uri="http://schemas.openxmlformats.org/drawingml/2006/table">
            <a:tbl>
              <a:tblPr/>
              <a:tblGrid>
                <a:gridCol w="2057256"/>
                <a:gridCol w="2057256"/>
                <a:gridCol w="2057256"/>
              </a:tblGrid>
              <a:tr h="205726">
                <a:tc>
                  <a:txBody>
                    <a:bodyPr/>
                    <a:lstStyle/>
                    <a:p>
                      <a:r>
                        <a:rPr lang="zh-CN" altLang="en-US" sz="1300"/>
                        <a:t>接口</a:t>
                      </a:r>
                    </a:p>
                  </a:txBody>
                  <a:tcPr marL="0" marR="0" marT="0" marB="0" anchor="ctr">
                    <a:lnL>
                      <a:noFill/>
                    </a:lnL>
                    <a:lnR>
                      <a:noFill/>
                    </a:lnR>
                    <a:lnT>
                      <a:noFill/>
                    </a:lnT>
                    <a:lnB>
                      <a:noFill/>
                    </a:lnB>
                  </a:tcPr>
                </a:tc>
                <a:tc>
                  <a:txBody>
                    <a:bodyPr/>
                    <a:lstStyle/>
                    <a:p>
                      <a:r>
                        <a:rPr lang="zh-CN" altLang="en-US" sz="1300"/>
                        <a:t>用途</a:t>
                      </a:r>
                    </a:p>
                  </a:txBody>
                  <a:tcPr marL="0" marR="0" marT="0" marB="0" anchor="ctr">
                    <a:lnL>
                      <a:noFill/>
                    </a:lnL>
                    <a:lnR>
                      <a:noFill/>
                    </a:lnR>
                    <a:lnT>
                      <a:noFill/>
                    </a:lnT>
                    <a:lnB>
                      <a:noFill/>
                    </a:lnB>
                  </a:tcPr>
                </a:tc>
                <a:tc>
                  <a:txBody>
                    <a:bodyPr/>
                    <a:lstStyle/>
                    <a:p>
                      <a:r>
                        <a:rPr lang="zh-CN" altLang="en-US" sz="1300"/>
                        <a:t>用法</a:t>
                      </a:r>
                    </a:p>
                  </a:txBody>
                  <a:tcPr marL="0" marR="0" marT="0" marB="0" anchor="ctr">
                    <a:lnL>
                      <a:noFill/>
                    </a:lnL>
                    <a:lnR>
                      <a:noFill/>
                    </a:lnR>
                    <a:lnT>
                      <a:noFill/>
                    </a:lnT>
                    <a:lnB>
                      <a:noFill/>
                    </a:lnB>
                  </a:tcPr>
                </a:tc>
              </a:tr>
              <a:tr h="1028628">
                <a:tc>
                  <a:txBody>
                    <a:bodyPr/>
                    <a:lstStyle/>
                    <a:p>
                      <a:r>
                        <a:rPr lang="en-US" sz="1300"/>
                        <a:t>Watchable</a:t>
                      </a:r>
                    </a:p>
                  </a:txBody>
                  <a:tcPr marL="0" marR="0" marT="0" marB="0" anchor="ctr">
                    <a:lnL>
                      <a:noFill/>
                    </a:lnL>
                    <a:lnR>
                      <a:noFill/>
                    </a:lnR>
                    <a:lnT>
                      <a:noFill/>
                    </a:lnT>
                    <a:lnB>
                      <a:noFill/>
                    </a:lnB>
                  </a:tcPr>
                </a:tc>
                <a:tc>
                  <a:txBody>
                    <a:bodyPr/>
                    <a:lstStyle/>
                    <a:p>
                      <a:r>
                        <a:rPr lang="zh-CN" altLang="en-US" sz="1300"/>
                        <a:t>这种类型的对象可以注册到监视服务中。注册后得到的</a:t>
                      </a:r>
                      <a:r>
                        <a:rPr lang="en-US" altLang="zh-CN" sz="1300"/>
                        <a:t>WatchKey</a:t>
                      </a:r>
                      <a:r>
                        <a:rPr lang="zh-CN" altLang="en-US" sz="1300"/>
                        <a:t>可用于监控事件修改。</a:t>
                      </a:r>
                    </a:p>
                  </a:txBody>
                  <a:tcPr marL="0" marR="0" marT="0" marB="0" anchor="ctr">
                    <a:lnL>
                      <a:noFill/>
                    </a:lnL>
                    <a:lnR>
                      <a:noFill/>
                    </a:lnR>
                    <a:lnT>
                      <a:noFill/>
                    </a:lnT>
                    <a:lnB>
                      <a:noFill/>
                    </a:lnB>
                  </a:tcPr>
                </a:tc>
                <a:tc>
                  <a:txBody>
                    <a:bodyPr/>
                    <a:lstStyle/>
                    <a:p>
                      <a:r>
                        <a:rPr lang="zh-CN" altLang="en-US" sz="1300"/>
                        <a:t>必须通过该接口的某个具体实现来注册感兴趣的与对象关联的监视事件。请注意，</a:t>
                      </a:r>
                      <a:r>
                        <a:rPr lang="en-US" altLang="zh-CN" sz="1300"/>
                        <a:t>Path</a:t>
                      </a:r>
                      <a:r>
                        <a:rPr lang="zh-CN" altLang="en-US" sz="1300"/>
                        <a:t>也扩展了</a:t>
                      </a:r>
                      <a:r>
                        <a:rPr lang="en-US" altLang="zh-CN" sz="1300"/>
                        <a:t>Watchable</a:t>
                      </a:r>
                      <a:r>
                        <a:rPr lang="zh-CN" altLang="en-US" sz="1300"/>
                        <a:t>接口。</a:t>
                      </a:r>
                    </a:p>
                  </a:txBody>
                  <a:tcPr marL="0" marR="0" marT="0" marB="0" anchor="ctr">
                    <a:lnL>
                      <a:noFill/>
                    </a:lnL>
                    <a:lnR>
                      <a:noFill/>
                    </a:lnR>
                    <a:lnT>
                      <a:noFill/>
                    </a:lnT>
                    <a:lnB>
                      <a:noFill/>
                    </a:lnB>
                  </a:tcPr>
                </a:tc>
              </a:tr>
              <a:tr h="617177">
                <a:tc>
                  <a:txBody>
                    <a:bodyPr/>
                    <a:lstStyle/>
                    <a:p>
                      <a:r>
                        <a:rPr lang="en-US" sz="1300"/>
                        <a:t>WatchService</a:t>
                      </a:r>
                    </a:p>
                  </a:txBody>
                  <a:tcPr marL="0" marR="0" marT="0" marB="0" anchor="ctr">
                    <a:lnL>
                      <a:noFill/>
                    </a:lnL>
                    <a:lnR>
                      <a:noFill/>
                    </a:lnR>
                    <a:lnT>
                      <a:noFill/>
                    </a:lnT>
                    <a:lnB>
                      <a:noFill/>
                    </a:lnB>
                  </a:tcPr>
                </a:tc>
                <a:tc>
                  <a:txBody>
                    <a:bodyPr/>
                    <a:lstStyle/>
                    <a:p>
                      <a:r>
                        <a:rPr lang="zh-CN" altLang="en-US" sz="1300"/>
                        <a:t>文件系统中用于注册</a:t>
                      </a:r>
                      <a:r>
                        <a:rPr lang="en-US" altLang="zh-CN" sz="1300"/>
                        <a:t>Watchable</a:t>
                      </a:r>
                      <a:r>
                        <a:rPr lang="zh-CN" altLang="en-US" sz="1300"/>
                        <a:t>对象的服务，使用</a:t>
                      </a:r>
                      <a:r>
                        <a:rPr lang="en-US" altLang="zh-CN" sz="1300"/>
                        <a:t>WatchKey</a:t>
                      </a:r>
                      <a:r>
                        <a:rPr lang="zh-CN" altLang="en-US" sz="1300"/>
                        <a:t>来监控修改。</a:t>
                      </a:r>
                    </a:p>
                  </a:txBody>
                  <a:tcPr marL="0" marR="0" marT="0" marB="0" anchor="ctr">
                    <a:lnL>
                      <a:noFill/>
                    </a:lnL>
                    <a:lnR>
                      <a:noFill/>
                    </a:lnR>
                    <a:lnT>
                      <a:noFill/>
                    </a:lnT>
                    <a:lnB>
                      <a:noFill/>
                    </a:lnB>
                  </a:tcPr>
                </a:tc>
                <a:tc>
                  <a:txBody>
                    <a:bodyPr/>
                    <a:lstStyle/>
                    <a:p>
                      <a:r>
                        <a:rPr lang="en-US" sz="1300"/>
                        <a:t>WatchService</a:t>
                      </a:r>
                      <a:r>
                        <a:rPr lang="zh-CN" altLang="en-US" sz="1300"/>
                        <a:t>可以从</a:t>
                      </a:r>
                      <a:r>
                        <a:rPr lang="en-US" sz="1300"/>
                        <a:t>FileSytem</a:t>
                      </a:r>
                      <a:r>
                        <a:rPr lang="zh-CN" altLang="en-US" sz="1300"/>
                        <a:t>对象获得。</a:t>
                      </a:r>
                    </a:p>
                  </a:txBody>
                  <a:tcPr marL="0" marR="0" marT="0" marB="0" anchor="ctr">
                    <a:lnL>
                      <a:noFill/>
                    </a:lnL>
                    <a:lnR>
                      <a:noFill/>
                    </a:lnR>
                    <a:lnT>
                      <a:noFill/>
                    </a:lnT>
                    <a:lnB>
                      <a:noFill/>
                    </a:lnB>
                  </a:tcPr>
                </a:tc>
              </a:tr>
              <a:tr h="1028628">
                <a:tc>
                  <a:txBody>
                    <a:bodyPr/>
                    <a:lstStyle/>
                    <a:p>
                      <a:r>
                        <a:rPr lang="en-US" sz="1300"/>
                        <a:t>WatchKey</a:t>
                      </a:r>
                    </a:p>
                  </a:txBody>
                  <a:tcPr marL="0" marR="0" marT="0" marB="0" anchor="ctr">
                    <a:lnL>
                      <a:noFill/>
                    </a:lnL>
                    <a:lnR>
                      <a:noFill/>
                    </a:lnR>
                    <a:lnT>
                      <a:noFill/>
                    </a:lnT>
                    <a:lnB>
                      <a:noFill/>
                    </a:lnB>
                  </a:tcPr>
                </a:tc>
                <a:tc>
                  <a:txBody>
                    <a:bodyPr/>
                    <a:lstStyle/>
                    <a:p>
                      <a:r>
                        <a:rPr lang="zh-CN" altLang="en-US" sz="1300"/>
                        <a:t>监视键是注册所得到的凭据，用于查询修改事件。</a:t>
                      </a:r>
                    </a:p>
                  </a:txBody>
                  <a:tcPr marL="0" marR="0" marT="0" marB="0" anchor="ctr">
                    <a:lnL>
                      <a:noFill/>
                    </a:lnL>
                    <a:lnR>
                      <a:noFill/>
                    </a:lnR>
                    <a:lnT>
                      <a:noFill/>
                    </a:lnT>
                    <a:lnB>
                      <a:noFill/>
                    </a:lnB>
                  </a:tcPr>
                </a:tc>
                <a:tc>
                  <a:txBody>
                    <a:bodyPr/>
                    <a:lstStyle/>
                    <a:p>
                      <a:r>
                        <a:rPr lang="zh-CN" altLang="en-US" sz="1300"/>
                        <a:t>该对象可以保存下来，之后用于查询修改事件。当存在相关修改事件时，可以直接从</a:t>
                      </a:r>
                      <a:r>
                        <a:rPr lang="en-US" altLang="zh-CN" sz="1300"/>
                        <a:t>WatchService</a:t>
                      </a:r>
                      <a:r>
                        <a:rPr lang="zh-CN" altLang="en-US" sz="1300"/>
                        <a:t>获得</a:t>
                      </a:r>
                      <a:r>
                        <a:rPr lang="en-US" altLang="zh-CN" sz="1300"/>
                        <a:t>WatchKey</a:t>
                      </a:r>
                      <a:r>
                        <a:rPr lang="zh-CN" altLang="en-US" sz="1300"/>
                        <a:t>对象。</a:t>
                      </a:r>
                    </a:p>
                  </a:txBody>
                  <a:tcPr marL="0" marR="0" marT="0" marB="0" anchor="ctr">
                    <a:lnL>
                      <a:noFill/>
                    </a:lnL>
                    <a:lnR>
                      <a:noFill/>
                    </a:lnR>
                    <a:lnT>
                      <a:noFill/>
                    </a:lnT>
                    <a:lnB>
                      <a:noFill/>
                    </a:lnB>
                  </a:tcPr>
                </a:tc>
              </a:tr>
              <a:tr h="822902">
                <a:tc>
                  <a:txBody>
                    <a:bodyPr/>
                    <a:lstStyle/>
                    <a:p>
                      <a:r>
                        <a:rPr lang="en-US" sz="1300" dirty="0" err="1"/>
                        <a:t>WatchEvent</a:t>
                      </a:r>
                      <a:endParaRPr lang="en-US" sz="1300" dirty="0"/>
                    </a:p>
                  </a:txBody>
                  <a:tcPr marL="0" marR="0" marT="0" marB="0" anchor="ctr">
                    <a:lnL>
                      <a:noFill/>
                    </a:lnL>
                    <a:lnR>
                      <a:noFill/>
                    </a:lnR>
                    <a:lnT>
                      <a:noFill/>
                    </a:lnT>
                    <a:lnB>
                      <a:noFill/>
                    </a:lnB>
                  </a:tcPr>
                </a:tc>
                <a:tc>
                  <a:txBody>
                    <a:bodyPr/>
                    <a:lstStyle/>
                    <a:p>
                      <a:r>
                        <a:rPr lang="zh-CN" altLang="en-US" sz="1300"/>
                        <a:t>携带监视事件。</a:t>
                      </a:r>
                    </a:p>
                  </a:txBody>
                  <a:tcPr marL="0" marR="0" marT="0" marB="0" anchor="ctr">
                    <a:lnL>
                      <a:noFill/>
                    </a:lnL>
                    <a:lnR>
                      <a:noFill/>
                    </a:lnR>
                    <a:lnT>
                      <a:noFill/>
                    </a:lnT>
                    <a:lnB>
                      <a:noFill/>
                    </a:lnB>
                  </a:tcPr>
                </a:tc>
                <a:tc>
                  <a:txBody>
                    <a:bodyPr/>
                    <a:lstStyle/>
                    <a:p>
                      <a:r>
                        <a:rPr lang="en-US" altLang="zh-CN" sz="1300"/>
                        <a:t>WatchEvent</a:t>
                      </a:r>
                      <a:r>
                        <a:rPr lang="zh-CN" altLang="en-US" sz="1300"/>
                        <a:t>对象会被传给事件通知调用，可以从中获得事件种类和受影响对象的路径。</a:t>
                      </a:r>
                    </a:p>
                  </a:txBody>
                  <a:tcPr marL="0" marR="0" marT="0" marB="0" anchor="ctr">
                    <a:lnL>
                      <a:noFill/>
                    </a:lnL>
                    <a:lnR>
                      <a:noFill/>
                    </a:lnR>
                    <a:lnT>
                      <a:noFill/>
                    </a:lnT>
                    <a:lnB>
                      <a:noFill/>
                    </a:lnB>
                  </a:tcPr>
                </a:tc>
              </a:tr>
              <a:tr h="822902">
                <a:tc>
                  <a:txBody>
                    <a:bodyPr/>
                    <a:lstStyle/>
                    <a:p>
                      <a:r>
                        <a:rPr lang="en-US" sz="1300" dirty="0" err="1"/>
                        <a:t>WatchEvent.Kind</a:t>
                      </a:r>
                      <a:endParaRPr lang="en-US" sz="1300" dirty="0"/>
                    </a:p>
                  </a:txBody>
                  <a:tcPr marL="0" marR="0" marT="0" marB="0" anchor="ctr">
                    <a:lnL>
                      <a:noFill/>
                    </a:lnL>
                    <a:lnR>
                      <a:noFill/>
                    </a:lnR>
                    <a:lnT>
                      <a:noFill/>
                    </a:lnT>
                    <a:lnB>
                      <a:noFill/>
                    </a:lnB>
                  </a:tcPr>
                </a:tc>
                <a:tc>
                  <a:txBody>
                    <a:bodyPr/>
                    <a:lstStyle/>
                    <a:p>
                      <a:r>
                        <a:rPr lang="zh-CN" altLang="en-US" sz="1300"/>
                        <a:t>携带监视事件的种类信息。</a:t>
                      </a:r>
                    </a:p>
                  </a:txBody>
                  <a:tcPr marL="0" marR="0" marT="0" marB="0" anchor="ctr">
                    <a:lnL>
                      <a:noFill/>
                    </a:lnL>
                    <a:lnR>
                      <a:noFill/>
                    </a:lnR>
                    <a:lnT>
                      <a:noFill/>
                    </a:lnT>
                    <a:lnB>
                      <a:noFill/>
                    </a:lnB>
                  </a:tcPr>
                </a:tc>
                <a:tc>
                  <a:txBody>
                    <a:bodyPr/>
                    <a:lstStyle/>
                    <a:p>
                      <a:r>
                        <a:rPr lang="zh-CN" altLang="en-US" sz="1300" dirty="0"/>
                        <a:t>用于在注册</a:t>
                      </a:r>
                      <a:r>
                        <a:rPr lang="en-US" sz="1300" dirty="0"/>
                        <a:t>Watchable</a:t>
                      </a:r>
                      <a:r>
                        <a:rPr lang="zh-CN" altLang="en-US" sz="1300" dirty="0"/>
                        <a:t>对象时指定感兴趣的特定事件类型。在通知调用的</a:t>
                      </a:r>
                      <a:r>
                        <a:rPr lang="en-US" sz="1300" dirty="0" err="1"/>
                        <a:t>WatchEvent</a:t>
                      </a:r>
                      <a:r>
                        <a:rPr lang="zh-CN" altLang="en-US" sz="1300" dirty="0"/>
                        <a:t>中也有提供。</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12398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迁移</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13024531"/>
              </p:ext>
            </p:extLst>
          </p:nvPr>
        </p:nvGraphicFramePr>
        <p:xfrm>
          <a:off x="611560" y="1600200"/>
          <a:ext cx="7992887" cy="4565102"/>
        </p:xfrm>
        <a:graphic>
          <a:graphicData uri="http://schemas.openxmlformats.org/drawingml/2006/table">
            <a:tbl>
              <a:tblPr/>
              <a:tblGrid>
                <a:gridCol w="3325655"/>
                <a:gridCol w="2333616"/>
                <a:gridCol w="2333616"/>
              </a:tblGrid>
              <a:tr h="207505">
                <a:tc>
                  <a:txBody>
                    <a:bodyPr/>
                    <a:lstStyle/>
                    <a:p>
                      <a:r>
                        <a:rPr lang="zh-CN" altLang="en-US" sz="1300"/>
                        <a:t>当前实现</a:t>
                      </a:r>
                    </a:p>
                  </a:txBody>
                  <a:tcPr marL="0" marR="0" marT="0" marB="0" anchor="ctr">
                    <a:lnL>
                      <a:noFill/>
                    </a:lnL>
                    <a:lnR>
                      <a:noFill/>
                    </a:lnR>
                    <a:lnT>
                      <a:noFill/>
                    </a:lnT>
                    <a:lnB>
                      <a:noFill/>
                    </a:lnB>
                  </a:tcPr>
                </a:tc>
                <a:tc>
                  <a:txBody>
                    <a:bodyPr/>
                    <a:lstStyle/>
                    <a:p>
                      <a:r>
                        <a:rPr lang="zh-CN" altLang="en-US" sz="1300"/>
                        <a:t>迁移后</a:t>
                      </a:r>
                    </a:p>
                  </a:txBody>
                  <a:tcPr marL="0" marR="0" marT="0" marB="0" anchor="ctr">
                    <a:lnL>
                      <a:noFill/>
                    </a:lnL>
                    <a:lnR>
                      <a:noFill/>
                    </a:lnR>
                    <a:lnT>
                      <a:noFill/>
                    </a:lnT>
                    <a:lnB>
                      <a:noFill/>
                    </a:lnB>
                  </a:tcPr>
                </a:tc>
                <a:tc>
                  <a:txBody>
                    <a:bodyPr/>
                    <a:lstStyle/>
                    <a:p>
                      <a:r>
                        <a:rPr lang="zh-CN" altLang="en-US" sz="1300"/>
                        <a:t>注释</a:t>
                      </a:r>
                    </a:p>
                  </a:txBody>
                  <a:tcPr marL="0" marR="0" marT="0" marB="0" anchor="ctr">
                    <a:lnL>
                      <a:noFill/>
                    </a:lnL>
                    <a:lnR>
                      <a:noFill/>
                    </a:lnR>
                    <a:lnT>
                      <a:noFill/>
                    </a:lnT>
                    <a:lnB>
                      <a:noFill/>
                    </a:lnB>
                  </a:tcPr>
                </a:tc>
              </a:tr>
              <a:tr h="1245028">
                <a:tc>
                  <a:txBody>
                    <a:bodyPr/>
                    <a:lstStyle/>
                    <a:p>
                      <a:r>
                        <a:rPr lang="en-US" sz="1300"/>
                        <a:t>fileObj = new File(new File(pe1, pe2), pe3)</a:t>
                      </a:r>
                    </a:p>
                  </a:txBody>
                  <a:tcPr marL="0" marR="0" marT="0" marB="0" anchor="ctr">
                    <a:lnL>
                      <a:noFill/>
                    </a:lnL>
                    <a:lnR>
                      <a:noFill/>
                    </a:lnR>
                    <a:lnT>
                      <a:noFill/>
                    </a:lnT>
                    <a:lnB>
                      <a:noFill/>
                    </a:lnB>
                  </a:tcPr>
                </a:tc>
                <a:tc>
                  <a:txBody>
                    <a:bodyPr/>
                    <a:lstStyle/>
                    <a:p>
                      <a:r>
                        <a:rPr lang="en-US" sz="1300"/>
                        <a:t>pathObj = fsObj. getPath(pe1, pe2, pe3)</a:t>
                      </a:r>
                    </a:p>
                  </a:txBody>
                  <a:tcPr marL="0" marR="0" marT="0" marB="0" anchor="ctr">
                    <a:lnL>
                      <a:noFill/>
                    </a:lnL>
                    <a:lnR>
                      <a:noFill/>
                    </a:lnR>
                    <a:lnT>
                      <a:noFill/>
                    </a:lnT>
                    <a:lnB>
                      <a:noFill/>
                    </a:lnB>
                  </a:tcPr>
                </a:tc>
                <a:tc>
                  <a:txBody>
                    <a:bodyPr/>
                    <a:lstStyle/>
                    <a:p>
                      <a:r>
                        <a:rPr lang="en-US" altLang="zh-CN" sz="1300" dirty="0" err="1"/>
                        <a:t>fsObj</a:t>
                      </a:r>
                      <a:r>
                        <a:rPr lang="zh-CN" altLang="en-US" sz="1300" dirty="0"/>
                        <a:t>可以作为</a:t>
                      </a:r>
                      <a:r>
                        <a:rPr lang="en-US" altLang="zh-CN" sz="1300" dirty="0" err="1"/>
                        <a:t>FileSystems.getDefault</a:t>
                      </a:r>
                      <a:r>
                        <a:rPr lang="en-US" altLang="zh-CN" sz="1300" dirty="0"/>
                        <a:t>()</a:t>
                      </a:r>
                      <a:r>
                        <a:rPr lang="zh-CN" altLang="en-US" sz="1300" dirty="0"/>
                        <a:t>的结果获得，因为文件系统保存在</a:t>
                      </a:r>
                      <a:r>
                        <a:rPr lang="en-US" altLang="zh-CN" sz="1300" dirty="0"/>
                        <a:t>Path</a:t>
                      </a:r>
                      <a:r>
                        <a:rPr lang="zh-CN" altLang="en-US" sz="1300" dirty="0"/>
                        <a:t>本身之中，所以该对象可以从来自同一文件系统的任何现有路径获得</a:t>
                      </a:r>
                    </a:p>
                  </a:txBody>
                  <a:tcPr marL="0" marR="0" marT="0" marB="0" anchor="ctr">
                    <a:lnL>
                      <a:noFill/>
                    </a:lnL>
                    <a:lnR>
                      <a:noFill/>
                    </a:lnR>
                    <a:lnT>
                      <a:noFill/>
                    </a:lnT>
                    <a:lnB>
                      <a:noFill/>
                    </a:lnB>
                  </a:tcPr>
                </a:tc>
              </a:tr>
              <a:tr h="622515">
                <a:tc>
                  <a:txBody>
                    <a:bodyPr/>
                    <a:lstStyle/>
                    <a:p>
                      <a:r>
                        <a:rPr lang="en-US" sz="1300"/>
                        <a:t>fileObj.someOperation()</a:t>
                      </a:r>
                    </a:p>
                  </a:txBody>
                  <a:tcPr marL="0" marR="0" marT="0" marB="0" anchor="ctr">
                    <a:lnL>
                      <a:noFill/>
                    </a:lnL>
                    <a:lnR>
                      <a:noFill/>
                    </a:lnR>
                    <a:lnT>
                      <a:noFill/>
                    </a:lnT>
                    <a:lnB>
                      <a:noFill/>
                    </a:lnB>
                  </a:tcPr>
                </a:tc>
                <a:tc>
                  <a:txBody>
                    <a:bodyPr/>
                    <a:lstStyle/>
                    <a:p>
                      <a:r>
                        <a:rPr lang="en-US" sz="1300"/>
                        <a:t>Files.someOperation(pathObj)</a:t>
                      </a:r>
                    </a:p>
                  </a:txBody>
                  <a:tcPr marL="0" marR="0" marT="0" marB="0" anchor="ctr">
                    <a:lnL>
                      <a:noFill/>
                    </a:lnL>
                    <a:lnR>
                      <a:noFill/>
                    </a:lnR>
                    <a:lnT>
                      <a:noFill/>
                    </a:lnT>
                    <a:lnB>
                      <a:noFill/>
                    </a:lnB>
                  </a:tcPr>
                </a:tc>
                <a:tc>
                  <a:txBody>
                    <a:bodyPr/>
                    <a:lstStyle/>
                    <a:p>
                      <a:r>
                        <a:rPr lang="zh-CN" altLang="en-US" sz="1300"/>
                        <a:t>尽管可以添加一些与链接和属性相关的额外参数，但大部分情况下操作名是相同的</a:t>
                      </a:r>
                    </a:p>
                  </a:txBody>
                  <a:tcPr marL="0" marR="0" marT="0" marB="0" anchor="ctr">
                    <a:lnL>
                      <a:noFill/>
                    </a:lnL>
                    <a:lnR>
                      <a:noFill/>
                    </a:lnR>
                    <a:lnT>
                      <a:noFill/>
                    </a:lnT>
                    <a:lnB>
                      <a:noFill/>
                    </a:lnB>
                  </a:tcPr>
                </a:tc>
              </a:tr>
              <a:tr h="415009">
                <a:tc>
                  <a:txBody>
                    <a:bodyPr/>
                    <a:lstStyle/>
                    <a:p>
                      <a:r>
                        <a:rPr lang="en-US" sz="1300"/>
                        <a:t>fileObj.listFiles()</a:t>
                      </a:r>
                    </a:p>
                  </a:txBody>
                  <a:tcPr marL="0" marR="0" marT="0" marB="0" anchor="ctr">
                    <a:lnL>
                      <a:noFill/>
                    </a:lnL>
                    <a:lnR>
                      <a:noFill/>
                    </a:lnR>
                    <a:lnT>
                      <a:noFill/>
                    </a:lnT>
                    <a:lnB>
                      <a:noFill/>
                    </a:lnB>
                  </a:tcPr>
                </a:tc>
                <a:tc>
                  <a:txBody>
                    <a:bodyPr/>
                    <a:lstStyle/>
                    <a:p>
                      <a:r>
                        <a:rPr lang="en-US" sz="1300"/>
                        <a:t>Files.newDirectoryStream(pathObj)</a:t>
                      </a:r>
                    </a:p>
                  </a:txBody>
                  <a:tcPr marL="0" marR="0" marT="0" marB="0" anchor="ctr">
                    <a:lnL>
                      <a:noFill/>
                    </a:lnL>
                    <a:lnR>
                      <a:noFill/>
                    </a:lnR>
                    <a:lnT>
                      <a:noFill/>
                    </a:lnT>
                    <a:lnB>
                      <a:noFill/>
                    </a:lnB>
                  </a:tcPr>
                </a:tc>
                <a:tc>
                  <a:txBody>
                    <a:bodyPr/>
                    <a:lstStyle/>
                    <a:p>
                      <a:r>
                        <a:rPr lang="en-US" sz="1300"/>
                        <a:t>Files.walkFileTree</a:t>
                      </a:r>
                      <a:r>
                        <a:rPr lang="zh-CN" altLang="en-US" sz="1300"/>
                        <a:t>应该用于深度遍历</a:t>
                      </a:r>
                    </a:p>
                  </a:txBody>
                  <a:tcPr marL="0" marR="0" marT="0" marB="0" anchor="ctr">
                    <a:lnL>
                      <a:noFill/>
                    </a:lnL>
                    <a:lnR>
                      <a:noFill/>
                    </a:lnR>
                    <a:lnT>
                      <a:noFill/>
                    </a:lnT>
                    <a:lnB>
                      <a:noFill/>
                    </a:lnB>
                  </a:tcPr>
                </a:tc>
              </a:tr>
              <a:tr h="415009">
                <a:tc>
                  <a:txBody>
                    <a:bodyPr/>
                    <a:lstStyle/>
                    <a:p>
                      <a:r>
                        <a:rPr lang="en-US" sz="1300"/>
                        <a:t>new FileInputStrean(file)</a:t>
                      </a:r>
                    </a:p>
                  </a:txBody>
                  <a:tcPr marL="0" marR="0" marT="0" marB="0" anchor="ctr">
                    <a:lnL>
                      <a:noFill/>
                    </a:lnL>
                    <a:lnR>
                      <a:noFill/>
                    </a:lnR>
                    <a:lnT>
                      <a:noFill/>
                    </a:lnT>
                    <a:lnB>
                      <a:noFill/>
                    </a:lnB>
                  </a:tcPr>
                </a:tc>
                <a:tc>
                  <a:txBody>
                    <a:bodyPr/>
                    <a:lstStyle/>
                    <a:p>
                      <a:r>
                        <a:rPr lang="en-US" sz="1300"/>
                        <a:t>Files.newInputStream(pathObj)</a:t>
                      </a:r>
                    </a:p>
                  </a:txBody>
                  <a:tcPr marL="0" marR="0" marT="0" marB="0" anchor="ctr">
                    <a:lnL>
                      <a:noFill/>
                    </a:lnL>
                    <a:lnR>
                      <a:noFill/>
                    </a:lnR>
                    <a:lnT>
                      <a:noFill/>
                    </a:lnT>
                    <a:lnB>
                      <a:noFill/>
                    </a:lnB>
                  </a:tcPr>
                </a:tc>
                <a:tc>
                  <a:txBody>
                    <a:bodyPr/>
                    <a:lstStyle/>
                    <a:p>
                      <a:r>
                        <a:rPr lang="zh-CN" altLang="en-US" sz="1300"/>
                        <a:t>可以指定如何打开文件的额外选项</a:t>
                      </a:r>
                    </a:p>
                  </a:txBody>
                  <a:tcPr marL="0" marR="0" marT="0" marB="0" anchor="ctr">
                    <a:lnL>
                      <a:noFill/>
                    </a:lnL>
                    <a:lnR>
                      <a:noFill/>
                    </a:lnR>
                    <a:lnT>
                      <a:noFill/>
                    </a:lnT>
                    <a:lnB>
                      <a:noFill/>
                    </a:lnB>
                  </a:tcPr>
                </a:tc>
              </a:tr>
              <a:tr h="415009">
                <a:tc>
                  <a:txBody>
                    <a:bodyPr/>
                    <a:lstStyle/>
                    <a:p>
                      <a:r>
                        <a:rPr lang="en-US" sz="1300"/>
                        <a:t>new FileOutputStream(file)</a:t>
                      </a:r>
                    </a:p>
                  </a:txBody>
                  <a:tcPr marL="0" marR="0" marT="0" marB="0" anchor="ctr">
                    <a:lnL>
                      <a:noFill/>
                    </a:lnL>
                    <a:lnR>
                      <a:noFill/>
                    </a:lnR>
                    <a:lnT>
                      <a:noFill/>
                    </a:lnT>
                    <a:lnB>
                      <a:noFill/>
                    </a:lnB>
                  </a:tcPr>
                </a:tc>
                <a:tc>
                  <a:txBody>
                    <a:bodyPr/>
                    <a:lstStyle/>
                    <a:p>
                      <a:r>
                        <a:rPr lang="en-US" sz="1300"/>
                        <a:t>Files.newOutputStream(pathObj)</a:t>
                      </a:r>
                    </a:p>
                  </a:txBody>
                  <a:tcPr marL="0" marR="0" marT="0" marB="0" anchor="ctr">
                    <a:lnL>
                      <a:noFill/>
                    </a:lnL>
                    <a:lnR>
                      <a:noFill/>
                    </a:lnR>
                    <a:lnT>
                      <a:noFill/>
                    </a:lnT>
                    <a:lnB>
                      <a:noFill/>
                    </a:lnB>
                  </a:tcPr>
                </a:tc>
                <a:tc>
                  <a:txBody>
                    <a:bodyPr/>
                    <a:lstStyle/>
                    <a:p>
                      <a:r>
                        <a:rPr lang="zh-CN" altLang="en-US" sz="1300"/>
                        <a:t>可以指定如何打开文件的额外选项</a:t>
                      </a:r>
                    </a:p>
                  </a:txBody>
                  <a:tcPr marL="0" marR="0" marT="0" marB="0" anchor="ctr">
                    <a:lnL>
                      <a:noFill/>
                    </a:lnL>
                    <a:lnR>
                      <a:noFill/>
                    </a:lnR>
                    <a:lnT>
                      <a:noFill/>
                    </a:lnT>
                    <a:lnB>
                      <a:noFill/>
                    </a:lnB>
                  </a:tcPr>
                </a:tc>
              </a:tr>
              <a:tr h="415009">
                <a:tc>
                  <a:txBody>
                    <a:bodyPr/>
                    <a:lstStyle/>
                    <a:p>
                      <a:r>
                        <a:rPr lang="en-US" sz="1300"/>
                        <a:t>new FileWriter(file)</a:t>
                      </a:r>
                    </a:p>
                  </a:txBody>
                  <a:tcPr marL="0" marR="0" marT="0" marB="0" anchor="ctr">
                    <a:lnL>
                      <a:noFill/>
                    </a:lnL>
                    <a:lnR>
                      <a:noFill/>
                    </a:lnR>
                    <a:lnT>
                      <a:noFill/>
                    </a:lnT>
                    <a:lnB>
                      <a:noFill/>
                    </a:lnB>
                  </a:tcPr>
                </a:tc>
                <a:tc>
                  <a:txBody>
                    <a:bodyPr/>
                    <a:lstStyle/>
                    <a:p>
                      <a:r>
                        <a:rPr lang="en-US" sz="1300"/>
                        <a:t>Files.newBufferedWriter(pathObj)</a:t>
                      </a:r>
                    </a:p>
                  </a:txBody>
                  <a:tcPr marL="0" marR="0" marT="0" marB="0" anchor="ctr">
                    <a:lnL>
                      <a:noFill/>
                    </a:lnL>
                    <a:lnR>
                      <a:noFill/>
                    </a:lnR>
                    <a:lnT>
                      <a:noFill/>
                    </a:lnT>
                    <a:lnB>
                      <a:noFill/>
                    </a:lnB>
                  </a:tcPr>
                </a:tc>
                <a:tc>
                  <a:txBody>
                    <a:bodyPr/>
                    <a:lstStyle/>
                    <a:p>
                      <a:r>
                        <a:rPr lang="zh-CN" altLang="en-US" sz="1300"/>
                        <a:t>可以指定如何打开文件的额外选项</a:t>
                      </a:r>
                    </a:p>
                  </a:txBody>
                  <a:tcPr marL="0" marR="0" marT="0" marB="0" anchor="ctr">
                    <a:lnL>
                      <a:noFill/>
                    </a:lnL>
                    <a:lnR>
                      <a:noFill/>
                    </a:lnR>
                    <a:lnT>
                      <a:noFill/>
                    </a:lnT>
                    <a:lnB>
                      <a:noFill/>
                    </a:lnB>
                  </a:tcPr>
                </a:tc>
              </a:tr>
              <a:tr h="415009">
                <a:tc>
                  <a:txBody>
                    <a:bodyPr/>
                    <a:lstStyle/>
                    <a:p>
                      <a:r>
                        <a:rPr lang="en-US" sz="1300"/>
                        <a:t>new FileReader(file)</a:t>
                      </a:r>
                    </a:p>
                  </a:txBody>
                  <a:tcPr marL="0" marR="0" marT="0" marB="0" anchor="ctr">
                    <a:lnL>
                      <a:noFill/>
                    </a:lnL>
                    <a:lnR>
                      <a:noFill/>
                    </a:lnR>
                    <a:lnT>
                      <a:noFill/>
                    </a:lnT>
                    <a:lnB>
                      <a:noFill/>
                    </a:lnB>
                  </a:tcPr>
                </a:tc>
                <a:tc>
                  <a:txBody>
                    <a:bodyPr/>
                    <a:lstStyle/>
                    <a:p>
                      <a:r>
                        <a:rPr lang="en-US" sz="1300"/>
                        <a:t>Files.newBufferedReader(pathObj)</a:t>
                      </a:r>
                    </a:p>
                  </a:txBody>
                  <a:tcPr marL="0" marR="0" marT="0" marB="0" anchor="ctr">
                    <a:lnL>
                      <a:noFill/>
                    </a:lnL>
                    <a:lnR>
                      <a:noFill/>
                    </a:lnR>
                    <a:lnT>
                      <a:noFill/>
                    </a:lnT>
                    <a:lnB>
                      <a:noFill/>
                    </a:lnB>
                  </a:tcPr>
                </a:tc>
                <a:tc>
                  <a:txBody>
                    <a:bodyPr/>
                    <a:lstStyle/>
                    <a:p>
                      <a:r>
                        <a:rPr lang="zh-CN" altLang="en-US" sz="1300"/>
                        <a:t>可以指定如何打开文件的额外选项</a:t>
                      </a:r>
                    </a:p>
                  </a:txBody>
                  <a:tcPr marL="0" marR="0" marT="0" marB="0" anchor="ctr">
                    <a:lnL>
                      <a:noFill/>
                    </a:lnL>
                    <a:lnR>
                      <a:noFill/>
                    </a:lnR>
                    <a:lnT>
                      <a:noFill/>
                    </a:lnT>
                    <a:lnB>
                      <a:noFill/>
                    </a:lnB>
                  </a:tcPr>
                </a:tc>
              </a:tr>
              <a:tr h="415009">
                <a:tc>
                  <a:txBody>
                    <a:bodyPr/>
                    <a:lstStyle/>
                    <a:p>
                      <a:r>
                        <a:rPr lang="en-US" sz="1300"/>
                        <a:t>new RandomAccessFile(file)</a:t>
                      </a:r>
                    </a:p>
                  </a:txBody>
                  <a:tcPr marL="0" marR="0" marT="0" marB="0" anchor="ctr">
                    <a:lnL>
                      <a:noFill/>
                    </a:lnL>
                    <a:lnR>
                      <a:noFill/>
                    </a:lnR>
                    <a:lnT>
                      <a:noFill/>
                    </a:lnT>
                    <a:lnB>
                      <a:noFill/>
                    </a:lnB>
                  </a:tcPr>
                </a:tc>
                <a:tc>
                  <a:txBody>
                    <a:bodyPr/>
                    <a:lstStyle/>
                    <a:p>
                      <a:r>
                        <a:rPr lang="en-US" sz="1300"/>
                        <a:t>Files.newByteChannel(pathObj)</a:t>
                      </a:r>
                    </a:p>
                  </a:txBody>
                  <a:tcPr marL="0" marR="0" marT="0" marB="0" anchor="ctr">
                    <a:lnL>
                      <a:noFill/>
                    </a:lnL>
                    <a:lnR>
                      <a:noFill/>
                    </a:lnR>
                    <a:lnT>
                      <a:noFill/>
                    </a:lnT>
                    <a:lnB>
                      <a:noFill/>
                    </a:lnB>
                  </a:tcPr>
                </a:tc>
                <a:tc>
                  <a:txBody>
                    <a:bodyPr/>
                    <a:lstStyle/>
                    <a:p>
                      <a:r>
                        <a:rPr lang="zh-CN" altLang="en-US" sz="1300" dirty="0"/>
                        <a:t>可以指定打开选项和文件创建属性</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16908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1036</Words>
  <Application>Microsoft Office PowerPoint</Application>
  <PresentationFormat>全屏显示(4:3)</PresentationFormat>
  <Paragraphs>123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New File IO ymh09658</vt:lpstr>
      <vt:lpstr>新I/O文件提供的内容 </vt:lpstr>
      <vt:lpstr>原IO劣势</vt:lpstr>
      <vt:lpstr>常规文件操作与新文件操作相关类之对比</vt:lpstr>
      <vt:lpstr>文件系统遍历与分组操作</vt:lpstr>
      <vt:lpstr>Files</vt:lpstr>
      <vt:lpstr>监视</vt:lpstr>
      <vt:lpstr>迁移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研发序列网站设计部—宋从磊</dc:creator>
  <cp:lastModifiedBy>abc549825@live.com</cp:lastModifiedBy>
  <cp:revision>35</cp:revision>
  <dcterms:created xsi:type="dcterms:W3CDTF">2012-08-21T00:43:05Z</dcterms:created>
  <dcterms:modified xsi:type="dcterms:W3CDTF">2014-12-24T13:25:01Z</dcterms:modified>
</cp:coreProperties>
</file>