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"/>
  </p:notesMasterIdLst>
  <p:sldIdLst>
    <p:sldId id="327" r:id="rId2"/>
    <p:sldId id="330" r:id="rId3"/>
    <p:sldId id="328" r:id="rId4"/>
    <p:sldId id="329" r:id="rId5"/>
    <p:sldId id="331" r:id="rId6"/>
    <p:sldId id="322" r:id="rId7"/>
    <p:sldId id="323" r:id="rId8"/>
    <p:sldId id="332" r:id="rId9"/>
    <p:sldId id="339" r:id="rId10"/>
    <p:sldId id="333" r:id="rId11"/>
    <p:sldId id="334" r:id="rId12"/>
    <p:sldId id="335" r:id="rId13"/>
    <p:sldId id="336" r:id="rId14"/>
    <p:sldId id="337" r:id="rId15"/>
    <p:sldId id="338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F0000"/>
    <a:srgbClr val="040800"/>
    <a:srgbClr val="FFFF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45" autoAdjust="0"/>
    <p:restoredTop sz="94660"/>
  </p:normalViewPr>
  <p:slideViewPr>
    <p:cSldViewPr>
      <p:cViewPr varScale="1">
        <p:scale>
          <a:sx n="109" d="100"/>
          <a:sy n="109" d="100"/>
        </p:scale>
        <p:origin x="-17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74E9570-5222-4164-A625-03B7E22A08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CFC6F-193B-497A-9623-41B465FE32D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925CF-CB04-4046-B562-2CFC2899A7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28916-4015-42F3-B037-2D785685C4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7E6DE-6309-44A9-A708-225F7B8E6E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45002-080B-42F9-ADC1-758D490A7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460D4-720E-455E-BB71-D01DE92D32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96EE1-1970-45D5-BF5A-8919F6FCC3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426BB-083B-44E7-B367-EB0FF5381F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24AD2-63CF-49D5-AEC7-B52BA2C6F9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E0D72-1091-4D63-9C62-0042C47171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8EFEC-35CB-492A-A907-F798683604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989EE-8057-4F66-B6D8-FF30F299FF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047D4299-177B-4648-9433-FF13BF0CF1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未标题-1拷贝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23914"/>
            <a:ext cx="8285162" cy="477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00364" y="5916059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</a:rPr>
              <a:t>三总线扩展原理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03D3A-D57D-4E8B-8C8C-FE58667AA2B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71406" y="319611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MCS-51</a:t>
            </a:r>
            <a:r>
              <a:rPr lang="zh-CN" altLang="en-US" sz="2000" dirty="0" smtClean="0"/>
              <a:t>系列单片机，</a:t>
            </a:r>
            <a:r>
              <a:rPr lang="en-US" sz="2000" dirty="0" smtClean="0"/>
              <a:t>P3</a:t>
            </a:r>
            <a:r>
              <a:rPr lang="zh-CN" altLang="en-US" sz="2000" dirty="0" smtClean="0"/>
              <a:t>口作为</a:t>
            </a:r>
            <a:r>
              <a:rPr lang="en-US" sz="2000" dirty="0" smtClean="0"/>
              <a:t>8</a:t>
            </a:r>
            <a:r>
              <a:rPr lang="zh-CN" altLang="en-US" sz="2000" dirty="0" smtClean="0"/>
              <a:t>位共阴极</a:t>
            </a:r>
            <a:r>
              <a:rPr lang="en-US" sz="2000" dirty="0" smtClean="0"/>
              <a:t>LED</a:t>
            </a:r>
            <a:r>
              <a:rPr lang="zh-CN" altLang="en-US" sz="2000" dirty="0" smtClean="0"/>
              <a:t>显示器的段数据口（字形口），</a:t>
            </a:r>
            <a:r>
              <a:rPr lang="en-US" sz="2000" dirty="0" smtClean="0"/>
              <a:t>P2</a:t>
            </a:r>
            <a:r>
              <a:rPr lang="zh-CN" altLang="en-US" sz="2000" dirty="0" smtClean="0"/>
              <a:t>口作为扫描口（字位口），试设计硬件原理图，并编程将自己学号的后</a:t>
            </a:r>
            <a:r>
              <a:rPr lang="en-US" sz="2000" dirty="0" smtClean="0"/>
              <a:t>8</a:t>
            </a:r>
            <a:r>
              <a:rPr lang="zh-CN" altLang="en-US" sz="2000" dirty="0" smtClean="0"/>
              <a:t>位在</a:t>
            </a:r>
            <a:r>
              <a:rPr lang="en-US" sz="2000" dirty="0" smtClean="0"/>
              <a:t>LED</a:t>
            </a:r>
            <a:r>
              <a:rPr lang="zh-CN" altLang="en-US" sz="2000" dirty="0" smtClean="0"/>
              <a:t>上显示。 （</a:t>
            </a:r>
            <a:r>
              <a:rPr lang="en-US" sz="2000" dirty="0" smtClean="0"/>
              <a:t>LED</a:t>
            </a:r>
            <a:r>
              <a:rPr lang="zh-CN" altLang="en-US" sz="2000" dirty="0" smtClean="0"/>
              <a:t>显示器</a:t>
            </a:r>
            <a:r>
              <a:rPr lang="en-US" sz="2000" dirty="0" smtClean="0"/>
              <a:t>0</a:t>
            </a:r>
            <a:r>
              <a:rPr lang="zh-CN" altLang="en-US" sz="2000" dirty="0" smtClean="0"/>
              <a:t>～</a:t>
            </a:r>
            <a:r>
              <a:rPr lang="en-US" sz="2000" dirty="0" smtClean="0"/>
              <a:t>9</a:t>
            </a:r>
            <a:r>
              <a:rPr lang="zh-CN" altLang="en-US" sz="2000" dirty="0" smtClean="0"/>
              <a:t>的段码为：</a:t>
            </a:r>
            <a:r>
              <a:rPr lang="en-US" sz="2000" dirty="0" smtClean="0"/>
              <a:t>3FH</a:t>
            </a:r>
            <a:r>
              <a:rPr lang="zh-CN" altLang="en-US" sz="2000" dirty="0" smtClean="0"/>
              <a:t>，</a:t>
            </a:r>
            <a:r>
              <a:rPr lang="en-US" sz="2000" dirty="0" smtClean="0"/>
              <a:t>06H</a:t>
            </a:r>
            <a:r>
              <a:rPr lang="zh-CN" altLang="en-US" sz="2000" dirty="0" smtClean="0"/>
              <a:t>，</a:t>
            </a:r>
            <a:r>
              <a:rPr lang="en-US" sz="2000" dirty="0" smtClean="0"/>
              <a:t>5BH</a:t>
            </a:r>
            <a:r>
              <a:rPr lang="zh-CN" altLang="en-US" sz="2000" dirty="0" smtClean="0"/>
              <a:t>，</a:t>
            </a:r>
            <a:r>
              <a:rPr lang="en-US" sz="2000" dirty="0" smtClean="0"/>
              <a:t>4FH</a:t>
            </a:r>
            <a:r>
              <a:rPr lang="zh-CN" altLang="en-US" sz="2000" dirty="0" smtClean="0"/>
              <a:t>，</a:t>
            </a:r>
            <a:r>
              <a:rPr lang="en-US" sz="2000" dirty="0" smtClean="0"/>
              <a:t>66H</a:t>
            </a:r>
            <a:r>
              <a:rPr lang="zh-CN" altLang="en-US" sz="2000" dirty="0" smtClean="0"/>
              <a:t>，</a:t>
            </a:r>
            <a:r>
              <a:rPr lang="en-US" sz="2000" dirty="0" smtClean="0"/>
              <a:t>6DH</a:t>
            </a:r>
            <a:r>
              <a:rPr lang="zh-CN" altLang="en-US" sz="2000" dirty="0" smtClean="0"/>
              <a:t>，</a:t>
            </a:r>
            <a:r>
              <a:rPr lang="en-US" sz="2000" dirty="0" smtClean="0"/>
              <a:t>7DH</a:t>
            </a:r>
            <a:r>
              <a:rPr lang="zh-CN" altLang="en-US" sz="2000" dirty="0" smtClean="0"/>
              <a:t>，</a:t>
            </a:r>
            <a:r>
              <a:rPr lang="en-US" sz="2000" dirty="0" smtClean="0"/>
              <a:t>07H</a:t>
            </a:r>
            <a:r>
              <a:rPr lang="zh-CN" altLang="en-US" sz="2000" dirty="0" smtClean="0"/>
              <a:t>，</a:t>
            </a:r>
            <a:r>
              <a:rPr lang="en-US" sz="2000" dirty="0" smtClean="0"/>
              <a:t>7FH</a:t>
            </a:r>
            <a:r>
              <a:rPr lang="zh-CN" altLang="en-US" sz="2000" dirty="0" smtClean="0"/>
              <a:t>，</a:t>
            </a:r>
            <a:r>
              <a:rPr lang="en-US" sz="2000" dirty="0" smtClean="0"/>
              <a:t>67H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571472" y="1500174"/>
          <a:ext cx="8099425" cy="4614863"/>
        </p:xfrm>
        <a:graphic>
          <a:graphicData uri="http://schemas.openxmlformats.org/presentationml/2006/ole">
            <p:oleObj spid="_x0000_s108546" r:id="rId3" imgW="6374595" imgH="363460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03D3A-D57D-4E8B-8C8C-FE58667AA2B5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14282" y="857232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MOV 78H, #data1</a:t>
            </a:r>
            <a:endParaRPr lang="zh-CN" altLang="en-US" dirty="0" smtClean="0"/>
          </a:p>
          <a:p>
            <a:r>
              <a:rPr lang="en-US" dirty="0" smtClean="0"/>
              <a:t>MOV 79H, #data2</a:t>
            </a:r>
            <a:endParaRPr lang="zh-CN" altLang="en-US" dirty="0" smtClean="0"/>
          </a:p>
          <a:p>
            <a:r>
              <a:rPr lang="en-US" dirty="0" smtClean="0"/>
              <a:t>…</a:t>
            </a:r>
            <a:endParaRPr lang="zh-CN" altLang="en-US" dirty="0" smtClean="0"/>
          </a:p>
          <a:p>
            <a:r>
              <a:rPr lang="en-US" dirty="0" smtClean="0"/>
              <a:t>…</a:t>
            </a:r>
            <a:endParaRPr lang="zh-CN" altLang="en-US" dirty="0" smtClean="0"/>
          </a:p>
          <a:p>
            <a:r>
              <a:rPr lang="en-US" dirty="0" smtClean="0"/>
              <a:t>…</a:t>
            </a:r>
            <a:endParaRPr lang="zh-CN" altLang="en-US" dirty="0" smtClean="0"/>
          </a:p>
          <a:p>
            <a:r>
              <a:rPr lang="en-US" dirty="0" smtClean="0"/>
              <a:t>MOV 7FH, #data8 ;data1-data8</a:t>
            </a:r>
            <a:r>
              <a:rPr lang="zh-CN" altLang="en-US" dirty="0" smtClean="0"/>
              <a:t>对应学号</a:t>
            </a:r>
          </a:p>
          <a:p>
            <a:r>
              <a:rPr lang="en-US" dirty="0" smtClean="0"/>
              <a:t>MOV DPTR, #TAB</a:t>
            </a:r>
            <a:endParaRPr lang="zh-CN" altLang="en-US" dirty="0" smtClean="0"/>
          </a:p>
          <a:p>
            <a:r>
              <a:rPr lang="en-US" dirty="0" smtClean="0"/>
              <a:t>MOV R0, #78H</a:t>
            </a:r>
            <a:endParaRPr lang="zh-CN" altLang="en-US" dirty="0" smtClean="0"/>
          </a:p>
          <a:p>
            <a:r>
              <a:rPr lang="en-US" dirty="0" smtClean="0"/>
              <a:t>MOV R3, #01111111B</a:t>
            </a:r>
            <a:endParaRPr lang="zh-CN" altLang="en-US" dirty="0" smtClean="0"/>
          </a:p>
          <a:p>
            <a:r>
              <a:rPr lang="en-US" dirty="0" smtClean="0"/>
              <a:t>LD1: MOV P2, R3</a:t>
            </a:r>
            <a:endParaRPr lang="zh-CN" altLang="en-US" dirty="0" smtClean="0"/>
          </a:p>
          <a:p>
            <a:r>
              <a:rPr lang="en-US" dirty="0" smtClean="0"/>
              <a:t>          MOV A, @R0</a:t>
            </a:r>
            <a:endParaRPr lang="zh-CN" altLang="en-US" dirty="0" smtClean="0"/>
          </a:p>
          <a:p>
            <a:r>
              <a:rPr lang="en-US" dirty="0" smtClean="0"/>
              <a:t>          MOVC A, @A+DPTR</a:t>
            </a:r>
            <a:endParaRPr lang="zh-CN" altLang="en-US" dirty="0" smtClean="0"/>
          </a:p>
          <a:p>
            <a:r>
              <a:rPr lang="en-US" dirty="0" smtClean="0"/>
              <a:t>          MOV P3, A</a:t>
            </a:r>
            <a:endParaRPr lang="zh-CN" altLang="en-US" dirty="0" smtClean="0"/>
          </a:p>
          <a:p>
            <a:r>
              <a:rPr lang="en-US" dirty="0" smtClean="0"/>
              <a:t>          ACALL DELEY</a:t>
            </a:r>
            <a:endParaRPr lang="zh-CN" altLang="en-US" dirty="0" smtClean="0"/>
          </a:p>
          <a:p>
            <a:r>
              <a:rPr lang="en-US" dirty="0" smtClean="0"/>
              <a:t>          INC R0</a:t>
            </a:r>
            <a:endParaRPr lang="zh-CN" altLang="en-US" dirty="0" smtClean="0"/>
          </a:p>
          <a:p>
            <a:r>
              <a:rPr lang="en-US" dirty="0" smtClean="0"/>
              <a:t>          MOV A, R3</a:t>
            </a:r>
            <a:endParaRPr lang="zh-CN" altLang="en-US" dirty="0" smtClean="0"/>
          </a:p>
          <a:p>
            <a:r>
              <a:rPr lang="en-US" dirty="0" smtClean="0"/>
              <a:t>          JNB ACC.0, LD2</a:t>
            </a:r>
            <a:endParaRPr lang="zh-CN" altLang="en-US" dirty="0" smtClean="0"/>
          </a:p>
          <a:p>
            <a:r>
              <a:rPr lang="en-US" dirty="0" smtClean="0"/>
              <a:t>          RR A</a:t>
            </a:r>
            <a:endParaRPr lang="zh-CN" altLang="en-US" dirty="0" smtClean="0"/>
          </a:p>
          <a:p>
            <a:r>
              <a:rPr lang="en-US" dirty="0" smtClean="0"/>
              <a:t>         MOV R3, A</a:t>
            </a: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4929190" y="207167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        SJMP    LD1</a:t>
            </a:r>
            <a:endParaRPr lang="zh-CN" altLang="en-US" dirty="0" smtClean="0"/>
          </a:p>
          <a:p>
            <a:r>
              <a:rPr lang="en-US" dirty="0" smtClean="0"/>
              <a:t>LD2: RET</a:t>
            </a:r>
            <a:endParaRPr lang="zh-CN" altLang="en-US" dirty="0" smtClean="0"/>
          </a:p>
          <a:p>
            <a:r>
              <a:rPr lang="en-US" dirty="0" smtClean="0"/>
              <a:t>DELEY: MOV R7, #02H</a:t>
            </a:r>
            <a:endParaRPr lang="zh-CN" altLang="en-US" dirty="0" smtClean="0"/>
          </a:p>
          <a:p>
            <a:r>
              <a:rPr lang="en-US" dirty="0" smtClean="0"/>
              <a:t>DL1: MOV R6, #0FEH</a:t>
            </a:r>
            <a:endParaRPr lang="zh-CN" altLang="en-US" dirty="0" smtClean="0"/>
          </a:p>
          <a:p>
            <a:r>
              <a:rPr lang="en-US" dirty="0" smtClean="0"/>
              <a:t>DL2:DJNZ R6, DL2</a:t>
            </a:r>
            <a:endParaRPr lang="zh-CN" altLang="en-US" dirty="0" smtClean="0"/>
          </a:p>
          <a:p>
            <a:r>
              <a:rPr lang="en-US" dirty="0" smtClean="0"/>
              <a:t>DJNZ R7, DL1</a:t>
            </a:r>
            <a:endParaRPr lang="zh-CN" altLang="en-US" dirty="0" smtClean="0"/>
          </a:p>
          <a:p>
            <a:r>
              <a:rPr lang="en-US" dirty="0" smtClean="0"/>
              <a:t>RET</a:t>
            </a:r>
            <a:endParaRPr lang="zh-CN" altLang="en-US" dirty="0" smtClean="0"/>
          </a:p>
          <a:p>
            <a:r>
              <a:rPr lang="en-US" dirty="0" smtClean="0"/>
              <a:t>TAB: DB 3FH, 06H, 5BH, 4FH, 66H</a:t>
            </a:r>
            <a:endParaRPr lang="zh-CN" altLang="en-US" dirty="0" smtClean="0"/>
          </a:p>
          <a:p>
            <a:r>
              <a:rPr lang="en-US" dirty="0" smtClean="0"/>
              <a:t>          DB 6DH, 7DH, 07H, 7FH, 67H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0" name="Object 2"/>
          <p:cNvGraphicFramePr>
            <a:graphicFrameLocks noChangeAspect="1"/>
          </p:cNvGraphicFramePr>
          <p:nvPr/>
        </p:nvGraphicFramePr>
        <p:xfrm>
          <a:off x="779496" y="876318"/>
          <a:ext cx="8507412" cy="5124450"/>
        </p:xfrm>
        <a:graphic>
          <a:graphicData uri="http://schemas.openxmlformats.org/presentationml/2006/ole">
            <p:oleObj spid="_x0000_s109570" r:id="rId3" imgW="5570307" imgH="3120783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4d7"/>
          <p:cNvPicPr preferRelativeResize="0">
            <a:picLocks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54150" y="1046163"/>
            <a:ext cx="561975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9</a:t>
            </a:r>
          </a:p>
        </p:txBody>
      </p:sp>
      <p:sp>
        <p:nvSpPr>
          <p:cNvPr id="37891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AB6535-50DA-40FB-ADF2-9F84E2BFD3FD}" type="slidenum">
              <a:rPr lang="en-US" altLang="zh-CN" smtClean="0">
                <a:latin typeface="Arial" pitchFamily="34" charset="0"/>
              </a:rPr>
              <a:pPr/>
              <a:t>14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7892" name="矩形 5"/>
          <p:cNvSpPr>
            <a:spLocks noChangeArrowheads="1"/>
          </p:cNvSpPr>
          <p:nvPr/>
        </p:nvSpPr>
        <p:spPr bwMode="auto">
          <a:xfrm>
            <a:off x="142875" y="785813"/>
            <a:ext cx="892968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/>
              <a:t>利用单片机的</a:t>
            </a:r>
            <a:r>
              <a:rPr lang="en-US" altLang="zh-CN" sz="2400" b="1"/>
              <a:t>P2</a:t>
            </a:r>
            <a:r>
              <a:rPr lang="zh-CN" altLang="en-US" sz="2400" b="1"/>
              <a:t>口控制四相步进电机，请画出电路示意图并编写程序输出脉冲序列，控制步进电机实现四相八拍方式的反转。</a:t>
            </a: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2428875"/>
            <a:ext cx="5857875" cy="28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页脚占位符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9</a:t>
            </a:r>
          </a:p>
        </p:txBody>
      </p:sp>
      <p:sp>
        <p:nvSpPr>
          <p:cNvPr id="38915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3EE137-0C58-4292-9337-4A240706F3D2}" type="slidenum">
              <a:rPr lang="en-US" altLang="zh-CN" smtClean="0">
                <a:latin typeface="Arial" pitchFamily="34" charset="0"/>
              </a:rPr>
              <a:pPr/>
              <a:t>15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38916" name="TextBox 6"/>
          <p:cNvSpPr txBox="1">
            <a:spLocks noChangeArrowheads="1"/>
          </p:cNvSpPr>
          <p:nvPr/>
        </p:nvSpPr>
        <p:spPr bwMode="auto">
          <a:xfrm>
            <a:off x="428625" y="642938"/>
            <a:ext cx="299085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START:	MOV P2,#01H </a:t>
            </a:r>
            <a:endParaRPr lang="en-US" altLang="zh-CN" sz="2000" b="1"/>
          </a:p>
          <a:p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	ACALL DELAY </a:t>
            </a:r>
            <a:endParaRPr lang="en-US" altLang="zh-CN" sz="2000" b="1"/>
          </a:p>
          <a:p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	MOV P2,#09H </a:t>
            </a:r>
            <a:endParaRPr lang="en-US" altLang="zh-CN" sz="2000" b="1"/>
          </a:p>
          <a:p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	ACALL DELAY </a:t>
            </a:r>
            <a:endParaRPr lang="en-US" altLang="zh-CN" sz="2000" b="1"/>
          </a:p>
          <a:p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	MOV P2,#08H </a:t>
            </a:r>
            <a:endParaRPr lang="en-US" altLang="zh-CN" sz="2000" b="1"/>
          </a:p>
          <a:p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	ACALL DELAY </a:t>
            </a:r>
            <a:endParaRPr lang="en-US" altLang="zh-CN" sz="2000" b="1"/>
          </a:p>
          <a:p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	MOV P2,#0CH </a:t>
            </a:r>
            <a:endParaRPr lang="en-US" altLang="zh-CN" sz="2000" b="1"/>
          </a:p>
          <a:p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	ACALL DELAY </a:t>
            </a:r>
            <a:endParaRPr lang="en-US" altLang="zh-CN" sz="2000" b="1"/>
          </a:p>
          <a:p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       MOV P2,#04H </a:t>
            </a:r>
            <a:endParaRPr lang="en-US" altLang="zh-CN" sz="2000" b="1"/>
          </a:p>
          <a:p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	ACALL DELAY </a:t>
            </a:r>
            <a:endParaRPr lang="en-US" altLang="zh-CN" sz="2000" b="1"/>
          </a:p>
          <a:p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	MOV P2,#06H </a:t>
            </a:r>
            <a:endParaRPr lang="en-US" altLang="zh-CN" sz="2000" b="1"/>
          </a:p>
          <a:p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	ACALL DELAY </a:t>
            </a:r>
            <a:endParaRPr lang="en-US" altLang="zh-CN" sz="2000" b="1"/>
          </a:p>
          <a:p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	MOV P2,#02H </a:t>
            </a:r>
            <a:endParaRPr lang="en-US" altLang="zh-CN" sz="2000" b="1"/>
          </a:p>
          <a:p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	ACALL DELAY </a:t>
            </a:r>
            <a:endParaRPr lang="en-US" altLang="zh-CN" sz="2000" b="1"/>
          </a:p>
          <a:p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	MOV P2,#03H </a:t>
            </a:r>
            <a:endParaRPr lang="en-US" altLang="zh-CN" sz="2000" b="1"/>
          </a:p>
          <a:p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	ACALL DELAY</a:t>
            </a:r>
            <a:endParaRPr lang="en-US" altLang="zh-CN" sz="2000" b="1"/>
          </a:p>
          <a:p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	AJMP START </a:t>
            </a:r>
            <a:endParaRPr lang="en-US" altLang="zh-CN" sz="2000" b="1"/>
          </a:p>
          <a:p>
            <a:endParaRPr lang="zh-CN" altLang="en-US" sz="2000" b="1"/>
          </a:p>
        </p:txBody>
      </p:sp>
      <p:sp>
        <p:nvSpPr>
          <p:cNvPr id="38917" name="TextBox 7"/>
          <p:cNvSpPr txBox="1">
            <a:spLocks noChangeArrowheads="1"/>
          </p:cNvSpPr>
          <p:nvPr/>
        </p:nvSpPr>
        <p:spPr bwMode="auto">
          <a:xfrm>
            <a:off x="3500438" y="2571750"/>
            <a:ext cx="5616575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;*********** 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延时子程序******************</a:t>
            </a:r>
            <a:endParaRPr lang="zh-CN" altLang="en-US" sz="2000" b="1"/>
          </a:p>
          <a:p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DELAY:	MOV R7,#25 </a:t>
            </a:r>
            <a:endParaRPr lang="en-US" altLang="zh-CN" sz="2000" b="1"/>
          </a:p>
          <a:p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DL1:   	MOV R6,#100	;25*100*2=5000us=5ms </a:t>
            </a:r>
            <a:endParaRPr lang="en-US" altLang="zh-CN" sz="2000" b="1"/>
          </a:p>
          <a:p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DL2:   	DJNZ R6,DL2 </a:t>
            </a:r>
            <a:endParaRPr lang="en-US" altLang="zh-CN" sz="2000" b="1"/>
          </a:p>
          <a:p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	DJNZ R7,DL1 </a:t>
            </a:r>
            <a:endParaRPr lang="en-US" altLang="zh-CN" sz="2000" b="1"/>
          </a:p>
          <a:p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      	RET </a:t>
            </a:r>
            <a:endParaRPr lang="en-US" altLang="zh-CN" sz="20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矩形 1"/>
          <p:cNvSpPr>
            <a:spLocks noChangeArrowheads="1"/>
          </p:cNvSpPr>
          <p:nvPr/>
        </p:nvSpPr>
        <p:spPr bwMode="auto">
          <a:xfrm>
            <a:off x="468313" y="642918"/>
            <a:ext cx="829468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/>
              <a:t>画出</a:t>
            </a:r>
            <a:r>
              <a:rPr lang="en-US" altLang="zh-CN" sz="2000" b="1" dirty="0"/>
              <a:t>MCS-51</a:t>
            </a:r>
            <a:r>
              <a:rPr lang="zh-CN" altLang="en-US" sz="2000" b="1" dirty="0"/>
              <a:t>系列单片机综合扩展一片</a:t>
            </a:r>
            <a:r>
              <a:rPr lang="en-US" altLang="zh-CN" sz="2000" b="1" dirty="0"/>
              <a:t>27C16</a:t>
            </a:r>
            <a:r>
              <a:rPr lang="zh-CN" altLang="en-US" sz="2000" b="1" dirty="0"/>
              <a:t>和一片</a:t>
            </a:r>
            <a:r>
              <a:rPr lang="en-US" altLang="zh-CN" sz="2000" b="1" dirty="0"/>
              <a:t>6264</a:t>
            </a:r>
            <a:r>
              <a:rPr lang="zh-CN" altLang="en-US" sz="2000" b="1" dirty="0"/>
              <a:t>的逻辑扩展图，写出它们的地址范围。试编写程序，将</a:t>
            </a:r>
            <a:r>
              <a:rPr lang="en-US" altLang="zh-CN" sz="2000" b="1" dirty="0"/>
              <a:t>27C16</a:t>
            </a:r>
            <a:r>
              <a:rPr lang="zh-CN" altLang="en-US" sz="2000" b="1" dirty="0"/>
              <a:t>末地址单元中的数据写入</a:t>
            </a:r>
            <a:r>
              <a:rPr lang="en-US" altLang="zh-CN" sz="2000" b="1" dirty="0"/>
              <a:t>6264</a:t>
            </a:r>
            <a:r>
              <a:rPr lang="zh-CN" altLang="en-US" sz="2000" b="1" dirty="0"/>
              <a:t>的首地址单元中</a:t>
            </a:r>
          </a:p>
        </p:txBody>
      </p:sp>
      <p:graphicFrame>
        <p:nvGraphicFramePr>
          <p:cNvPr id="52225" name="Object 1"/>
          <p:cNvGraphicFramePr>
            <a:graphicFrameLocks noChangeAspect="1"/>
          </p:cNvGraphicFramePr>
          <p:nvPr/>
        </p:nvGraphicFramePr>
        <p:xfrm>
          <a:off x="1123950" y="1785926"/>
          <a:ext cx="7040563" cy="4133850"/>
        </p:xfrm>
        <a:graphic>
          <a:graphicData uri="http://schemas.openxmlformats.org/presentationml/2006/ole">
            <p:oleObj spid="_x0000_s79874" r:id="rId3" imgW="6367569" imgH="374444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744538" y="1349375"/>
            <a:ext cx="7942262" cy="395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27C16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地址：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0000H-07FFH</a:t>
            </a:r>
            <a:endParaRPr lang="en-US" altLang="zh-CN" sz="2800" b="1" dirty="0"/>
          </a:p>
          <a:p>
            <a:pPr eaLnBrk="0" hangingPunct="0">
              <a:lnSpc>
                <a:spcPct val="130000"/>
              </a:lnSpc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6264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地址：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6000H-7FFFH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（多组答对一组即可）</a:t>
            </a:r>
            <a:endParaRPr lang="zh-CN" altLang="en-US" sz="2800" b="1" dirty="0"/>
          </a:p>
          <a:p>
            <a:pPr eaLnBrk="0" hangingPunct="0">
              <a:lnSpc>
                <a:spcPct val="130000"/>
              </a:lnSpc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MOV DPTR, #07FFH</a:t>
            </a:r>
            <a:endParaRPr lang="en-US" altLang="zh-CN" sz="2800" b="1" dirty="0"/>
          </a:p>
          <a:p>
            <a:pPr eaLnBrk="0" hangingPunct="0">
              <a:lnSpc>
                <a:spcPct val="130000"/>
              </a:lnSpc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MOV A, #0</a:t>
            </a:r>
            <a:endParaRPr lang="en-US" altLang="zh-CN" sz="2800" b="1" dirty="0"/>
          </a:p>
          <a:p>
            <a:pPr eaLnBrk="0" hangingPunct="0">
              <a:lnSpc>
                <a:spcPct val="130000"/>
              </a:lnSpc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MOVC  A, @A+DPTR</a:t>
            </a:r>
            <a:endParaRPr lang="en-US" altLang="zh-CN" sz="2800" b="1" dirty="0"/>
          </a:p>
          <a:p>
            <a:pPr eaLnBrk="0" hangingPunct="0">
              <a:lnSpc>
                <a:spcPct val="130000"/>
              </a:lnSpc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MOV DPTR, #6000H</a:t>
            </a:r>
            <a:endParaRPr lang="en-US" altLang="zh-CN" sz="2800" b="1" dirty="0"/>
          </a:p>
          <a:p>
            <a:pPr eaLnBrk="0" hangingPunct="0">
              <a:lnSpc>
                <a:spcPct val="130000"/>
              </a:lnSpc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MOVX @DPTR, A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矩形 1"/>
          <p:cNvSpPr>
            <a:spLocks noChangeArrowheads="1"/>
          </p:cNvSpPr>
          <p:nvPr/>
        </p:nvSpPr>
        <p:spPr bwMode="auto">
          <a:xfrm>
            <a:off x="195263" y="757238"/>
            <a:ext cx="872648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/>
              <a:t>一个</a:t>
            </a:r>
            <a:r>
              <a:rPr lang="en-US" altLang="zh-CN" sz="2000" b="1"/>
              <a:t>MCS-51</a:t>
            </a:r>
            <a:r>
              <a:rPr lang="zh-CN" altLang="en-US" sz="2000" b="1"/>
              <a:t>系统，用线选法最多可扩展多少片</a:t>
            </a:r>
            <a:r>
              <a:rPr lang="en-US" altLang="zh-CN" sz="2000" b="1"/>
              <a:t>6264</a:t>
            </a:r>
            <a:r>
              <a:rPr lang="zh-CN" altLang="en-US" sz="2000" b="1"/>
              <a:t>？地址范围各是多少？画出接口逻辑图，并编写程序，将其中任意一片</a:t>
            </a:r>
            <a:r>
              <a:rPr lang="en-US" altLang="zh-CN" sz="2000" b="1"/>
              <a:t>6264</a:t>
            </a:r>
            <a:r>
              <a:rPr lang="zh-CN" altLang="en-US" sz="2000" b="1"/>
              <a:t>首地址单元的内容移入</a:t>
            </a:r>
            <a:r>
              <a:rPr lang="en-US" altLang="zh-CN" sz="2000" b="1"/>
              <a:t>51</a:t>
            </a:r>
            <a:r>
              <a:rPr lang="zh-CN" altLang="en-US" sz="2000" b="1"/>
              <a:t>单片机内部</a:t>
            </a:r>
            <a:r>
              <a:rPr lang="en-US" altLang="zh-CN" sz="2000" b="1"/>
              <a:t>RAM</a:t>
            </a:r>
            <a:r>
              <a:rPr lang="zh-CN" altLang="en-US" sz="2000" b="1"/>
              <a:t>的</a:t>
            </a:r>
            <a:r>
              <a:rPr lang="en-US" altLang="zh-CN" sz="2000" b="1"/>
              <a:t>44H</a:t>
            </a:r>
            <a:r>
              <a:rPr lang="zh-CN" altLang="en-US" sz="2000" b="1"/>
              <a:t>单元中。</a:t>
            </a: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8609" name="Object 1"/>
          <p:cNvGraphicFramePr>
            <a:graphicFrameLocks noChangeAspect="1"/>
          </p:cNvGraphicFramePr>
          <p:nvPr/>
        </p:nvGraphicFramePr>
        <p:xfrm>
          <a:off x="601663" y="1489075"/>
          <a:ext cx="8045450" cy="4121150"/>
        </p:xfrm>
        <a:graphic>
          <a:graphicData uri="http://schemas.openxmlformats.org/presentationml/2006/ole">
            <p:oleObj spid="_x0000_s78850" r:id="rId3" imgW="7161425" imgH="366474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4"/>
          <p:cNvSpPr txBox="1">
            <a:spLocks noChangeArrowheads="1"/>
          </p:cNvSpPr>
          <p:nvPr/>
        </p:nvSpPr>
        <p:spPr bwMode="auto">
          <a:xfrm>
            <a:off x="2913063" y="1423988"/>
            <a:ext cx="3529012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可扩展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片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6264</a:t>
            </a:r>
            <a:endParaRPr lang="zh-CN" altLang="en-US" sz="2400" b="1"/>
          </a:p>
          <a:p>
            <a:pPr eaLnBrk="0" hangingPunct="0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地址范围：</a:t>
            </a:r>
            <a:endParaRPr lang="en-US" altLang="zh-CN" sz="2400" b="1"/>
          </a:p>
          <a:p>
            <a:pPr eaLnBrk="0" hangingPunct="0"/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1#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芯片：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C000H~DFFFH</a:t>
            </a:r>
            <a:endParaRPr lang="en-US" altLang="zh-CN" sz="2400" b="1"/>
          </a:p>
          <a:p>
            <a:pPr eaLnBrk="0" hangingPunct="0"/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2#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芯片：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A000H~BFFFH</a:t>
            </a:r>
            <a:endParaRPr lang="en-US" altLang="zh-CN" sz="2400" b="1"/>
          </a:p>
          <a:p>
            <a:pPr eaLnBrk="0" hangingPunct="0"/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3#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芯片：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6000H~7FFFH</a:t>
            </a:r>
            <a:endParaRPr lang="en-US" altLang="zh-CN" sz="2400" b="1"/>
          </a:p>
          <a:p>
            <a:pPr eaLnBrk="0" hangingPunct="0"/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MOV DPTR, #C000H</a:t>
            </a:r>
            <a:endParaRPr lang="en-US" altLang="zh-CN" sz="2400" b="1"/>
          </a:p>
          <a:p>
            <a:pPr eaLnBrk="0" hangingPunct="0"/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MOVX A, @DPTR</a:t>
            </a:r>
            <a:endParaRPr lang="en-US" altLang="zh-CN" sz="2400" b="1"/>
          </a:p>
          <a:p>
            <a:pPr eaLnBrk="0" hangingPunct="0"/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MOV 44H, A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428625" y="454025"/>
            <a:ext cx="82153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04800" eaLnBrk="0" hangingPunct="0"/>
            <a:r>
              <a:rPr lang="zh-CN" sz="2400" b="1">
                <a:latin typeface="宋体" charset="-122"/>
                <a:cs typeface="Times New Roman" pitchFamily="18" charset="0"/>
              </a:rPr>
              <a:t>一个</a:t>
            </a:r>
            <a:r>
              <a:rPr lang="en-US" altLang="zh-CN" sz="2400" b="1">
                <a:latin typeface="宋体" charset="-122"/>
                <a:cs typeface="Times New Roman" pitchFamily="18" charset="0"/>
              </a:rPr>
              <a:t>MCS-51</a:t>
            </a:r>
            <a:r>
              <a:rPr lang="zh-CN" altLang="en-US" sz="2400" b="1">
                <a:latin typeface="宋体" charset="-122"/>
                <a:cs typeface="Times New Roman" pitchFamily="18" charset="0"/>
              </a:rPr>
              <a:t>系统，扩展一片</a:t>
            </a:r>
            <a:r>
              <a:rPr lang="en-US" altLang="zh-CN" sz="2400" b="1">
                <a:latin typeface="宋体" charset="-122"/>
                <a:cs typeface="Times New Roman" pitchFamily="18" charset="0"/>
              </a:rPr>
              <a:t>8255</a:t>
            </a:r>
            <a:r>
              <a:rPr lang="zh-CN" altLang="en-US" sz="2400" b="1">
                <a:latin typeface="宋体" charset="-122"/>
                <a:cs typeface="Times New Roman" pitchFamily="18" charset="0"/>
              </a:rPr>
              <a:t>，</a:t>
            </a:r>
            <a:r>
              <a:rPr lang="en-US" altLang="zh-CN" sz="2400" b="1">
                <a:latin typeface="宋体" charset="-122"/>
                <a:cs typeface="Times New Roman" pitchFamily="18" charset="0"/>
              </a:rPr>
              <a:t>8255</a:t>
            </a:r>
            <a:r>
              <a:rPr lang="zh-CN" altLang="en-US" sz="2400" b="1">
                <a:latin typeface="宋体" charset="-122"/>
                <a:cs typeface="Times New Roman" pitchFamily="18" charset="0"/>
              </a:rPr>
              <a:t>的</a:t>
            </a:r>
            <a:r>
              <a:rPr lang="en-US" altLang="zh-CN" sz="2400" b="1">
                <a:latin typeface="宋体" charset="-122"/>
                <a:cs typeface="Times New Roman" pitchFamily="18" charset="0"/>
              </a:rPr>
              <a:t>PB</a:t>
            </a:r>
            <a:r>
              <a:rPr lang="zh-CN" altLang="en-US" sz="2400" b="1">
                <a:latin typeface="宋体" charset="-122"/>
                <a:cs typeface="Times New Roman" pitchFamily="18" charset="0"/>
              </a:rPr>
              <a:t>口接有</a:t>
            </a:r>
            <a:r>
              <a:rPr lang="en-US" altLang="zh-CN" sz="2400" b="1">
                <a:latin typeface="宋体" charset="-122"/>
                <a:cs typeface="Times New Roman" pitchFamily="18" charset="0"/>
              </a:rPr>
              <a:t>8</a:t>
            </a:r>
            <a:r>
              <a:rPr lang="zh-CN" altLang="en-US" sz="2400" b="1">
                <a:latin typeface="宋体" charset="-122"/>
                <a:cs typeface="Times New Roman" pitchFamily="18" charset="0"/>
              </a:rPr>
              <a:t>个开关，</a:t>
            </a:r>
            <a:r>
              <a:rPr lang="en-US" altLang="zh-CN" sz="2400" b="1">
                <a:latin typeface="宋体" charset="-122"/>
                <a:cs typeface="Times New Roman" pitchFamily="18" charset="0"/>
              </a:rPr>
              <a:t>PA</a:t>
            </a:r>
            <a:r>
              <a:rPr lang="zh-CN" altLang="en-US" sz="2400" b="1">
                <a:latin typeface="宋体" charset="-122"/>
                <a:cs typeface="Times New Roman" pitchFamily="18" charset="0"/>
              </a:rPr>
              <a:t>口接有</a:t>
            </a:r>
            <a:r>
              <a:rPr lang="en-US" altLang="zh-CN" sz="2400" b="1">
                <a:latin typeface="宋体" charset="-122"/>
                <a:cs typeface="Times New Roman" pitchFamily="18" charset="0"/>
              </a:rPr>
              <a:t>8</a:t>
            </a:r>
            <a:r>
              <a:rPr lang="zh-CN" altLang="en-US" sz="2400" b="1">
                <a:latin typeface="宋体" charset="-122"/>
                <a:cs typeface="Times New Roman" pitchFamily="18" charset="0"/>
              </a:rPr>
              <a:t>个发光二极管。</a:t>
            </a:r>
            <a:endParaRPr lang="zh-CN" altLang="en-US" sz="2400" b="1"/>
          </a:p>
          <a:p>
            <a:pPr indent="304800" eaLnBrk="0" hangingPunct="0">
              <a:spcAft>
                <a:spcPts val="600"/>
              </a:spcAft>
            </a:pPr>
            <a:r>
              <a:rPr lang="en-US" altLang="zh-CN" sz="2400" b="1">
                <a:solidFill>
                  <a:srgbClr val="C00000"/>
                </a:solidFill>
                <a:latin typeface="宋体" charset="-122"/>
                <a:cs typeface="Times New Roman" pitchFamily="18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宋体" charset="-122"/>
                <a:cs typeface="Times New Roman" pitchFamily="18" charset="0"/>
              </a:rPr>
              <a:t>、设计电路，画出接口逻辑图。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graphicFrame>
        <p:nvGraphicFramePr>
          <p:cNvPr id="92162" name="Object 2"/>
          <p:cNvGraphicFramePr>
            <a:graphicFrameLocks noChangeAspect="1"/>
          </p:cNvGraphicFramePr>
          <p:nvPr/>
        </p:nvGraphicFramePr>
        <p:xfrm>
          <a:off x="571500" y="1857375"/>
          <a:ext cx="7793038" cy="4643438"/>
        </p:xfrm>
        <a:graphic>
          <a:graphicData uri="http://schemas.openxmlformats.org/presentationml/2006/ole">
            <p:oleObj spid="_x0000_s8194" r:id="rId3" imgW="6450200" imgH="3847244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28625" y="142875"/>
            <a:ext cx="8072438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04800" eaLnBrk="0" hangingPunct="0"/>
            <a:r>
              <a:rPr lang="en-US" altLang="zh-CN" sz="2400" b="1">
                <a:solidFill>
                  <a:srgbClr val="C00000"/>
                </a:solidFill>
                <a:latin typeface="宋体" charset="-122"/>
                <a:cs typeface="Times New Roman" pitchFamily="18" charset="0"/>
              </a:rPr>
              <a:t>2</a:t>
            </a:r>
            <a:r>
              <a:rPr lang="zh-CN" altLang="en-US" sz="2400" b="1">
                <a:solidFill>
                  <a:srgbClr val="C00000"/>
                </a:solidFill>
                <a:latin typeface="宋体" charset="-122"/>
                <a:cs typeface="Times New Roman" pitchFamily="18" charset="0"/>
              </a:rPr>
              <a:t>、写出</a:t>
            </a:r>
            <a:r>
              <a:rPr lang="en-US" altLang="zh-CN" sz="2400" b="1">
                <a:solidFill>
                  <a:srgbClr val="C00000"/>
                </a:solidFill>
                <a:latin typeface="宋体" charset="-122"/>
                <a:cs typeface="Times New Roman" pitchFamily="18" charset="0"/>
              </a:rPr>
              <a:t>PA</a:t>
            </a:r>
            <a:r>
              <a:rPr lang="zh-CN" altLang="en-US" sz="2400" b="1">
                <a:solidFill>
                  <a:srgbClr val="C00000"/>
                </a:solidFill>
                <a:latin typeface="宋体" charset="-122"/>
                <a:cs typeface="Times New Roman" pitchFamily="18" charset="0"/>
              </a:rPr>
              <a:t>口、</a:t>
            </a:r>
            <a:r>
              <a:rPr lang="en-US" altLang="zh-CN" sz="2400" b="1">
                <a:solidFill>
                  <a:srgbClr val="C00000"/>
                </a:solidFill>
                <a:latin typeface="宋体" charset="-122"/>
                <a:cs typeface="Times New Roman" pitchFamily="18" charset="0"/>
              </a:rPr>
              <a:t>PB</a:t>
            </a:r>
            <a:r>
              <a:rPr lang="zh-CN" altLang="en-US" sz="2400" b="1">
                <a:solidFill>
                  <a:srgbClr val="C00000"/>
                </a:solidFill>
                <a:latin typeface="宋体" charset="-122"/>
                <a:cs typeface="Times New Roman" pitchFamily="18" charset="0"/>
              </a:rPr>
              <a:t>口、</a:t>
            </a:r>
            <a:r>
              <a:rPr lang="en-US" altLang="zh-CN" sz="2400" b="1">
                <a:solidFill>
                  <a:srgbClr val="C00000"/>
                </a:solidFill>
                <a:latin typeface="宋体" charset="-122"/>
                <a:cs typeface="Times New Roman" pitchFamily="18" charset="0"/>
              </a:rPr>
              <a:t>PC</a:t>
            </a:r>
            <a:r>
              <a:rPr lang="zh-CN" altLang="en-US" sz="2400" b="1">
                <a:solidFill>
                  <a:srgbClr val="C00000"/>
                </a:solidFill>
                <a:latin typeface="宋体" charset="-122"/>
                <a:cs typeface="Times New Roman" pitchFamily="18" charset="0"/>
              </a:rPr>
              <a:t>口和控制口的地址以及控制字。</a:t>
            </a:r>
            <a:endParaRPr lang="en-US" altLang="zh-CN" sz="2400" b="1">
              <a:solidFill>
                <a:srgbClr val="C00000"/>
              </a:solidFill>
              <a:latin typeface="宋体" charset="-122"/>
              <a:cs typeface="Times New Roman" pitchFamily="18" charset="0"/>
            </a:endParaRPr>
          </a:p>
          <a:p>
            <a:pPr indent="304800" eaLnBrk="0" hangingPunct="0"/>
            <a:r>
              <a:rPr lang="en-US" sz="2400"/>
              <a:t>                       </a:t>
            </a:r>
            <a:r>
              <a:rPr lang="en-US" altLang="zh-CN" sz="2400"/>
              <a:t>PA</a:t>
            </a:r>
            <a:r>
              <a:rPr lang="zh-CN" altLang="en-US" sz="2400"/>
              <a:t>口地址为</a:t>
            </a:r>
            <a:r>
              <a:rPr lang="en-US" altLang="zh-CN" sz="2400"/>
              <a:t>7FFCH</a:t>
            </a:r>
          </a:p>
          <a:p>
            <a:pPr indent="304800" eaLnBrk="0" hangingPunct="0"/>
            <a:r>
              <a:rPr lang="en-US" altLang="zh-CN" sz="2400"/>
              <a:t>                       PB</a:t>
            </a:r>
            <a:r>
              <a:rPr lang="zh-CN" altLang="en-US" sz="2400"/>
              <a:t>口地址为</a:t>
            </a:r>
            <a:r>
              <a:rPr lang="en-US" altLang="zh-CN" sz="2400"/>
              <a:t>7FFDH</a:t>
            </a:r>
          </a:p>
          <a:p>
            <a:pPr indent="304800" eaLnBrk="0" hangingPunct="0"/>
            <a:r>
              <a:rPr lang="en-US" altLang="zh-CN" sz="2400"/>
              <a:t>                       PC</a:t>
            </a:r>
            <a:r>
              <a:rPr lang="zh-CN" altLang="en-US" sz="2400"/>
              <a:t>口地址为</a:t>
            </a:r>
            <a:r>
              <a:rPr lang="en-US" altLang="zh-CN" sz="2400"/>
              <a:t>7FFEH</a:t>
            </a:r>
          </a:p>
          <a:p>
            <a:pPr indent="304800" eaLnBrk="0" hangingPunct="0"/>
            <a:r>
              <a:rPr lang="zh-CN" altLang="en-US" sz="2400"/>
              <a:t>                      控制字口地址为</a:t>
            </a:r>
            <a:r>
              <a:rPr lang="en-US" altLang="zh-CN" sz="2400"/>
              <a:t>7FFFH</a:t>
            </a:r>
          </a:p>
          <a:p>
            <a:pPr indent="304800" eaLnBrk="0" hangingPunct="0"/>
            <a:r>
              <a:rPr lang="zh-CN" altLang="en-US" sz="2400"/>
              <a:t>                      控制字为</a:t>
            </a:r>
            <a:r>
              <a:rPr lang="en-US" altLang="zh-CN" sz="2400"/>
              <a:t>82H</a:t>
            </a:r>
            <a:endParaRPr lang="zh-CN" altLang="en-US" sz="2400"/>
          </a:p>
          <a:p>
            <a:pPr indent="304800" eaLnBrk="0" hangingPunct="0"/>
            <a:r>
              <a:rPr lang="en-US" altLang="zh-CN" sz="2400" b="1">
                <a:solidFill>
                  <a:srgbClr val="C00000"/>
                </a:solidFill>
                <a:cs typeface="Times New Roman" pitchFamily="18" charset="0"/>
              </a:rPr>
              <a:t>3</a:t>
            </a:r>
            <a:r>
              <a:rPr lang="zh-CN" altLang="en-US" sz="2400" b="1">
                <a:solidFill>
                  <a:srgbClr val="C00000"/>
                </a:solidFill>
                <a:cs typeface="Times New Roman" pitchFamily="18" charset="0"/>
              </a:rPr>
              <a:t>、编程实现使开关的状态与发光二极管的亮灭一致，</a:t>
            </a:r>
            <a:r>
              <a:rPr lang="en-US" altLang="zh-CN" sz="2400" b="1">
                <a:solidFill>
                  <a:srgbClr val="C00000"/>
                </a:solidFill>
                <a:cs typeface="Times New Roman" pitchFamily="18" charset="0"/>
              </a:rPr>
              <a:t>DIP</a:t>
            </a:r>
            <a:r>
              <a:rPr lang="zh-CN" altLang="en-US" sz="2400" b="1">
                <a:solidFill>
                  <a:srgbClr val="C00000"/>
                </a:solidFill>
                <a:cs typeface="Times New Roman" pitchFamily="18" charset="0"/>
              </a:rPr>
              <a:t>开关处于</a:t>
            </a:r>
            <a:r>
              <a:rPr lang="en-US" altLang="zh-CN" sz="2400" b="1">
                <a:solidFill>
                  <a:srgbClr val="C00000"/>
                </a:solidFill>
                <a:cs typeface="Times New Roman" pitchFamily="18" charset="0"/>
              </a:rPr>
              <a:t>On</a:t>
            </a:r>
            <a:r>
              <a:rPr lang="zh-CN" altLang="en-US" sz="2400" b="1">
                <a:solidFill>
                  <a:srgbClr val="C00000"/>
                </a:solidFill>
                <a:cs typeface="Times New Roman" pitchFamily="18" charset="0"/>
              </a:rPr>
              <a:t>时所对应的</a:t>
            </a:r>
            <a:r>
              <a:rPr lang="en-US" altLang="zh-CN" sz="2400" b="1">
                <a:solidFill>
                  <a:srgbClr val="C00000"/>
                </a:solidFill>
                <a:cs typeface="Times New Roman" pitchFamily="18" charset="0"/>
              </a:rPr>
              <a:t>LED</a:t>
            </a:r>
            <a:r>
              <a:rPr lang="zh-CN" altLang="en-US" sz="2400" b="1">
                <a:solidFill>
                  <a:srgbClr val="C00000"/>
                </a:solidFill>
                <a:cs typeface="Times New Roman" pitchFamily="18" charset="0"/>
              </a:rPr>
              <a:t>亮（</a:t>
            </a:r>
            <a:r>
              <a:rPr lang="en-US" altLang="zh-CN" sz="2400" b="1">
                <a:solidFill>
                  <a:srgbClr val="C00000"/>
                </a:solidFill>
                <a:cs typeface="Times New Roman" pitchFamily="18" charset="0"/>
              </a:rPr>
              <a:t>PA.0</a:t>
            </a:r>
            <a:r>
              <a:rPr lang="zh-CN" altLang="en-US" sz="2400" b="1">
                <a:solidFill>
                  <a:srgbClr val="C00000"/>
                </a:solidFill>
                <a:cs typeface="Times New Roman" pitchFamily="18" charset="0"/>
              </a:rPr>
              <a:t>～</a:t>
            </a:r>
            <a:r>
              <a:rPr lang="en-US" altLang="zh-CN" sz="2400" b="1">
                <a:solidFill>
                  <a:srgbClr val="C00000"/>
                </a:solidFill>
                <a:cs typeface="Times New Roman" pitchFamily="18" charset="0"/>
              </a:rPr>
              <a:t>PA.7</a:t>
            </a:r>
            <a:r>
              <a:rPr lang="zh-CN" altLang="en-US" sz="2400" b="1">
                <a:solidFill>
                  <a:srgbClr val="C00000"/>
                </a:solidFill>
                <a:cs typeface="Times New Roman" pitchFamily="18" charset="0"/>
              </a:rPr>
              <a:t>对应</a:t>
            </a:r>
            <a:r>
              <a:rPr lang="en-US" altLang="zh-CN" sz="2400" b="1">
                <a:solidFill>
                  <a:srgbClr val="C00000"/>
                </a:solidFill>
                <a:cs typeface="Times New Roman" pitchFamily="18" charset="0"/>
              </a:rPr>
              <a:t>PB.0</a:t>
            </a:r>
            <a:r>
              <a:rPr lang="zh-CN" altLang="en-US" sz="2400" b="1">
                <a:solidFill>
                  <a:srgbClr val="C00000"/>
                </a:solidFill>
                <a:cs typeface="Times New Roman" pitchFamily="18" charset="0"/>
              </a:rPr>
              <a:t>～</a:t>
            </a:r>
            <a:r>
              <a:rPr lang="en-US" altLang="zh-CN" sz="2400" b="1">
                <a:solidFill>
                  <a:srgbClr val="C00000"/>
                </a:solidFill>
                <a:cs typeface="Times New Roman" pitchFamily="18" charset="0"/>
              </a:rPr>
              <a:t>PB.7</a:t>
            </a:r>
            <a:r>
              <a:rPr lang="zh-CN" altLang="en-US" sz="2400" b="1">
                <a:solidFill>
                  <a:srgbClr val="C00000"/>
                </a:solidFill>
                <a:cs typeface="Times New Roman" pitchFamily="18" charset="0"/>
              </a:rPr>
              <a:t>）。注意：</a:t>
            </a:r>
            <a:r>
              <a:rPr lang="en-US" altLang="zh-CN" sz="2400" b="1">
                <a:solidFill>
                  <a:srgbClr val="C00000"/>
                </a:solidFill>
                <a:cs typeface="Times New Roman" pitchFamily="18" charset="0"/>
              </a:rPr>
              <a:t>DIP</a:t>
            </a:r>
            <a:r>
              <a:rPr lang="zh-CN" altLang="en-US" sz="2400" b="1">
                <a:solidFill>
                  <a:srgbClr val="C00000"/>
                </a:solidFill>
                <a:cs typeface="Times New Roman" pitchFamily="18" charset="0"/>
              </a:rPr>
              <a:t>开关处于</a:t>
            </a:r>
            <a:r>
              <a:rPr lang="en-US" altLang="zh-CN" sz="2400" b="1">
                <a:solidFill>
                  <a:srgbClr val="C00000"/>
                </a:solidFill>
                <a:cs typeface="Times New Roman" pitchFamily="18" charset="0"/>
              </a:rPr>
              <a:t>On</a:t>
            </a:r>
            <a:r>
              <a:rPr lang="zh-CN" altLang="en-US" sz="2400" b="1">
                <a:solidFill>
                  <a:srgbClr val="C00000"/>
                </a:solidFill>
                <a:cs typeface="Times New Roman" pitchFamily="18" charset="0"/>
              </a:rPr>
              <a:t>时对应</a:t>
            </a:r>
            <a:r>
              <a:rPr lang="en-US" altLang="zh-CN" sz="2400" b="1">
                <a:solidFill>
                  <a:srgbClr val="C00000"/>
                </a:solidFill>
                <a:cs typeface="Times New Roman" pitchFamily="18" charset="0"/>
              </a:rPr>
              <a:t>DIP</a:t>
            </a:r>
            <a:r>
              <a:rPr lang="zh-CN" altLang="en-US" sz="2400" b="1">
                <a:solidFill>
                  <a:srgbClr val="C00000"/>
                </a:solidFill>
                <a:cs typeface="Times New Roman" pitchFamily="18" charset="0"/>
              </a:rPr>
              <a:t>的输出为低电平，发光二级管共阴极。</a:t>
            </a:r>
            <a:r>
              <a:rPr lang="zh-CN" altLang="en-US" sz="2400" b="1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2374900" y="4000500"/>
            <a:ext cx="3578225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381000" eaLnBrk="0" hangingPunct="0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             MOV DPTR, #7FFFH</a:t>
            </a:r>
            <a:endParaRPr lang="en-US" altLang="zh-CN" b="1"/>
          </a:p>
          <a:p>
            <a:pPr indent="381000" eaLnBrk="0" hangingPunct="0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             MOV A, #82H</a:t>
            </a:r>
            <a:endParaRPr lang="en-US" altLang="zh-CN" b="1"/>
          </a:p>
          <a:p>
            <a:pPr indent="381000" eaLnBrk="0" hangingPunct="0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             MOVX @DPTR, A</a:t>
            </a:r>
            <a:endParaRPr lang="en-US" altLang="zh-CN" b="1"/>
          </a:p>
          <a:p>
            <a:pPr indent="381000" eaLnBrk="0" hangingPunct="0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LOOP: MOV DPTR, #7FFDH</a:t>
            </a:r>
            <a:endParaRPr lang="en-US" altLang="zh-CN" b="1"/>
          </a:p>
          <a:p>
            <a:pPr indent="381000" eaLnBrk="0" hangingPunct="0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             MOVX A, @DPTR</a:t>
            </a:r>
            <a:endParaRPr lang="en-US" altLang="zh-CN" b="1"/>
          </a:p>
          <a:p>
            <a:pPr indent="381000" eaLnBrk="0" hangingPunct="0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            MOV DPTR, #7FFCH</a:t>
            </a:r>
            <a:endParaRPr lang="en-US" altLang="zh-CN" b="1"/>
          </a:p>
          <a:p>
            <a:pPr indent="381000" eaLnBrk="0" hangingPunct="0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            CPL A</a:t>
            </a:r>
            <a:endParaRPr lang="en-US" altLang="zh-CN" b="1"/>
          </a:p>
          <a:p>
            <a:pPr indent="381000" eaLnBrk="0" hangingPunct="0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            MOVX @DPTR, A</a:t>
            </a:r>
            <a:endParaRPr lang="en-US" altLang="zh-CN" b="1"/>
          </a:p>
          <a:p>
            <a:pPr indent="381000" eaLnBrk="0" hangingPunct="0"/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            SJMP LOOP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03D3A-D57D-4E8B-8C8C-FE58667AA2B5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71472" y="214290"/>
            <a:ext cx="80724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MCS-51</a:t>
            </a:r>
            <a:r>
              <a:rPr lang="zh-CN" altLang="en-US" sz="2400" dirty="0" smtClean="0"/>
              <a:t>系列单片机，</a:t>
            </a:r>
            <a:r>
              <a:rPr lang="en-US" sz="2400" dirty="0" smtClean="0"/>
              <a:t>P1</a:t>
            </a:r>
            <a:r>
              <a:rPr lang="zh-CN" altLang="en-US" sz="2400" dirty="0" smtClean="0"/>
              <a:t>口接</a:t>
            </a:r>
            <a:r>
              <a:rPr lang="en-US" sz="2400" dirty="0" smtClean="0"/>
              <a:t>6</a:t>
            </a:r>
            <a:r>
              <a:rPr lang="zh-CN" altLang="en-US" sz="2400" dirty="0" smtClean="0"/>
              <a:t>个开关，</a:t>
            </a:r>
            <a:r>
              <a:rPr lang="en-US" sz="2400" dirty="0" smtClean="0"/>
              <a:t>P2</a:t>
            </a:r>
            <a:r>
              <a:rPr lang="zh-CN" altLang="en-US" sz="2400" dirty="0" smtClean="0"/>
              <a:t>口接一个共阳极的</a:t>
            </a:r>
            <a:r>
              <a:rPr lang="en-US" sz="2400" dirty="0" smtClean="0"/>
              <a:t>LED</a:t>
            </a:r>
            <a:r>
              <a:rPr lang="zh-CN" altLang="en-US" sz="2400" dirty="0" smtClean="0"/>
              <a:t>显示器，试设计硬件原理图，并编程扫描</a:t>
            </a:r>
            <a:r>
              <a:rPr lang="en-US" sz="2400" dirty="0" smtClean="0"/>
              <a:t>6</a:t>
            </a:r>
            <a:r>
              <a:rPr lang="zh-CN" altLang="en-US" sz="2400" dirty="0" smtClean="0"/>
              <a:t>个开关，将其键号在</a:t>
            </a:r>
            <a:r>
              <a:rPr lang="en-US" sz="2400" dirty="0" smtClean="0"/>
              <a:t>LED</a:t>
            </a:r>
            <a:r>
              <a:rPr lang="zh-CN" altLang="en-US" sz="2400" dirty="0" smtClean="0"/>
              <a:t>上显示。（</a:t>
            </a:r>
            <a:r>
              <a:rPr lang="en-US" sz="2400" dirty="0" smtClean="0"/>
              <a:t>6</a:t>
            </a:r>
            <a:r>
              <a:rPr lang="zh-CN" altLang="en-US" sz="2400" dirty="0" smtClean="0"/>
              <a:t>个开关的键号分别为</a:t>
            </a:r>
            <a:r>
              <a:rPr lang="en-US" sz="2400" dirty="0" smtClean="0"/>
              <a:t>0</a:t>
            </a:r>
            <a:r>
              <a:rPr lang="zh-CN" altLang="en-US" sz="2400" dirty="0" smtClean="0"/>
              <a:t>～</a:t>
            </a:r>
            <a:r>
              <a:rPr lang="en-US" sz="2400" dirty="0" smtClean="0"/>
              <a:t>5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LED</a:t>
            </a:r>
            <a:r>
              <a:rPr lang="zh-CN" altLang="en-US" sz="2400" dirty="0" smtClean="0"/>
              <a:t>显示器</a:t>
            </a:r>
            <a:r>
              <a:rPr lang="en-US" sz="2400" dirty="0" smtClean="0"/>
              <a:t>0</a:t>
            </a:r>
            <a:r>
              <a:rPr lang="zh-CN" altLang="en-US" sz="2400" dirty="0" smtClean="0"/>
              <a:t>～</a:t>
            </a:r>
            <a:r>
              <a:rPr lang="en-US" sz="2400" dirty="0" smtClean="0"/>
              <a:t>9</a:t>
            </a:r>
            <a:r>
              <a:rPr lang="zh-CN" altLang="en-US" sz="2400" dirty="0" smtClean="0"/>
              <a:t>的段码为：</a:t>
            </a:r>
            <a:r>
              <a:rPr lang="en-US" sz="2400" dirty="0" smtClean="0"/>
              <a:t>C0H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F9H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A4H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B0H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99H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92H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82H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F8H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80H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90H</a:t>
            </a:r>
            <a:r>
              <a:rPr lang="zh-CN" altLang="en-US" sz="2400" dirty="0" smtClean="0"/>
              <a:t>）。</a:t>
            </a:r>
            <a:endParaRPr lang="zh-CN" altLang="en-US" sz="2400" dirty="0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2000232" y="2191681"/>
          <a:ext cx="4737112" cy="4594905"/>
        </p:xfrm>
        <a:graphic>
          <a:graphicData uri="http://schemas.openxmlformats.org/presentationml/2006/ole">
            <p:oleObj spid="_x0000_s107522" r:id="rId3" imgW="5402097" imgH="5242285" progId="Visio.Drawing.11">
              <p:embed/>
            </p:oleObj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077409" y="1857364"/>
            <a:ext cx="2066591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KEY:JB P1.0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K1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MOV A,#0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SJMP K6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K1:    JB P0.1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K2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MOV A,#1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SJMP K6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K2:    JB P1.2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K3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MOV A,#2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SJMP K6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K3:    JB P1.3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K4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MOV A,#3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SJMP K6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K4:    JB P1.4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K5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MOV A,#4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SJMP K6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K5:  JB P1.5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K7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MOV A,#5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K6:LACLL DISP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K7:SJMP KEY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DISP:MOV  DPTR,#TAB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MOVC A,@A+DPTR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MOV P2,A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RET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85918" y="142852"/>
            <a:ext cx="7344446" cy="649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KEY:JB P1.0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K1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MOV A,#0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SJMP K6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K1:    JB P1.1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K2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MOV A,#1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SJMP K6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K2:    JB P1.2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K3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MOV A,#2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SJMP K6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K3:    JB P1.3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K4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MOV A,#3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SJMP K6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K4:    JB P1.4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K5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MOV A,#4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SJMP K6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K5:  JB P1.5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K7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MOV A,#5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K6:LACLL DISP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K7:SJMP KEY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DISP:MOV  DPTR,#TAB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MOVC A,@A+DPTR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MOV P2,A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eaLnBrk="0" hangingPunct="0"/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RET</a:t>
            </a:r>
          </a:p>
          <a:p>
            <a:pPr eaLnBrk="0" hangingPunct="0"/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TAB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  DB  0C0H</a:t>
            </a:r>
            <a:r>
              <a:rPr lang="zh-CN" altLang="en-US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0F9H</a:t>
            </a:r>
            <a:r>
              <a:rPr lang="zh-CN" altLang="en-US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0A4H</a:t>
            </a:r>
            <a:r>
              <a:rPr lang="zh-CN" altLang="en-US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0B0H</a:t>
            </a:r>
            <a:r>
              <a:rPr lang="zh-CN" altLang="en-US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99H</a:t>
            </a:r>
            <a:r>
              <a:rPr lang="zh-CN" altLang="en-US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92H</a:t>
            </a:r>
            <a:r>
              <a:rPr lang="zh-CN" altLang="en-US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82H</a:t>
            </a:r>
            <a:r>
              <a:rPr lang="zh-CN" altLang="en-US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0F8H</a:t>
            </a:r>
            <a:r>
              <a:rPr lang="zh-CN" altLang="en-US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80H</a:t>
            </a:r>
            <a:r>
              <a:rPr lang="zh-CN" altLang="en-US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1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90H</a:t>
            </a:r>
            <a:endParaRPr lang="en-US" altLang="zh-CN" sz="1600" b="1" dirty="0" smtClean="0">
              <a:latin typeface="Arial" pitchFamily="34" charset="0"/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3341</TotalTime>
  <Words>938</Words>
  <Application>Microsoft Office PowerPoint</Application>
  <PresentationFormat>全屏显示(4:3)</PresentationFormat>
  <Paragraphs>147</Paragraphs>
  <Slides>15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默认设计模板</vt:lpstr>
      <vt:lpstr>Microsoft Visio 绘图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>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并口</dc:title>
  <dc:creator>周军</dc:creator>
  <cp:lastModifiedBy>微软中国</cp:lastModifiedBy>
  <cp:revision>119</cp:revision>
  <dcterms:created xsi:type="dcterms:W3CDTF">2005-11-07T14:18:09Z</dcterms:created>
  <dcterms:modified xsi:type="dcterms:W3CDTF">2018-11-22T06:31:35Z</dcterms:modified>
</cp:coreProperties>
</file>