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D9C4E-56C9-4B90-BD9C-8ACF1C1F6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4B0CA5-2AE1-487D-9AFD-4BA7BBAB2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78371-0EE1-4006-B21A-2CA2884C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354-28A5-4FC3-96D3-DC2D83BC90D4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C15E5-07B9-4126-BA1E-22B20ACC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17E4E-966A-4B8B-A6A5-13DB248B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9B10-228E-4BC1-9E82-FB5CDEE8B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45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D1690-96A6-449F-AB42-CCBA81CD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6568F0-2918-4681-A050-D88F61AA4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3A200-810B-449C-A2F4-D4DC4C8D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354-28A5-4FC3-96D3-DC2D83BC90D4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9C53D-63EA-48D1-B3C5-A18061AB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C1D73-2306-4E33-9ABB-9B24FBD2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9B10-228E-4BC1-9E82-FB5CDEE8B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27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79A6E-7F5C-491A-A2FC-E036348C6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F41547-C8ED-4167-A996-8617BCD63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86A89-7A23-46D6-8C75-E462E26C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354-28A5-4FC3-96D3-DC2D83BC90D4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F936F8-EE9D-4D97-8E84-366FBAB2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ECC8A-B58E-4236-B98C-5EEC55FE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9B10-228E-4BC1-9E82-FB5CDEE8B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347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06071-C995-49A2-83F9-60128600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AA7C0-C0D2-4F47-9D9B-331BD851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EA713-ACFE-41F9-BF79-EEDB83BE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354-28A5-4FC3-96D3-DC2D83BC90D4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AC6F7-7194-41EE-93BD-F2D354F0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F0066-C602-4A43-A097-4CFA0C9E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9B10-228E-4BC1-9E82-FB5CDEE8B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5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10396-0EB1-4364-B514-A40967E1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4FCE8E-0BFF-4707-B687-7D55B5BC1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5EE31-9758-4987-9A32-455243A3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354-28A5-4FC3-96D3-DC2D83BC90D4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6769B-C67C-4D55-81EB-CD4118EA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2C0A4-A25E-4E56-A555-22407F93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9B10-228E-4BC1-9E82-FB5CDEE8B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3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02FF9-E5F2-4AA7-A8B1-76B77B8A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CE8CDF-F586-4232-89EF-4DD983CC3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1FC9D-4964-4117-BACE-4384CF473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1B566-AE27-46C5-8197-429906AE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354-28A5-4FC3-96D3-DC2D83BC90D4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C03B1A-1D9A-4484-B962-85350B53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59739B-9B14-46C0-B800-0E463A0E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9B10-228E-4BC1-9E82-FB5CDEE8B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9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B4047-74E7-43B0-907C-7162392B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9D543C-540F-4461-B986-452550486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722EA8-4349-4894-8BE0-1AD656DF5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E13FD0-D2F2-4E7A-9A6B-C251488AB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0918F3-ED7D-484A-96C7-1F88093F9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0A17CC-4D9E-48CD-9321-D7DF3303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354-28A5-4FC3-96D3-DC2D83BC90D4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CE9D6F-2AB4-4878-89D8-6EA123BE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D86A8D-642E-4AF6-9F45-BFBB0DA2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9B10-228E-4BC1-9E82-FB5CDEE8B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6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02ACE-B29F-40AF-8CDB-7920E6E6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F3B965-8EDE-4E85-9A48-3598806C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354-28A5-4FC3-96D3-DC2D83BC90D4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8255CF-9B9C-4A62-B302-2D37A7BE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2E3A68-16FB-4FBF-BB92-6E9DFB9C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9B10-228E-4BC1-9E82-FB5CDEE8B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17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DFA231-F7DB-4B70-8243-DCBBD616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354-28A5-4FC3-96D3-DC2D83BC90D4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610D00-42EB-4C6C-9118-7C55D656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F83169-5D69-4BEF-80EA-76AA489F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9B10-228E-4BC1-9E82-FB5CDEE8B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73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4751A-9570-457E-A247-9136C88E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E30CE-A66F-43EF-9B3C-DB0459775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42AE1A-1BA7-44EB-8D74-03D325958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00201-6C30-4F48-BD57-1DC4E650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354-28A5-4FC3-96D3-DC2D83BC90D4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887E1-3B9E-4DB4-9EC5-40FC71176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32BA8-253C-4A2D-808E-17C32406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9B10-228E-4BC1-9E82-FB5CDEE8B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3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01336-7696-45EA-ABD1-B3A79D62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416334-3365-44B5-A79E-50AA52D17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B98B34-A464-4D15-A80A-FB73EADE0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DF2B3-8099-4FDC-A28D-219C9033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FC354-28A5-4FC3-96D3-DC2D83BC90D4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076228-715F-4605-B3C5-4A860525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D2EB8-CF8E-46F5-B6C8-76038E0B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E9B10-228E-4BC1-9E82-FB5CDEE8B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1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4495C8-BAF3-41C3-9583-8A921B6C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42C024-CD68-4F02-A921-C4225A793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521B9-3227-4716-A915-84C4BAC24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FC354-28A5-4FC3-96D3-DC2D83BC90D4}" type="datetimeFigureOut">
              <a:rPr lang="zh-CN" altLang="en-US" smtClean="0"/>
              <a:t>2021/3/13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FDCCB-BF42-498C-BD33-FDDF8A2A0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C262D-50AD-479E-B403-956C2C6E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E9B10-228E-4BC1-9E82-FB5CDEE8BC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1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F3A8B7B4-515B-47B3-AF21-F01C5FA19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48" y="75894"/>
            <a:ext cx="87264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一个</a:t>
            </a:r>
            <a:r>
              <a:rPr lang="en-US" altLang="zh-CN" sz="2000" b="1" dirty="0"/>
              <a:t>MCS-51</a:t>
            </a:r>
            <a:r>
              <a:rPr lang="zh-CN" altLang="en-US" sz="2000" b="1" dirty="0"/>
              <a:t>系统，用线选法最多可扩展多少片</a:t>
            </a:r>
            <a:r>
              <a:rPr lang="en-US" altLang="zh-CN" sz="2000" b="1" dirty="0"/>
              <a:t>6264</a:t>
            </a:r>
            <a:r>
              <a:rPr lang="zh-CN" altLang="en-US" sz="2000" b="1" dirty="0"/>
              <a:t>？地址范围各是多少？画出接口逻辑图，并编写程序，将其中任意一片</a:t>
            </a:r>
            <a:r>
              <a:rPr lang="en-US" altLang="zh-CN" sz="2000" b="1" dirty="0"/>
              <a:t>6264</a:t>
            </a:r>
            <a:r>
              <a:rPr lang="zh-CN" altLang="en-US" sz="2000" b="1" dirty="0"/>
              <a:t>首地址单元的内容移入</a:t>
            </a:r>
            <a:r>
              <a:rPr lang="en-US" altLang="zh-CN" sz="2000" b="1" dirty="0"/>
              <a:t>51</a:t>
            </a:r>
            <a:r>
              <a:rPr lang="zh-CN" altLang="en-US" sz="2000" b="1" dirty="0"/>
              <a:t>单片机内部</a:t>
            </a:r>
            <a:r>
              <a:rPr lang="en-US" altLang="zh-CN" sz="2000" b="1" dirty="0"/>
              <a:t>RAM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44H</a:t>
            </a:r>
            <a:r>
              <a:rPr lang="zh-CN" altLang="en-US" sz="2000" b="1" dirty="0"/>
              <a:t>单元中。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E71F053E-5A39-4054-98CB-4D3849295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371" y="2184640"/>
            <a:ext cx="3529012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可扩展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6264</a:t>
            </a:r>
            <a:endParaRPr lang="zh-CN" altLang="en-US" sz="2400" b="1" dirty="0"/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地址范围：</a:t>
            </a:r>
            <a:endParaRPr lang="en-US" altLang="zh-CN" sz="2400" b="1" dirty="0"/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1#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C000H~DFFFH</a:t>
            </a:r>
            <a:endParaRPr lang="en-US" altLang="zh-CN" sz="2400" b="1" dirty="0"/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2#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A000H~BFFFH</a:t>
            </a:r>
            <a:endParaRPr lang="en-US" altLang="zh-CN" sz="2400" b="1" dirty="0"/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3#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芯片：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6000H~7FFFH</a:t>
            </a:r>
            <a:endParaRPr lang="en-US" altLang="zh-CN" sz="2400" b="1" dirty="0"/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DPTR, #C000H</a:t>
            </a:r>
            <a:endParaRPr lang="en-US" altLang="zh-CN" sz="2400" b="1" dirty="0"/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MOVX A, @DPTR</a:t>
            </a:r>
            <a:endParaRPr lang="en-US" altLang="zh-CN" sz="2400" b="1" dirty="0"/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44H, A</a:t>
            </a:r>
            <a:endParaRPr lang="en-US" altLang="zh-CN" sz="2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B8C183-5A00-437C-BE56-546B77494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9" y="1893327"/>
            <a:ext cx="7275601" cy="32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0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33A1F07-BB1E-4773-B50C-E6D4AF47DD8D}"/>
              </a:ext>
            </a:extLst>
          </p:cNvPr>
          <p:cNvSpPr/>
          <p:nvPr/>
        </p:nvSpPr>
        <p:spPr>
          <a:xfrm>
            <a:off x="194733" y="18571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根据上图的电路，把</a:t>
            </a:r>
            <a:r>
              <a:rPr kumimoji="1"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8155</a:t>
            </a:r>
            <a:r>
              <a:rPr kumimoji="1"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kumimoji="1"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口设置成输入方式，</a:t>
            </a:r>
            <a:r>
              <a:rPr kumimoji="1"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</a:t>
            </a:r>
            <a:r>
              <a:rPr kumimoji="1"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口设置成输出方式，并把</a:t>
            </a:r>
            <a:r>
              <a:rPr kumimoji="1"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kumimoji="1"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口输入的数据与</a:t>
            </a:r>
            <a:r>
              <a:rPr kumimoji="1"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8031 P1</a:t>
            </a:r>
            <a:r>
              <a:rPr kumimoji="1"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口输入的数据相</a:t>
            </a:r>
            <a:r>
              <a:rPr kumimoji="1"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“</a:t>
            </a:r>
            <a:r>
              <a:rPr kumimoji="1"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异或</a:t>
            </a:r>
            <a:r>
              <a:rPr kumimoji="1"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”</a:t>
            </a:r>
            <a:r>
              <a:rPr kumimoji="1"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，将结果从</a:t>
            </a:r>
            <a:r>
              <a:rPr kumimoji="1"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</a:t>
            </a:r>
            <a:r>
              <a:rPr kumimoji="1"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口输出。试编写程序。</a:t>
            </a:r>
            <a:endParaRPr lang="zh-CN" alt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2AEBF32-E062-47D3-8C8A-1025105DA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17" y="2328332"/>
            <a:ext cx="68812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TM2 TM1 IEB IEA PC2 PC1 PB PA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0   0   0   0   0   0   0  1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即控制字为</a:t>
            </a: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01H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注：此处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PC2 PC1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kumimoji="1"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1 1</a:t>
            </a:r>
            <a:r>
              <a:rPr kumimoji="1"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也可以）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62B223C-98D6-4165-BA28-CB4F8F693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433" y="3564995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8155</a:t>
            </a:r>
            <a:r>
              <a:rPr kumimoji="1"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的六个端口地址分配如下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845A1701-3EEE-4B08-8861-5FE51EEBDCAC}"/>
              </a:ext>
            </a:extLst>
          </p:cNvPr>
          <p:cNvGrpSpPr>
            <a:grpSpLocks/>
          </p:cNvGrpSpPr>
          <p:nvPr/>
        </p:nvGrpSpPr>
        <p:grpSpPr bwMode="auto">
          <a:xfrm>
            <a:off x="229129" y="3793595"/>
            <a:ext cx="7696200" cy="2944813"/>
            <a:chOff x="480" y="2160"/>
            <a:chExt cx="4848" cy="1855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81B85C7F-FDF8-482F-B3B7-9E8CB54E4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160"/>
              <a:ext cx="2734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P2.7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……………</a:t>
              </a:r>
              <a:r>
                <a:rPr kumimoji="1" lang="en-US" altLang="zh-CN" sz="16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P2.0 P0.7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………………</a:t>
              </a:r>
              <a:r>
                <a:rPr kumimoji="1" lang="en-US" altLang="zh-CN" sz="16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P0.0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kumimoji="1"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8169AB51-8818-40F0-9D57-D0E47B8C6D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302"/>
              <a:ext cx="4848" cy="1713"/>
              <a:chOff x="480" y="2302"/>
              <a:chExt cx="4848" cy="1713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C5B53E5B-4015-488D-A100-90CC88C0F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2880" cy="2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Garamond" panose="02020404030301010803" pitchFamily="18" charset="0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A0D5D0D8-94D3-4C64-8884-0AEC3EB84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9" y="2304"/>
                <a:ext cx="1778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I/O</a:t>
                </a:r>
                <a:r>
                  <a:rPr kumimoji="1" lang="zh-CN" altLang="en-US" sz="2000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端口</a:t>
                </a:r>
                <a:endParaRPr kumimoji="1" lang="zh-CN" altLang="en-US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0733932A-34EB-4A15-B152-AA0F54B58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04"/>
                <a:ext cx="1968" cy="2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latin typeface="Garamond" panose="02020404030301010803" pitchFamily="18" charset="0"/>
                </a:endParaRPr>
              </a:p>
            </p:txBody>
          </p:sp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F1A9751A-71EF-4622-A04B-5CC5E243E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" y="2591"/>
                <a:ext cx="2878" cy="2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1" lang="en-US" altLang="zh-CN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0 X X X X X X  1   X  X  X  X   X 0 0 0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kumimoji="1" lang="en-US" altLang="zh-CN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DCE202C3-FE47-4CD2-B9A1-93421AB3B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591"/>
                <a:ext cx="1968" cy="2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kumimoji="1"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命令</a:t>
                </a:r>
                <a:r>
                  <a:rPr kumimoji="1" lang="en-US" altLang="zh-CN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kumimoji="1"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状态口</a:t>
                </a:r>
              </a:p>
            </p:txBody>
          </p:sp>
          <p:sp>
            <p:nvSpPr>
              <p:cNvPr id="15" name="Rectangle 12">
                <a:extLst>
                  <a:ext uri="{FF2B5EF4-FFF2-40B4-BE49-F238E27FC236}">
                    <a16:creationId xmlns:a16="http://schemas.microsoft.com/office/drawing/2014/main" id="{463A4EC3-52BC-476C-8845-C9BDC0C6A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2819"/>
                <a:ext cx="2878" cy="2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0 X X X X X X  1   X  X  X  X   X 0 0 1</a:t>
                </a:r>
              </a:p>
            </p:txBody>
          </p:sp>
          <p:sp>
            <p:nvSpPr>
              <p:cNvPr id="16" name="Rectangle 13">
                <a:extLst>
                  <a:ext uri="{FF2B5EF4-FFF2-40B4-BE49-F238E27FC236}">
                    <a16:creationId xmlns:a16="http://schemas.microsoft.com/office/drawing/2014/main" id="{CA4B0FED-4AEF-46F6-BFA3-EBAB7F5E5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2819"/>
                <a:ext cx="1968" cy="2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A</a:t>
                </a:r>
                <a:r>
                  <a:rPr kumimoji="1" lang="zh-CN" altLang="en-US" sz="20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口</a:t>
                </a:r>
              </a:p>
            </p:txBody>
          </p:sp>
          <p:sp>
            <p:nvSpPr>
              <p:cNvPr id="17" name="Rectangle 14">
                <a:extLst>
                  <a:ext uri="{FF2B5EF4-FFF2-40B4-BE49-F238E27FC236}">
                    <a16:creationId xmlns:a16="http://schemas.microsoft.com/office/drawing/2014/main" id="{910F0724-29A2-4CE5-BB2E-9B285F662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058"/>
                <a:ext cx="2878" cy="2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0 X X X X X X  1   X  X  X  X   X 0 1 0</a:t>
                </a:r>
              </a:p>
            </p:txBody>
          </p:sp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3DF92A3A-92D5-4CC0-91D6-18FA6633E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3058"/>
                <a:ext cx="1968" cy="2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B</a:t>
                </a:r>
                <a:r>
                  <a:rPr kumimoji="1" lang="zh-CN" altLang="en-US" sz="20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口</a:t>
                </a:r>
              </a:p>
            </p:txBody>
          </p:sp>
          <p:sp>
            <p:nvSpPr>
              <p:cNvPr id="19" name="Rectangle 16">
                <a:extLst>
                  <a:ext uri="{FF2B5EF4-FFF2-40B4-BE49-F238E27FC236}">
                    <a16:creationId xmlns:a16="http://schemas.microsoft.com/office/drawing/2014/main" id="{50677F0A-098F-4BA1-A01A-A14B496AF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286"/>
                <a:ext cx="2878" cy="2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0 X X X X X X  1   X  X  X  X   X 0 1 1</a:t>
                </a:r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829E76D3-25F2-4366-AF80-9AF1DFA98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3286"/>
                <a:ext cx="1968" cy="2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C</a:t>
                </a:r>
                <a:r>
                  <a:rPr kumimoji="1" lang="zh-CN" altLang="en-US" sz="20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口</a:t>
                </a:r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7B7B614D-9610-4F54-847A-3252F4CC0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525"/>
                <a:ext cx="2878" cy="2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0 X X X X X X  1   X  X  X  X   X 1 0 0</a:t>
                </a:r>
              </a:p>
            </p:txBody>
          </p:sp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FA7D8689-05B8-4FB1-94FC-257DC3974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3525"/>
                <a:ext cx="1968" cy="2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kumimoji="1" lang="zh-CN" altLang="en-US" sz="20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计数器低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8</a:t>
                </a:r>
                <a:r>
                  <a:rPr kumimoji="1" lang="zh-CN" altLang="en-US" sz="20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位</a:t>
                </a:r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453CC768-F708-40C8-B7C7-D2DCDB508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3776"/>
                <a:ext cx="2878" cy="2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16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0 X X X X X X  1   X  X  X  X   X 1 0 1</a:t>
                </a:r>
              </a:p>
            </p:txBody>
          </p:sp>
          <p:sp>
            <p:nvSpPr>
              <p:cNvPr id="24" name="Rectangle 21">
                <a:extLst>
                  <a:ext uri="{FF2B5EF4-FFF2-40B4-BE49-F238E27FC236}">
                    <a16:creationId xmlns:a16="http://schemas.microsoft.com/office/drawing/2014/main" id="{70AD5A95-B7A6-4298-A394-2E2C6A6D5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3776"/>
                <a:ext cx="1968" cy="2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kumimoji="1" lang="zh-CN" altLang="en-US" sz="20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计数器高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</a:t>
                </a:r>
                <a:r>
                  <a:rPr kumimoji="1" lang="zh-CN" altLang="en-US" sz="200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位</a:t>
                </a:r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263CFEC8-4E03-435B-A504-5875D3F250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304"/>
                <a:ext cx="0" cy="16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Text Box 23">
                <a:extLst>
                  <a:ext uri="{FF2B5EF4-FFF2-40B4-BE49-F238E27FC236}">
                    <a16:creationId xmlns:a16="http://schemas.microsoft.com/office/drawing/2014/main" id="{627C329C-74C8-4988-ABE2-E22281467A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0" y="230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地址</a:t>
                </a:r>
              </a:p>
            </p:txBody>
          </p:sp>
          <p:sp>
            <p:nvSpPr>
              <p:cNvPr id="27" name="Text Box 24">
                <a:extLst>
                  <a:ext uri="{FF2B5EF4-FFF2-40B4-BE49-F238E27FC236}">
                    <a16:creationId xmlns:a16="http://schemas.microsoft.com/office/drawing/2014/main" id="{1AF11E61-5198-49F4-A470-F63CC4F7B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5" y="2582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7F00H</a:t>
                </a:r>
              </a:p>
            </p:txBody>
          </p:sp>
          <p:sp>
            <p:nvSpPr>
              <p:cNvPr id="28" name="Text Box 25">
                <a:extLst>
                  <a:ext uri="{FF2B5EF4-FFF2-40B4-BE49-F238E27FC236}">
                    <a16:creationId xmlns:a16="http://schemas.microsoft.com/office/drawing/2014/main" id="{B634F454-FD22-4458-A6C7-C9276C919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784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7F01H</a:t>
                </a:r>
              </a:p>
            </p:txBody>
          </p:sp>
          <p:sp>
            <p:nvSpPr>
              <p:cNvPr id="29" name="Text Box 26">
                <a:extLst>
                  <a:ext uri="{FF2B5EF4-FFF2-40B4-BE49-F238E27FC236}">
                    <a16:creationId xmlns:a16="http://schemas.microsoft.com/office/drawing/2014/main" id="{9BB0C2BF-64BD-468B-ACCA-958BDA85B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3024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7F02H</a:t>
                </a:r>
              </a:p>
            </p:txBody>
          </p:sp>
          <p:sp>
            <p:nvSpPr>
              <p:cNvPr id="30" name="Text Box 27">
                <a:extLst>
                  <a:ext uri="{FF2B5EF4-FFF2-40B4-BE49-F238E27FC236}">
                    <a16:creationId xmlns:a16="http://schemas.microsoft.com/office/drawing/2014/main" id="{8E116E7B-DE7E-444C-BEC5-79B88B63F3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3264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7F03H</a:t>
                </a:r>
              </a:p>
            </p:txBody>
          </p:sp>
          <p:sp>
            <p:nvSpPr>
              <p:cNvPr id="31" name="Text Box 28">
                <a:extLst>
                  <a:ext uri="{FF2B5EF4-FFF2-40B4-BE49-F238E27FC236}">
                    <a16:creationId xmlns:a16="http://schemas.microsoft.com/office/drawing/2014/main" id="{7530BB34-9E41-4B42-BDC4-C3EF1CF324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3494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7F04H</a:t>
                </a:r>
              </a:p>
            </p:txBody>
          </p:sp>
          <p:sp>
            <p:nvSpPr>
              <p:cNvPr id="32" name="Text Box 29">
                <a:extLst>
                  <a:ext uri="{FF2B5EF4-FFF2-40B4-BE49-F238E27FC236}">
                    <a16:creationId xmlns:a16="http://schemas.microsoft.com/office/drawing/2014/main" id="{36D18228-2E01-4D61-8C8C-EB8F13654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3744"/>
                <a:ext cx="57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7F05H</a:t>
                </a:r>
              </a:p>
            </p:txBody>
          </p:sp>
        </p:grpSp>
      </p:grpSp>
      <p:sp>
        <p:nvSpPr>
          <p:cNvPr id="33" name="Text Box 30">
            <a:extLst>
              <a:ext uri="{FF2B5EF4-FFF2-40B4-BE49-F238E27FC236}">
                <a16:creationId xmlns:a16="http://schemas.microsoft.com/office/drawing/2014/main" id="{0FC10357-04B1-4DAF-A485-7C131D9A8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33" y="1031346"/>
            <a:ext cx="6400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根据要求，先初始化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8155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（设置其端口的输入输出方式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这里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口输入，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PA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口输出），其控制字如下：</a:t>
            </a:r>
          </a:p>
        </p:txBody>
      </p:sp>
      <p:sp>
        <p:nvSpPr>
          <p:cNvPr id="34" name="Rectangle 2">
            <a:extLst>
              <a:ext uri="{FF2B5EF4-FFF2-40B4-BE49-F238E27FC236}">
                <a16:creationId xmlns:a16="http://schemas.microsoft.com/office/drawing/2014/main" id="{3F4F38E9-FC54-4261-BBB6-E63EE5D31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189" y="4795816"/>
            <a:ext cx="3429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SJMP $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55B2213C-B316-4250-B553-D352D87C6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527" y="661018"/>
            <a:ext cx="1218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程序如下：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54CEB0D0-FB0C-497A-8BC6-1F99B5B80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106" y="1301360"/>
            <a:ext cx="382027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DPTR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#7F00H  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；选中</a:t>
            </a: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8155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命令口</a:t>
            </a: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C97D84CB-7757-4100-B53D-A22AA890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5106" y="1760473"/>
            <a:ext cx="33041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A,#01H 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；控制字</a:t>
            </a: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01H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F53F4BDC-D7A2-4199-80BB-E830D862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822" y="2145304"/>
            <a:ext cx="42354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MOVX @DPTR,A  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；控制字</a:t>
            </a: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01H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送</a:t>
            </a: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8155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命令口 </a:t>
            </a: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F9E7F840-33AB-409C-B546-D65120FB2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291" y="2606543"/>
            <a:ext cx="35108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DPTR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#7F02H 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；选中</a:t>
            </a: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8155 PB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</a:t>
            </a: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B59124E5-A5E9-4CB1-9AF4-25D9DC143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291" y="3067782"/>
            <a:ext cx="36118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MOVX  A,@ DPTR   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；从</a:t>
            </a: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口输入数据</a:t>
            </a: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27EAA24B-E5C3-4392-AE3A-D9A10F53F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40" y="3514415"/>
            <a:ext cx="3712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XRL  A,P1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；与</a:t>
            </a: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8031 P1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口内容</a:t>
            </a:r>
            <a:r>
              <a:rPr kumimoji="1"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异或</a:t>
            </a:r>
            <a:r>
              <a:rPr kumimoji="1"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endParaRPr kumimoji="1" lang="zh-CN" altLang="en-US" sz="1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697AE254-7FD2-4C27-8B65-24F2C3A7C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3860" y="3929999"/>
            <a:ext cx="35108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DPTR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#7F01H 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；选中</a:t>
            </a: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8155 PA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</a:t>
            </a:r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89AD496F-24A1-4338-B3A3-DB241C34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7561" y="4392156"/>
            <a:ext cx="34034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MOVX  @DPTR,A  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；从</a:t>
            </a:r>
            <a:r>
              <a:rPr kumimoji="1" lang="en-US" altLang="zh-CN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</a:t>
            </a:r>
            <a:r>
              <a:rPr kumimoji="1" lang="zh-CN" altLang="en-US" sz="1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口输出数据</a:t>
            </a:r>
          </a:p>
        </p:txBody>
      </p:sp>
    </p:spTree>
    <p:extLst>
      <p:ext uri="{BB962C8B-B14F-4D97-AF65-F5344CB8AC3E}">
        <p14:creationId xmlns:p14="http://schemas.microsoft.com/office/powerpoint/2010/main" val="14024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D00CC9-CA14-4E8A-9A41-4F6508D89287}"/>
              </a:ext>
            </a:extLst>
          </p:cNvPr>
          <p:cNvSpPr/>
          <p:nvPr/>
        </p:nvSpPr>
        <p:spPr>
          <a:xfrm>
            <a:off x="196734" y="1326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根据上图电路，设计一段程序把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8155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片内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RAM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全部填满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FFH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  <a:p>
            <a:pPr>
              <a:spcBef>
                <a:spcPct val="0"/>
              </a:spcBef>
            </a:pP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8155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片内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RAM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地址是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0000H-00FFH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，又由于是对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8155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片内</a:t>
            </a:r>
            <a:r>
              <a:rPr kumimoji="1"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RAM</a:t>
            </a:r>
            <a:r>
              <a:rPr kumimoji="1"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操作，不需要对口进行初始化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86D3A8-A888-4462-A224-353ECB404961}"/>
              </a:ext>
            </a:extLst>
          </p:cNvPr>
          <p:cNvGrpSpPr>
            <a:grpSpLocks/>
          </p:cNvGrpSpPr>
          <p:nvPr/>
        </p:nvGrpSpPr>
        <p:grpSpPr bwMode="auto">
          <a:xfrm>
            <a:off x="196734" y="1056025"/>
            <a:ext cx="7696200" cy="1447800"/>
            <a:chOff x="480" y="2496"/>
            <a:chExt cx="4848" cy="9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3EE800-0283-4E49-B87E-3B9A2C8CF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496"/>
              <a:ext cx="2734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P2.7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……………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P2.0 P0.7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………………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P0.0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kumimoji="1" lang="en-US" altLang="zh-CN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5BE812-ACE4-4031-BB4A-52C7C499F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640"/>
              <a:ext cx="2880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Garamond" panose="02020404030301010803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9CFC6F-9AD9-418C-B8C1-09A74F0CD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2640"/>
              <a:ext cx="1778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RAM</a:t>
              </a:r>
              <a:r>
                <a:rPr kumimoji="1" lang="zh-CN" altLang="en-US" sz="20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单元 </a:t>
              </a:r>
              <a:endParaRPr kumimoji="1"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E4B46D-F0DF-4F74-95A6-31C0AFCF6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40"/>
              <a:ext cx="1968" cy="28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Garamond" panose="02020404030301010803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124ACA-ED84-4EF1-8CE9-45418B76B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" y="2927"/>
              <a:ext cx="2878" cy="2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0 X X X X X X  0   0  0  0  0   0 0 0 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kumimoji="1"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757CDE-3AC0-42B2-889D-FE5637DF0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927"/>
              <a:ext cx="1968" cy="2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0</a:t>
              </a:r>
              <a:r>
                <a:rPr kumimoji="1" lang="zh-CN" altLang="en-US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号</a:t>
              </a: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86EC9698-A00E-46A1-92B9-850387F25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64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0A0C66CE-9694-4540-8F2D-97D308EFF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" y="263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地址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E98BD8D6-BDA3-4638-96B6-C9235BCD8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918"/>
              <a:ext cx="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0000H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8DCAB-4730-4E1F-A7C6-030A0A60D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" y="3167"/>
              <a:ext cx="2878" cy="2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1"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0 X X X X X X  0   1  1  1  1   1 1 1 1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kumimoji="1" lang="en-US" altLang="zh-CN" sz="1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523419-DC90-4106-B79C-74A82D40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167"/>
              <a:ext cx="1968" cy="23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255</a:t>
              </a:r>
              <a:r>
                <a:rPr kumimoji="1" lang="zh-CN" altLang="en-US" sz="2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号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E7D3D3BA-AF5C-4F9F-98BD-DF5E59E60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6" y="3158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00FFH</a:t>
              </a:r>
            </a:p>
          </p:txBody>
        </p:sp>
      </p:grpSp>
      <p:sp>
        <p:nvSpPr>
          <p:cNvPr id="18" name="Rectangle 2">
            <a:extLst>
              <a:ext uri="{FF2B5EF4-FFF2-40B4-BE49-F238E27FC236}">
                <a16:creationId xmlns:a16="http://schemas.microsoft.com/office/drawing/2014/main" id="{6D587946-4D88-4BCB-B08F-CC5D775FF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28" y="2732425"/>
            <a:ext cx="5674072" cy="3554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R7,#00H     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R7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作计数器，从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；减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256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次再到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MOV A,#0FFH     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；准备送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FFH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MOV DPTR,#0000H 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DPTR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指向第一个单元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LOOP: MOVX @DPTR,A    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；送数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INC DPTR        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；调整指针，指向下一个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；单元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DJNZ R7,LOOP    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；循环控制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SJMP $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zh-CN" sz="1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en-US" altLang="zh-CN" sz="1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34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D1E27A3-8EAB-48EB-A6EB-72883BE40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61" y="164449"/>
            <a:ext cx="892971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 anchor="ctr">
            <a:spAutoFit/>
          </a:bodyPr>
          <a:lstStyle/>
          <a:p>
            <a:pPr algn="just"/>
            <a:r>
              <a:rPr lang="zh-CN" altLang="en-US" sz="2000" dirty="0">
                <a:solidFill>
                  <a:srgbClr val="C00000"/>
                </a:solidFill>
              </a:rPr>
              <a:t>利用</a:t>
            </a:r>
            <a:r>
              <a:rPr lang="en-US" altLang="zh-CN" sz="2000" dirty="0">
                <a:solidFill>
                  <a:srgbClr val="C00000"/>
                </a:solidFill>
              </a:rPr>
              <a:t>P1</a:t>
            </a:r>
            <a:r>
              <a:rPr lang="zh-CN" altLang="en-US" sz="2000" dirty="0">
                <a:solidFill>
                  <a:srgbClr val="C00000"/>
                </a:solidFill>
              </a:rPr>
              <a:t>口并行输出控制八段数码管，设小数点暗，每隔</a:t>
            </a:r>
            <a:r>
              <a:rPr lang="en-US" altLang="zh-CN" sz="2000" dirty="0">
                <a:solidFill>
                  <a:srgbClr val="C00000"/>
                </a:solidFill>
              </a:rPr>
              <a:t>1</a:t>
            </a:r>
            <a:r>
              <a:rPr lang="zh-CN" altLang="en-US" sz="2000" dirty="0">
                <a:solidFill>
                  <a:srgbClr val="C00000"/>
                </a:solidFill>
              </a:rPr>
              <a:t>秒显示</a:t>
            </a:r>
            <a:r>
              <a:rPr lang="en-US" altLang="zh-CN" sz="2000" dirty="0">
                <a:solidFill>
                  <a:srgbClr val="C00000"/>
                </a:solidFill>
              </a:rPr>
              <a:t>0-9</a:t>
            </a:r>
            <a:r>
              <a:rPr lang="zh-CN" altLang="en-US" sz="2000" dirty="0">
                <a:solidFill>
                  <a:srgbClr val="C00000"/>
                </a:solidFill>
              </a:rPr>
              <a:t>。</a:t>
            </a:r>
            <a:endParaRPr lang="en-US" altLang="zh-CN" sz="2000" dirty="0">
              <a:solidFill>
                <a:srgbClr val="C00000"/>
              </a:solidFill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A7A42899-2B2A-48EE-B975-8A6701049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661" y="565201"/>
            <a:ext cx="4754726" cy="268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B6D0274E-7116-4C49-94D1-FFEE54B6BA17}"/>
              </a:ext>
            </a:extLst>
          </p:cNvPr>
          <p:cNvSpPr txBox="1">
            <a:spLocks noChangeArrowheads="1"/>
          </p:cNvSpPr>
          <p:nvPr/>
        </p:nvSpPr>
        <p:spPr>
          <a:xfrm>
            <a:off x="5837419" y="977886"/>
            <a:ext cx="5344082" cy="4213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zh-CN" sz="1600" b="1" dirty="0"/>
              <a:t>DIR</a:t>
            </a:r>
            <a:r>
              <a:rPr lang="zh-CN" altLang="en-US" sz="1600" b="1" dirty="0"/>
              <a:t>：	</a:t>
            </a:r>
            <a:r>
              <a:rPr lang="en-US" altLang="zh-CN" sz="1600" b="1" dirty="0"/>
              <a:t>MOV 	R0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#0</a:t>
            </a:r>
          </a:p>
          <a:p>
            <a:pPr marL="0" indent="0" algn="just">
              <a:buNone/>
            </a:pPr>
            <a:r>
              <a:rPr lang="en-US" altLang="zh-CN" sz="1600" b="1" dirty="0"/>
              <a:t>	  	MOV 	DPTR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#TAB</a:t>
            </a:r>
          </a:p>
          <a:p>
            <a:pPr marL="0" indent="0" algn="just">
              <a:buNone/>
            </a:pPr>
            <a:r>
              <a:rPr lang="en-US" altLang="zh-CN" sz="1600" b="1" dirty="0"/>
              <a:t>LOOP</a:t>
            </a:r>
            <a:r>
              <a:rPr lang="zh-CN" altLang="en-US" sz="1600" b="1" dirty="0"/>
              <a:t>：    </a:t>
            </a:r>
            <a:r>
              <a:rPr lang="en-US" altLang="zh-CN" sz="1600" b="1" dirty="0"/>
              <a:t>MOV	A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R0</a:t>
            </a:r>
          </a:p>
          <a:p>
            <a:pPr marL="0" indent="0" algn="just">
              <a:buNone/>
            </a:pPr>
            <a:r>
              <a:rPr lang="en-US" altLang="zh-CN" sz="1600" b="1" dirty="0"/>
              <a:t>		MOVC A</a:t>
            </a:r>
            <a:r>
              <a:rPr lang="zh-CN" altLang="en-US" sz="1600" b="1" dirty="0"/>
              <a:t>，＠</a:t>
            </a:r>
            <a:r>
              <a:rPr lang="en-US" altLang="zh-CN" sz="1600" b="1" dirty="0"/>
              <a:t>A+DPTR</a:t>
            </a:r>
          </a:p>
          <a:p>
            <a:pPr marL="0" indent="0" algn="just">
              <a:buNone/>
            </a:pPr>
            <a:r>
              <a:rPr lang="en-US" altLang="zh-CN" sz="1600" b="1" dirty="0"/>
              <a:t>		MOV	P1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A</a:t>
            </a:r>
          </a:p>
          <a:p>
            <a:pPr marL="0" indent="0" algn="just">
              <a:buNone/>
            </a:pPr>
            <a:r>
              <a:rPr lang="en-US" altLang="zh-CN" sz="1600" b="1" dirty="0"/>
              <a:t>		LCALL DELAY</a:t>
            </a:r>
          </a:p>
          <a:p>
            <a:pPr marL="0" indent="0" algn="just">
              <a:buNone/>
            </a:pPr>
            <a:r>
              <a:rPr lang="en-US" altLang="zh-CN" sz="1600" b="1" dirty="0"/>
              <a:t>		INC	R0</a:t>
            </a:r>
          </a:p>
          <a:p>
            <a:pPr marL="0" indent="0" algn="just">
              <a:buNone/>
            </a:pPr>
            <a:r>
              <a:rPr lang="en-US" altLang="zh-CN" sz="1600" b="1" dirty="0"/>
              <a:t>		CJNE	R0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#0AH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LOOP</a:t>
            </a:r>
          </a:p>
          <a:p>
            <a:pPr marL="0" indent="0" algn="just">
              <a:buNone/>
            </a:pPr>
            <a:r>
              <a:rPr lang="en-US" altLang="zh-CN" sz="1600" b="1" dirty="0"/>
              <a:t>		AJMP	DIR</a:t>
            </a:r>
          </a:p>
          <a:p>
            <a:pPr marL="0" indent="0" algn="just">
              <a:buNone/>
            </a:pPr>
            <a:r>
              <a:rPr lang="en-US" altLang="zh-CN" sz="1600" b="1" dirty="0"/>
              <a:t>TAB</a:t>
            </a:r>
            <a:r>
              <a:rPr lang="zh-CN" altLang="en-US" sz="1600" b="1" dirty="0"/>
              <a:t>：      </a:t>
            </a:r>
            <a:r>
              <a:rPr lang="en-US" altLang="zh-CN" sz="1600" b="1" dirty="0"/>
              <a:t>DB   C0H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F9H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A4H</a:t>
            </a:r>
          </a:p>
          <a:p>
            <a:pPr marL="0" indent="0" algn="just">
              <a:buNone/>
            </a:pPr>
            <a:r>
              <a:rPr lang="en-US" altLang="zh-CN" sz="1600" b="1" dirty="0"/>
              <a:t>		DB    B0H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99H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92H</a:t>
            </a:r>
          </a:p>
          <a:p>
            <a:pPr marL="0" indent="0" algn="just">
              <a:buNone/>
            </a:pPr>
            <a:r>
              <a:rPr lang="en-US" altLang="zh-CN" sz="1600" b="1" dirty="0"/>
              <a:t>		DB    82H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F8H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80H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90H</a:t>
            </a:r>
          </a:p>
        </p:txBody>
      </p:sp>
    </p:spTree>
    <p:extLst>
      <p:ext uri="{BB962C8B-B14F-4D97-AF65-F5344CB8AC3E}">
        <p14:creationId xmlns:p14="http://schemas.microsoft.com/office/powerpoint/2010/main" val="38655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48B8D86-EC2E-4B60-BCB7-078A5345485F}"/>
              </a:ext>
            </a:extLst>
          </p:cNvPr>
          <p:cNvSpPr/>
          <p:nvPr/>
        </p:nvSpPr>
        <p:spPr>
          <a:xfrm>
            <a:off x="286242" y="242189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LED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数码管静态显示的一个例子</a:t>
            </a:r>
            <a:endParaRPr lang="zh-CN" altLang="en-US" dirty="0"/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E09DD67C-DE9E-4A9E-89EF-FA7CDE09C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663700"/>
            <a:ext cx="1524000" cy="762000"/>
          </a:xfrm>
          <a:prstGeom prst="rect">
            <a:avLst/>
          </a:prstGeom>
          <a:noFill/>
          <a:ln w="9525" cap="sq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4">
            <a:extLst>
              <a:ext uri="{FF2B5EF4-FFF2-40B4-BE49-F238E27FC236}">
                <a16:creationId xmlns:a16="http://schemas.microsoft.com/office/drawing/2014/main" id="{9418C3A8-2225-4031-9B35-F5C6AF58F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15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5">
            <a:extLst>
              <a:ext uri="{FF2B5EF4-FFF2-40B4-BE49-F238E27FC236}">
                <a16:creationId xmlns:a16="http://schemas.microsoft.com/office/drawing/2014/main" id="{9F6E9A03-60EE-4299-AF09-1D7915799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65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Line 6">
            <a:extLst>
              <a:ext uri="{FF2B5EF4-FFF2-40B4-BE49-F238E27FC236}">
                <a16:creationId xmlns:a16="http://schemas.microsoft.com/office/drawing/2014/main" id="{2657887D-7C58-4F1A-A522-F1C4315DC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415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Line 7">
            <a:extLst>
              <a:ext uri="{FF2B5EF4-FFF2-40B4-BE49-F238E27FC236}">
                <a16:creationId xmlns:a16="http://schemas.microsoft.com/office/drawing/2014/main" id="{05654054-6A7C-4349-8BBE-2B3E63E02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Line 8">
            <a:extLst>
              <a:ext uri="{FF2B5EF4-FFF2-40B4-BE49-F238E27FC236}">
                <a16:creationId xmlns:a16="http://schemas.microsoft.com/office/drawing/2014/main" id="{A8BCAC26-3EC7-4EC2-BDBB-A66694228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705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Line 9">
            <a:extLst>
              <a:ext uri="{FF2B5EF4-FFF2-40B4-BE49-F238E27FC236}">
                <a16:creationId xmlns:a16="http://schemas.microsoft.com/office/drawing/2014/main" id="{9E716829-87E0-4E35-AB3E-D8072F529D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10">
            <a:extLst>
              <a:ext uri="{FF2B5EF4-FFF2-40B4-BE49-F238E27FC236}">
                <a16:creationId xmlns:a16="http://schemas.microsoft.com/office/drawing/2014/main" id="{9B5537CB-FF27-4CF4-9CBA-01D3CB8D63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11">
            <a:extLst>
              <a:ext uri="{FF2B5EF4-FFF2-40B4-BE49-F238E27FC236}">
                <a16:creationId xmlns:a16="http://schemas.microsoft.com/office/drawing/2014/main" id="{D1D4A4E0-53E7-4CBC-ADF0-37041F1C0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12">
            <a:extLst>
              <a:ext uri="{FF2B5EF4-FFF2-40B4-BE49-F238E27FC236}">
                <a16:creationId xmlns:a16="http://schemas.microsoft.com/office/drawing/2014/main" id="{F7D065E5-5E53-4357-A222-81B357C79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739900"/>
            <a:ext cx="3048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Line 13">
            <a:extLst>
              <a:ext uri="{FF2B5EF4-FFF2-40B4-BE49-F238E27FC236}">
                <a16:creationId xmlns:a16="http://schemas.microsoft.com/office/drawing/2014/main" id="{3E319C8A-146E-488A-B60C-AA6C955AC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435100"/>
            <a:ext cx="0" cy="2286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" name="Line 14">
            <a:extLst>
              <a:ext uri="{FF2B5EF4-FFF2-40B4-BE49-F238E27FC236}">
                <a16:creationId xmlns:a16="http://schemas.microsoft.com/office/drawing/2014/main" id="{636D64E9-1324-4AEC-80BC-68AC769141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739900"/>
            <a:ext cx="0" cy="2286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Line 15">
            <a:extLst>
              <a:ext uri="{FF2B5EF4-FFF2-40B4-BE49-F238E27FC236}">
                <a16:creationId xmlns:a16="http://schemas.microsoft.com/office/drawing/2014/main" id="{4CD5624B-8345-4BE8-9117-F6A99C604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968500"/>
            <a:ext cx="3048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" name="Line 16">
            <a:extLst>
              <a:ext uri="{FF2B5EF4-FFF2-40B4-BE49-F238E27FC236}">
                <a16:creationId xmlns:a16="http://schemas.microsoft.com/office/drawing/2014/main" id="{3EDAF3EB-64C9-4A32-8AE8-598F69170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739900"/>
            <a:ext cx="3810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" name="Text Box 17">
            <a:extLst>
              <a:ext uri="{FF2B5EF4-FFF2-40B4-BE49-F238E27FC236}">
                <a16:creationId xmlns:a16="http://schemas.microsoft.com/office/drawing/2014/main" id="{FE2407A1-80DB-4028-8550-336AA3EE4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5" y="1574800"/>
            <a:ext cx="307975" cy="58102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宋体" pitchFamily="2" charset="-122"/>
              </a:rPr>
              <a:t>AB</a:t>
            </a:r>
            <a:endParaRPr lang="en-US" altLang="zh-CN"/>
          </a:p>
        </p:txBody>
      </p:sp>
      <p:sp>
        <p:nvSpPr>
          <p:cNvPr id="143" name="Text Box 18">
            <a:extLst>
              <a:ext uri="{FF2B5EF4-FFF2-40B4-BE49-F238E27FC236}">
                <a16:creationId xmlns:a16="http://schemas.microsoft.com/office/drawing/2014/main" id="{2AB812C8-1B0C-4D39-806F-B8DF32B5F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631950"/>
            <a:ext cx="612775" cy="336550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宋体" pitchFamily="2" charset="-122"/>
              </a:rPr>
              <a:t>CLK</a:t>
            </a:r>
            <a:endParaRPr lang="en-US" altLang="zh-CN"/>
          </a:p>
        </p:txBody>
      </p:sp>
      <p:sp>
        <p:nvSpPr>
          <p:cNvPr id="144" name="Text Box 19">
            <a:extLst>
              <a:ext uri="{FF2B5EF4-FFF2-40B4-BE49-F238E27FC236}">
                <a16:creationId xmlns:a16="http://schemas.microsoft.com/office/drawing/2014/main" id="{874128D1-C85C-422C-A9D0-1B1A42046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2159000"/>
            <a:ext cx="1752600" cy="304800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宋体" pitchFamily="2" charset="-122"/>
              </a:rPr>
              <a:t>h g f e d c b a</a:t>
            </a:r>
            <a:endParaRPr lang="en-US" altLang="zh-CN"/>
          </a:p>
        </p:txBody>
      </p:sp>
      <p:sp>
        <p:nvSpPr>
          <p:cNvPr id="145" name="Text Box 20">
            <a:extLst>
              <a:ext uri="{FF2B5EF4-FFF2-40B4-BE49-F238E27FC236}">
                <a16:creationId xmlns:a16="http://schemas.microsoft.com/office/drawing/2014/main" id="{9E733FFC-7108-4608-859C-46E7610DF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682750"/>
            <a:ext cx="612775" cy="336550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宋体" pitchFamily="2" charset="-122"/>
              </a:rPr>
              <a:t>CLR</a:t>
            </a:r>
            <a:endParaRPr lang="en-US" altLang="zh-CN"/>
          </a:p>
        </p:txBody>
      </p:sp>
      <p:sp>
        <p:nvSpPr>
          <p:cNvPr id="146" name="Line 21">
            <a:extLst>
              <a:ext uri="{FF2B5EF4-FFF2-40B4-BE49-F238E27FC236}">
                <a16:creationId xmlns:a16="http://schemas.microsoft.com/office/drawing/2014/main" id="{8E436F9A-E4D6-4BD1-808D-C925501E7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1739900"/>
            <a:ext cx="304800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" name="Line 22">
            <a:extLst>
              <a:ext uri="{FF2B5EF4-FFF2-40B4-BE49-F238E27FC236}">
                <a16:creationId xmlns:a16="http://schemas.microsoft.com/office/drawing/2014/main" id="{68B51FEC-025D-4B2F-8073-9A3E781AD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206500"/>
            <a:ext cx="0" cy="4572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Rectangle 23">
            <a:extLst>
              <a:ext uri="{FF2B5EF4-FFF2-40B4-BE49-F238E27FC236}">
                <a16:creationId xmlns:a16="http://schemas.microsoft.com/office/drawing/2014/main" id="{08D7DF9D-E045-4FD9-97C4-9F510DEF7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1663700"/>
            <a:ext cx="1524000" cy="762000"/>
          </a:xfrm>
          <a:prstGeom prst="rect">
            <a:avLst/>
          </a:prstGeom>
          <a:noFill/>
          <a:ln w="9525" cap="sq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Line 24">
            <a:extLst>
              <a:ext uri="{FF2B5EF4-FFF2-40B4-BE49-F238E27FC236}">
                <a16:creationId xmlns:a16="http://schemas.microsoft.com/office/drawing/2014/main" id="{BE3E02FA-B004-410B-8EC1-A7D954AC5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Line 25">
            <a:extLst>
              <a:ext uri="{FF2B5EF4-FFF2-40B4-BE49-F238E27FC236}">
                <a16:creationId xmlns:a16="http://schemas.microsoft.com/office/drawing/2014/main" id="{63DF9E9C-3FDD-4F74-B786-311C05321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90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Line 26">
            <a:extLst>
              <a:ext uri="{FF2B5EF4-FFF2-40B4-BE49-F238E27FC236}">
                <a16:creationId xmlns:a16="http://schemas.microsoft.com/office/drawing/2014/main" id="{ECDF25FC-222B-4581-91B7-3672063F9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" name="Line 27">
            <a:extLst>
              <a:ext uri="{FF2B5EF4-FFF2-40B4-BE49-F238E27FC236}">
                <a16:creationId xmlns:a16="http://schemas.microsoft.com/office/drawing/2014/main" id="{C81A1D5A-C453-4842-99FD-6B88B5411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Line 28">
            <a:extLst>
              <a:ext uri="{FF2B5EF4-FFF2-40B4-BE49-F238E27FC236}">
                <a16:creationId xmlns:a16="http://schemas.microsoft.com/office/drawing/2014/main" id="{CC61BB63-4C17-422E-BB9F-6ACC221B7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Line 29">
            <a:extLst>
              <a:ext uri="{FF2B5EF4-FFF2-40B4-BE49-F238E27FC236}">
                <a16:creationId xmlns:a16="http://schemas.microsoft.com/office/drawing/2014/main" id="{B848860E-4C2E-42CE-8EBC-80963E6DC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75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" name="Line 30">
            <a:extLst>
              <a:ext uri="{FF2B5EF4-FFF2-40B4-BE49-F238E27FC236}">
                <a16:creationId xmlns:a16="http://schemas.microsoft.com/office/drawing/2014/main" id="{432BE293-751D-4089-AD59-8B3A7BE8D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Line 31">
            <a:extLst>
              <a:ext uri="{FF2B5EF4-FFF2-40B4-BE49-F238E27FC236}">
                <a16:creationId xmlns:a16="http://schemas.microsoft.com/office/drawing/2014/main" id="{0548A641-B8AF-4483-AF46-EA6D3DE46A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165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" name="Line 32">
            <a:extLst>
              <a:ext uri="{FF2B5EF4-FFF2-40B4-BE49-F238E27FC236}">
                <a16:creationId xmlns:a16="http://schemas.microsoft.com/office/drawing/2014/main" id="{A557237D-82CA-4BC0-8A85-4ABA503C1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5250" y="1739900"/>
            <a:ext cx="3048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" name="Line 33">
            <a:extLst>
              <a:ext uri="{FF2B5EF4-FFF2-40B4-BE49-F238E27FC236}">
                <a16:creationId xmlns:a16="http://schemas.microsoft.com/office/drawing/2014/main" id="{D57D2ADC-2537-4946-B11A-7DC903C35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3450" y="1435100"/>
            <a:ext cx="0" cy="2286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Line 34">
            <a:extLst>
              <a:ext uri="{FF2B5EF4-FFF2-40B4-BE49-F238E27FC236}">
                <a16:creationId xmlns:a16="http://schemas.microsoft.com/office/drawing/2014/main" id="{BF12F4B3-BC5F-4180-9B8E-5B12E4AF9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5250" y="1739900"/>
            <a:ext cx="0" cy="228600"/>
          </a:xfrm>
          <a:prstGeom prst="line">
            <a:avLst/>
          </a:prstGeom>
          <a:noFill/>
          <a:ln w="28575" cap="sq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Line 35">
            <a:extLst>
              <a:ext uri="{FF2B5EF4-FFF2-40B4-BE49-F238E27FC236}">
                <a16:creationId xmlns:a16="http://schemas.microsoft.com/office/drawing/2014/main" id="{6627F752-3141-4704-9152-7ECD78899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5250" y="1968500"/>
            <a:ext cx="3048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Text Box 36">
            <a:extLst>
              <a:ext uri="{FF2B5EF4-FFF2-40B4-BE49-F238E27FC236}">
                <a16:creationId xmlns:a16="http://schemas.microsoft.com/office/drawing/2014/main" id="{2679163D-5BEB-4E87-BD9A-A6301C85F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775" y="1574800"/>
            <a:ext cx="307975" cy="58102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宋体" pitchFamily="2" charset="-122"/>
              </a:rPr>
              <a:t>AB</a:t>
            </a:r>
            <a:endParaRPr lang="en-US" altLang="zh-CN"/>
          </a:p>
        </p:txBody>
      </p:sp>
      <p:sp>
        <p:nvSpPr>
          <p:cNvPr id="162" name="Text Box 37">
            <a:extLst>
              <a:ext uri="{FF2B5EF4-FFF2-40B4-BE49-F238E27FC236}">
                <a16:creationId xmlns:a16="http://schemas.microsoft.com/office/drawing/2014/main" id="{B9CDC02C-1C38-4018-B76B-9E159F5A8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1631950"/>
            <a:ext cx="612775" cy="336550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宋体" pitchFamily="2" charset="-122"/>
              </a:rPr>
              <a:t>CLK</a:t>
            </a:r>
            <a:endParaRPr lang="en-US" altLang="zh-CN"/>
          </a:p>
        </p:txBody>
      </p:sp>
      <p:sp>
        <p:nvSpPr>
          <p:cNvPr id="163" name="Text Box 38">
            <a:extLst>
              <a:ext uri="{FF2B5EF4-FFF2-40B4-BE49-F238E27FC236}">
                <a16:creationId xmlns:a16="http://schemas.microsoft.com/office/drawing/2014/main" id="{29DD02C4-19A3-4E48-B521-6EF86F6D5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050" y="1682750"/>
            <a:ext cx="612775" cy="336550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宋体" pitchFamily="2" charset="-122"/>
              </a:rPr>
              <a:t>CLR</a:t>
            </a:r>
            <a:endParaRPr lang="en-US" altLang="zh-CN"/>
          </a:p>
        </p:txBody>
      </p:sp>
      <p:sp>
        <p:nvSpPr>
          <p:cNvPr id="164" name="Line 39">
            <a:extLst>
              <a:ext uri="{FF2B5EF4-FFF2-40B4-BE49-F238E27FC236}">
                <a16:creationId xmlns:a16="http://schemas.microsoft.com/office/drawing/2014/main" id="{D6F7A16C-1F50-4DAF-8858-18C4679B6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0" y="1739900"/>
            <a:ext cx="304800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" name="Line 40">
            <a:extLst>
              <a:ext uri="{FF2B5EF4-FFF2-40B4-BE49-F238E27FC236}">
                <a16:creationId xmlns:a16="http://schemas.microsoft.com/office/drawing/2014/main" id="{0A55AF74-1003-4296-A1DC-D0C76534D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6850" y="1206500"/>
            <a:ext cx="0" cy="4572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" name="Rectangle 41">
            <a:extLst>
              <a:ext uri="{FF2B5EF4-FFF2-40B4-BE49-F238E27FC236}">
                <a16:creationId xmlns:a16="http://schemas.microsoft.com/office/drawing/2014/main" id="{12C78159-C22C-4404-8C18-6EB096F25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1663700"/>
            <a:ext cx="1524000" cy="762000"/>
          </a:xfrm>
          <a:prstGeom prst="rect">
            <a:avLst/>
          </a:prstGeom>
          <a:noFill/>
          <a:ln w="9525" cap="sq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" name="Line 42">
            <a:extLst>
              <a:ext uri="{FF2B5EF4-FFF2-40B4-BE49-F238E27FC236}">
                <a16:creationId xmlns:a16="http://schemas.microsoft.com/office/drawing/2014/main" id="{1591B6CB-33E5-4720-A5A7-435CF7C60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65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" name="Line 43">
            <a:extLst>
              <a:ext uri="{FF2B5EF4-FFF2-40B4-BE49-F238E27FC236}">
                <a16:creationId xmlns:a16="http://schemas.microsoft.com/office/drawing/2014/main" id="{7080C2C1-8498-4D9A-A7C5-FA50025CBF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615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" name="Line 44">
            <a:extLst>
              <a:ext uri="{FF2B5EF4-FFF2-40B4-BE49-F238E27FC236}">
                <a16:creationId xmlns:a16="http://schemas.microsoft.com/office/drawing/2014/main" id="{6DF40FEB-9952-4AA3-A68C-F6F4B3C39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665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0" name="Line 45">
            <a:extLst>
              <a:ext uri="{FF2B5EF4-FFF2-40B4-BE49-F238E27FC236}">
                <a16:creationId xmlns:a16="http://schemas.microsoft.com/office/drawing/2014/main" id="{EE990AE8-BC3B-4AF5-BCF6-ACA55CDEB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810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" name="Line 46">
            <a:extLst>
              <a:ext uri="{FF2B5EF4-FFF2-40B4-BE49-F238E27FC236}">
                <a16:creationId xmlns:a16="http://schemas.microsoft.com/office/drawing/2014/main" id="{99F28F99-D68F-4A51-9E0E-165855D3E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955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" name="Line 47">
            <a:extLst>
              <a:ext uri="{FF2B5EF4-FFF2-40B4-BE49-F238E27FC236}">
                <a16:creationId xmlns:a16="http://schemas.microsoft.com/office/drawing/2014/main" id="{394F7B68-33C6-44F0-BC69-80AE4F7FB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" name="Line 48">
            <a:extLst>
              <a:ext uri="{FF2B5EF4-FFF2-40B4-BE49-F238E27FC236}">
                <a16:creationId xmlns:a16="http://schemas.microsoft.com/office/drawing/2014/main" id="{49E42771-6A4D-498C-BA0C-C0BB85F3F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245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Line 49">
            <a:extLst>
              <a:ext uri="{FF2B5EF4-FFF2-40B4-BE49-F238E27FC236}">
                <a16:creationId xmlns:a16="http://schemas.microsoft.com/office/drawing/2014/main" id="{59774F3D-F4E1-4163-8811-8C5C79DB9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3900" y="2425700"/>
            <a:ext cx="0" cy="609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Line 50">
            <a:extLst>
              <a:ext uri="{FF2B5EF4-FFF2-40B4-BE49-F238E27FC236}">
                <a16:creationId xmlns:a16="http://schemas.microsoft.com/office/drawing/2014/main" id="{F7B73076-15BC-4D3D-8B97-EB587E143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1739900"/>
            <a:ext cx="3048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Line 51">
            <a:extLst>
              <a:ext uri="{FF2B5EF4-FFF2-40B4-BE49-F238E27FC236}">
                <a16:creationId xmlns:a16="http://schemas.microsoft.com/office/drawing/2014/main" id="{9EC43CC4-BD20-40CC-9C77-23FECEF27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700" y="1435100"/>
            <a:ext cx="0" cy="2286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Line 52">
            <a:extLst>
              <a:ext uri="{FF2B5EF4-FFF2-40B4-BE49-F238E27FC236}">
                <a16:creationId xmlns:a16="http://schemas.microsoft.com/office/drawing/2014/main" id="{4AB22B66-6472-4E34-9E65-D6D263D06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1739900"/>
            <a:ext cx="0" cy="228600"/>
          </a:xfrm>
          <a:prstGeom prst="line">
            <a:avLst/>
          </a:prstGeom>
          <a:noFill/>
          <a:ln w="28575" cap="sq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Line 53">
            <a:extLst>
              <a:ext uri="{FF2B5EF4-FFF2-40B4-BE49-F238E27FC236}">
                <a16:creationId xmlns:a16="http://schemas.microsoft.com/office/drawing/2014/main" id="{86177E99-6DE6-4315-9997-DDC4066D1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1968500"/>
            <a:ext cx="304800" cy="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" name="Text Box 54">
            <a:extLst>
              <a:ext uri="{FF2B5EF4-FFF2-40B4-BE49-F238E27FC236}">
                <a16:creationId xmlns:a16="http://schemas.microsoft.com/office/drawing/2014/main" id="{9AC5B73A-D9E5-4043-9614-67D1E5959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5" y="1574800"/>
            <a:ext cx="307975" cy="581025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宋体" pitchFamily="2" charset="-122"/>
              </a:rPr>
              <a:t>AB</a:t>
            </a:r>
            <a:endParaRPr lang="en-US" altLang="zh-CN"/>
          </a:p>
        </p:txBody>
      </p:sp>
      <p:sp>
        <p:nvSpPr>
          <p:cNvPr id="180" name="Text Box 55">
            <a:extLst>
              <a:ext uri="{FF2B5EF4-FFF2-40B4-BE49-F238E27FC236}">
                <a16:creationId xmlns:a16="http://schemas.microsoft.com/office/drawing/2014/main" id="{D9B8929E-4599-4250-91FF-A8020B6AA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1631950"/>
            <a:ext cx="612775" cy="336550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宋体" pitchFamily="2" charset="-122"/>
              </a:rPr>
              <a:t>CLK</a:t>
            </a:r>
            <a:endParaRPr lang="en-US" altLang="zh-CN"/>
          </a:p>
        </p:txBody>
      </p:sp>
      <p:sp>
        <p:nvSpPr>
          <p:cNvPr id="181" name="Text Box 56">
            <a:extLst>
              <a:ext uri="{FF2B5EF4-FFF2-40B4-BE49-F238E27FC236}">
                <a16:creationId xmlns:a16="http://schemas.microsoft.com/office/drawing/2014/main" id="{A7BFC90F-3667-407C-B1D9-7802E35A4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1682750"/>
            <a:ext cx="612775" cy="336550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>
                <a:latin typeface="宋体" pitchFamily="2" charset="-122"/>
              </a:rPr>
              <a:t>CLR</a:t>
            </a:r>
            <a:endParaRPr lang="en-US" altLang="zh-CN"/>
          </a:p>
        </p:txBody>
      </p:sp>
      <p:sp>
        <p:nvSpPr>
          <p:cNvPr id="182" name="Line 57">
            <a:extLst>
              <a:ext uri="{FF2B5EF4-FFF2-40B4-BE49-F238E27FC236}">
                <a16:creationId xmlns:a16="http://schemas.microsoft.com/office/drawing/2014/main" id="{9568857B-5084-4D2F-842B-0494D5D58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5750" y="1739900"/>
            <a:ext cx="304800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" name="Line 58">
            <a:extLst>
              <a:ext uri="{FF2B5EF4-FFF2-40B4-BE49-F238E27FC236}">
                <a16:creationId xmlns:a16="http://schemas.microsoft.com/office/drawing/2014/main" id="{594DFFA2-19C7-4FF7-AF66-32CA8FB6A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9100" y="1206500"/>
            <a:ext cx="0" cy="457200"/>
          </a:xfrm>
          <a:prstGeom prst="line">
            <a:avLst/>
          </a:prstGeom>
          <a:noFill/>
          <a:ln w="2857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" name="Line 59">
            <a:extLst>
              <a:ext uri="{FF2B5EF4-FFF2-40B4-BE49-F238E27FC236}">
                <a16:creationId xmlns:a16="http://schemas.microsoft.com/office/drawing/2014/main" id="{BF4EDB77-373D-4A74-84F7-B0D6FA867B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100" y="1206500"/>
            <a:ext cx="6477000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" name="Rectangle 60">
            <a:extLst>
              <a:ext uri="{FF2B5EF4-FFF2-40B4-BE49-F238E27FC236}">
                <a16:creationId xmlns:a16="http://schemas.microsoft.com/office/drawing/2014/main" id="{DC57942D-443E-49F7-A06C-78618147E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01700"/>
            <a:ext cx="1066800" cy="2743200"/>
          </a:xfrm>
          <a:prstGeom prst="rect">
            <a:avLst/>
          </a:prstGeom>
          <a:noFill/>
          <a:ln w="9525" cap="sq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6" name="Line 61">
            <a:extLst>
              <a:ext uri="{FF2B5EF4-FFF2-40B4-BE49-F238E27FC236}">
                <a16:creationId xmlns:a16="http://schemas.microsoft.com/office/drawing/2014/main" id="{BD9B43C6-479A-4E7D-B151-B50A159CC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0450" y="2730500"/>
            <a:ext cx="304800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" name="Line 62">
            <a:extLst>
              <a:ext uri="{FF2B5EF4-FFF2-40B4-BE49-F238E27FC236}">
                <a16:creationId xmlns:a16="http://schemas.microsoft.com/office/drawing/2014/main" id="{EBE696D8-1F04-4BA2-830B-FE35227C64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05250" y="1739900"/>
            <a:ext cx="0" cy="990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" name="Line 63">
            <a:extLst>
              <a:ext uri="{FF2B5EF4-FFF2-40B4-BE49-F238E27FC236}">
                <a16:creationId xmlns:a16="http://schemas.microsoft.com/office/drawing/2014/main" id="{01B527C6-6682-4842-A2F8-45FFCED355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7500" y="1739900"/>
            <a:ext cx="0" cy="990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" name="Line 64">
            <a:extLst>
              <a:ext uri="{FF2B5EF4-FFF2-40B4-BE49-F238E27FC236}">
                <a16:creationId xmlns:a16="http://schemas.microsoft.com/office/drawing/2014/main" id="{80AD3B7B-98B7-4592-8ADF-EC926C74E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1650" y="2730500"/>
            <a:ext cx="304800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" name="Line 65">
            <a:extLst>
              <a:ext uri="{FF2B5EF4-FFF2-40B4-BE49-F238E27FC236}">
                <a16:creationId xmlns:a16="http://schemas.microsoft.com/office/drawing/2014/main" id="{80822708-4488-4A4E-B237-B2A1D6EA8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730500"/>
            <a:ext cx="7620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" name="Line 66">
            <a:extLst>
              <a:ext uri="{FF2B5EF4-FFF2-40B4-BE49-F238E27FC236}">
                <a16:creationId xmlns:a16="http://schemas.microsoft.com/office/drawing/2014/main" id="{7EE8D0EF-F732-4FAA-89FF-A468E2F614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3050" y="1416050"/>
            <a:ext cx="5943600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" name="AutoShape 67">
            <a:extLst>
              <a:ext uri="{FF2B5EF4-FFF2-40B4-BE49-F238E27FC236}">
                <a16:creationId xmlns:a16="http://schemas.microsoft.com/office/drawing/2014/main" id="{BC46D695-1F1B-48CF-8BE8-F67DF82FB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1168400"/>
            <a:ext cx="76200" cy="76200"/>
          </a:xfrm>
          <a:prstGeom prst="flowChartConnector">
            <a:avLst/>
          </a:prstGeom>
          <a:solidFill>
            <a:srgbClr val="FFFF00"/>
          </a:solidFill>
          <a:ln w="9525" cap="sq">
            <a:solidFill>
              <a:srgbClr val="99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" name="AutoShape 68">
            <a:extLst>
              <a:ext uri="{FF2B5EF4-FFF2-40B4-BE49-F238E27FC236}">
                <a16:creationId xmlns:a16="http://schemas.microsoft.com/office/drawing/2014/main" id="{341BEB7E-F7D1-40AE-A739-E114044C6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1358900"/>
            <a:ext cx="76200" cy="76200"/>
          </a:xfrm>
          <a:prstGeom prst="flowChartConnector">
            <a:avLst/>
          </a:prstGeom>
          <a:solidFill>
            <a:srgbClr val="FFFF00"/>
          </a:solidFill>
          <a:ln w="9525" cap="sq">
            <a:solidFill>
              <a:srgbClr val="99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" name="AutoShape 69">
            <a:extLst>
              <a:ext uri="{FF2B5EF4-FFF2-40B4-BE49-F238E27FC236}">
                <a16:creationId xmlns:a16="http://schemas.microsoft.com/office/drawing/2014/main" id="{3F36FF1C-AE6F-4F7D-9377-8C2AA4079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1377950"/>
            <a:ext cx="76200" cy="76200"/>
          </a:xfrm>
          <a:prstGeom prst="flowChartConnector">
            <a:avLst/>
          </a:prstGeom>
          <a:solidFill>
            <a:srgbClr val="FFFF00"/>
          </a:solidFill>
          <a:ln w="9525" cap="sq">
            <a:solidFill>
              <a:srgbClr val="99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" name="AutoShape 70">
            <a:extLst>
              <a:ext uri="{FF2B5EF4-FFF2-40B4-BE49-F238E27FC236}">
                <a16:creationId xmlns:a16="http://schemas.microsoft.com/office/drawing/2014/main" id="{FCEB8B86-311B-4A29-963F-AFC282524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0" y="1168400"/>
            <a:ext cx="76200" cy="76200"/>
          </a:xfrm>
          <a:prstGeom prst="flowChartConnector">
            <a:avLst/>
          </a:prstGeom>
          <a:solidFill>
            <a:srgbClr val="FFFF00"/>
          </a:solidFill>
          <a:ln w="9525" cap="sq">
            <a:solidFill>
              <a:srgbClr val="99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" name="AutoShape 71">
            <a:extLst>
              <a:ext uri="{FF2B5EF4-FFF2-40B4-BE49-F238E27FC236}">
                <a16:creationId xmlns:a16="http://schemas.microsoft.com/office/drawing/2014/main" id="{D20CF75F-9BE5-464F-9C7E-0FD6F801F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930400"/>
            <a:ext cx="76200" cy="76200"/>
          </a:xfrm>
          <a:prstGeom prst="flowChartConnector">
            <a:avLst/>
          </a:prstGeom>
          <a:solidFill>
            <a:srgbClr val="FFFF00"/>
          </a:solidFill>
          <a:ln w="9525" cap="sq">
            <a:solidFill>
              <a:srgbClr val="99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" name="AutoShape 72">
            <a:extLst>
              <a:ext uri="{FF2B5EF4-FFF2-40B4-BE49-F238E27FC236}">
                <a16:creationId xmlns:a16="http://schemas.microsoft.com/office/drawing/2014/main" id="{BD2DA836-5F6D-45E4-B978-53D45DD6E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1930400"/>
            <a:ext cx="76200" cy="76200"/>
          </a:xfrm>
          <a:prstGeom prst="flowChartConnector">
            <a:avLst/>
          </a:prstGeom>
          <a:solidFill>
            <a:srgbClr val="FFFF00"/>
          </a:solidFill>
          <a:ln w="9525" cap="sq">
            <a:solidFill>
              <a:srgbClr val="99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" name="AutoShape 73">
            <a:extLst>
              <a:ext uri="{FF2B5EF4-FFF2-40B4-BE49-F238E27FC236}">
                <a16:creationId xmlns:a16="http://schemas.microsoft.com/office/drawing/2014/main" id="{05D8D9F4-7BBA-42B3-875B-458B66114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692400"/>
            <a:ext cx="76200" cy="76200"/>
          </a:xfrm>
          <a:prstGeom prst="flowChartConnector">
            <a:avLst/>
          </a:prstGeom>
          <a:solidFill>
            <a:srgbClr val="FFFF00"/>
          </a:solidFill>
          <a:ln w="9525" cap="sq">
            <a:solidFill>
              <a:srgbClr val="99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" name="AutoShape 74">
            <a:extLst>
              <a:ext uri="{FF2B5EF4-FFF2-40B4-BE49-F238E27FC236}">
                <a16:creationId xmlns:a16="http://schemas.microsoft.com/office/drawing/2014/main" id="{62B51BCD-AFD3-4FB7-A2BE-0EEDF0CDA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2692400"/>
            <a:ext cx="76200" cy="76200"/>
          </a:xfrm>
          <a:prstGeom prst="flowChartConnector">
            <a:avLst/>
          </a:prstGeom>
          <a:solidFill>
            <a:srgbClr val="FFFF00"/>
          </a:solidFill>
          <a:ln w="9525" cap="sq">
            <a:solidFill>
              <a:srgbClr val="99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" name="AutoShape 75">
            <a:extLst>
              <a:ext uri="{FF2B5EF4-FFF2-40B4-BE49-F238E27FC236}">
                <a16:creationId xmlns:a16="http://schemas.microsoft.com/office/drawing/2014/main" id="{DE5B7CE1-47C8-49EA-BE91-87798249A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1701800"/>
            <a:ext cx="76200" cy="76200"/>
          </a:xfrm>
          <a:prstGeom prst="flowChartConnector">
            <a:avLst/>
          </a:prstGeom>
          <a:solidFill>
            <a:srgbClr val="FFFF00"/>
          </a:solidFill>
          <a:ln w="9525" cap="sq">
            <a:solidFill>
              <a:srgbClr val="99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" name="Line 76">
            <a:extLst>
              <a:ext uri="{FF2B5EF4-FFF2-40B4-BE49-F238E27FC236}">
                <a16:creationId xmlns:a16="http://schemas.microsoft.com/office/drawing/2014/main" id="{62230979-6779-4862-A471-B5B513767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977900"/>
            <a:ext cx="0" cy="2286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" name="AutoShape 77">
            <a:extLst>
              <a:ext uri="{FF2B5EF4-FFF2-40B4-BE49-F238E27FC236}">
                <a16:creationId xmlns:a16="http://schemas.microsoft.com/office/drawing/2014/main" id="{67311F55-97EF-42CE-A9C9-79AAA44D4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882650"/>
            <a:ext cx="76200" cy="76200"/>
          </a:xfrm>
          <a:prstGeom prst="flowChartConnector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" name="Text Box 79">
            <a:extLst>
              <a:ext uri="{FF2B5EF4-FFF2-40B4-BE49-F238E27FC236}">
                <a16:creationId xmlns:a16="http://schemas.microsoft.com/office/drawing/2014/main" id="{DD707F69-25A8-49DE-B567-764CAFA07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977900"/>
            <a:ext cx="531813" cy="3667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VCC</a:t>
            </a:r>
            <a:endParaRPr lang="en-US" altLang="zh-CN"/>
          </a:p>
        </p:txBody>
      </p:sp>
      <p:sp>
        <p:nvSpPr>
          <p:cNvPr id="204" name="Text Box 80">
            <a:extLst>
              <a:ext uri="{FF2B5EF4-FFF2-40B4-BE49-F238E27FC236}">
                <a16:creationId xmlns:a16="http://schemas.microsoft.com/office/drawing/2014/main" id="{CF55CA20-7C33-4929-A2F6-5F26AE475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1206500"/>
            <a:ext cx="531813" cy="3667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TxD</a:t>
            </a:r>
            <a:endParaRPr lang="en-US" altLang="zh-CN"/>
          </a:p>
        </p:txBody>
      </p:sp>
      <p:sp>
        <p:nvSpPr>
          <p:cNvPr id="205" name="Text Box 81">
            <a:extLst>
              <a:ext uri="{FF2B5EF4-FFF2-40B4-BE49-F238E27FC236}">
                <a16:creationId xmlns:a16="http://schemas.microsoft.com/office/drawing/2014/main" id="{2FAEC197-AC92-45E7-A390-06F681EA3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425" y="1525588"/>
            <a:ext cx="531813" cy="366712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RxD</a:t>
            </a:r>
            <a:endParaRPr lang="en-US" altLang="zh-CN"/>
          </a:p>
        </p:txBody>
      </p:sp>
      <p:sp>
        <p:nvSpPr>
          <p:cNvPr id="206" name="Text Box 82">
            <a:extLst>
              <a:ext uri="{FF2B5EF4-FFF2-40B4-BE49-F238E27FC236}">
                <a16:creationId xmlns:a16="http://schemas.microsoft.com/office/drawing/2014/main" id="{C78315E1-4A1D-4F80-8675-4615146D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2406650"/>
            <a:ext cx="976312" cy="641350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 </a:t>
            </a:r>
            <a:r>
              <a:rPr lang="en-US" altLang="zh-CN"/>
              <a:t>89C51</a:t>
            </a:r>
            <a:r>
              <a:rPr lang="zh-CN" altLang="en-US"/>
              <a:t>单片机</a:t>
            </a:r>
          </a:p>
        </p:txBody>
      </p:sp>
      <p:sp>
        <p:nvSpPr>
          <p:cNvPr id="207" name="Rectangle 83">
            <a:extLst>
              <a:ext uri="{FF2B5EF4-FFF2-40B4-BE49-F238E27FC236}">
                <a16:creationId xmlns:a16="http://schemas.microsoft.com/office/drawing/2014/main" id="{26D0106F-734A-486B-967E-2FCD119C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3035300"/>
            <a:ext cx="1447800" cy="1981200"/>
          </a:xfrm>
          <a:prstGeom prst="rect">
            <a:avLst/>
          </a:prstGeom>
          <a:noFill/>
          <a:ln w="9525" cap="sq">
            <a:solidFill>
              <a:srgbClr val="99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" name="AutoShape 84">
            <a:extLst>
              <a:ext uri="{FF2B5EF4-FFF2-40B4-BE49-F238E27FC236}">
                <a16:creationId xmlns:a16="http://schemas.microsoft.com/office/drawing/2014/main" id="{19296FA9-F575-46FD-BCC1-499BD3890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3263900"/>
            <a:ext cx="7620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" name="AutoShape 85">
            <a:extLst>
              <a:ext uri="{FF2B5EF4-FFF2-40B4-BE49-F238E27FC236}">
                <a16:creationId xmlns:a16="http://schemas.microsoft.com/office/drawing/2014/main" id="{23E22EC5-DF8B-4518-AED4-22A010A1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3949700"/>
            <a:ext cx="7620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" name="AutoShape 86">
            <a:extLst>
              <a:ext uri="{FF2B5EF4-FFF2-40B4-BE49-F238E27FC236}">
                <a16:creationId xmlns:a16="http://schemas.microsoft.com/office/drawing/2014/main" id="{FD784271-4443-479D-9DCE-8F6B193E4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4711700"/>
            <a:ext cx="7620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" name="AutoShape 87">
            <a:extLst>
              <a:ext uri="{FF2B5EF4-FFF2-40B4-BE49-F238E27FC236}">
                <a16:creationId xmlns:a16="http://schemas.microsoft.com/office/drawing/2014/main" id="{DECA1DC9-DD06-4E42-9468-749D8A3FB5F0}"/>
              </a:ext>
            </a:extLst>
          </p:cNvPr>
          <p:cNvSpPr>
            <a:spLocks noChangeArrowheads="1"/>
          </p:cNvSpPr>
          <p:nvPr/>
        </p:nvSpPr>
        <p:spPr bwMode="auto">
          <a:xfrm rot="-5092573">
            <a:off x="3048000" y="4330700"/>
            <a:ext cx="6096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" name="AutoShape 88">
            <a:extLst>
              <a:ext uri="{FF2B5EF4-FFF2-40B4-BE49-F238E27FC236}">
                <a16:creationId xmlns:a16="http://schemas.microsoft.com/office/drawing/2014/main" id="{FF242D9D-EB26-434B-9A8A-7632945C2B61}"/>
              </a:ext>
            </a:extLst>
          </p:cNvPr>
          <p:cNvSpPr>
            <a:spLocks noChangeArrowheads="1"/>
          </p:cNvSpPr>
          <p:nvPr/>
        </p:nvSpPr>
        <p:spPr bwMode="auto">
          <a:xfrm rot="-5092573">
            <a:off x="2171700" y="4330700"/>
            <a:ext cx="6096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" name="AutoShape 89">
            <a:extLst>
              <a:ext uri="{FF2B5EF4-FFF2-40B4-BE49-F238E27FC236}">
                <a16:creationId xmlns:a16="http://schemas.microsoft.com/office/drawing/2014/main" id="{2FCF5A7F-7F23-4434-83D4-B1D919839BF4}"/>
              </a:ext>
            </a:extLst>
          </p:cNvPr>
          <p:cNvSpPr>
            <a:spLocks noChangeArrowheads="1"/>
          </p:cNvSpPr>
          <p:nvPr/>
        </p:nvSpPr>
        <p:spPr bwMode="auto">
          <a:xfrm rot="-5092573">
            <a:off x="3124200" y="3606800"/>
            <a:ext cx="6096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" name="AutoShape 90">
            <a:extLst>
              <a:ext uri="{FF2B5EF4-FFF2-40B4-BE49-F238E27FC236}">
                <a16:creationId xmlns:a16="http://schemas.microsoft.com/office/drawing/2014/main" id="{A0B1A38B-74EB-49DC-8A2F-F641B9A590C3}"/>
              </a:ext>
            </a:extLst>
          </p:cNvPr>
          <p:cNvSpPr>
            <a:spLocks noChangeArrowheads="1"/>
          </p:cNvSpPr>
          <p:nvPr/>
        </p:nvSpPr>
        <p:spPr bwMode="auto">
          <a:xfrm rot="-5092573">
            <a:off x="2247900" y="3587750"/>
            <a:ext cx="6096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" name="AutoShape 91">
            <a:extLst>
              <a:ext uri="{FF2B5EF4-FFF2-40B4-BE49-F238E27FC236}">
                <a16:creationId xmlns:a16="http://schemas.microsoft.com/office/drawing/2014/main" id="{8E09332C-48CB-482F-8D7E-48A286903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4787900"/>
            <a:ext cx="152400" cy="152400"/>
          </a:xfrm>
          <a:prstGeom prst="flowChartConnec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" name="Rectangle 92">
            <a:extLst>
              <a:ext uri="{FF2B5EF4-FFF2-40B4-BE49-F238E27FC236}">
                <a16:creationId xmlns:a16="http://schemas.microsoft.com/office/drawing/2014/main" id="{98A83702-FEED-4D81-A13A-87CABFAA6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3035300"/>
            <a:ext cx="1447800" cy="1981200"/>
          </a:xfrm>
          <a:prstGeom prst="rect">
            <a:avLst/>
          </a:prstGeom>
          <a:noFill/>
          <a:ln w="9525" cap="sq">
            <a:solidFill>
              <a:srgbClr val="99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" name="AutoShape 93">
            <a:extLst>
              <a:ext uri="{FF2B5EF4-FFF2-40B4-BE49-F238E27FC236}">
                <a16:creationId xmlns:a16="http://schemas.microsoft.com/office/drawing/2014/main" id="{FDBB265D-49B1-47C5-BA15-AF636924A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3263900"/>
            <a:ext cx="7620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" name="AutoShape 94">
            <a:extLst>
              <a:ext uri="{FF2B5EF4-FFF2-40B4-BE49-F238E27FC236}">
                <a16:creationId xmlns:a16="http://schemas.microsoft.com/office/drawing/2014/main" id="{7E62C75B-9C5A-410F-87CC-47F9C30AC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3949700"/>
            <a:ext cx="7620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" name="AutoShape 95">
            <a:extLst>
              <a:ext uri="{FF2B5EF4-FFF2-40B4-BE49-F238E27FC236}">
                <a16:creationId xmlns:a16="http://schemas.microsoft.com/office/drawing/2014/main" id="{4D46AE60-ED8F-4026-859A-9B65849B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4711700"/>
            <a:ext cx="7620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" name="AutoShape 96">
            <a:extLst>
              <a:ext uri="{FF2B5EF4-FFF2-40B4-BE49-F238E27FC236}">
                <a16:creationId xmlns:a16="http://schemas.microsoft.com/office/drawing/2014/main" id="{D7E273DA-E64E-48B2-80F3-88D0EDFE4526}"/>
              </a:ext>
            </a:extLst>
          </p:cNvPr>
          <p:cNvSpPr>
            <a:spLocks noChangeArrowheads="1"/>
          </p:cNvSpPr>
          <p:nvPr/>
        </p:nvSpPr>
        <p:spPr bwMode="auto">
          <a:xfrm rot="-5092573">
            <a:off x="5048250" y="4330700"/>
            <a:ext cx="6096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" name="AutoShape 97">
            <a:extLst>
              <a:ext uri="{FF2B5EF4-FFF2-40B4-BE49-F238E27FC236}">
                <a16:creationId xmlns:a16="http://schemas.microsoft.com/office/drawing/2014/main" id="{3A74242D-4EFC-42CA-ABFB-85F095D74026}"/>
              </a:ext>
            </a:extLst>
          </p:cNvPr>
          <p:cNvSpPr>
            <a:spLocks noChangeArrowheads="1"/>
          </p:cNvSpPr>
          <p:nvPr/>
        </p:nvSpPr>
        <p:spPr bwMode="auto">
          <a:xfrm rot="-5092573">
            <a:off x="4171950" y="4330700"/>
            <a:ext cx="6096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" name="AutoShape 98">
            <a:extLst>
              <a:ext uri="{FF2B5EF4-FFF2-40B4-BE49-F238E27FC236}">
                <a16:creationId xmlns:a16="http://schemas.microsoft.com/office/drawing/2014/main" id="{18F2A72B-86EB-4A37-93EA-33D27B7518F5}"/>
              </a:ext>
            </a:extLst>
          </p:cNvPr>
          <p:cNvSpPr>
            <a:spLocks noChangeArrowheads="1"/>
          </p:cNvSpPr>
          <p:nvPr/>
        </p:nvSpPr>
        <p:spPr bwMode="auto">
          <a:xfrm rot="-5092573">
            <a:off x="5124450" y="3606800"/>
            <a:ext cx="6096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" name="AutoShape 99">
            <a:extLst>
              <a:ext uri="{FF2B5EF4-FFF2-40B4-BE49-F238E27FC236}">
                <a16:creationId xmlns:a16="http://schemas.microsoft.com/office/drawing/2014/main" id="{9B049829-8B23-4024-BAEA-8376E6C9FB55}"/>
              </a:ext>
            </a:extLst>
          </p:cNvPr>
          <p:cNvSpPr>
            <a:spLocks noChangeArrowheads="1"/>
          </p:cNvSpPr>
          <p:nvPr/>
        </p:nvSpPr>
        <p:spPr bwMode="auto">
          <a:xfrm rot="-5092573">
            <a:off x="4248150" y="3587750"/>
            <a:ext cx="6096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" name="AutoShape 100">
            <a:extLst>
              <a:ext uri="{FF2B5EF4-FFF2-40B4-BE49-F238E27FC236}">
                <a16:creationId xmlns:a16="http://schemas.microsoft.com/office/drawing/2014/main" id="{1F49825E-B6DC-4564-A809-84BF7D30C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4787900"/>
            <a:ext cx="152400" cy="152400"/>
          </a:xfrm>
          <a:prstGeom prst="flowChartConnec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" name="Rectangle 101">
            <a:extLst>
              <a:ext uri="{FF2B5EF4-FFF2-40B4-BE49-F238E27FC236}">
                <a16:creationId xmlns:a16="http://schemas.microsoft.com/office/drawing/2014/main" id="{2DC18544-A007-42F7-BF70-0015F9712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035300"/>
            <a:ext cx="1447800" cy="1981200"/>
          </a:xfrm>
          <a:prstGeom prst="rect">
            <a:avLst/>
          </a:prstGeom>
          <a:noFill/>
          <a:ln w="9525" cap="sq">
            <a:solidFill>
              <a:srgbClr val="99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" name="AutoShape 102">
            <a:extLst>
              <a:ext uri="{FF2B5EF4-FFF2-40B4-BE49-F238E27FC236}">
                <a16:creationId xmlns:a16="http://schemas.microsoft.com/office/drawing/2014/main" id="{FB1012C7-C494-4964-B7C0-B7D259A2C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63900"/>
            <a:ext cx="7620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" name="AutoShape 103">
            <a:extLst>
              <a:ext uri="{FF2B5EF4-FFF2-40B4-BE49-F238E27FC236}">
                <a16:creationId xmlns:a16="http://schemas.microsoft.com/office/drawing/2014/main" id="{1034AC2A-A3C7-4269-8BE5-B93448E6A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949700"/>
            <a:ext cx="7620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" name="AutoShape 104">
            <a:extLst>
              <a:ext uri="{FF2B5EF4-FFF2-40B4-BE49-F238E27FC236}">
                <a16:creationId xmlns:a16="http://schemas.microsoft.com/office/drawing/2014/main" id="{C131FF57-3E2B-48A5-B33E-1A7E92D79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711700"/>
            <a:ext cx="7620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" name="AutoShape 105">
            <a:extLst>
              <a:ext uri="{FF2B5EF4-FFF2-40B4-BE49-F238E27FC236}">
                <a16:creationId xmlns:a16="http://schemas.microsoft.com/office/drawing/2014/main" id="{DF120935-38DD-47FA-A7F5-75CE56C930B1}"/>
              </a:ext>
            </a:extLst>
          </p:cNvPr>
          <p:cNvSpPr>
            <a:spLocks noChangeArrowheads="1"/>
          </p:cNvSpPr>
          <p:nvPr/>
        </p:nvSpPr>
        <p:spPr bwMode="auto">
          <a:xfrm rot="-5092573">
            <a:off x="7810500" y="4330700"/>
            <a:ext cx="6096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" name="AutoShape 106">
            <a:extLst>
              <a:ext uri="{FF2B5EF4-FFF2-40B4-BE49-F238E27FC236}">
                <a16:creationId xmlns:a16="http://schemas.microsoft.com/office/drawing/2014/main" id="{CD879004-60CC-4958-9861-B3A789A3672B}"/>
              </a:ext>
            </a:extLst>
          </p:cNvPr>
          <p:cNvSpPr>
            <a:spLocks noChangeArrowheads="1"/>
          </p:cNvSpPr>
          <p:nvPr/>
        </p:nvSpPr>
        <p:spPr bwMode="auto">
          <a:xfrm rot="-5092573">
            <a:off x="6934200" y="4330700"/>
            <a:ext cx="6096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1" name="AutoShape 107">
            <a:extLst>
              <a:ext uri="{FF2B5EF4-FFF2-40B4-BE49-F238E27FC236}">
                <a16:creationId xmlns:a16="http://schemas.microsoft.com/office/drawing/2014/main" id="{204902A0-14B4-4519-853B-5CABE41307A2}"/>
              </a:ext>
            </a:extLst>
          </p:cNvPr>
          <p:cNvSpPr>
            <a:spLocks noChangeArrowheads="1"/>
          </p:cNvSpPr>
          <p:nvPr/>
        </p:nvSpPr>
        <p:spPr bwMode="auto">
          <a:xfrm rot="-5092573">
            <a:off x="7886700" y="3606800"/>
            <a:ext cx="6096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2" name="AutoShape 108">
            <a:extLst>
              <a:ext uri="{FF2B5EF4-FFF2-40B4-BE49-F238E27FC236}">
                <a16:creationId xmlns:a16="http://schemas.microsoft.com/office/drawing/2014/main" id="{0B821A36-5B72-4B7E-80FE-5840696CFE1B}"/>
              </a:ext>
            </a:extLst>
          </p:cNvPr>
          <p:cNvSpPr>
            <a:spLocks noChangeArrowheads="1"/>
          </p:cNvSpPr>
          <p:nvPr/>
        </p:nvSpPr>
        <p:spPr bwMode="auto">
          <a:xfrm rot="-5092573">
            <a:off x="7010400" y="3587750"/>
            <a:ext cx="609600" cy="152400"/>
          </a:xfrm>
          <a:prstGeom prst="flowChartTermina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" name="AutoShape 109">
            <a:extLst>
              <a:ext uri="{FF2B5EF4-FFF2-40B4-BE49-F238E27FC236}">
                <a16:creationId xmlns:a16="http://schemas.microsoft.com/office/drawing/2014/main" id="{BD1ACC48-E12E-44FB-93D6-A17405D4F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787900"/>
            <a:ext cx="152400" cy="152400"/>
          </a:xfrm>
          <a:prstGeom prst="flowChartConnector">
            <a:avLst/>
          </a:prstGeom>
          <a:solidFill>
            <a:srgbClr val="FF3300"/>
          </a:solidFill>
          <a:ln w="9525" cap="sq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" name="Line 110">
            <a:extLst>
              <a:ext uri="{FF2B5EF4-FFF2-40B4-BE49-F238E27FC236}">
                <a16:creationId xmlns:a16="http://schemas.microsoft.com/office/drawing/2014/main" id="{E72FD9BE-16EF-4DEA-A583-1E1BF2B77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025900"/>
            <a:ext cx="762000" cy="0"/>
          </a:xfrm>
          <a:prstGeom prst="line">
            <a:avLst/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" name="Text Box 111">
            <a:extLst>
              <a:ext uri="{FF2B5EF4-FFF2-40B4-BE49-F238E27FC236}">
                <a16:creationId xmlns:a16="http://schemas.microsoft.com/office/drawing/2014/main" id="{4A1A8A02-E118-4169-9807-C19DCACD7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1914525"/>
            <a:ext cx="1035050" cy="3667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74LS164</a:t>
            </a:r>
          </a:p>
        </p:txBody>
      </p:sp>
      <p:sp>
        <p:nvSpPr>
          <p:cNvPr id="236" name="Text Box 112">
            <a:extLst>
              <a:ext uri="{FF2B5EF4-FFF2-40B4-BE49-F238E27FC236}">
                <a16:creationId xmlns:a16="http://schemas.microsoft.com/office/drawing/2014/main" id="{CBD1AC30-2DAB-4F50-ADBE-D235A68F9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920875"/>
            <a:ext cx="1035050" cy="3667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74LS164</a:t>
            </a:r>
          </a:p>
        </p:txBody>
      </p:sp>
      <p:sp>
        <p:nvSpPr>
          <p:cNvPr id="237" name="Text Box 113">
            <a:extLst>
              <a:ext uri="{FF2B5EF4-FFF2-40B4-BE49-F238E27FC236}">
                <a16:creationId xmlns:a16="http://schemas.microsoft.com/office/drawing/2014/main" id="{D1C73410-5C42-4A14-8603-294D5A731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925638"/>
            <a:ext cx="1035050" cy="366712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74LS164</a:t>
            </a:r>
          </a:p>
        </p:txBody>
      </p:sp>
      <p:sp>
        <p:nvSpPr>
          <p:cNvPr id="238" name="Text Box 114">
            <a:extLst>
              <a:ext uri="{FF2B5EF4-FFF2-40B4-BE49-F238E27FC236}">
                <a16:creationId xmlns:a16="http://schemas.microsoft.com/office/drawing/2014/main" id="{6703812E-1B3B-458B-8EC5-FB3F7BD3C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135188"/>
            <a:ext cx="1752600" cy="304800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宋体" pitchFamily="2" charset="-122"/>
              </a:rPr>
              <a:t>h g f e d c b a</a:t>
            </a:r>
            <a:endParaRPr lang="en-US" altLang="zh-CN"/>
          </a:p>
        </p:txBody>
      </p:sp>
      <p:sp>
        <p:nvSpPr>
          <p:cNvPr id="239" name="Text Box 115">
            <a:extLst>
              <a:ext uri="{FF2B5EF4-FFF2-40B4-BE49-F238E27FC236}">
                <a16:creationId xmlns:a16="http://schemas.microsoft.com/office/drawing/2014/main" id="{01566232-74B5-4C63-B17F-8A5E589A1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135188"/>
            <a:ext cx="1752600" cy="304800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400">
                <a:latin typeface="宋体" pitchFamily="2" charset="-122"/>
              </a:rPr>
              <a:t>h g f e d c b a</a:t>
            </a:r>
            <a:endParaRPr lang="en-US" altLang="zh-CN"/>
          </a:p>
        </p:txBody>
      </p:sp>
      <p:sp>
        <p:nvSpPr>
          <p:cNvPr id="240" name="Line 116">
            <a:extLst>
              <a:ext uri="{FF2B5EF4-FFF2-40B4-BE49-F238E27FC236}">
                <a16:creationId xmlns:a16="http://schemas.microsoft.com/office/drawing/2014/main" id="{7FB8F58C-B095-4300-BB15-45FE7C925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030788"/>
            <a:ext cx="0" cy="1524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1" name="Line 117">
            <a:extLst>
              <a:ext uri="{FF2B5EF4-FFF2-40B4-BE49-F238E27FC236}">
                <a16:creationId xmlns:a16="http://schemas.microsoft.com/office/drawing/2014/main" id="{BA7E4B6A-D4B5-4CED-8F36-4D0E2AAA2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030788"/>
            <a:ext cx="0" cy="1524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2" name="Line 118">
            <a:extLst>
              <a:ext uri="{FF2B5EF4-FFF2-40B4-BE49-F238E27FC236}">
                <a16:creationId xmlns:a16="http://schemas.microsoft.com/office/drawing/2014/main" id="{8D947E65-5E5E-422F-8467-5A72DD99A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5030788"/>
            <a:ext cx="0" cy="1524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" name="Line 119">
            <a:extLst>
              <a:ext uri="{FF2B5EF4-FFF2-40B4-BE49-F238E27FC236}">
                <a16:creationId xmlns:a16="http://schemas.microsoft.com/office/drawing/2014/main" id="{A16C6358-B4F9-440B-B889-E4E707437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83188"/>
            <a:ext cx="4800600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" name="Line 120">
            <a:extLst>
              <a:ext uri="{FF2B5EF4-FFF2-40B4-BE49-F238E27FC236}">
                <a16:creationId xmlns:a16="http://schemas.microsoft.com/office/drawing/2014/main" id="{59ACDAD6-58F2-4DF9-9312-398ACA7D9F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649788"/>
            <a:ext cx="0" cy="53340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" name="Text Box 121">
            <a:extLst>
              <a:ext uri="{FF2B5EF4-FFF2-40B4-BE49-F238E27FC236}">
                <a16:creationId xmlns:a16="http://schemas.microsoft.com/office/drawing/2014/main" id="{DBC3F05E-6DBF-4AA3-AF69-8C7227F1F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5" y="4359275"/>
            <a:ext cx="531813" cy="366713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latin typeface="宋体" pitchFamily="2" charset="-122"/>
              </a:rPr>
              <a:t>+5V</a:t>
            </a:r>
            <a:endParaRPr lang="en-US" altLang="zh-CN"/>
          </a:p>
        </p:txBody>
      </p:sp>
      <p:sp>
        <p:nvSpPr>
          <p:cNvPr id="246" name="AutoShape 122">
            <a:extLst>
              <a:ext uri="{FF2B5EF4-FFF2-40B4-BE49-F238E27FC236}">
                <a16:creationId xmlns:a16="http://schemas.microsoft.com/office/drawing/2014/main" id="{0E7A2B1C-247F-494D-A8DB-C50AFFDA1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4573588"/>
            <a:ext cx="76200" cy="76200"/>
          </a:xfrm>
          <a:prstGeom prst="flowChartConnector">
            <a:avLst/>
          </a:prstGeom>
          <a:noFill/>
          <a:ln w="9525" cap="sq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" name="AutoShape 123">
            <a:extLst>
              <a:ext uri="{FF2B5EF4-FFF2-40B4-BE49-F238E27FC236}">
                <a16:creationId xmlns:a16="http://schemas.microsoft.com/office/drawing/2014/main" id="{0A1BA5DA-92B6-49DC-A796-F84196B53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5145088"/>
            <a:ext cx="76200" cy="76200"/>
          </a:xfrm>
          <a:prstGeom prst="flowChartConnector">
            <a:avLst/>
          </a:prstGeom>
          <a:solidFill>
            <a:srgbClr val="FFFF00"/>
          </a:solidFill>
          <a:ln w="9525" cap="sq">
            <a:solidFill>
              <a:srgbClr val="99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8" name="AutoShape 124">
            <a:extLst>
              <a:ext uri="{FF2B5EF4-FFF2-40B4-BE49-F238E27FC236}">
                <a16:creationId xmlns:a16="http://schemas.microsoft.com/office/drawing/2014/main" id="{AD458EC5-F38F-46DD-9DB4-4B2B2A2B0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5145088"/>
            <a:ext cx="76200" cy="76200"/>
          </a:xfrm>
          <a:prstGeom prst="flowChartConnector">
            <a:avLst/>
          </a:prstGeom>
          <a:solidFill>
            <a:srgbClr val="FFFF00"/>
          </a:solidFill>
          <a:ln w="9525" cap="sq">
            <a:solidFill>
              <a:srgbClr val="99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9" name="Text Box 125">
            <a:extLst>
              <a:ext uri="{FF2B5EF4-FFF2-40B4-BE49-F238E27FC236}">
                <a16:creationId xmlns:a16="http://schemas.microsoft.com/office/drawing/2014/main" id="{73060123-8965-45FF-BB87-57EA5B443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3963988"/>
            <a:ext cx="1166812" cy="641350"/>
          </a:xfrm>
          <a:prstGeom prst="rect">
            <a:avLst/>
          </a:prstGeom>
          <a:noFill/>
          <a:ln w="9525" cap="sq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共阳</a:t>
            </a:r>
            <a:r>
              <a:rPr lang="en-US" altLang="zh-CN"/>
              <a:t>LED</a:t>
            </a:r>
            <a:r>
              <a:rPr lang="zh-CN" altLang="en-US"/>
              <a:t>数码管</a:t>
            </a:r>
          </a:p>
        </p:txBody>
      </p:sp>
      <p:sp>
        <p:nvSpPr>
          <p:cNvPr id="250" name="TextBox 126">
            <a:extLst>
              <a:ext uri="{FF2B5EF4-FFF2-40B4-BE49-F238E27FC236}">
                <a16:creationId xmlns:a16="http://schemas.microsoft.com/office/drawing/2014/main" id="{3AF143FC-6851-4E14-810E-68AF46F8F1E2}"/>
              </a:ext>
            </a:extLst>
          </p:cNvPr>
          <p:cNvSpPr txBox="1"/>
          <p:nvPr/>
        </p:nvSpPr>
        <p:spPr>
          <a:xfrm>
            <a:off x="1928794" y="27146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Q0</a:t>
            </a:r>
            <a:endParaRPr lang="zh-CN" altLang="en-US" dirty="0"/>
          </a:p>
        </p:txBody>
      </p:sp>
      <p:sp>
        <p:nvSpPr>
          <p:cNvPr id="251" name="TextBox 127">
            <a:extLst>
              <a:ext uri="{FF2B5EF4-FFF2-40B4-BE49-F238E27FC236}">
                <a16:creationId xmlns:a16="http://schemas.microsoft.com/office/drawing/2014/main" id="{FE84C3FC-35CE-4B07-96F4-8743B2D52E76}"/>
              </a:ext>
            </a:extLst>
          </p:cNvPr>
          <p:cNvSpPr txBox="1"/>
          <p:nvPr/>
        </p:nvSpPr>
        <p:spPr>
          <a:xfrm>
            <a:off x="3500430" y="27146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Q7</a:t>
            </a:r>
            <a:endParaRPr lang="zh-CN" altLang="en-US" dirty="0"/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2E9BC827-D7FB-405F-ADBD-2AA42E897E94}"/>
              </a:ext>
            </a:extLst>
          </p:cNvPr>
          <p:cNvSpPr/>
          <p:nvPr/>
        </p:nvSpPr>
        <p:spPr>
          <a:xfrm>
            <a:off x="2764735" y="760968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latin typeface="宋体" pitchFamily="2" charset="-122"/>
              </a:rPr>
              <a:t>+5V</a:t>
            </a:r>
            <a:endParaRPr lang="en-US" altLang="zh-CN" dirty="0"/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C94A06D3-78E8-45D2-823D-1FD41984029B}"/>
              </a:ext>
            </a:extLst>
          </p:cNvPr>
          <p:cNvSpPr/>
          <p:nvPr/>
        </p:nvSpPr>
        <p:spPr>
          <a:xfrm>
            <a:off x="17171" y="5415085"/>
            <a:ext cx="9033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itchFamily="2" charset="-122"/>
                <a:sym typeface="Wingdings" pitchFamily="2" charset="2"/>
              </a:rPr>
              <a:t>统有</a:t>
            </a:r>
            <a:r>
              <a:rPr lang="en-US" altLang="zh-CN" dirty="0">
                <a:latin typeface="宋体" pitchFamily="2" charset="-122"/>
                <a:sym typeface="Wingdings" pitchFamily="2" charset="2"/>
              </a:rPr>
              <a:t>6</a:t>
            </a:r>
            <a:r>
              <a:rPr lang="zh-CN" altLang="en-US" dirty="0">
                <a:latin typeface="宋体" pitchFamily="2" charset="-122"/>
                <a:sym typeface="Wingdings" pitchFamily="2" charset="2"/>
              </a:rPr>
              <a:t>个</a:t>
            </a:r>
            <a:r>
              <a:rPr lang="en-US" altLang="zh-CN" dirty="0">
                <a:latin typeface="宋体" pitchFamily="2" charset="-122"/>
                <a:sym typeface="Wingdings" pitchFamily="2" charset="2"/>
              </a:rPr>
              <a:t>LED</a:t>
            </a:r>
            <a:r>
              <a:rPr lang="zh-CN" altLang="en-US" dirty="0">
                <a:latin typeface="宋体" pitchFamily="2" charset="-122"/>
                <a:sym typeface="Wingdings" pitchFamily="2" charset="2"/>
              </a:rPr>
              <a:t>数码管</a:t>
            </a:r>
            <a:r>
              <a:rPr lang="en-US" altLang="zh-CN" dirty="0">
                <a:latin typeface="宋体" pitchFamily="2" charset="-122"/>
                <a:sym typeface="Wingdings" pitchFamily="2" charset="2"/>
              </a:rPr>
              <a:t>,</a:t>
            </a:r>
            <a:r>
              <a:rPr lang="zh-CN" altLang="en-US" dirty="0">
                <a:latin typeface="宋体" pitchFamily="2" charset="-122"/>
                <a:sym typeface="Wingdings" pitchFamily="2" charset="2"/>
              </a:rPr>
              <a:t>待显数据</a:t>
            </a:r>
            <a:r>
              <a:rPr lang="en-US" altLang="zh-CN" dirty="0">
                <a:latin typeface="宋体" pitchFamily="2" charset="-122"/>
                <a:sym typeface="Wingdings" pitchFamily="2" charset="2"/>
              </a:rPr>
              <a:t>(00H—09H)</a:t>
            </a:r>
            <a:r>
              <a:rPr lang="zh-CN" altLang="en-US" dirty="0">
                <a:latin typeface="宋体" pitchFamily="2" charset="-122"/>
                <a:sym typeface="Wingdings" pitchFamily="2" charset="2"/>
              </a:rPr>
              <a:t>已放在</a:t>
            </a:r>
            <a:r>
              <a:rPr lang="en-US" altLang="zh-CN" dirty="0">
                <a:latin typeface="宋体" pitchFamily="2" charset="-122"/>
                <a:sym typeface="Wingdings" pitchFamily="2" charset="2"/>
              </a:rPr>
              <a:t>35H—30H</a:t>
            </a:r>
            <a:r>
              <a:rPr lang="zh-CN" altLang="en-US" dirty="0">
                <a:latin typeface="宋体" pitchFamily="2" charset="-122"/>
                <a:sym typeface="Wingdings" pitchFamily="2" charset="2"/>
              </a:rPr>
              <a:t>单元中</a:t>
            </a:r>
            <a:r>
              <a:rPr lang="en-US" altLang="zh-CN" dirty="0">
                <a:latin typeface="宋体" pitchFamily="2" charset="-122"/>
                <a:sym typeface="Wingdings" pitchFamily="2" charset="2"/>
              </a:rPr>
              <a:t>(</a:t>
            </a:r>
            <a:r>
              <a:rPr lang="zh-CN" altLang="en-US" dirty="0">
                <a:latin typeface="宋体" pitchFamily="2" charset="-122"/>
                <a:sym typeface="Wingdings" pitchFamily="2" charset="2"/>
              </a:rPr>
              <a:t>分别对应十万位→个位</a:t>
            </a:r>
            <a:r>
              <a:rPr lang="en-US" altLang="zh-CN" dirty="0">
                <a:latin typeface="宋体" pitchFamily="2" charset="-122"/>
                <a:sym typeface="Wingdings" pitchFamily="2" charset="2"/>
              </a:rPr>
              <a:t>)</a:t>
            </a:r>
            <a:endParaRPr lang="zh-CN" altLang="en-US" dirty="0"/>
          </a:p>
        </p:txBody>
      </p:sp>
      <p:sp>
        <p:nvSpPr>
          <p:cNvPr id="254" name="Text Box 6">
            <a:extLst>
              <a:ext uri="{FF2B5EF4-FFF2-40B4-BE49-F238E27FC236}">
                <a16:creationId xmlns:a16="http://schemas.microsoft.com/office/drawing/2014/main" id="{2219F298-DBE7-4AA3-A35B-E7507D8D1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799" y="2341464"/>
            <a:ext cx="409065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宋体" pitchFamily="2" charset="-122"/>
              </a:rPr>
              <a:t>DSPLY:MOV   DPTR, #TABLE ;</a:t>
            </a:r>
            <a:r>
              <a:rPr lang="zh-CN" altLang="en-US" sz="1200" dirty="0">
                <a:latin typeface="宋体" pitchFamily="2" charset="-122"/>
              </a:rPr>
              <a:t>共阳</a:t>
            </a:r>
            <a:r>
              <a:rPr lang="en-US" altLang="zh-CN" sz="1200" dirty="0">
                <a:latin typeface="宋体" pitchFamily="2" charset="-122"/>
              </a:rPr>
              <a:t>LED</a:t>
            </a:r>
            <a:r>
              <a:rPr lang="zh-CN" altLang="en-US" sz="1200" dirty="0">
                <a:latin typeface="宋体" pitchFamily="2" charset="-122"/>
              </a:rPr>
              <a:t>数码管译码表首址</a:t>
            </a:r>
          </a:p>
          <a:p>
            <a:r>
              <a:rPr lang="zh-CN" altLang="en-US" sz="1200" dirty="0">
                <a:latin typeface="宋体" pitchFamily="2" charset="-122"/>
              </a:rPr>
              <a:t>      </a:t>
            </a:r>
            <a:r>
              <a:rPr lang="en-US" altLang="zh-CN" sz="1200" dirty="0">
                <a:latin typeface="宋体" pitchFamily="2" charset="-122"/>
              </a:rPr>
              <a:t>MOV   R0</a:t>
            </a:r>
            <a:r>
              <a:rPr lang="zh-CN" altLang="en-US" sz="1200" dirty="0">
                <a:latin typeface="宋体" pitchFamily="2" charset="-122"/>
              </a:rPr>
              <a:t>，</a:t>
            </a:r>
            <a:r>
              <a:rPr lang="en-US" altLang="zh-CN" sz="1200" dirty="0">
                <a:latin typeface="宋体" pitchFamily="2" charset="-122"/>
              </a:rPr>
              <a:t>#30H     ;</a:t>
            </a:r>
            <a:r>
              <a:rPr lang="zh-CN" altLang="en-US" sz="1200" dirty="0">
                <a:latin typeface="宋体" pitchFamily="2" charset="-122"/>
              </a:rPr>
              <a:t>待显数据缓冲区的个位地址</a:t>
            </a:r>
          </a:p>
          <a:p>
            <a:r>
              <a:rPr lang="en-US" altLang="zh-CN" sz="1200" dirty="0">
                <a:latin typeface="宋体" pitchFamily="2" charset="-122"/>
              </a:rPr>
              <a:t>REDO</a:t>
            </a:r>
            <a:r>
              <a:rPr lang="zh-CN" altLang="en-US" sz="1200" dirty="0">
                <a:latin typeface="宋体" pitchFamily="2" charset="-122"/>
              </a:rPr>
              <a:t>：</a:t>
            </a:r>
            <a:r>
              <a:rPr lang="en-US" altLang="zh-CN" sz="1200" dirty="0">
                <a:latin typeface="宋体" pitchFamily="2" charset="-122"/>
              </a:rPr>
              <a:t>MOV   A</a:t>
            </a:r>
            <a:r>
              <a:rPr lang="zh-CN" altLang="en-US" sz="1200" dirty="0">
                <a:latin typeface="宋体" pitchFamily="2" charset="-122"/>
              </a:rPr>
              <a:t>， </a:t>
            </a:r>
            <a:r>
              <a:rPr lang="en-US" altLang="zh-CN" sz="1200" dirty="0">
                <a:latin typeface="宋体" pitchFamily="2" charset="-122"/>
              </a:rPr>
              <a:t>@R0      ;</a:t>
            </a:r>
            <a:r>
              <a:rPr lang="zh-CN" altLang="en-US" sz="1200" dirty="0">
                <a:latin typeface="宋体" pitchFamily="2" charset="-122"/>
              </a:rPr>
              <a:t>通过</a:t>
            </a:r>
            <a:r>
              <a:rPr lang="en-US" altLang="zh-CN" sz="1200" dirty="0">
                <a:latin typeface="宋体" pitchFamily="2" charset="-122"/>
              </a:rPr>
              <a:t>R0</a:t>
            </a:r>
            <a:r>
              <a:rPr lang="zh-CN" altLang="en-US" sz="1200" dirty="0">
                <a:latin typeface="宋体" pitchFamily="2" charset="-122"/>
              </a:rPr>
              <a:t>实现寄存器间接寻址</a:t>
            </a:r>
          </a:p>
          <a:p>
            <a:r>
              <a:rPr lang="zh-CN" altLang="en-US" sz="1200" dirty="0">
                <a:latin typeface="宋体" pitchFamily="2" charset="-122"/>
              </a:rPr>
              <a:t>      </a:t>
            </a:r>
            <a:r>
              <a:rPr lang="en-US" altLang="zh-CN" sz="1200" dirty="0">
                <a:latin typeface="宋体" pitchFamily="2" charset="-122"/>
              </a:rPr>
              <a:t>MOVC  A, @A+DPTR   ;</a:t>
            </a:r>
            <a:r>
              <a:rPr lang="zh-CN" altLang="en-US" sz="1200" dirty="0">
                <a:latin typeface="宋体" pitchFamily="2" charset="-122"/>
              </a:rPr>
              <a:t>查表</a:t>
            </a:r>
          </a:p>
          <a:p>
            <a:r>
              <a:rPr lang="zh-CN" altLang="en-US" sz="1200" dirty="0">
                <a:latin typeface="宋体" pitchFamily="2" charset="-122"/>
              </a:rPr>
              <a:t>      </a:t>
            </a:r>
            <a:r>
              <a:rPr lang="en-US" altLang="zh-CN" sz="1200" dirty="0">
                <a:latin typeface="宋体" pitchFamily="2" charset="-122"/>
              </a:rPr>
              <a:t>MOV   SBUF, A      ;</a:t>
            </a:r>
            <a:r>
              <a:rPr lang="zh-CN" altLang="en-US" sz="1200" dirty="0">
                <a:latin typeface="宋体" pitchFamily="2" charset="-122"/>
              </a:rPr>
              <a:t>经串行口发送到</a:t>
            </a:r>
            <a:r>
              <a:rPr lang="en-US" altLang="zh-CN" sz="1200" dirty="0">
                <a:latin typeface="宋体" pitchFamily="2" charset="-122"/>
              </a:rPr>
              <a:t>74LS164</a:t>
            </a:r>
          </a:p>
          <a:p>
            <a:r>
              <a:rPr lang="en-US" altLang="zh-CN" sz="1200" dirty="0">
                <a:latin typeface="宋体" pitchFamily="2" charset="-122"/>
              </a:rPr>
              <a:t>      JNB   TI,   $      ;</a:t>
            </a:r>
            <a:r>
              <a:rPr lang="zh-CN" altLang="en-US" sz="1200" dirty="0">
                <a:latin typeface="宋体" pitchFamily="2" charset="-122"/>
              </a:rPr>
              <a:t>查询送完一个字节的第</a:t>
            </a:r>
            <a:r>
              <a:rPr lang="en-US" altLang="zh-CN" sz="1200" dirty="0">
                <a:latin typeface="宋体" pitchFamily="2" charset="-122"/>
              </a:rPr>
              <a:t>8</a:t>
            </a:r>
            <a:r>
              <a:rPr lang="zh-CN" altLang="en-US" sz="1200" dirty="0">
                <a:latin typeface="宋体" pitchFamily="2" charset="-122"/>
              </a:rPr>
              <a:t>位？</a:t>
            </a:r>
          </a:p>
          <a:p>
            <a:r>
              <a:rPr lang="zh-CN" altLang="en-US" sz="1200" dirty="0">
                <a:latin typeface="宋体" pitchFamily="2" charset="-122"/>
              </a:rPr>
              <a:t>      </a:t>
            </a:r>
            <a:r>
              <a:rPr lang="en-US" altLang="zh-CN" sz="1200" dirty="0">
                <a:latin typeface="宋体" pitchFamily="2" charset="-122"/>
              </a:rPr>
              <a:t>CLR   TI           ;</a:t>
            </a:r>
            <a:r>
              <a:rPr lang="zh-CN" altLang="en-US" sz="1200" dirty="0">
                <a:latin typeface="宋体" pitchFamily="2" charset="-122"/>
              </a:rPr>
              <a:t>为下一字节发送作准备</a:t>
            </a:r>
          </a:p>
          <a:p>
            <a:r>
              <a:rPr lang="zh-CN" altLang="en-US" sz="1200" dirty="0">
                <a:latin typeface="宋体" pitchFamily="2" charset="-122"/>
              </a:rPr>
              <a:t>      </a:t>
            </a:r>
            <a:r>
              <a:rPr lang="en-US" altLang="zh-CN" sz="1200" dirty="0">
                <a:latin typeface="宋体" pitchFamily="2" charset="-122"/>
              </a:rPr>
              <a:t>INC   R0           ;R0</a:t>
            </a:r>
            <a:r>
              <a:rPr lang="zh-CN" altLang="en-US" sz="1200" dirty="0">
                <a:latin typeface="宋体" pitchFamily="2" charset="-122"/>
              </a:rPr>
              <a:t>指向下一个数据缓冲单元</a:t>
            </a:r>
          </a:p>
          <a:p>
            <a:r>
              <a:rPr lang="zh-CN" altLang="en-US" sz="1200" dirty="0">
                <a:latin typeface="宋体" pitchFamily="2" charset="-122"/>
              </a:rPr>
              <a:t>      </a:t>
            </a:r>
            <a:r>
              <a:rPr lang="en-US" altLang="zh-CN" sz="1200" dirty="0">
                <a:latin typeface="宋体" pitchFamily="2" charset="-122"/>
              </a:rPr>
              <a:t>CJNE  R0</a:t>
            </a:r>
            <a:r>
              <a:rPr lang="zh-CN" altLang="en-US" sz="1200" dirty="0">
                <a:latin typeface="宋体" pitchFamily="2" charset="-122"/>
              </a:rPr>
              <a:t>，</a:t>
            </a:r>
            <a:r>
              <a:rPr lang="en-US" altLang="zh-CN" sz="1200" dirty="0">
                <a:latin typeface="宋体" pitchFamily="2" charset="-122"/>
              </a:rPr>
              <a:t>#36H</a:t>
            </a:r>
            <a:r>
              <a:rPr lang="zh-CN" altLang="en-US" sz="1200" dirty="0">
                <a:latin typeface="宋体" pitchFamily="2" charset="-122"/>
              </a:rPr>
              <a:t>，</a:t>
            </a:r>
            <a:r>
              <a:rPr lang="en-US" altLang="zh-CN" sz="1200" dirty="0">
                <a:latin typeface="宋体" pitchFamily="2" charset="-122"/>
              </a:rPr>
              <a:t>REDO  ;</a:t>
            </a:r>
            <a:r>
              <a:rPr lang="zh-CN" altLang="en-US" sz="1200" dirty="0">
                <a:latin typeface="宋体" pitchFamily="2" charset="-122"/>
              </a:rPr>
              <a:t>判断是否发完</a:t>
            </a:r>
            <a:r>
              <a:rPr lang="en-US" altLang="zh-CN" sz="1200" dirty="0">
                <a:latin typeface="宋体" pitchFamily="2" charset="-122"/>
              </a:rPr>
              <a:t>6</a:t>
            </a:r>
            <a:r>
              <a:rPr lang="zh-CN" altLang="en-US" sz="1200" dirty="0">
                <a:latin typeface="宋体" pitchFamily="2" charset="-122"/>
              </a:rPr>
              <a:t>个数？</a:t>
            </a:r>
          </a:p>
          <a:p>
            <a:r>
              <a:rPr lang="zh-CN" altLang="en-US" sz="1200" dirty="0">
                <a:latin typeface="宋体" pitchFamily="2" charset="-122"/>
              </a:rPr>
              <a:t>      </a:t>
            </a:r>
            <a:r>
              <a:rPr lang="en-US" altLang="zh-CN" sz="1200" dirty="0">
                <a:latin typeface="宋体" pitchFamily="2" charset="-122"/>
              </a:rPr>
              <a:t>RET                ;</a:t>
            </a:r>
            <a:r>
              <a:rPr lang="zh-CN" altLang="en-US" sz="1200" dirty="0">
                <a:latin typeface="宋体" pitchFamily="2" charset="-122"/>
              </a:rPr>
              <a:t>发完</a:t>
            </a:r>
            <a:r>
              <a:rPr lang="en-US" altLang="zh-CN" sz="1200" dirty="0">
                <a:latin typeface="宋体" pitchFamily="2" charset="-122"/>
              </a:rPr>
              <a:t>6</a:t>
            </a:r>
            <a:r>
              <a:rPr lang="zh-CN" altLang="en-US" sz="1200" dirty="0">
                <a:latin typeface="宋体" pitchFamily="2" charset="-122"/>
              </a:rPr>
              <a:t>个数就返回</a:t>
            </a:r>
          </a:p>
          <a:p>
            <a:r>
              <a:rPr lang="en-US" altLang="zh-CN" sz="1200" dirty="0">
                <a:latin typeface="宋体" pitchFamily="2" charset="-122"/>
              </a:rPr>
              <a:t>TABLE</a:t>
            </a:r>
            <a:r>
              <a:rPr lang="zh-CN" altLang="en-US" sz="1200" dirty="0">
                <a:latin typeface="宋体" pitchFamily="2" charset="-122"/>
              </a:rPr>
              <a:t>：</a:t>
            </a:r>
            <a:r>
              <a:rPr lang="en-US" altLang="zh-CN" sz="1200" dirty="0">
                <a:latin typeface="宋体" pitchFamily="2" charset="-122"/>
              </a:rPr>
              <a:t>DB 0C0H,0F9H,0A4H,0B0H,99H  ;</a:t>
            </a:r>
            <a:r>
              <a:rPr lang="zh-CN" altLang="en-US" sz="1200" dirty="0">
                <a:latin typeface="宋体" pitchFamily="2" charset="-122"/>
              </a:rPr>
              <a:t>共阳</a:t>
            </a:r>
            <a:r>
              <a:rPr lang="en-US" altLang="zh-CN" sz="1200" dirty="0">
                <a:latin typeface="宋体" pitchFamily="2" charset="-122"/>
              </a:rPr>
              <a:t>LED</a:t>
            </a:r>
            <a:r>
              <a:rPr lang="zh-CN" altLang="en-US" sz="1200" dirty="0">
                <a:latin typeface="宋体" pitchFamily="2" charset="-122"/>
              </a:rPr>
              <a:t>译码表</a:t>
            </a:r>
          </a:p>
          <a:p>
            <a:r>
              <a:rPr lang="zh-CN" altLang="en-US" sz="1200" dirty="0">
                <a:latin typeface="宋体" pitchFamily="2" charset="-122"/>
              </a:rPr>
              <a:t>       </a:t>
            </a:r>
            <a:r>
              <a:rPr lang="en-US" altLang="zh-CN" sz="1200" dirty="0">
                <a:latin typeface="宋体" pitchFamily="2" charset="-122"/>
              </a:rPr>
              <a:t>DB 92H, 82H, 0F8H, 80H,90H</a:t>
            </a:r>
          </a:p>
        </p:txBody>
      </p:sp>
    </p:spTree>
    <p:extLst>
      <p:ext uri="{BB962C8B-B14F-4D97-AF65-F5344CB8AC3E}">
        <p14:creationId xmlns:p14="http://schemas.microsoft.com/office/powerpoint/2010/main" val="48755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B64FF3-1343-4A5A-8214-6B3A20DE8439}"/>
              </a:ext>
            </a:extLst>
          </p:cNvPr>
          <p:cNvSpPr/>
          <p:nvPr/>
        </p:nvSpPr>
        <p:spPr>
          <a:xfrm>
            <a:off x="318336" y="243439"/>
            <a:ext cx="26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LED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数码管动态显示举例</a:t>
            </a: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 </a:t>
            </a:r>
            <a:endParaRPr lang="zh-CN" altLang="en-US" dirty="0"/>
          </a:p>
        </p:txBody>
      </p:sp>
      <p:sp>
        <p:nvSpPr>
          <p:cNvPr id="3" name="Text Box 329">
            <a:extLst>
              <a:ext uri="{FF2B5EF4-FFF2-40B4-BE49-F238E27FC236}">
                <a16:creationId xmlns:a16="http://schemas.microsoft.com/office/drawing/2014/main" id="{E0EDAA9D-AB09-4F29-AB35-7828E558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9" y="612775"/>
            <a:ext cx="5566108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黑体" pitchFamily="2" charset="-122"/>
                <a:ea typeface="黑体" pitchFamily="2" charset="-122"/>
              </a:rPr>
              <a:t>    工作原理：从</a:t>
            </a:r>
            <a:r>
              <a:rPr lang="en-US" altLang="zh-CN" sz="1600" dirty="0">
                <a:latin typeface="黑体" pitchFamily="2" charset="-122"/>
                <a:ea typeface="黑体" pitchFamily="2" charset="-122"/>
              </a:rPr>
              <a:t>P0</a:t>
            </a:r>
            <a:r>
              <a:rPr lang="zh-CN" altLang="en-US" sz="1600" dirty="0">
                <a:latin typeface="黑体" pitchFamily="2" charset="-122"/>
                <a:ea typeface="黑体" pitchFamily="2" charset="-122"/>
              </a:rPr>
              <a:t>口送段码</a:t>
            </a:r>
            <a:r>
              <a:rPr lang="en-US" altLang="zh-CN" sz="1600" dirty="0">
                <a:latin typeface="黑体" pitchFamily="2" charset="-122"/>
                <a:ea typeface="黑体" pitchFamily="2" charset="-122"/>
              </a:rPr>
              <a:t>,P1</a:t>
            </a:r>
            <a:r>
              <a:rPr lang="zh-CN" altLang="en-US" sz="1600" dirty="0">
                <a:latin typeface="黑体" pitchFamily="2" charset="-122"/>
                <a:ea typeface="黑体" pitchFamily="2" charset="-122"/>
              </a:rPr>
              <a:t>口送字位码。段码虽同时加在</a:t>
            </a:r>
            <a:r>
              <a:rPr lang="en-US" altLang="zh-CN" sz="1600" dirty="0"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1600" dirty="0">
                <a:latin typeface="黑体" pitchFamily="2" charset="-122"/>
                <a:ea typeface="黑体" pitchFamily="2" charset="-122"/>
              </a:rPr>
              <a:t>个</a:t>
            </a:r>
            <a:r>
              <a:rPr lang="en-US" altLang="zh-CN" sz="1600" dirty="0">
                <a:latin typeface="黑体" pitchFamily="2" charset="-122"/>
                <a:ea typeface="黑体" pitchFamily="2" charset="-122"/>
              </a:rPr>
              <a:t>LED</a:t>
            </a:r>
            <a:r>
              <a:rPr lang="zh-CN" altLang="en-US" sz="1600" dirty="0">
                <a:latin typeface="黑体" pitchFamily="2" charset="-122"/>
                <a:ea typeface="黑体" pitchFamily="2" charset="-122"/>
              </a:rPr>
              <a:t>上，但一次选中一个</a:t>
            </a:r>
            <a:r>
              <a:rPr lang="en-US" altLang="zh-CN" sz="1600" dirty="0">
                <a:latin typeface="黑体" pitchFamily="2" charset="-122"/>
                <a:ea typeface="黑体" pitchFamily="2" charset="-122"/>
              </a:rPr>
              <a:t>LED</a:t>
            </a:r>
            <a:r>
              <a:rPr lang="zh-CN" altLang="en-US" sz="1600" dirty="0">
                <a:latin typeface="黑体" pitchFamily="2" charset="-122"/>
                <a:ea typeface="黑体" pitchFamily="2" charset="-122"/>
              </a:rPr>
              <a:t>。每送一个字符并选中相应字位线，延时一会儿</a:t>
            </a:r>
            <a:r>
              <a:rPr lang="en-US" altLang="zh-CN" sz="1600" dirty="0">
                <a:latin typeface="黑体" pitchFamily="2" charset="-122"/>
                <a:ea typeface="黑体" pitchFamily="2" charset="-122"/>
              </a:rPr>
              <a:t>,</a:t>
            </a:r>
            <a:r>
              <a:rPr lang="zh-CN" altLang="en-US" sz="1600" dirty="0">
                <a:latin typeface="黑体" pitchFamily="2" charset="-122"/>
                <a:ea typeface="黑体" pitchFamily="2" charset="-122"/>
              </a:rPr>
              <a:t>再送下一个</a:t>
            </a:r>
            <a:r>
              <a:rPr lang="en-US" altLang="zh-CN" sz="1600" dirty="0">
                <a:latin typeface="宋体" pitchFamily="2" charset="-122"/>
                <a:ea typeface="黑体" pitchFamily="2" charset="-122"/>
              </a:rPr>
              <a:t>……</a:t>
            </a:r>
            <a:r>
              <a:rPr lang="zh-CN" altLang="en-US" sz="1600" dirty="0">
                <a:latin typeface="黑体" pitchFamily="2" charset="-122"/>
                <a:ea typeface="黑体" pitchFamily="2" charset="-122"/>
              </a:rPr>
              <a:t>循环扫描即可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F0BBBF-DE50-4253-8BF8-737E059A7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9" y="1660971"/>
            <a:ext cx="5566107" cy="290429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F8C1950-8EC8-4FFA-A92E-260DB3BCA914}"/>
              </a:ext>
            </a:extLst>
          </p:cNvPr>
          <p:cNvSpPr/>
          <p:nvPr/>
        </p:nvSpPr>
        <p:spPr>
          <a:xfrm>
            <a:off x="637309" y="4643957"/>
            <a:ext cx="5331229" cy="1970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zh-CN" altLang="en-US" dirty="0">
                <a:latin typeface="宋体" pitchFamily="2" charset="-122"/>
              </a:rPr>
              <a:t>要求：此处为共阴数码管，</a:t>
            </a:r>
            <a:r>
              <a:rPr lang="en-US" altLang="zh-CN" dirty="0">
                <a:latin typeface="宋体" pitchFamily="2" charset="-122"/>
              </a:rPr>
              <a:t>P0</a:t>
            </a:r>
            <a:r>
              <a:rPr lang="zh-CN" altLang="en-US" dirty="0">
                <a:latin typeface="宋体" pitchFamily="2" charset="-122"/>
              </a:rPr>
              <a:t>口送段代码，</a:t>
            </a:r>
            <a:r>
              <a:rPr lang="en-US" altLang="zh-CN" dirty="0">
                <a:latin typeface="宋体" pitchFamily="2" charset="-122"/>
              </a:rPr>
              <a:t>P1</a:t>
            </a:r>
            <a:r>
              <a:rPr lang="zh-CN" altLang="en-US" dirty="0">
                <a:latin typeface="宋体" pitchFamily="2" charset="-122"/>
              </a:rPr>
              <a:t>口送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zh-CN" altLang="en-US" dirty="0">
                <a:latin typeface="宋体" pitchFamily="2" charset="-122"/>
              </a:rPr>
              <a:t>      位选信号。通过查表实现动态显示。</a:t>
            </a:r>
            <a:endParaRPr lang="zh-CN" altLang="en-US" dirty="0">
              <a:latin typeface="宋体" pitchFamily="2" charset="-122"/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zh-CN" altLang="en-US" dirty="0">
                <a:latin typeface="宋体" pitchFamily="2" charset="-122"/>
                <a:sym typeface="Wingdings" pitchFamily="2" charset="2"/>
              </a:rPr>
              <a:t>条件：待显数据</a:t>
            </a:r>
            <a:r>
              <a:rPr lang="en-US" altLang="zh-CN" dirty="0">
                <a:latin typeface="宋体" pitchFamily="2" charset="-122"/>
                <a:sym typeface="Wingdings" pitchFamily="2" charset="2"/>
              </a:rPr>
              <a:t>(00H—09H)</a:t>
            </a:r>
            <a:r>
              <a:rPr lang="zh-CN" altLang="en-US" dirty="0">
                <a:latin typeface="宋体" pitchFamily="2" charset="-122"/>
                <a:sym typeface="Wingdings" pitchFamily="2" charset="2"/>
              </a:rPr>
              <a:t>已放在</a:t>
            </a:r>
            <a:r>
              <a:rPr lang="en-US" altLang="zh-CN" dirty="0">
                <a:latin typeface="宋体" pitchFamily="2" charset="-122"/>
                <a:sym typeface="Wingdings" pitchFamily="2" charset="2"/>
              </a:rPr>
              <a:t>: 7FH—7AH</a:t>
            </a:r>
            <a:r>
              <a:rPr lang="zh-CN" altLang="en-US" dirty="0">
                <a:latin typeface="宋体" pitchFamily="2" charset="-122"/>
                <a:sym typeface="Wingdings" pitchFamily="2" charset="2"/>
              </a:rPr>
              <a:t>单元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zh-CN" altLang="en-US" dirty="0">
                <a:latin typeface="宋体" pitchFamily="2" charset="-122"/>
                <a:sym typeface="Wingdings" pitchFamily="2" charset="2"/>
              </a:rPr>
              <a:t>      中</a:t>
            </a:r>
            <a:r>
              <a:rPr lang="en-US" altLang="zh-CN" dirty="0">
                <a:latin typeface="宋体" pitchFamily="2" charset="-122"/>
                <a:sym typeface="Wingdings" pitchFamily="2" charset="2"/>
              </a:rPr>
              <a:t>(</a:t>
            </a:r>
            <a:r>
              <a:rPr lang="zh-CN" altLang="en-US" dirty="0">
                <a:latin typeface="宋体" pitchFamily="2" charset="-122"/>
                <a:sym typeface="Wingdings" pitchFamily="2" charset="2"/>
              </a:rPr>
              <a:t>分别对应十万位～个位</a:t>
            </a:r>
            <a:r>
              <a:rPr lang="en-US" altLang="zh-CN" dirty="0">
                <a:latin typeface="宋体" pitchFamily="2" charset="-122"/>
                <a:sym typeface="Wingdings" pitchFamily="2" charset="2"/>
              </a:rPr>
              <a:t>)</a:t>
            </a:r>
          </a:p>
          <a:p>
            <a:pPr>
              <a:lnSpc>
                <a:spcPct val="130000"/>
              </a:lnSpc>
              <a:spcBef>
                <a:spcPct val="10000"/>
              </a:spcBef>
            </a:pPr>
            <a:r>
              <a:rPr lang="zh-CN" altLang="en-US" dirty="0">
                <a:latin typeface="宋体" pitchFamily="2" charset="-122"/>
                <a:sym typeface="Wingdings" pitchFamily="2" charset="2"/>
              </a:rPr>
              <a:t>说明：由于用了反相驱动器</a:t>
            </a:r>
            <a:r>
              <a:rPr lang="en-US" altLang="zh-CN" dirty="0">
                <a:latin typeface="宋体" pitchFamily="2" charset="-122"/>
                <a:sym typeface="Wingdings" pitchFamily="2" charset="2"/>
              </a:rPr>
              <a:t>7406</a:t>
            </a:r>
            <a:r>
              <a:rPr lang="zh-CN" altLang="en-US" dirty="0">
                <a:latin typeface="宋体" pitchFamily="2" charset="-122"/>
                <a:sym typeface="Wingdings" pitchFamily="2" charset="2"/>
              </a:rPr>
              <a:t>，要用共阳译码表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4F742D-9BEC-44E3-961E-8946FECFBD1D}"/>
              </a:ext>
            </a:extLst>
          </p:cNvPr>
          <p:cNvSpPr/>
          <p:nvPr/>
        </p:nvSpPr>
        <p:spPr>
          <a:xfrm>
            <a:off x="6096000" y="108653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宋体" pitchFamily="2" charset="-122"/>
              </a:rPr>
              <a:t>DIR:  MOV   DPTR, #DSEG ;</a:t>
            </a:r>
            <a:r>
              <a:rPr lang="zh-CN" altLang="en-US" dirty="0">
                <a:latin typeface="宋体" pitchFamily="2" charset="-122"/>
              </a:rPr>
              <a:t>数码管译码表首址</a:t>
            </a:r>
          </a:p>
          <a:p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dirty="0">
                <a:latin typeface="宋体" pitchFamily="2" charset="-122"/>
              </a:rPr>
              <a:t>MOV   R0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>
                <a:latin typeface="宋体" pitchFamily="2" charset="-122"/>
              </a:rPr>
              <a:t>#7AH   ;</a:t>
            </a:r>
            <a:r>
              <a:rPr lang="zh-CN" altLang="en-US" dirty="0">
                <a:latin typeface="宋体" pitchFamily="2" charset="-122"/>
              </a:rPr>
              <a:t>待显缓冲区个位地址</a:t>
            </a:r>
          </a:p>
          <a:p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dirty="0">
                <a:latin typeface="宋体" pitchFamily="2" charset="-122"/>
              </a:rPr>
              <a:t>MOV   R3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>
                <a:latin typeface="宋体" pitchFamily="2" charset="-122"/>
              </a:rPr>
              <a:t>#01H   ;</a:t>
            </a:r>
            <a:r>
              <a:rPr lang="zh-CN" altLang="en-US" dirty="0">
                <a:latin typeface="宋体" pitchFamily="2" charset="-122"/>
              </a:rPr>
              <a:t>个位的位选信号</a:t>
            </a:r>
            <a:r>
              <a:rPr lang="en-US" altLang="zh-CN" dirty="0">
                <a:latin typeface="宋体" pitchFamily="2" charset="-122"/>
              </a:rPr>
              <a:t>=01H</a:t>
            </a:r>
          </a:p>
          <a:p>
            <a:r>
              <a:rPr lang="en-US" altLang="zh-CN" dirty="0">
                <a:latin typeface="宋体" pitchFamily="2" charset="-122"/>
              </a:rPr>
              <a:t>LD1</a:t>
            </a:r>
            <a:r>
              <a:rPr lang="zh-CN" altLang="en-US" dirty="0">
                <a:latin typeface="宋体" pitchFamily="2" charset="-122"/>
              </a:rPr>
              <a:t>： </a:t>
            </a:r>
            <a:r>
              <a:rPr lang="en-US" altLang="zh-CN" dirty="0">
                <a:latin typeface="宋体" pitchFamily="2" charset="-122"/>
              </a:rPr>
              <a:t>MOV   A</a:t>
            </a:r>
            <a:r>
              <a:rPr lang="zh-CN" altLang="en-US" dirty="0">
                <a:latin typeface="宋体" pitchFamily="2" charset="-122"/>
              </a:rPr>
              <a:t>， </a:t>
            </a:r>
            <a:r>
              <a:rPr lang="en-US" altLang="zh-CN" dirty="0">
                <a:latin typeface="宋体" pitchFamily="2" charset="-122"/>
              </a:rPr>
              <a:t>@R0      ;</a:t>
            </a:r>
            <a:r>
              <a:rPr lang="zh-CN" altLang="en-US" dirty="0">
                <a:latin typeface="宋体" pitchFamily="2" charset="-122"/>
              </a:rPr>
              <a:t>通过</a:t>
            </a:r>
            <a:r>
              <a:rPr lang="en-US" altLang="zh-CN" dirty="0">
                <a:latin typeface="宋体" pitchFamily="2" charset="-122"/>
              </a:rPr>
              <a:t>R0</a:t>
            </a:r>
            <a:r>
              <a:rPr lang="zh-CN" altLang="en-US" dirty="0">
                <a:latin typeface="宋体" pitchFamily="2" charset="-122"/>
              </a:rPr>
              <a:t>间接寻址</a:t>
            </a:r>
          </a:p>
          <a:p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dirty="0">
                <a:latin typeface="宋体" pitchFamily="2" charset="-122"/>
              </a:rPr>
              <a:t>MOVC  A, @A+DPTR   ;</a:t>
            </a:r>
            <a:r>
              <a:rPr lang="zh-CN" altLang="en-US" dirty="0">
                <a:latin typeface="宋体" pitchFamily="2" charset="-122"/>
              </a:rPr>
              <a:t>查表</a:t>
            </a:r>
          </a:p>
          <a:p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dirty="0">
                <a:latin typeface="宋体" pitchFamily="2" charset="-122"/>
              </a:rPr>
              <a:t>MOV   P0, A        ;</a:t>
            </a:r>
            <a:r>
              <a:rPr lang="zh-CN" altLang="en-US" dirty="0">
                <a:latin typeface="宋体" pitchFamily="2" charset="-122"/>
              </a:rPr>
              <a:t>字段码送到</a:t>
            </a:r>
            <a:r>
              <a:rPr lang="en-US" altLang="zh-CN" dirty="0">
                <a:latin typeface="宋体" pitchFamily="2" charset="-122"/>
              </a:rPr>
              <a:t>P0</a:t>
            </a:r>
            <a:r>
              <a:rPr lang="zh-CN" altLang="en-US" dirty="0">
                <a:latin typeface="宋体" pitchFamily="2" charset="-122"/>
              </a:rPr>
              <a:t>口</a:t>
            </a:r>
          </a:p>
          <a:p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dirty="0">
                <a:latin typeface="宋体" pitchFamily="2" charset="-122"/>
              </a:rPr>
              <a:t>MOV   P1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>
                <a:latin typeface="宋体" pitchFamily="2" charset="-122"/>
              </a:rPr>
              <a:t>R3       ;</a:t>
            </a:r>
            <a:r>
              <a:rPr lang="zh-CN" altLang="en-US" dirty="0">
                <a:latin typeface="宋体" pitchFamily="2" charset="-122"/>
              </a:rPr>
              <a:t>字位选择送到</a:t>
            </a:r>
            <a:r>
              <a:rPr lang="en-US" altLang="zh-CN" dirty="0">
                <a:latin typeface="宋体" pitchFamily="2" charset="-122"/>
              </a:rPr>
              <a:t>P1</a:t>
            </a:r>
            <a:r>
              <a:rPr lang="zh-CN" altLang="en-US" dirty="0">
                <a:latin typeface="宋体" pitchFamily="2" charset="-122"/>
              </a:rPr>
              <a:t>口</a:t>
            </a:r>
          </a:p>
          <a:p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dirty="0">
                <a:latin typeface="宋体" pitchFamily="2" charset="-122"/>
              </a:rPr>
              <a:t>LCALL DELY       ;</a:t>
            </a:r>
            <a:r>
              <a:rPr lang="zh-CN" altLang="en-US" dirty="0">
                <a:latin typeface="宋体" pitchFamily="2" charset="-122"/>
              </a:rPr>
              <a:t>调延时</a:t>
            </a:r>
            <a:r>
              <a:rPr lang="en-US" altLang="zh-CN" dirty="0">
                <a:latin typeface="宋体" pitchFamily="2" charset="-122"/>
              </a:rPr>
              <a:t>1ms</a:t>
            </a:r>
            <a:r>
              <a:rPr lang="zh-CN" altLang="en-US" dirty="0">
                <a:latin typeface="宋体" pitchFamily="2" charset="-122"/>
              </a:rPr>
              <a:t>子程序</a:t>
            </a:r>
          </a:p>
          <a:p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dirty="0">
                <a:latin typeface="宋体" pitchFamily="2" charset="-122"/>
              </a:rPr>
              <a:t>INC   R0           ;R0 </a:t>
            </a:r>
            <a:r>
              <a:rPr lang="zh-CN" altLang="en-US" dirty="0">
                <a:latin typeface="宋体" pitchFamily="2" charset="-122"/>
              </a:rPr>
              <a:t>指向下一字节</a:t>
            </a:r>
          </a:p>
          <a:p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dirty="0">
                <a:latin typeface="宋体" pitchFamily="2" charset="-122"/>
              </a:rPr>
              <a:t>MOV   A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>
                <a:latin typeface="宋体" pitchFamily="2" charset="-122"/>
              </a:rPr>
              <a:t>R3</a:t>
            </a:r>
          </a:p>
          <a:p>
            <a:r>
              <a:rPr lang="en-US" altLang="zh-CN" dirty="0">
                <a:latin typeface="宋体" pitchFamily="2" charset="-122"/>
              </a:rPr>
              <a:t>      JB  ACC.5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>
                <a:latin typeface="宋体" pitchFamily="2" charset="-122"/>
              </a:rPr>
              <a:t>LD2     ;</a:t>
            </a:r>
            <a:r>
              <a:rPr lang="zh-CN" altLang="en-US" dirty="0">
                <a:latin typeface="宋体" pitchFamily="2" charset="-122"/>
              </a:rPr>
              <a:t>判是否发完</a:t>
            </a:r>
            <a:r>
              <a:rPr lang="en-US" altLang="zh-CN" dirty="0">
                <a:latin typeface="宋体" pitchFamily="2" charset="-122"/>
              </a:rPr>
              <a:t>6</a:t>
            </a:r>
            <a:r>
              <a:rPr lang="zh-CN" altLang="en-US" dirty="0">
                <a:latin typeface="宋体" pitchFamily="2" charset="-122"/>
              </a:rPr>
              <a:t>个数？</a:t>
            </a:r>
          </a:p>
          <a:p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dirty="0">
                <a:latin typeface="宋体" pitchFamily="2" charset="-122"/>
              </a:rPr>
              <a:t>RL    A            ;R1</a:t>
            </a:r>
            <a:r>
              <a:rPr lang="zh-CN" altLang="en-US" dirty="0">
                <a:latin typeface="宋体" pitchFamily="2" charset="-122"/>
              </a:rPr>
              <a:t>指向下一个位 </a:t>
            </a:r>
          </a:p>
          <a:p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dirty="0">
                <a:latin typeface="宋体" pitchFamily="2" charset="-122"/>
              </a:rPr>
              <a:t>MOV   R3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>
                <a:latin typeface="宋体" pitchFamily="2" charset="-122"/>
              </a:rPr>
              <a:t>A        ;</a:t>
            </a:r>
            <a:r>
              <a:rPr lang="zh-CN" altLang="en-US" dirty="0">
                <a:latin typeface="宋体" pitchFamily="2" charset="-122"/>
              </a:rPr>
              <a:t>位选信号存回</a:t>
            </a:r>
            <a:r>
              <a:rPr lang="en-US" altLang="zh-CN" dirty="0">
                <a:latin typeface="宋体" pitchFamily="2" charset="-122"/>
              </a:rPr>
              <a:t>R1</a:t>
            </a:r>
          </a:p>
          <a:p>
            <a:r>
              <a:rPr lang="en-US" altLang="zh-CN" dirty="0">
                <a:latin typeface="宋体" pitchFamily="2" charset="-122"/>
              </a:rPr>
              <a:t>      SJMP  LD1        ;</a:t>
            </a:r>
            <a:r>
              <a:rPr lang="zh-CN" altLang="en-US" dirty="0">
                <a:latin typeface="宋体" pitchFamily="2" charset="-122"/>
              </a:rPr>
              <a:t>跳去再显示下一个数</a:t>
            </a:r>
          </a:p>
          <a:p>
            <a:r>
              <a:rPr lang="en-US" altLang="zh-CN" dirty="0">
                <a:latin typeface="宋体" pitchFamily="2" charset="-122"/>
              </a:rPr>
              <a:t>LD2</a:t>
            </a:r>
            <a:r>
              <a:rPr lang="zh-CN" altLang="en-US" dirty="0">
                <a:latin typeface="宋体" pitchFamily="2" charset="-122"/>
              </a:rPr>
              <a:t>： </a:t>
            </a:r>
            <a:r>
              <a:rPr lang="en-US" altLang="zh-CN" dirty="0">
                <a:latin typeface="宋体" pitchFamily="2" charset="-122"/>
              </a:rPr>
              <a:t>RET                ;</a:t>
            </a:r>
            <a:r>
              <a:rPr lang="zh-CN" altLang="en-US" dirty="0">
                <a:latin typeface="宋体" pitchFamily="2" charset="-122"/>
              </a:rPr>
              <a:t>发完</a:t>
            </a:r>
            <a:r>
              <a:rPr lang="en-US" altLang="zh-CN" dirty="0">
                <a:latin typeface="宋体" pitchFamily="2" charset="-122"/>
              </a:rPr>
              <a:t>6</a:t>
            </a:r>
            <a:r>
              <a:rPr lang="zh-CN" altLang="en-US" dirty="0">
                <a:latin typeface="宋体" pitchFamily="2" charset="-122"/>
              </a:rPr>
              <a:t>个数就返回</a:t>
            </a:r>
          </a:p>
          <a:p>
            <a:r>
              <a:rPr lang="en-US" altLang="zh-CN" dirty="0">
                <a:latin typeface="宋体" pitchFamily="2" charset="-122"/>
              </a:rPr>
              <a:t>DSEG</a:t>
            </a:r>
            <a:r>
              <a:rPr lang="zh-CN" altLang="en-US" dirty="0">
                <a:latin typeface="宋体" pitchFamily="2" charset="-122"/>
              </a:rPr>
              <a:t>：</a:t>
            </a:r>
            <a:r>
              <a:rPr lang="en-US" altLang="zh-CN" dirty="0">
                <a:latin typeface="宋体" pitchFamily="2" charset="-122"/>
              </a:rPr>
              <a:t>DB 0C0H,0F9H,0A4H,0B0H,99H;</a:t>
            </a:r>
            <a:r>
              <a:rPr lang="zh-CN" altLang="en-US" dirty="0">
                <a:latin typeface="宋体" pitchFamily="2" charset="-122"/>
              </a:rPr>
              <a:t>共阳译码表</a:t>
            </a:r>
          </a:p>
          <a:p>
            <a:r>
              <a:rPr lang="zh-CN" altLang="en-US" dirty="0">
                <a:latin typeface="宋体" pitchFamily="2" charset="-122"/>
              </a:rPr>
              <a:t>      </a:t>
            </a:r>
            <a:r>
              <a:rPr lang="en-US" altLang="zh-CN" dirty="0">
                <a:latin typeface="宋体" pitchFamily="2" charset="-122"/>
              </a:rPr>
              <a:t>DB 92H, 82H, 0F8H, 80H,90H</a:t>
            </a:r>
          </a:p>
        </p:txBody>
      </p:sp>
    </p:spTree>
    <p:extLst>
      <p:ext uri="{BB962C8B-B14F-4D97-AF65-F5344CB8AC3E}">
        <p14:creationId xmlns:p14="http://schemas.microsoft.com/office/powerpoint/2010/main" val="3168348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373DB3-54C6-4ABE-9F51-DACC5D1988B6}"/>
              </a:ext>
            </a:extLst>
          </p:cNvPr>
          <p:cNvSpPr/>
          <p:nvPr/>
        </p:nvSpPr>
        <p:spPr>
          <a:xfrm>
            <a:off x="387927" y="21314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dirty="0"/>
              <a:t>MCS-51</a:t>
            </a:r>
            <a:r>
              <a:rPr lang="zh-CN" altLang="en-US" dirty="0"/>
              <a:t>系列单片机，</a:t>
            </a:r>
            <a:r>
              <a:rPr lang="en-US" altLang="zh-CN" dirty="0"/>
              <a:t>P3</a:t>
            </a:r>
            <a:r>
              <a:rPr lang="zh-CN" altLang="en-US" dirty="0"/>
              <a:t>口作为</a:t>
            </a:r>
            <a:r>
              <a:rPr lang="en-US" altLang="zh-CN" dirty="0"/>
              <a:t>8</a:t>
            </a:r>
            <a:r>
              <a:rPr lang="zh-CN" altLang="en-US" dirty="0"/>
              <a:t>位共阴极</a:t>
            </a:r>
            <a:r>
              <a:rPr lang="en-US" altLang="zh-CN" dirty="0"/>
              <a:t>LED</a:t>
            </a:r>
            <a:r>
              <a:rPr lang="zh-CN" altLang="en-US" dirty="0"/>
              <a:t>显示器的段数据口（字形口），</a:t>
            </a:r>
            <a:r>
              <a:rPr lang="en-US" altLang="zh-CN" dirty="0"/>
              <a:t>P2</a:t>
            </a:r>
            <a:r>
              <a:rPr lang="zh-CN" altLang="en-US" dirty="0"/>
              <a:t>口作为扫描口（字位口），试设计硬件原理图，并编程将自己学号的后</a:t>
            </a:r>
            <a:r>
              <a:rPr lang="en-US" altLang="zh-CN" dirty="0"/>
              <a:t>8</a:t>
            </a:r>
            <a:r>
              <a:rPr lang="zh-CN" altLang="en-US" dirty="0"/>
              <a:t>位在</a:t>
            </a:r>
            <a:r>
              <a:rPr lang="en-US" altLang="zh-CN" dirty="0"/>
              <a:t>LED</a:t>
            </a:r>
            <a:r>
              <a:rPr lang="zh-CN" altLang="en-US" dirty="0"/>
              <a:t>上显示。 （</a:t>
            </a:r>
            <a:r>
              <a:rPr lang="en-US" altLang="zh-CN" dirty="0"/>
              <a:t>LED</a:t>
            </a:r>
            <a:r>
              <a:rPr lang="zh-CN" altLang="en-US" dirty="0"/>
              <a:t>显示器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的段码为：</a:t>
            </a:r>
            <a:r>
              <a:rPr lang="en-US" altLang="zh-CN" dirty="0"/>
              <a:t>3FH</a:t>
            </a:r>
            <a:r>
              <a:rPr lang="zh-CN" altLang="en-US" dirty="0"/>
              <a:t>，</a:t>
            </a:r>
            <a:r>
              <a:rPr lang="en-US" altLang="zh-CN" dirty="0"/>
              <a:t>06H</a:t>
            </a:r>
            <a:r>
              <a:rPr lang="zh-CN" altLang="en-US" dirty="0"/>
              <a:t>，</a:t>
            </a:r>
            <a:r>
              <a:rPr lang="en-US" altLang="zh-CN" dirty="0"/>
              <a:t>5BH</a:t>
            </a:r>
            <a:r>
              <a:rPr lang="zh-CN" altLang="en-US" dirty="0"/>
              <a:t>，</a:t>
            </a:r>
            <a:r>
              <a:rPr lang="en-US" altLang="zh-CN" dirty="0"/>
              <a:t>4FH</a:t>
            </a:r>
            <a:r>
              <a:rPr lang="zh-CN" altLang="en-US" dirty="0"/>
              <a:t>，</a:t>
            </a:r>
            <a:r>
              <a:rPr lang="en-US" altLang="zh-CN" dirty="0"/>
              <a:t>66H</a:t>
            </a:r>
            <a:r>
              <a:rPr lang="zh-CN" altLang="en-US" dirty="0"/>
              <a:t>，</a:t>
            </a:r>
            <a:r>
              <a:rPr lang="en-US" altLang="zh-CN" dirty="0"/>
              <a:t>6DH</a:t>
            </a:r>
            <a:r>
              <a:rPr lang="zh-CN" altLang="en-US" dirty="0"/>
              <a:t>，</a:t>
            </a:r>
            <a:r>
              <a:rPr lang="en-US" altLang="zh-CN" dirty="0"/>
              <a:t>7DH</a:t>
            </a:r>
            <a:r>
              <a:rPr lang="zh-CN" altLang="en-US" dirty="0"/>
              <a:t>，</a:t>
            </a:r>
            <a:r>
              <a:rPr lang="en-US" altLang="zh-CN" dirty="0"/>
              <a:t>07H</a:t>
            </a:r>
            <a:r>
              <a:rPr lang="zh-CN" altLang="en-US" dirty="0"/>
              <a:t>，</a:t>
            </a:r>
            <a:r>
              <a:rPr lang="en-US" altLang="zh-CN" dirty="0"/>
              <a:t>7FH</a:t>
            </a:r>
            <a:r>
              <a:rPr lang="zh-CN" altLang="en-US" dirty="0"/>
              <a:t>，</a:t>
            </a:r>
            <a:r>
              <a:rPr lang="en-US" altLang="zh-CN" dirty="0"/>
              <a:t>67H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6366870-6B68-4BD6-B832-96C62E9885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0956"/>
              </p:ext>
            </p:extLst>
          </p:nvPr>
        </p:nvGraphicFramePr>
        <p:xfrm>
          <a:off x="480033" y="1794343"/>
          <a:ext cx="5737888" cy="326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374595" imgH="3634606" progId="">
                  <p:embed/>
                </p:oleObj>
              </mc:Choice>
              <mc:Fallback>
                <p:oleObj r:id="rId2" imgW="6374595" imgH="3634606" progId="">
                  <p:embed/>
                  <p:pic>
                    <p:nvPicPr>
                      <p:cNvPr id="706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33" y="1794343"/>
                        <a:ext cx="5737888" cy="32693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937F6CB3-3D8F-4C31-95C6-D960EFFF5DA8}"/>
              </a:ext>
            </a:extLst>
          </p:cNvPr>
          <p:cNvSpPr/>
          <p:nvPr/>
        </p:nvSpPr>
        <p:spPr>
          <a:xfrm>
            <a:off x="7462980" y="213143"/>
            <a:ext cx="4572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MOV 78H, #data1</a:t>
            </a:r>
            <a:endParaRPr lang="zh-CN" altLang="en-US" sz="1600" dirty="0"/>
          </a:p>
          <a:p>
            <a:r>
              <a:rPr lang="en-US" sz="1600" dirty="0"/>
              <a:t>MOV 79H, #data2</a:t>
            </a:r>
            <a:endParaRPr lang="zh-CN" altLang="en-US" sz="1600" dirty="0"/>
          </a:p>
          <a:p>
            <a:r>
              <a:rPr lang="en-US" sz="1600" dirty="0"/>
              <a:t>…</a:t>
            </a:r>
            <a:endParaRPr lang="zh-CN" altLang="en-US" sz="1600" dirty="0"/>
          </a:p>
          <a:p>
            <a:r>
              <a:rPr lang="en-US" sz="1600" dirty="0"/>
              <a:t>MOV 7FH, #data8 ;data1-data8</a:t>
            </a:r>
            <a:r>
              <a:rPr lang="zh-CN" altLang="en-US" sz="1600" dirty="0"/>
              <a:t>对应学号</a:t>
            </a:r>
          </a:p>
          <a:p>
            <a:r>
              <a:rPr lang="en-US" sz="1600" dirty="0"/>
              <a:t>MOV DPTR, #TAB</a:t>
            </a:r>
            <a:endParaRPr lang="zh-CN" altLang="en-US" sz="1600" dirty="0"/>
          </a:p>
          <a:p>
            <a:r>
              <a:rPr lang="en-US" sz="1600" dirty="0"/>
              <a:t>MOV R0, #78H</a:t>
            </a:r>
            <a:endParaRPr lang="zh-CN" altLang="en-US" sz="1600" dirty="0"/>
          </a:p>
          <a:p>
            <a:r>
              <a:rPr lang="en-US" sz="1600" dirty="0"/>
              <a:t>MOV R3, #01111111B</a:t>
            </a:r>
            <a:endParaRPr lang="zh-CN" altLang="en-US" sz="1600" dirty="0"/>
          </a:p>
          <a:p>
            <a:r>
              <a:rPr lang="en-US" sz="1600" dirty="0"/>
              <a:t>LD1: MOV P2, R3</a:t>
            </a:r>
            <a:endParaRPr lang="zh-CN" altLang="en-US" sz="1600" dirty="0"/>
          </a:p>
          <a:p>
            <a:r>
              <a:rPr lang="en-US" sz="1600" dirty="0"/>
              <a:t>          MOV A, @R0</a:t>
            </a:r>
            <a:endParaRPr lang="zh-CN" altLang="en-US" sz="1600" dirty="0"/>
          </a:p>
          <a:p>
            <a:r>
              <a:rPr lang="en-US" sz="1600" dirty="0"/>
              <a:t>          MOVC A, @A+DPTR</a:t>
            </a:r>
            <a:endParaRPr lang="zh-CN" altLang="en-US" sz="1600" dirty="0"/>
          </a:p>
          <a:p>
            <a:r>
              <a:rPr lang="en-US" sz="1600" dirty="0"/>
              <a:t>          MOV P3, A</a:t>
            </a:r>
            <a:endParaRPr lang="zh-CN" altLang="en-US" sz="1600" dirty="0"/>
          </a:p>
          <a:p>
            <a:r>
              <a:rPr lang="en-US" sz="1600" dirty="0"/>
              <a:t>          ACALL DELEY</a:t>
            </a:r>
            <a:endParaRPr lang="zh-CN" altLang="en-US" sz="1600" dirty="0"/>
          </a:p>
          <a:p>
            <a:r>
              <a:rPr lang="en-US" sz="1600" dirty="0"/>
              <a:t>          INC R0</a:t>
            </a:r>
            <a:endParaRPr lang="zh-CN" altLang="en-US" sz="1600" dirty="0"/>
          </a:p>
          <a:p>
            <a:r>
              <a:rPr lang="en-US" sz="1600" dirty="0"/>
              <a:t>          MOV A, R3</a:t>
            </a:r>
            <a:endParaRPr lang="zh-CN" altLang="en-US" sz="1600" dirty="0"/>
          </a:p>
          <a:p>
            <a:r>
              <a:rPr lang="en-US" sz="1600" dirty="0"/>
              <a:t>          JNB ACC.0, LD2</a:t>
            </a:r>
            <a:endParaRPr lang="zh-CN" altLang="en-US" sz="1600" dirty="0"/>
          </a:p>
          <a:p>
            <a:r>
              <a:rPr lang="en-US" sz="1600" dirty="0"/>
              <a:t>          RR A</a:t>
            </a:r>
            <a:endParaRPr lang="zh-CN" altLang="en-US" sz="1600" dirty="0"/>
          </a:p>
          <a:p>
            <a:r>
              <a:rPr lang="en-US" sz="1600" dirty="0"/>
              <a:t>         MOV R3, A</a:t>
            </a:r>
            <a:endParaRPr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BB777F-7F82-430B-9ADB-396E500284E7}"/>
              </a:ext>
            </a:extLst>
          </p:cNvPr>
          <p:cNvSpPr/>
          <p:nvPr/>
        </p:nvSpPr>
        <p:spPr>
          <a:xfrm>
            <a:off x="7462980" y="4367105"/>
            <a:ext cx="3724359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        SJMP    LD1</a:t>
            </a:r>
            <a:endParaRPr lang="zh-CN" altLang="en-US" sz="1600" dirty="0"/>
          </a:p>
          <a:p>
            <a:r>
              <a:rPr lang="en-US" sz="1600" dirty="0"/>
              <a:t>LD2: RET</a:t>
            </a:r>
            <a:endParaRPr lang="zh-CN" altLang="en-US" sz="1600" dirty="0"/>
          </a:p>
          <a:p>
            <a:r>
              <a:rPr lang="en-US" sz="1600" dirty="0"/>
              <a:t>DELEY: MOV R7, #02H</a:t>
            </a:r>
            <a:endParaRPr lang="zh-CN" altLang="en-US" sz="1600" dirty="0"/>
          </a:p>
          <a:p>
            <a:r>
              <a:rPr lang="en-US" sz="1600" dirty="0"/>
              <a:t>DL1: MOV R6, #0FEH</a:t>
            </a:r>
            <a:endParaRPr lang="zh-CN" altLang="en-US" sz="1600" dirty="0"/>
          </a:p>
          <a:p>
            <a:r>
              <a:rPr lang="en-US" sz="1600" dirty="0"/>
              <a:t>DL2:DJNZ R6, DL2</a:t>
            </a:r>
            <a:endParaRPr lang="zh-CN" altLang="en-US" sz="1600" dirty="0"/>
          </a:p>
          <a:p>
            <a:r>
              <a:rPr lang="en-US" sz="1600" dirty="0"/>
              <a:t>DJNZ R7, DL1</a:t>
            </a:r>
            <a:endParaRPr lang="zh-CN" altLang="en-US" sz="1600" dirty="0"/>
          </a:p>
          <a:p>
            <a:r>
              <a:rPr lang="en-US" sz="1600" dirty="0"/>
              <a:t>RET</a:t>
            </a:r>
            <a:endParaRPr lang="zh-CN" altLang="en-US" sz="1600" dirty="0"/>
          </a:p>
          <a:p>
            <a:r>
              <a:rPr lang="en-US" sz="1600" dirty="0"/>
              <a:t>TAB: DB 3FH, 06H, 5BH, 4FH, 66H</a:t>
            </a:r>
            <a:endParaRPr lang="zh-CN" altLang="en-US" sz="1600" dirty="0"/>
          </a:p>
          <a:p>
            <a:r>
              <a:rPr lang="en-US" sz="1600" dirty="0"/>
              <a:t>          DB 6DH, 7DH, 07H, 7FH, 67H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115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F3FC0BE-C188-47BD-87AF-CFC891A0BC94}"/>
              </a:ext>
            </a:extLst>
          </p:cNvPr>
          <p:cNvSpPr/>
          <p:nvPr/>
        </p:nvSpPr>
        <p:spPr>
          <a:xfrm>
            <a:off x="0" y="2610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/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例：</a:t>
            </a:r>
            <a:r>
              <a:rPr lang="en-US" altLang="zh-CN" b="1" dirty="0">
                <a:latin typeface="宋体" panose="02010600030101010101" pitchFamily="2" charset="-122"/>
              </a:rPr>
              <a:t>MCS-51</a:t>
            </a:r>
            <a:r>
              <a:rPr lang="zh-CN" altLang="en-US" b="1" dirty="0">
                <a:latin typeface="宋体" panose="02010600030101010101" pitchFamily="2" charset="-122"/>
              </a:rPr>
              <a:t>单片机的</a:t>
            </a:r>
            <a:r>
              <a:rPr lang="en-US" altLang="zh-CN" b="1" dirty="0">
                <a:latin typeface="宋体" panose="02010600030101010101" pitchFamily="2" charset="-122"/>
              </a:rPr>
              <a:t>P1</a:t>
            </a:r>
            <a:r>
              <a:rPr lang="zh-CN" altLang="en-US" b="1" dirty="0">
                <a:latin typeface="宋体" panose="02010600030101010101" pitchFamily="2" charset="-122"/>
              </a:rPr>
              <a:t>口接了一个共阳极的数码管，要求编制程序让数码管从</a:t>
            </a:r>
            <a:r>
              <a:rPr lang="en-US" altLang="zh-CN" b="1" dirty="0">
                <a:latin typeface="宋体" panose="02010600030101010101" pitchFamily="2" charset="-122"/>
              </a:rPr>
              <a:t>0</a:t>
            </a:r>
            <a:r>
              <a:rPr lang="en-US" altLang="en-US" b="1" dirty="0"/>
              <a:t>～</a:t>
            </a:r>
            <a:r>
              <a:rPr lang="en-US" altLang="zh-CN" b="1" dirty="0">
                <a:latin typeface="宋体" panose="02010600030101010101" pitchFamily="2" charset="-122"/>
              </a:rPr>
              <a:t>9</a:t>
            </a:r>
            <a:r>
              <a:rPr lang="zh-CN" altLang="en-US" b="1" dirty="0">
                <a:latin typeface="宋体" panose="02010600030101010101" pitchFamily="2" charset="-122"/>
              </a:rPr>
              <a:t>循环重复显示。</a:t>
            </a:r>
            <a:endParaRPr lang="zh-CN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8245614-D427-4E23-99FC-6129C6387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518709"/>
              </p:ext>
            </p:extLst>
          </p:nvPr>
        </p:nvGraphicFramePr>
        <p:xfrm>
          <a:off x="719643" y="1265575"/>
          <a:ext cx="4150003" cy="3087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2" imgW="4435224" imgH="3299746" progId="">
                  <p:embed/>
                </p:oleObj>
              </mc:Choice>
              <mc:Fallback>
                <p:oleObj name="PBrush" r:id="rId2" imgW="4435224" imgH="3299746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EF34F9EF-283A-4A07-B911-75961BDF8C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2000" contras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43" y="1265575"/>
                        <a:ext cx="4150003" cy="3087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D90E114-A8EE-4196-B2D7-8F6E69505F55}"/>
              </a:ext>
            </a:extLst>
          </p:cNvPr>
          <p:cNvSpPr/>
          <p:nvPr/>
        </p:nvSpPr>
        <p:spPr>
          <a:xfrm>
            <a:off x="6154239" y="214551"/>
            <a:ext cx="6096000" cy="444903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Bef>
                <a:spcPct val="5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其源程序可设计如下：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sz="600" dirty="0"/>
              <a:t>    		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sz="1600" b="1" dirty="0">
                <a:latin typeface="宋体" panose="02010600030101010101" pitchFamily="2" charset="-122"/>
              </a:rPr>
              <a:t>       </a:t>
            </a:r>
            <a:r>
              <a:rPr lang="en-US" altLang="zh-CN" b="1" dirty="0">
                <a:latin typeface="宋体" panose="02010600030101010101" pitchFamily="2" charset="-122"/>
              </a:rPr>
              <a:t>ORG	0000H          </a:t>
            </a:r>
            <a:r>
              <a:rPr lang="zh-CN" altLang="en-US" b="1" dirty="0">
                <a:latin typeface="宋体" panose="02010600030101010101" pitchFamily="2" charset="-122"/>
              </a:rPr>
              <a:t>；程序初始化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MAIN:	MOV 	R0, #00H	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		MOV	DPTR, #TAB     </a:t>
            </a:r>
            <a:r>
              <a:rPr lang="zh-CN" altLang="en-US" b="1" dirty="0">
                <a:latin typeface="宋体" panose="02010600030101010101" pitchFamily="2" charset="-122"/>
              </a:rPr>
              <a:t>；基址初始化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LOOP: MOV	A, R0	        </a:t>
            </a:r>
            <a:r>
              <a:rPr lang="zh-CN" altLang="en-US" b="1" dirty="0">
                <a:latin typeface="宋体" panose="02010600030101010101" pitchFamily="2" charset="-122"/>
              </a:rPr>
              <a:t>；计数显示初始化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latin typeface="宋体" panose="02010600030101010101" pitchFamily="2" charset="-122"/>
              </a:rPr>
              <a:t>MOVC   A,  @A+DPTR    </a:t>
            </a:r>
            <a:r>
              <a:rPr lang="zh-CN" altLang="en-US" b="1" dirty="0">
                <a:latin typeface="宋体" panose="02010600030101010101" pitchFamily="2" charset="-122"/>
              </a:rPr>
              <a:t>；查表获取数码管显示值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MOV	P1,  A         </a:t>
            </a:r>
            <a:r>
              <a:rPr lang="zh-CN" altLang="en-US" b="1" dirty="0">
                <a:latin typeface="宋体" panose="02010600030101010101" pitchFamily="2" charset="-122"/>
              </a:rPr>
              <a:t>；数码管显示查表值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LCALL   DELAY         </a:t>
            </a:r>
            <a:r>
              <a:rPr lang="zh-CN" altLang="en-US" b="1" dirty="0">
                <a:latin typeface="宋体" panose="02010600030101010101" pitchFamily="2" charset="-122"/>
              </a:rPr>
              <a:t>；调用延时子程序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INC    R0	        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r>
              <a:rPr lang="en-US" altLang="zh-CN" b="1" dirty="0">
                <a:latin typeface="宋体" panose="02010600030101010101" pitchFamily="2" charset="-122"/>
              </a:rPr>
              <a:t>R0</a:t>
            </a:r>
            <a:r>
              <a:rPr lang="zh-CN" altLang="en-US" b="1" dirty="0">
                <a:latin typeface="宋体" panose="02010600030101010101" pitchFamily="2" charset="-122"/>
              </a:rPr>
              <a:t>值加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CJNE   R0, #0AH,LOOP  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r>
              <a:rPr lang="en-US" altLang="zh-CN" b="1" dirty="0">
                <a:latin typeface="宋体" panose="02010600030101010101" pitchFamily="2" charset="-122"/>
              </a:rPr>
              <a:t>10</a:t>
            </a:r>
            <a:r>
              <a:rPr lang="zh-CN" altLang="en-US" b="1" dirty="0">
                <a:latin typeface="宋体" panose="02010600030101010101" pitchFamily="2" charset="-122"/>
              </a:rPr>
              <a:t>次不到继续计数</a:t>
            </a:r>
          </a:p>
          <a:p>
            <a:pPr algn="just">
              <a:lnSpc>
                <a:spcPct val="110000"/>
              </a:lnSpc>
              <a:spcBef>
                <a:spcPct val="100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    AJMP    MAIN</a:t>
            </a:r>
          </a:p>
          <a:p>
            <a:pPr algn="just">
              <a:lnSpc>
                <a:spcPct val="115000"/>
              </a:lnSpc>
              <a:spcBef>
                <a:spcPct val="50000"/>
              </a:spcBef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just">
              <a:lnSpc>
                <a:spcPct val="115000"/>
              </a:lnSpc>
              <a:spcBef>
                <a:spcPct val="50000"/>
              </a:spcBef>
            </a:pPr>
            <a:r>
              <a:rPr lang="zh-CN" altLang="en-US" sz="600" dirty="0"/>
              <a:t>			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AC5CB6-1C9C-49BE-B770-4F91DA2B8A69}"/>
              </a:ext>
            </a:extLst>
          </p:cNvPr>
          <p:cNvSpPr/>
          <p:nvPr/>
        </p:nvSpPr>
        <p:spPr>
          <a:xfrm>
            <a:off x="719643" y="4423611"/>
            <a:ext cx="6096000" cy="23376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宋体" panose="02010600030101010101" pitchFamily="2" charset="-122"/>
              </a:rPr>
              <a:t>TAB</a:t>
            </a:r>
            <a:r>
              <a:rPr kumimoji="1" lang="zh-CN" altLang="en-US" b="1" dirty="0">
                <a:latin typeface="宋体" panose="02010600030101010101" pitchFamily="2" charset="-122"/>
              </a:rPr>
              <a:t>：</a:t>
            </a:r>
            <a:r>
              <a:rPr kumimoji="1" lang="en-US" altLang="zh-CN" b="1" dirty="0">
                <a:latin typeface="宋体" panose="02010600030101010101" pitchFamily="2" charset="-122"/>
              </a:rPr>
              <a:t>DB  0C0H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0F9H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0A4H	 </a:t>
            </a:r>
            <a:r>
              <a:rPr kumimoji="1" lang="zh-CN" altLang="en-US" b="1" dirty="0">
                <a:latin typeface="宋体" panose="02010600030101010101" pitchFamily="2" charset="-122"/>
              </a:rPr>
              <a:t>；</a:t>
            </a:r>
            <a:r>
              <a:rPr kumimoji="1" lang="en-US" altLang="zh-CN" b="1" dirty="0">
                <a:latin typeface="宋体" panose="02010600030101010101" pitchFamily="2" charset="-122"/>
              </a:rPr>
              <a:t>0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1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2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b="1" dirty="0">
                <a:latin typeface="宋体" panose="02010600030101010101" pitchFamily="2" charset="-122"/>
              </a:rPr>
              <a:t>	  DB  0B0H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99H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92H     </a:t>
            </a:r>
            <a:r>
              <a:rPr kumimoji="1" lang="zh-CN" altLang="en-US" b="1" dirty="0">
                <a:latin typeface="宋体" panose="02010600030101010101" pitchFamily="2" charset="-122"/>
              </a:rPr>
              <a:t>；</a:t>
            </a:r>
            <a:r>
              <a:rPr kumimoji="1" lang="en-US" altLang="zh-CN" b="1" dirty="0">
                <a:latin typeface="宋体" panose="02010600030101010101" pitchFamily="2" charset="-122"/>
              </a:rPr>
              <a:t>3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4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5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b="1" dirty="0">
                <a:latin typeface="宋体" panose="02010600030101010101" pitchFamily="2" charset="-122"/>
              </a:rPr>
              <a:t>        DB   82H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0F8H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80H	 </a:t>
            </a:r>
            <a:r>
              <a:rPr kumimoji="1" lang="zh-CN" altLang="en-US" b="1" dirty="0">
                <a:latin typeface="宋体" panose="02010600030101010101" pitchFamily="2" charset="-122"/>
              </a:rPr>
              <a:t>；</a:t>
            </a:r>
            <a:r>
              <a:rPr kumimoji="1" lang="en-US" altLang="zh-CN" b="1" dirty="0">
                <a:latin typeface="宋体" panose="02010600030101010101" pitchFamily="2" charset="-122"/>
              </a:rPr>
              <a:t>6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7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8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b="1" dirty="0">
                <a:latin typeface="宋体" panose="02010600030101010101" pitchFamily="2" charset="-122"/>
              </a:rPr>
              <a:t>        DB   90H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88H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83H</a:t>
            </a:r>
            <a:r>
              <a:rPr kumimoji="1" lang="zh-CN" altLang="en-US" b="1" dirty="0">
                <a:latin typeface="宋体" panose="02010600030101010101" pitchFamily="2" charset="-122"/>
              </a:rPr>
              <a:t>，	 ；</a:t>
            </a:r>
            <a:r>
              <a:rPr kumimoji="1" lang="en-US" altLang="zh-CN" b="1" dirty="0">
                <a:latin typeface="宋体" panose="02010600030101010101" pitchFamily="2" charset="-122"/>
              </a:rPr>
              <a:t>9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A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B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b="1" dirty="0">
                <a:latin typeface="宋体" panose="02010600030101010101" pitchFamily="2" charset="-122"/>
              </a:rPr>
              <a:t>	  DB   0C6H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0A1H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86H	 </a:t>
            </a:r>
            <a:r>
              <a:rPr kumimoji="1" lang="zh-CN" altLang="en-US" b="1" dirty="0">
                <a:latin typeface="宋体" panose="02010600030101010101" pitchFamily="2" charset="-122"/>
              </a:rPr>
              <a:t>；</a:t>
            </a:r>
            <a:r>
              <a:rPr kumimoji="1" lang="en-US" altLang="zh-CN" b="1" dirty="0">
                <a:latin typeface="宋体" panose="02010600030101010101" pitchFamily="2" charset="-122"/>
              </a:rPr>
              <a:t>C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D</a:t>
            </a:r>
            <a:r>
              <a:rPr kumimoji="1" lang="zh-CN" altLang="en-US" b="1" dirty="0">
                <a:latin typeface="宋体" panose="02010600030101010101" pitchFamily="2" charset="-122"/>
              </a:rPr>
              <a:t>，</a:t>
            </a:r>
            <a:r>
              <a:rPr kumimoji="1" lang="en-US" altLang="zh-CN" b="1" dirty="0">
                <a:latin typeface="宋体" panose="02010600030101010101" pitchFamily="2" charset="-122"/>
              </a:rPr>
              <a:t>E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b="1" dirty="0">
                <a:latin typeface="宋体" panose="02010600030101010101" pitchFamily="2" charset="-122"/>
              </a:rPr>
              <a:t>	  DB   8EH		 </a:t>
            </a:r>
            <a:r>
              <a:rPr kumimoji="1" lang="zh-CN" altLang="en-US" b="1" dirty="0">
                <a:latin typeface="宋体" panose="02010600030101010101" pitchFamily="2" charset="-122"/>
              </a:rPr>
              <a:t>；</a:t>
            </a:r>
            <a:r>
              <a:rPr kumimoji="1" lang="en-US" altLang="zh-CN" b="1" dirty="0">
                <a:latin typeface="宋体" panose="02010600030101010101" pitchFamily="2" charset="-122"/>
              </a:rPr>
              <a:t>F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63A913-9E50-4642-A8B5-35D2F141A54E}"/>
              </a:ext>
            </a:extLst>
          </p:cNvPr>
          <p:cNvSpPr/>
          <p:nvPr/>
        </p:nvSpPr>
        <p:spPr>
          <a:xfrm>
            <a:off x="8767819" y="3954104"/>
            <a:ext cx="2412800" cy="2800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altLang="zh-CN" sz="1400" b="1" dirty="0">
                <a:latin typeface="宋体" panose="02010600030101010101" pitchFamily="2" charset="-122"/>
              </a:rPr>
              <a:t>DELAY:  MOV  R0,  #100    </a:t>
            </a:r>
            <a:r>
              <a:rPr lang="zh-CN" altLang="en-US" sz="1400" b="1" dirty="0">
                <a:latin typeface="宋体" panose="02010600030101010101" pitchFamily="2" charset="-122"/>
              </a:rPr>
              <a:t>；</a:t>
            </a:r>
            <a:r>
              <a:rPr lang="en-US" altLang="zh-CN" sz="1400" b="1" dirty="0">
                <a:latin typeface="宋体" panose="02010600030101010101" pitchFamily="2" charset="-122"/>
              </a:rPr>
              <a:t>1s</a:t>
            </a:r>
            <a:r>
              <a:rPr lang="zh-CN" altLang="en-US" sz="1400" b="1" dirty="0">
                <a:latin typeface="宋体" panose="02010600030101010101" pitchFamily="2" charset="-122"/>
              </a:rPr>
              <a:t>延时</a:t>
            </a:r>
          </a:p>
          <a:p>
            <a:pPr algn="just">
              <a:lnSpc>
                <a:spcPct val="115000"/>
              </a:lnSpc>
            </a:pPr>
            <a:r>
              <a:rPr lang="en-US" altLang="zh-CN" sz="1400" b="1" dirty="0">
                <a:latin typeface="宋体" panose="02010600030101010101" pitchFamily="2" charset="-122"/>
              </a:rPr>
              <a:t>DEL2:   MOV  R1,  #10</a:t>
            </a:r>
          </a:p>
          <a:p>
            <a:pPr algn="just">
              <a:lnSpc>
                <a:spcPct val="115000"/>
              </a:lnSpc>
            </a:pPr>
            <a:r>
              <a:rPr lang="en-US" altLang="zh-CN" sz="1400" b="1" dirty="0">
                <a:latin typeface="宋体" panose="02010600030101010101" pitchFamily="2" charset="-122"/>
              </a:rPr>
              <a:t>DEL1:   MOV   R2, #7DH</a:t>
            </a:r>
          </a:p>
          <a:p>
            <a:pPr algn="just">
              <a:lnSpc>
                <a:spcPct val="115000"/>
              </a:lnSpc>
            </a:pPr>
            <a:r>
              <a:rPr lang="en-US" altLang="zh-CN" sz="1400" b="1" dirty="0">
                <a:latin typeface="宋体" panose="02010600030101010101" pitchFamily="2" charset="-122"/>
              </a:rPr>
              <a:t>DEL0:   NOP</a:t>
            </a:r>
          </a:p>
          <a:p>
            <a:pPr algn="just">
              <a:lnSpc>
                <a:spcPct val="115000"/>
              </a:lnSpc>
            </a:pPr>
            <a:r>
              <a:rPr lang="en-US" altLang="zh-CN" sz="1400" b="1" dirty="0">
                <a:latin typeface="宋体" panose="02010600030101010101" pitchFamily="2" charset="-122"/>
              </a:rPr>
              <a:t>        NOP</a:t>
            </a:r>
          </a:p>
          <a:p>
            <a:pPr algn="just">
              <a:lnSpc>
                <a:spcPct val="115000"/>
              </a:lnSpc>
            </a:pPr>
            <a:r>
              <a:rPr lang="en-US" altLang="zh-CN" sz="1400" b="1" dirty="0">
                <a:latin typeface="宋体" panose="02010600030101010101" pitchFamily="2" charset="-122"/>
              </a:rPr>
              <a:t>        DJNZ    R2, DEL0</a:t>
            </a:r>
          </a:p>
          <a:p>
            <a:pPr algn="just">
              <a:lnSpc>
                <a:spcPct val="115000"/>
              </a:lnSpc>
            </a:pPr>
            <a:r>
              <a:rPr lang="en-US" altLang="zh-CN" sz="1400" b="1" dirty="0">
                <a:latin typeface="宋体" panose="02010600030101010101" pitchFamily="2" charset="-122"/>
              </a:rPr>
              <a:t>        DJNZ    R1, DEL1</a:t>
            </a:r>
          </a:p>
          <a:p>
            <a:pPr algn="just">
              <a:lnSpc>
                <a:spcPct val="115000"/>
              </a:lnSpc>
            </a:pPr>
            <a:r>
              <a:rPr lang="en-US" altLang="zh-CN" sz="1400" b="1" dirty="0">
                <a:latin typeface="宋体" panose="02010600030101010101" pitchFamily="2" charset="-122"/>
              </a:rPr>
              <a:t>        DJNZ   R0, DEL2</a:t>
            </a:r>
          </a:p>
          <a:p>
            <a:pPr algn="just">
              <a:lnSpc>
                <a:spcPct val="115000"/>
              </a:lnSpc>
            </a:pPr>
            <a:r>
              <a:rPr lang="en-US" altLang="zh-CN" sz="1400" b="1" dirty="0">
                <a:latin typeface="宋体" panose="02010600030101010101" pitchFamily="2" charset="-122"/>
              </a:rPr>
              <a:t>        RET</a:t>
            </a:r>
          </a:p>
          <a:p>
            <a:pPr algn="just">
              <a:lnSpc>
                <a:spcPct val="115000"/>
              </a:lnSpc>
            </a:pPr>
            <a:r>
              <a:rPr lang="en-US" altLang="zh-CN" sz="1400" b="1" dirty="0">
                <a:latin typeface="宋体" panose="02010600030101010101" pitchFamily="2" charset="-122"/>
              </a:rPr>
              <a:t>        END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146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B201F9B9-8C30-4CF0-AF99-17AD100BA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32" y="64273"/>
            <a:ext cx="82946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/>
              <a:t>画出</a:t>
            </a:r>
            <a:r>
              <a:rPr lang="en-US" altLang="zh-CN" sz="2000" b="1" dirty="0"/>
              <a:t>MCS-51</a:t>
            </a:r>
            <a:r>
              <a:rPr lang="zh-CN" altLang="en-US" sz="2000" b="1" dirty="0"/>
              <a:t>系列单片机综合扩展一片</a:t>
            </a:r>
            <a:r>
              <a:rPr lang="en-US" altLang="zh-CN" sz="2000" b="1" dirty="0"/>
              <a:t>27C16</a:t>
            </a:r>
            <a:r>
              <a:rPr lang="zh-CN" altLang="en-US" sz="2000" b="1" dirty="0"/>
              <a:t>和一片</a:t>
            </a:r>
            <a:r>
              <a:rPr lang="en-US" altLang="zh-CN" sz="2000" b="1" dirty="0"/>
              <a:t>6264</a:t>
            </a:r>
            <a:r>
              <a:rPr lang="zh-CN" altLang="en-US" sz="2000" b="1" dirty="0"/>
              <a:t>的逻辑扩展图，写出它们的地址范围。试编写程序，将</a:t>
            </a:r>
            <a:r>
              <a:rPr lang="en-US" altLang="zh-CN" sz="2000" b="1" dirty="0"/>
              <a:t>27C16</a:t>
            </a:r>
            <a:r>
              <a:rPr lang="zh-CN" altLang="en-US" sz="2000" b="1" dirty="0"/>
              <a:t>末地址单元中的数据写入</a:t>
            </a:r>
            <a:r>
              <a:rPr lang="en-US" altLang="zh-CN" sz="2000" b="1" dirty="0"/>
              <a:t>6264</a:t>
            </a:r>
            <a:r>
              <a:rPr lang="zh-CN" altLang="en-US" sz="2000" b="1" dirty="0"/>
              <a:t>的首地址单元中</a:t>
            </a:r>
          </a:p>
        </p:txBody>
      </p:sp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749E3997-EF8D-4C44-9578-02695EC4C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30728"/>
              </p:ext>
            </p:extLst>
          </p:nvPr>
        </p:nvGraphicFramePr>
        <p:xfrm>
          <a:off x="90532" y="1167866"/>
          <a:ext cx="7040563" cy="413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367569" imgH="3744441" progId="Visio.Drawing.11">
                  <p:embed/>
                </p:oleObj>
              </mc:Choice>
              <mc:Fallback>
                <p:oleObj r:id="rId2" imgW="6367569" imgH="3744441" progId="Visio.Drawing.11">
                  <p:embed/>
                  <p:pic>
                    <p:nvPicPr>
                      <p:cNvPr id="52225" name="Object 1">
                        <a:extLst>
                          <a:ext uri="{FF2B5EF4-FFF2-40B4-BE49-F238E27FC236}">
                            <a16:creationId xmlns:a16="http://schemas.microsoft.com/office/drawing/2014/main" id="{8E9CCE73-2299-416F-835D-00E13DE94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32" y="1167866"/>
                        <a:ext cx="7040563" cy="413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839C4C3-A305-4293-B58E-4266DD15B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95" y="823868"/>
            <a:ext cx="5230842" cy="257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27C16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0000H-07FFH</a:t>
            </a: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6264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地址：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6000H-7FFFH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（多组答对一组即可）</a:t>
            </a:r>
            <a:endParaRPr lang="zh-CN" altLang="en-US" b="1" dirty="0"/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DPTR, #07FFH</a:t>
            </a: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A, #0</a:t>
            </a: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MOVC  A, @A+DPTR</a:t>
            </a: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DPTR, #6000H</a:t>
            </a:r>
            <a:endParaRPr lang="en-US" altLang="zh-CN" b="1" dirty="0"/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MOVX @DPTR, A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1578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>
            <a:extLst>
              <a:ext uri="{FF2B5EF4-FFF2-40B4-BE49-F238E27FC236}">
                <a16:creationId xmlns:a16="http://schemas.microsoft.com/office/drawing/2014/main" id="{221406AD-E9D0-48E5-BD6B-2140C505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25" y="107093"/>
            <a:ext cx="81391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画出</a:t>
            </a:r>
            <a:r>
              <a:rPr lang="en-US" altLang="zh-CN" sz="2000" b="1"/>
              <a:t>MCS-51</a:t>
            </a:r>
            <a:r>
              <a:rPr lang="zh-CN" altLang="en-US" sz="2000" b="1"/>
              <a:t>系列单片机综合扩展一片</a:t>
            </a:r>
            <a:r>
              <a:rPr lang="en-US" altLang="zh-CN" sz="2000" b="1"/>
              <a:t>27C64</a:t>
            </a:r>
            <a:r>
              <a:rPr lang="zh-CN" altLang="en-US" sz="2000" b="1"/>
              <a:t>和两片</a:t>
            </a:r>
            <a:r>
              <a:rPr lang="en-US" altLang="zh-CN" sz="2000" b="1"/>
              <a:t>6116</a:t>
            </a:r>
            <a:r>
              <a:rPr lang="zh-CN" altLang="en-US" sz="2000" b="1"/>
              <a:t>的逻辑扩展图，写出它们的地址范围。试编写程序，将</a:t>
            </a:r>
            <a:r>
              <a:rPr lang="en-US" altLang="zh-CN" sz="2000" b="1"/>
              <a:t>27C64</a:t>
            </a:r>
            <a:r>
              <a:rPr lang="zh-CN" altLang="en-US" sz="2000" b="1"/>
              <a:t>末地址单元的数据写入第二片</a:t>
            </a:r>
            <a:r>
              <a:rPr lang="en-US" altLang="zh-CN" sz="2000" b="1"/>
              <a:t>6116</a:t>
            </a:r>
            <a:r>
              <a:rPr lang="zh-CN" altLang="en-US" sz="2000" b="1"/>
              <a:t>的首地址单元中。</a:t>
            </a:r>
          </a:p>
        </p:txBody>
      </p:sp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6A0C5295-FF9E-4A0E-BF4E-8417C05FB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304571"/>
              </p:ext>
            </p:extLst>
          </p:nvPr>
        </p:nvGraphicFramePr>
        <p:xfrm>
          <a:off x="145825" y="952275"/>
          <a:ext cx="8748713" cy="384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974948" imgH="3934978" progId="Visio.Drawing.11">
                  <p:embed/>
                </p:oleObj>
              </mc:Choice>
              <mc:Fallback>
                <p:oleObj r:id="rId2" imgW="8974948" imgH="3934978" progId="Visio.Drawing.11">
                  <p:embed/>
                  <p:pic>
                    <p:nvPicPr>
                      <p:cNvPr id="55297" name="Object 1">
                        <a:extLst>
                          <a:ext uri="{FF2B5EF4-FFF2-40B4-BE49-F238E27FC236}">
                            <a16:creationId xmlns:a16="http://schemas.microsoft.com/office/drawing/2014/main" id="{4CE340EF-DAE5-42EB-AAE0-2420DDFEB6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25" y="952275"/>
                        <a:ext cx="8748713" cy="3840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06D6D601-0E2D-4701-9E21-83353CB8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215" y="4354157"/>
            <a:ext cx="450129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地址：</a:t>
            </a:r>
            <a:endParaRPr lang="zh-CN" altLang="zh-CN" sz="1400" b="1" dirty="0"/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27C64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地址：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0000H-1FFFH</a:t>
            </a:r>
            <a:endParaRPr lang="en-US" altLang="zh-CN" sz="1400" b="1" dirty="0"/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6116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）地址：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4000H-47FFH  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（多组答对一组即可）</a:t>
            </a:r>
            <a:endParaRPr lang="zh-CN" altLang="en-US" sz="1400" b="1" dirty="0"/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6116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）地址：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8000H-87FFH  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（多组答对一组即可）</a:t>
            </a:r>
            <a:endParaRPr lang="zh-CN" altLang="en-US" sz="1400" b="1" dirty="0"/>
          </a:p>
          <a:p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编程：</a:t>
            </a:r>
            <a:endParaRPr lang="zh-CN" altLang="en-US" sz="1400" b="1" dirty="0"/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DPTR, #1FFFH</a:t>
            </a:r>
            <a:endParaRPr lang="en-US" altLang="zh-CN" sz="1400" b="1" dirty="0"/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A, #0</a:t>
            </a:r>
            <a:endParaRPr lang="en-US" altLang="zh-CN" sz="1400" b="1" dirty="0"/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MOVC A, @A+DPTR</a:t>
            </a:r>
            <a:endParaRPr lang="en-US" altLang="zh-CN" sz="1400" b="1" dirty="0"/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DPTR, #8000H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MOVX @DPTR, A</a:t>
            </a:r>
            <a:r>
              <a:rPr lang="en-US" altLang="zh-CN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845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B4652A8-33E9-4322-A0D3-38F993AEF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62" y="199604"/>
            <a:ext cx="807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kumimoji="1"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8255</a:t>
            </a: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PA</a:t>
            </a: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PC</a:t>
            </a: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口输出方波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A3BA613-507F-41EF-8218-AE13C8AC7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62" y="968375"/>
            <a:ext cx="80772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    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ORG  0030H</a:t>
            </a:r>
          </a:p>
          <a:p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WAVE: MOV  DPTR,#7FFFH ;8255 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控制字寄存器地址</a:t>
            </a:r>
          </a:p>
          <a:p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MOV  A, #80H      ;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A,B,C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口为基本输出口</a:t>
            </a:r>
          </a:p>
          <a:p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MOVX @DPTR, A</a:t>
            </a:r>
          </a:p>
          <a:p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MOV  A, #55H      ;8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位高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低电平相间输出</a:t>
            </a:r>
          </a:p>
          <a:p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REPT: MOV  DPTR,#7FFCH ;8255 A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口地址</a:t>
            </a:r>
          </a:p>
          <a:p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MOVX @DPTR, A</a:t>
            </a:r>
          </a:p>
          <a:p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INC  DPTR         ;8255 B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口地址（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0FF7DH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MOVX @DPTR, A</a:t>
            </a:r>
          </a:p>
          <a:p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INC  DPTR         ;8255 C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口地址（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0FF7EH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MOVX @DPTR, A   </a:t>
            </a:r>
          </a:p>
          <a:p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LCALL DELY1S      ;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延时 </a:t>
            </a:r>
          </a:p>
          <a:p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CPL  A            ;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取反</a:t>
            </a:r>
          </a:p>
          <a:p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SJMP REPT         ;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跳到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REPT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去循环</a:t>
            </a:r>
          </a:p>
        </p:txBody>
      </p:sp>
    </p:spTree>
    <p:extLst>
      <p:ext uri="{BB962C8B-B14F-4D97-AF65-F5344CB8AC3E}">
        <p14:creationId xmlns:p14="http://schemas.microsoft.com/office/powerpoint/2010/main" val="34190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8D54FB8D-BEBF-4639-8DC3-CDDDFB566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8255 A.B.C</a:t>
            </a: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口输出方波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4833FC18-879A-4E48-9324-1F0CB1CC4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115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903E6C1-DE91-4730-895F-C91D3C268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115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9113C815-722A-47A2-8DA7-622AFA192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572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2CC09CDD-5CD9-4296-AAE1-173BFB210D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1115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AB3DCD49-6A7B-467F-A241-9819D0A69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115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22805B0B-F9D0-4128-84BA-C2BC124A1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115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1173B91D-1051-4086-A241-90593824B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572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1D60826-D4B4-4C2C-B74C-E55DC6797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1115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B790832F-2864-4353-8B2C-C8439E9E2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115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85D64219-0E2C-4ADD-938C-1C0AA3343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115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2DD7C60-65E6-4C87-A6A5-4884403FD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572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E8407158-1DF8-498E-A8EC-61DCE915D4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1115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88DB4956-4EE3-46E6-BF2A-C5460ACB4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115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2806AA72-D131-40CC-B69A-67B0824AF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115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6689DC66-CDDE-4D59-82E0-0D36809D2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572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A7E69404-EED5-4971-8524-ED35855B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115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B1CD871B-DE69-4CA2-B5EF-B5E9CC69B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115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4421342A-FE92-4C20-B355-7B8DD2547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115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29E8ECEB-B410-4932-A35E-8079A82B2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572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20AD8A19-C8F4-4D26-A96F-D96C7BCAB4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1115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A82BF4BC-44E0-4E46-8342-E0A4738C5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115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7B642805-8111-40C1-A54D-AA80043A6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115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71396D56-CD8B-432B-A9E9-B688592F8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572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4E70828F-6940-484F-A854-9BC33264B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1115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3716F144-5BB1-4E3B-88D3-0AE06361D6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115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8519B2DF-28E4-4778-B631-B1A7D80C00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334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D8766E8C-8B65-4C42-9127-22303C7AF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334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C54A8833-35E7-43AA-911D-1F47CC65CB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791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71F3F18D-052D-4DF6-A25C-81FA0471B7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334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E3B8B237-33C2-4DD2-9E34-0B16D7E44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334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B6456C0E-D36A-4AB1-AD68-5F2987DEA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334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C8B78032-AA07-4BA0-8F2B-19D414616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791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818DE0C0-E0C7-4319-8EDA-B0365C8B21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334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D262F96A-635C-4D0A-AB3D-A8A13C028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334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5AC68C7B-0349-4D0C-9BD6-2B47A07C8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34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F4DE772A-D436-47D6-99D4-194EE947D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791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76D80D03-ECBD-4B0A-82D9-9C5F256B9E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334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0840A450-2F74-4BE6-A411-96B07BF4B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334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23DE508E-0112-490C-8D47-6F0104279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334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53290959-E186-4E3E-BDA7-C78958596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791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F2F76E0C-AEB4-49F6-89C6-EB0260BD8B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334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4DF70C1E-840A-443A-B13C-426951162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334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27D0FBC9-D20D-4ED4-AC04-11676F98A7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334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00A13229-60A2-47EA-9D4F-7EEBCF4B4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91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E1B10CBB-5DE0-4536-AF84-3E3BA20FB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334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A6B3EC8C-0FA6-46D0-9487-A68FC6ADAE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334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1" name="Line 50">
            <a:extLst>
              <a:ext uri="{FF2B5EF4-FFF2-40B4-BE49-F238E27FC236}">
                <a16:creationId xmlns:a16="http://schemas.microsoft.com/office/drawing/2014/main" id="{91771B0A-DC18-48BA-8B5E-85794EEEC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334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2" name="Line 51">
            <a:extLst>
              <a:ext uri="{FF2B5EF4-FFF2-40B4-BE49-F238E27FC236}">
                <a16:creationId xmlns:a16="http://schemas.microsoft.com/office/drawing/2014/main" id="{1ECF0DA9-6AAE-4F0A-83AE-66508F8EB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791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07EC71F8-FA22-4EA1-BA39-EB45981277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334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4" name="Line 53">
            <a:extLst>
              <a:ext uri="{FF2B5EF4-FFF2-40B4-BE49-F238E27FC236}">
                <a16:creationId xmlns:a16="http://schemas.microsoft.com/office/drawing/2014/main" id="{2D951722-CE0A-4E95-9E48-2C774F6FE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334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6FD75338-0155-495A-AB2B-D5F829F7C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553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11786ADA-D0C0-4831-A8B4-EE68539A63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5537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6C8F5FE8-9977-4E7F-A5C1-7F869129DC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010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8" name="Line 57">
            <a:extLst>
              <a:ext uri="{FF2B5EF4-FFF2-40B4-BE49-F238E27FC236}">
                <a16:creationId xmlns:a16="http://schemas.microsoft.com/office/drawing/2014/main" id="{9DF0525D-D4A7-4BBF-981E-1C1C495DAC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5537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D5025665-E577-42B5-8BA2-B73EC02B0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553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8F4580E6-C62C-44A6-8950-E234143645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5537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575A9C8E-7020-432E-9731-2B1BB46B8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010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2" name="Line 61">
            <a:extLst>
              <a:ext uri="{FF2B5EF4-FFF2-40B4-BE49-F238E27FC236}">
                <a16:creationId xmlns:a16="http://schemas.microsoft.com/office/drawing/2014/main" id="{FE4252F3-183C-4F90-948E-AC418C3DBB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5537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3" name="Line 62">
            <a:extLst>
              <a:ext uri="{FF2B5EF4-FFF2-40B4-BE49-F238E27FC236}">
                <a16:creationId xmlns:a16="http://schemas.microsoft.com/office/drawing/2014/main" id="{5BD1146D-1466-4A3D-B1F5-FF225B20B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553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4" name="Line 63">
            <a:extLst>
              <a:ext uri="{FF2B5EF4-FFF2-40B4-BE49-F238E27FC236}">
                <a16:creationId xmlns:a16="http://schemas.microsoft.com/office/drawing/2014/main" id="{6EB1291A-4A94-461E-8C55-B9C021503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537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5" name="Line 64">
            <a:extLst>
              <a:ext uri="{FF2B5EF4-FFF2-40B4-BE49-F238E27FC236}">
                <a16:creationId xmlns:a16="http://schemas.microsoft.com/office/drawing/2014/main" id="{67B64C4B-4A35-4375-90E1-79A855457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010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6" name="Line 65">
            <a:extLst>
              <a:ext uri="{FF2B5EF4-FFF2-40B4-BE49-F238E27FC236}">
                <a16:creationId xmlns:a16="http://schemas.microsoft.com/office/drawing/2014/main" id="{67576EE3-AB79-45E6-B966-177C2CCE46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5537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7" name="Line 66">
            <a:extLst>
              <a:ext uri="{FF2B5EF4-FFF2-40B4-BE49-F238E27FC236}">
                <a16:creationId xmlns:a16="http://schemas.microsoft.com/office/drawing/2014/main" id="{E06D2753-2BC1-400E-8A3C-A291F3134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553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8" name="Line 67">
            <a:extLst>
              <a:ext uri="{FF2B5EF4-FFF2-40B4-BE49-F238E27FC236}">
                <a16:creationId xmlns:a16="http://schemas.microsoft.com/office/drawing/2014/main" id="{6DF93AFF-CC33-436F-A0E1-365E77353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5537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9" name="Line 68">
            <a:extLst>
              <a:ext uri="{FF2B5EF4-FFF2-40B4-BE49-F238E27FC236}">
                <a16:creationId xmlns:a16="http://schemas.microsoft.com/office/drawing/2014/main" id="{4A57CDEE-B456-40B6-85AD-D7F9D0D7D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010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0" name="Line 69">
            <a:extLst>
              <a:ext uri="{FF2B5EF4-FFF2-40B4-BE49-F238E27FC236}">
                <a16:creationId xmlns:a16="http://schemas.microsoft.com/office/drawing/2014/main" id="{CC54869F-BA42-45FE-B41E-D334D9107D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35537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1" name="Line 70">
            <a:extLst>
              <a:ext uri="{FF2B5EF4-FFF2-40B4-BE49-F238E27FC236}">
                <a16:creationId xmlns:a16="http://schemas.microsoft.com/office/drawing/2014/main" id="{9DA7B8CF-ECDE-4796-9E61-379304D67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553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2" name="Line 71">
            <a:extLst>
              <a:ext uri="{FF2B5EF4-FFF2-40B4-BE49-F238E27FC236}">
                <a16:creationId xmlns:a16="http://schemas.microsoft.com/office/drawing/2014/main" id="{0BFF446F-3C53-4193-9D5A-1A58AE59F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5537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3" name="Line 72">
            <a:extLst>
              <a:ext uri="{FF2B5EF4-FFF2-40B4-BE49-F238E27FC236}">
                <a16:creationId xmlns:a16="http://schemas.microsoft.com/office/drawing/2014/main" id="{EEBCFFF4-C1F5-40F5-8E62-B4C284AEA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010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4" name="Line 73">
            <a:extLst>
              <a:ext uri="{FF2B5EF4-FFF2-40B4-BE49-F238E27FC236}">
                <a16:creationId xmlns:a16="http://schemas.microsoft.com/office/drawing/2014/main" id="{F40E72A1-93D3-46EE-BC4A-F58F6A66B5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5537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5" name="Line 74">
            <a:extLst>
              <a:ext uri="{FF2B5EF4-FFF2-40B4-BE49-F238E27FC236}">
                <a16:creationId xmlns:a16="http://schemas.microsoft.com/office/drawing/2014/main" id="{C2C35438-2BD3-4AE6-ADBA-DA5BD8C98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553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6" name="Line 75">
            <a:extLst>
              <a:ext uri="{FF2B5EF4-FFF2-40B4-BE49-F238E27FC236}">
                <a16:creationId xmlns:a16="http://schemas.microsoft.com/office/drawing/2014/main" id="{37D79902-DB36-4672-B224-F453E91D1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5537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7" name="Line 76">
            <a:extLst>
              <a:ext uri="{FF2B5EF4-FFF2-40B4-BE49-F238E27FC236}">
                <a16:creationId xmlns:a16="http://schemas.microsoft.com/office/drawing/2014/main" id="{F436336D-EB2C-49A3-8B6E-659A47064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010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8" name="Line 77">
            <a:extLst>
              <a:ext uri="{FF2B5EF4-FFF2-40B4-BE49-F238E27FC236}">
                <a16:creationId xmlns:a16="http://schemas.microsoft.com/office/drawing/2014/main" id="{EC1C123B-018D-4F91-8381-20A541ABF4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5537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79" name="Line 78">
            <a:extLst>
              <a:ext uri="{FF2B5EF4-FFF2-40B4-BE49-F238E27FC236}">
                <a16:creationId xmlns:a16="http://schemas.microsoft.com/office/drawing/2014/main" id="{A45410C1-CEDB-4565-A13A-4887911D0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3548990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0" name="Line 79">
            <a:extLst>
              <a:ext uri="{FF2B5EF4-FFF2-40B4-BE49-F238E27FC236}">
                <a16:creationId xmlns:a16="http://schemas.microsoft.com/office/drawing/2014/main" id="{06B2C7C5-F510-4DF2-89EC-744A5F2B4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772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1" name="Line 80">
            <a:extLst>
              <a:ext uri="{FF2B5EF4-FFF2-40B4-BE49-F238E27FC236}">
                <a16:creationId xmlns:a16="http://schemas.microsoft.com/office/drawing/2014/main" id="{96F68708-F259-45F5-BE2A-313F6F116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772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2" name="Line 81">
            <a:extLst>
              <a:ext uri="{FF2B5EF4-FFF2-40B4-BE49-F238E27FC236}">
                <a16:creationId xmlns:a16="http://schemas.microsoft.com/office/drawing/2014/main" id="{90F71E10-4780-4E58-B77E-05EB21949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230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3" name="Line 82">
            <a:extLst>
              <a:ext uri="{FF2B5EF4-FFF2-40B4-BE49-F238E27FC236}">
                <a16:creationId xmlns:a16="http://schemas.microsoft.com/office/drawing/2014/main" id="{E4515A28-C9CE-4351-95D4-1EE8949C52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772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4" name="Line 83">
            <a:extLst>
              <a:ext uri="{FF2B5EF4-FFF2-40B4-BE49-F238E27FC236}">
                <a16:creationId xmlns:a16="http://schemas.microsoft.com/office/drawing/2014/main" id="{7A4E7D14-5D8B-4A85-98C4-6412A5CB1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72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5" name="Line 84">
            <a:extLst>
              <a:ext uri="{FF2B5EF4-FFF2-40B4-BE49-F238E27FC236}">
                <a16:creationId xmlns:a16="http://schemas.microsoft.com/office/drawing/2014/main" id="{E60A17BC-6A26-49F7-8B55-B476B97B7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772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6" name="Line 85">
            <a:extLst>
              <a:ext uri="{FF2B5EF4-FFF2-40B4-BE49-F238E27FC236}">
                <a16:creationId xmlns:a16="http://schemas.microsoft.com/office/drawing/2014/main" id="{533CE766-512E-4F85-A97E-207325DA1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230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7" name="Line 86">
            <a:extLst>
              <a:ext uri="{FF2B5EF4-FFF2-40B4-BE49-F238E27FC236}">
                <a16:creationId xmlns:a16="http://schemas.microsoft.com/office/drawing/2014/main" id="{DDBB1F05-19EB-421D-BED9-2230FE0E7B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772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8" name="Line 87">
            <a:extLst>
              <a:ext uri="{FF2B5EF4-FFF2-40B4-BE49-F238E27FC236}">
                <a16:creationId xmlns:a16="http://schemas.microsoft.com/office/drawing/2014/main" id="{FE442147-63CA-4254-B621-643BE924C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772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89" name="Line 88">
            <a:extLst>
              <a:ext uri="{FF2B5EF4-FFF2-40B4-BE49-F238E27FC236}">
                <a16:creationId xmlns:a16="http://schemas.microsoft.com/office/drawing/2014/main" id="{D098690C-F6BA-44E0-96F7-BA106C443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772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0" name="Line 89">
            <a:extLst>
              <a:ext uri="{FF2B5EF4-FFF2-40B4-BE49-F238E27FC236}">
                <a16:creationId xmlns:a16="http://schemas.microsoft.com/office/drawing/2014/main" id="{F395E1ED-3EB5-4E5F-BE22-A4C02B407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230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1" name="Line 90">
            <a:extLst>
              <a:ext uri="{FF2B5EF4-FFF2-40B4-BE49-F238E27FC236}">
                <a16:creationId xmlns:a16="http://schemas.microsoft.com/office/drawing/2014/main" id="{3B439A83-C9FB-499E-B9B3-CC81D6713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772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2" name="Line 91">
            <a:extLst>
              <a:ext uri="{FF2B5EF4-FFF2-40B4-BE49-F238E27FC236}">
                <a16:creationId xmlns:a16="http://schemas.microsoft.com/office/drawing/2014/main" id="{CB59676B-426C-45AD-AC08-21C8171C7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772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3" name="Line 92">
            <a:extLst>
              <a:ext uri="{FF2B5EF4-FFF2-40B4-BE49-F238E27FC236}">
                <a16:creationId xmlns:a16="http://schemas.microsoft.com/office/drawing/2014/main" id="{7A5DE506-3173-4E19-83F4-E382D5236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772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4" name="Line 93">
            <a:extLst>
              <a:ext uri="{FF2B5EF4-FFF2-40B4-BE49-F238E27FC236}">
                <a16:creationId xmlns:a16="http://schemas.microsoft.com/office/drawing/2014/main" id="{1DC8542C-F6D9-4C1F-8019-8A013EA20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230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5" name="Line 94">
            <a:extLst>
              <a:ext uri="{FF2B5EF4-FFF2-40B4-BE49-F238E27FC236}">
                <a16:creationId xmlns:a16="http://schemas.microsoft.com/office/drawing/2014/main" id="{4E17020C-F980-40BE-BF23-8C844AAD83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4772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6" name="Line 95">
            <a:extLst>
              <a:ext uri="{FF2B5EF4-FFF2-40B4-BE49-F238E27FC236}">
                <a16:creationId xmlns:a16="http://schemas.microsoft.com/office/drawing/2014/main" id="{1CEB9468-AFDF-4DAB-8652-AA7C6DE63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772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7" name="Line 96">
            <a:extLst>
              <a:ext uri="{FF2B5EF4-FFF2-40B4-BE49-F238E27FC236}">
                <a16:creationId xmlns:a16="http://schemas.microsoft.com/office/drawing/2014/main" id="{EAD4155F-0190-45DB-978A-F4BDEDB9C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772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8" name="Line 97">
            <a:extLst>
              <a:ext uri="{FF2B5EF4-FFF2-40B4-BE49-F238E27FC236}">
                <a16:creationId xmlns:a16="http://schemas.microsoft.com/office/drawing/2014/main" id="{A3FD43B6-626A-4710-A584-28134EFEA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230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99" name="Line 98">
            <a:extLst>
              <a:ext uri="{FF2B5EF4-FFF2-40B4-BE49-F238E27FC236}">
                <a16:creationId xmlns:a16="http://schemas.microsoft.com/office/drawing/2014/main" id="{AE58E5AF-8E00-4FE2-A2C4-8A7418FCB6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772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00" name="Line 99">
            <a:extLst>
              <a:ext uri="{FF2B5EF4-FFF2-40B4-BE49-F238E27FC236}">
                <a16:creationId xmlns:a16="http://schemas.microsoft.com/office/drawing/2014/main" id="{64A8ACDD-A64C-4B18-8F93-9A9E370E5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772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01" name="Line 100">
            <a:extLst>
              <a:ext uri="{FF2B5EF4-FFF2-40B4-BE49-F238E27FC236}">
                <a16:creationId xmlns:a16="http://schemas.microsoft.com/office/drawing/2014/main" id="{47A5A322-BDF9-4638-B9C8-1E57AC7EBF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772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02" name="Line 101">
            <a:extLst>
              <a:ext uri="{FF2B5EF4-FFF2-40B4-BE49-F238E27FC236}">
                <a16:creationId xmlns:a16="http://schemas.microsoft.com/office/drawing/2014/main" id="{3A7E7DA9-0103-46B8-AD8A-6205EE084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230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03" name="Line 102">
            <a:extLst>
              <a:ext uri="{FF2B5EF4-FFF2-40B4-BE49-F238E27FC236}">
                <a16:creationId xmlns:a16="http://schemas.microsoft.com/office/drawing/2014/main" id="{1BE10902-53C4-41EA-923C-1A4EEEDA4D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4772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04" name="Line 103">
            <a:extLst>
              <a:ext uri="{FF2B5EF4-FFF2-40B4-BE49-F238E27FC236}">
                <a16:creationId xmlns:a16="http://schemas.microsoft.com/office/drawing/2014/main" id="{152A5F10-E492-403D-BFC3-213D0FA97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772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05" name="Line 104">
            <a:extLst>
              <a:ext uri="{FF2B5EF4-FFF2-40B4-BE49-F238E27FC236}">
                <a16:creationId xmlns:a16="http://schemas.microsoft.com/office/drawing/2014/main" id="{420A5977-F283-4ECD-AD95-6D07E1AA3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5839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06" name="Line 105">
            <a:extLst>
              <a:ext uri="{FF2B5EF4-FFF2-40B4-BE49-F238E27FC236}">
                <a16:creationId xmlns:a16="http://schemas.microsoft.com/office/drawing/2014/main" id="{3E8EF5CA-C1C1-47E8-8830-A834E4CB3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5382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07" name="Line 106">
            <a:extLst>
              <a:ext uri="{FF2B5EF4-FFF2-40B4-BE49-F238E27FC236}">
                <a16:creationId xmlns:a16="http://schemas.microsoft.com/office/drawing/2014/main" id="{110CE1E0-D162-472A-8551-B11D4E82D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382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08" name="Line 107">
            <a:extLst>
              <a:ext uri="{FF2B5EF4-FFF2-40B4-BE49-F238E27FC236}">
                <a16:creationId xmlns:a16="http://schemas.microsoft.com/office/drawing/2014/main" id="{8142BCDF-2C10-4D4D-AA85-161F58C6C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382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09" name="Line 108">
            <a:extLst>
              <a:ext uri="{FF2B5EF4-FFF2-40B4-BE49-F238E27FC236}">
                <a16:creationId xmlns:a16="http://schemas.microsoft.com/office/drawing/2014/main" id="{3EF71E51-FF79-4C68-8623-EDB9EF4F3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839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10" name="Line 109">
            <a:extLst>
              <a:ext uri="{FF2B5EF4-FFF2-40B4-BE49-F238E27FC236}">
                <a16:creationId xmlns:a16="http://schemas.microsoft.com/office/drawing/2014/main" id="{C28418DC-6511-4808-B372-0986B92729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382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11" name="Line 110">
            <a:extLst>
              <a:ext uri="{FF2B5EF4-FFF2-40B4-BE49-F238E27FC236}">
                <a16:creationId xmlns:a16="http://schemas.microsoft.com/office/drawing/2014/main" id="{0A181713-A17B-4191-9BC6-A5FB51A05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382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12" name="Line 111">
            <a:extLst>
              <a:ext uri="{FF2B5EF4-FFF2-40B4-BE49-F238E27FC236}">
                <a16:creationId xmlns:a16="http://schemas.microsoft.com/office/drawing/2014/main" id="{188E2E9D-ADA8-41C1-BDBB-4B4192576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382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13" name="Line 112">
            <a:extLst>
              <a:ext uri="{FF2B5EF4-FFF2-40B4-BE49-F238E27FC236}">
                <a16:creationId xmlns:a16="http://schemas.microsoft.com/office/drawing/2014/main" id="{9A4B67B3-9E43-4C53-953E-E398E3C1C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5839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14" name="Line 113">
            <a:extLst>
              <a:ext uri="{FF2B5EF4-FFF2-40B4-BE49-F238E27FC236}">
                <a16:creationId xmlns:a16="http://schemas.microsoft.com/office/drawing/2014/main" id="{DF43DC65-6E60-4045-83BF-1D84D6382C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5382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15" name="Line 114">
            <a:extLst>
              <a:ext uri="{FF2B5EF4-FFF2-40B4-BE49-F238E27FC236}">
                <a16:creationId xmlns:a16="http://schemas.microsoft.com/office/drawing/2014/main" id="{B15A697B-1689-4030-8472-94893B867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382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16" name="Line 115">
            <a:extLst>
              <a:ext uri="{FF2B5EF4-FFF2-40B4-BE49-F238E27FC236}">
                <a16:creationId xmlns:a16="http://schemas.microsoft.com/office/drawing/2014/main" id="{5BEA35F7-D3DA-498A-8274-E27E6A1EF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382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17" name="Line 116">
            <a:extLst>
              <a:ext uri="{FF2B5EF4-FFF2-40B4-BE49-F238E27FC236}">
                <a16:creationId xmlns:a16="http://schemas.microsoft.com/office/drawing/2014/main" id="{068BF69F-0165-4CE7-988C-80D6E041B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839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18" name="Line 117">
            <a:extLst>
              <a:ext uri="{FF2B5EF4-FFF2-40B4-BE49-F238E27FC236}">
                <a16:creationId xmlns:a16="http://schemas.microsoft.com/office/drawing/2014/main" id="{5E40A72F-3520-4D48-B438-D8808BF39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382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19" name="Line 118">
            <a:extLst>
              <a:ext uri="{FF2B5EF4-FFF2-40B4-BE49-F238E27FC236}">
                <a16:creationId xmlns:a16="http://schemas.microsoft.com/office/drawing/2014/main" id="{65E2E379-EEA0-4396-BCAF-33A320088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382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0" name="Line 119">
            <a:extLst>
              <a:ext uri="{FF2B5EF4-FFF2-40B4-BE49-F238E27FC236}">
                <a16:creationId xmlns:a16="http://schemas.microsoft.com/office/drawing/2014/main" id="{836D6078-D066-4BD3-BB4B-041C50147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382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1" name="Line 120">
            <a:extLst>
              <a:ext uri="{FF2B5EF4-FFF2-40B4-BE49-F238E27FC236}">
                <a16:creationId xmlns:a16="http://schemas.microsoft.com/office/drawing/2014/main" id="{8A1D0B32-DBE6-4FC8-ADB9-2576E5B2A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839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2" name="Line 121">
            <a:extLst>
              <a:ext uri="{FF2B5EF4-FFF2-40B4-BE49-F238E27FC236}">
                <a16:creationId xmlns:a16="http://schemas.microsoft.com/office/drawing/2014/main" id="{24D4EE32-AF0B-48BB-953C-C2868CB923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5382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3" name="Line 122">
            <a:extLst>
              <a:ext uri="{FF2B5EF4-FFF2-40B4-BE49-F238E27FC236}">
                <a16:creationId xmlns:a16="http://schemas.microsoft.com/office/drawing/2014/main" id="{A1996DA9-D106-403F-A0D7-37BAA3661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382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4" name="Line 123">
            <a:extLst>
              <a:ext uri="{FF2B5EF4-FFF2-40B4-BE49-F238E27FC236}">
                <a16:creationId xmlns:a16="http://schemas.microsoft.com/office/drawing/2014/main" id="{4A2C4EA5-C761-48E3-A60F-874F02201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382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5" name="Line 124">
            <a:extLst>
              <a:ext uri="{FF2B5EF4-FFF2-40B4-BE49-F238E27FC236}">
                <a16:creationId xmlns:a16="http://schemas.microsoft.com/office/drawing/2014/main" id="{EEAE597A-5CB6-4525-A41D-7CA3A87ED3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839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6" name="Line 125">
            <a:extLst>
              <a:ext uri="{FF2B5EF4-FFF2-40B4-BE49-F238E27FC236}">
                <a16:creationId xmlns:a16="http://schemas.microsoft.com/office/drawing/2014/main" id="{37047E32-C3DE-443A-B7DD-256216A8EF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5382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7" name="Line 126">
            <a:extLst>
              <a:ext uri="{FF2B5EF4-FFF2-40B4-BE49-F238E27FC236}">
                <a16:creationId xmlns:a16="http://schemas.microsoft.com/office/drawing/2014/main" id="{DF482AE4-2DBC-4007-B337-1854553B3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382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8" name="Line 127">
            <a:extLst>
              <a:ext uri="{FF2B5EF4-FFF2-40B4-BE49-F238E27FC236}">
                <a16:creationId xmlns:a16="http://schemas.microsoft.com/office/drawing/2014/main" id="{F3A49CFC-F2B8-44F6-BD9B-A94854A25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3825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29" name="Line 128">
            <a:extLst>
              <a:ext uri="{FF2B5EF4-FFF2-40B4-BE49-F238E27FC236}">
                <a16:creationId xmlns:a16="http://schemas.microsoft.com/office/drawing/2014/main" id="{C7CD508D-53D6-48E4-80D5-B503CECA4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8397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30" name="Line 129">
            <a:extLst>
              <a:ext uri="{FF2B5EF4-FFF2-40B4-BE49-F238E27FC236}">
                <a16:creationId xmlns:a16="http://schemas.microsoft.com/office/drawing/2014/main" id="{430D5387-6146-4532-B1CA-F41F1732A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182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31" name="Line 130">
            <a:extLst>
              <a:ext uri="{FF2B5EF4-FFF2-40B4-BE49-F238E27FC236}">
                <a16:creationId xmlns:a16="http://schemas.microsoft.com/office/drawing/2014/main" id="{5430644D-0FF7-4EED-AACC-D92109C38A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1724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32" name="Line 131">
            <a:extLst>
              <a:ext uri="{FF2B5EF4-FFF2-40B4-BE49-F238E27FC236}">
                <a16:creationId xmlns:a16="http://schemas.microsoft.com/office/drawing/2014/main" id="{118FCB61-D4B6-4E11-825E-B1714A374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724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33" name="Line 132">
            <a:extLst>
              <a:ext uri="{FF2B5EF4-FFF2-40B4-BE49-F238E27FC236}">
                <a16:creationId xmlns:a16="http://schemas.microsoft.com/office/drawing/2014/main" id="{7B381DFA-B80B-437C-A1F1-2063F53A8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724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34" name="Line 133">
            <a:extLst>
              <a:ext uri="{FF2B5EF4-FFF2-40B4-BE49-F238E27FC236}">
                <a16:creationId xmlns:a16="http://schemas.microsoft.com/office/drawing/2014/main" id="{2F8079FF-2973-4A3C-9EBA-810BA0E82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182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35" name="Line 134">
            <a:extLst>
              <a:ext uri="{FF2B5EF4-FFF2-40B4-BE49-F238E27FC236}">
                <a16:creationId xmlns:a16="http://schemas.microsoft.com/office/drawing/2014/main" id="{70DAA4DF-312F-40D1-B044-3C42C12FB1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1724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36" name="Line 135">
            <a:extLst>
              <a:ext uri="{FF2B5EF4-FFF2-40B4-BE49-F238E27FC236}">
                <a16:creationId xmlns:a16="http://schemas.microsoft.com/office/drawing/2014/main" id="{FA0095C7-6103-4AEC-8FF6-69E0EA59F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724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37" name="Line 136">
            <a:extLst>
              <a:ext uri="{FF2B5EF4-FFF2-40B4-BE49-F238E27FC236}">
                <a16:creationId xmlns:a16="http://schemas.microsoft.com/office/drawing/2014/main" id="{3333FCCC-AD62-40B2-90F6-C22C74E34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1724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38" name="Line 137">
            <a:extLst>
              <a:ext uri="{FF2B5EF4-FFF2-40B4-BE49-F238E27FC236}">
                <a16:creationId xmlns:a16="http://schemas.microsoft.com/office/drawing/2014/main" id="{F001D6D2-18DB-4A44-B678-29960219C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182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39" name="Line 138">
            <a:extLst>
              <a:ext uri="{FF2B5EF4-FFF2-40B4-BE49-F238E27FC236}">
                <a16:creationId xmlns:a16="http://schemas.microsoft.com/office/drawing/2014/main" id="{BC4A66E1-AD5F-4B9F-A9C2-EE2ECEEF78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724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40" name="Line 139">
            <a:extLst>
              <a:ext uri="{FF2B5EF4-FFF2-40B4-BE49-F238E27FC236}">
                <a16:creationId xmlns:a16="http://schemas.microsoft.com/office/drawing/2014/main" id="{D684D94F-9F0E-4DA3-BA2B-11E397294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724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41" name="Line 140">
            <a:extLst>
              <a:ext uri="{FF2B5EF4-FFF2-40B4-BE49-F238E27FC236}">
                <a16:creationId xmlns:a16="http://schemas.microsoft.com/office/drawing/2014/main" id="{F77E583C-762A-40C2-AB84-D24EFD1B0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724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42" name="Line 141">
            <a:extLst>
              <a:ext uri="{FF2B5EF4-FFF2-40B4-BE49-F238E27FC236}">
                <a16:creationId xmlns:a16="http://schemas.microsoft.com/office/drawing/2014/main" id="{2D57C8F9-9962-486D-8303-F7FF551468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182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43" name="Line 142">
            <a:extLst>
              <a:ext uri="{FF2B5EF4-FFF2-40B4-BE49-F238E27FC236}">
                <a16:creationId xmlns:a16="http://schemas.microsoft.com/office/drawing/2014/main" id="{5E09814C-D4F6-44E0-8244-94675ECB5A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1724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44" name="Line 143">
            <a:extLst>
              <a:ext uri="{FF2B5EF4-FFF2-40B4-BE49-F238E27FC236}">
                <a16:creationId xmlns:a16="http://schemas.microsoft.com/office/drawing/2014/main" id="{8583BCFA-8506-41C6-B9FD-BCBCF2F6D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1724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45" name="Line 144">
            <a:extLst>
              <a:ext uri="{FF2B5EF4-FFF2-40B4-BE49-F238E27FC236}">
                <a16:creationId xmlns:a16="http://schemas.microsoft.com/office/drawing/2014/main" id="{3F2E0355-44A4-4AB2-BACB-96D60FB47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724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46" name="Line 145">
            <a:extLst>
              <a:ext uri="{FF2B5EF4-FFF2-40B4-BE49-F238E27FC236}">
                <a16:creationId xmlns:a16="http://schemas.microsoft.com/office/drawing/2014/main" id="{7F0954DA-FDA3-401D-A23B-AEB76ACEE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182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47" name="Line 146">
            <a:extLst>
              <a:ext uri="{FF2B5EF4-FFF2-40B4-BE49-F238E27FC236}">
                <a16:creationId xmlns:a16="http://schemas.microsoft.com/office/drawing/2014/main" id="{01A32B91-C7BD-4366-A7B2-3BDD3FDC13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1724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48" name="Line 147">
            <a:extLst>
              <a:ext uri="{FF2B5EF4-FFF2-40B4-BE49-F238E27FC236}">
                <a16:creationId xmlns:a16="http://schemas.microsoft.com/office/drawing/2014/main" id="{B8A6DC3C-6125-452A-8853-48FB6B038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724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49" name="Line 148">
            <a:extLst>
              <a:ext uri="{FF2B5EF4-FFF2-40B4-BE49-F238E27FC236}">
                <a16:creationId xmlns:a16="http://schemas.microsoft.com/office/drawing/2014/main" id="{A689B6F5-0B47-400B-A0C0-CB882EE5D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724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0" name="Line 149">
            <a:extLst>
              <a:ext uri="{FF2B5EF4-FFF2-40B4-BE49-F238E27FC236}">
                <a16:creationId xmlns:a16="http://schemas.microsoft.com/office/drawing/2014/main" id="{BD8CC944-1B5C-4769-BCA1-FAA1E21EB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182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1" name="Line 150">
            <a:extLst>
              <a:ext uri="{FF2B5EF4-FFF2-40B4-BE49-F238E27FC236}">
                <a16:creationId xmlns:a16="http://schemas.microsoft.com/office/drawing/2014/main" id="{54FFFEE1-9580-4AAF-BCB1-D030E7714B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1724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2" name="Line 151">
            <a:extLst>
              <a:ext uri="{FF2B5EF4-FFF2-40B4-BE49-F238E27FC236}">
                <a16:creationId xmlns:a16="http://schemas.microsoft.com/office/drawing/2014/main" id="{602F9305-FA40-4DB4-A592-8CA815671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17249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3" name="Line 152">
            <a:extLst>
              <a:ext uri="{FF2B5EF4-FFF2-40B4-BE49-F238E27FC236}">
                <a16:creationId xmlns:a16="http://schemas.microsoft.com/office/drawing/2014/main" id="{61B124D3-E19B-472F-8DAE-22FF79902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7249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4" name="Line 153">
            <a:extLst>
              <a:ext uri="{FF2B5EF4-FFF2-40B4-BE49-F238E27FC236}">
                <a16:creationId xmlns:a16="http://schemas.microsoft.com/office/drawing/2014/main" id="{EA16F17A-73F5-4B84-B3B1-FC5D6BB27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182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5" name="Line 154">
            <a:extLst>
              <a:ext uri="{FF2B5EF4-FFF2-40B4-BE49-F238E27FC236}">
                <a16:creationId xmlns:a16="http://schemas.microsoft.com/office/drawing/2014/main" id="{E86902CC-A272-45B7-93E0-14B4AAF54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401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6" name="Line 155">
            <a:extLst>
              <a:ext uri="{FF2B5EF4-FFF2-40B4-BE49-F238E27FC236}">
                <a16:creationId xmlns:a16="http://schemas.microsoft.com/office/drawing/2014/main" id="{847B5A3C-3023-4B41-8631-88A02BC26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9441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7" name="Line 156">
            <a:extLst>
              <a:ext uri="{FF2B5EF4-FFF2-40B4-BE49-F238E27FC236}">
                <a16:creationId xmlns:a16="http://schemas.microsoft.com/office/drawing/2014/main" id="{389DC823-C8DB-479B-BF55-4FD15375D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944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8" name="Line 157">
            <a:extLst>
              <a:ext uri="{FF2B5EF4-FFF2-40B4-BE49-F238E27FC236}">
                <a16:creationId xmlns:a16="http://schemas.microsoft.com/office/drawing/2014/main" id="{D6B2A788-607E-4500-A1DE-8F60F693F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441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9" name="Line 158">
            <a:extLst>
              <a:ext uri="{FF2B5EF4-FFF2-40B4-BE49-F238E27FC236}">
                <a16:creationId xmlns:a16="http://schemas.microsoft.com/office/drawing/2014/main" id="{401FE6A9-FDB9-43BE-A8FF-DB52208FC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01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0" name="Line 159">
            <a:extLst>
              <a:ext uri="{FF2B5EF4-FFF2-40B4-BE49-F238E27FC236}">
                <a16:creationId xmlns:a16="http://schemas.microsoft.com/office/drawing/2014/main" id="{A4F74AA0-4841-4877-9E50-A663B72800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9441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1" name="Line 160">
            <a:extLst>
              <a:ext uri="{FF2B5EF4-FFF2-40B4-BE49-F238E27FC236}">
                <a16:creationId xmlns:a16="http://schemas.microsoft.com/office/drawing/2014/main" id="{68D94F3E-0AD2-4F72-A465-0C8ECA894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944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2" name="Line 161">
            <a:extLst>
              <a:ext uri="{FF2B5EF4-FFF2-40B4-BE49-F238E27FC236}">
                <a16:creationId xmlns:a16="http://schemas.microsoft.com/office/drawing/2014/main" id="{F57638FC-0184-45D8-BE23-DA31BD4D7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9441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3" name="Line 162">
            <a:extLst>
              <a:ext uri="{FF2B5EF4-FFF2-40B4-BE49-F238E27FC236}">
                <a16:creationId xmlns:a16="http://schemas.microsoft.com/office/drawing/2014/main" id="{0F5D125C-7964-4AD1-AD68-78E5DB6C9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3401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4" name="Line 163">
            <a:extLst>
              <a:ext uri="{FF2B5EF4-FFF2-40B4-BE49-F238E27FC236}">
                <a16:creationId xmlns:a16="http://schemas.microsoft.com/office/drawing/2014/main" id="{F2458994-802C-4E14-A363-288F12780C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9441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5" name="Line 164">
            <a:extLst>
              <a:ext uri="{FF2B5EF4-FFF2-40B4-BE49-F238E27FC236}">
                <a16:creationId xmlns:a16="http://schemas.microsoft.com/office/drawing/2014/main" id="{56A4744A-E6F5-4C21-9259-44C0DD0A4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944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6" name="Line 165">
            <a:extLst>
              <a:ext uri="{FF2B5EF4-FFF2-40B4-BE49-F238E27FC236}">
                <a16:creationId xmlns:a16="http://schemas.microsoft.com/office/drawing/2014/main" id="{A7BC16C2-DDC7-4F1D-B94F-99424C1B5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9441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7" name="Line 166">
            <a:extLst>
              <a:ext uri="{FF2B5EF4-FFF2-40B4-BE49-F238E27FC236}">
                <a16:creationId xmlns:a16="http://schemas.microsoft.com/office/drawing/2014/main" id="{DB344149-32EC-4F7F-85FB-C4F6A3623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401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8" name="Line 167">
            <a:extLst>
              <a:ext uri="{FF2B5EF4-FFF2-40B4-BE49-F238E27FC236}">
                <a16:creationId xmlns:a16="http://schemas.microsoft.com/office/drawing/2014/main" id="{28502D14-E878-4715-BF26-9A4CC1B682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29441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69" name="Line 168">
            <a:extLst>
              <a:ext uri="{FF2B5EF4-FFF2-40B4-BE49-F238E27FC236}">
                <a16:creationId xmlns:a16="http://schemas.microsoft.com/office/drawing/2014/main" id="{0B28BF45-304C-4442-8E0D-F8DA3F4AC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944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70" name="Line 169">
            <a:extLst>
              <a:ext uri="{FF2B5EF4-FFF2-40B4-BE49-F238E27FC236}">
                <a16:creationId xmlns:a16="http://schemas.microsoft.com/office/drawing/2014/main" id="{0199B303-241A-45A5-9F1E-65A93A9A1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441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71" name="Line 170">
            <a:extLst>
              <a:ext uri="{FF2B5EF4-FFF2-40B4-BE49-F238E27FC236}">
                <a16:creationId xmlns:a16="http://schemas.microsoft.com/office/drawing/2014/main" id="{59CFBC5E-5099-442C-960F-4A3697C779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401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72" name="Line 171">
            <a:extLst>
              <a:ext uri="{FF2B5EF4-FFF2-40B4-BE49-F238E27FC236}">
                <a16:creationId xmlns:a16="http://schemas.microsoft.com/office/drawing/2014/main" id="{0BD1AE29-5731-4054-BF04-1DEC678FA7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9441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73" name="Line 172">
            <a:extLst>
              <a:ext uri="{FF2B5EF4-FFF2-40B4-BE49-F238E27FC236}">
                <a16:creationId xmlns:a16="http://schemas.microsoft.com/office/drawing/2014/main" id="{EDA46501-EEB9-4E41-BAE6-EEC03D192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944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74" name="Line 173">
            <a:extLst>
              <a:ext uri="{FF2B5EF4-FFF2-40B4-BE49-F238E27FC236}">
                <a16:creationId xmlns:a16="http://schemas.microsoft.com/office/drawing/2014/main" id="{3BB7C87D-8E50-4728-9E87-FFBFA3C9D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9441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75" name="Line 174">
            <a:extLst>
              <a:ext uri="{FF2B5EF4-FFF2-40B4-BE49-F238E27FC236}">
                <a16:creationId xmlns:a16="http://schemas.microsoft.com/office/drawing/2014/main" id="{53678B07-4126-4996-A5C6-A1B9FDD77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401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76" name="Line 175">
            <a:extLst>
              <a:ext uri="{FF2B5EF4-FFF2-40B4-BE49-F238E27FC236}">
                <a16:creationId xmlns:a16="http://schemas.microsoft.com/office/drawing/2014/main" id="{B81A5101-DB73-44A7-A2EF-A3ACAA0643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9441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77" name="Line 176">
            <a:extLst>
              <a:ext uri="{FF2B5EF4-FFF2-40B4-BE49-F238E27FC236}">
                <a16:creationId xmlns:a16="http://schemas.microsoft.com/office/drawing/2014/main" id="{62959E8A-9AFE-4A49-89F6-8640E7983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9441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78" name="Line 177">
            <a:extLst>
              <a:ext uri="{FF2B5EF4-FFF2-40B4-BE49-F238E27FC236}">
                <a16:creationId xmlns:a16="http://schemas.microsoft.com/office/drawing/2014/main" id="{38F7FC78-1457-42CC-A55C-9CC0A3922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9441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79" name="Line 178">
            <a:extLst>
              <a:ext uri="{FF2B5EF4-FFF2-40B4-BE49-F238E27FC236}">
                <a16:creationId xmlns:a16="http://schemas.microsoft.com/office/drawing/2014/main" id="{04E7C008-0158-45F3-B79A-EE8E2C1BE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401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0" name="Line 179">
            <a:extLst>
              <a:ext uri="{FF2B5EF4-FFF2-40B4-BE49-F238E27FC236}">
                <a16:creationId xmlns:a16="http://schemas.microsoft.com/office/drawing/2014/main" id="{E841A398-8B44-4171-B620-98520EFBA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620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1" name="Line 180">
            <a:extLst>
              <a:ext uri="{FF2B5EF4-FFF2-40B4-BE49-F238E27FC236}">
                <a16:creationId xmlns:a16="http://schemas.microsoft.com/office/drawing/2014/main" id="{8288B3AC-8EB0-4861-A8A9-BE3A10607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163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2" name="Line 181">
            <a:extLst>
              <a:ext uri="{FF2B5EF4-FFF2-40B4-BE49-F238E27FC236}">
                <a16:creationId xmlns:a16="http://schemas.microsoft.com/office/drawing/2014/main" id="{C32A9E8D-1C67-49EF-9261-DCB2589D7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163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3" name="Line 182">
            <a:extLst>
              <a:ext uri="{FF2B5EF4-FFF2-40B4-BE49-F238E27FC236}">
                <a16:creationId xmlns:a16="http://schemas.microsoft.com/office/drawing/2014/main" id="{92518C75-A52E-4988-AA05-235EBC45B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163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4" name="Line 183">
            <a:extLst>
              <a:ext uri="{FF2B5EF4-FFF2-40B4-BE49-F238E27FC236}">
                <a16:creationId xmlns:a16="http://schemas.microsoft.com/office/drawing/2014/main" id="{49450561-9177-4A53-8CC7-FC507E864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620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5" name="Line 184">
            <a:extLst>
              <a:ext uri="{FF2B5EF4-FFF2-40B4-BE49-F238E27FC236}">
                <a16:creationId xmlns:a16="http://schemas.microsoft.com/office/drawing/2014/main" id="{DF81CCA6-1C22-4D3E-A7DF-F6285528E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163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6" name="Line 185">
            <a:extLst>
              <a:ext uri="{FF2B5EF4-FFF2-40B4-BE49-F238E27FC236}">
                <a16:creationId xmlns:a16="http://schemas.microsoft.com/office/drawing/2014/main" id="{31B8FDE7-16AB-45B5-9C27-DF398174E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163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7" name="Line 186">
            <a:extLst>
              <a:ext uri="{FF2B5EF4-FFF2-40B4-BE49-F238E27FC236}">
                <a16:creationId xmlns:a16="http://schemas.microsoft.com/office/drawing/2014/main" id="{326D2390-AB12-413C-86DC-54DD90984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163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8" name="Line 187">
            <a:extLst>
              <a:ext uri="{FF2B5EF4-FFF2-40B4-BE49-F238E27FC236}">
                <a16:creationId xmlns:a16="http://schemas.microsoft.com/office/drawing/2014/main" id="{103654E6-143C-41AD-8D2F-0C04934FB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620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89" name="Line 188">
            <a:extLst>
              <a:ext uri="{FF2B5EF4-FFF2-40B4-BE49-F238E27FC236}">
                <a16:creationId xmlns:a16="http://schemas.microsoft.com/office/drawing/2014/main" id="{A8E2FD6E-F452-4964-997A-1A7B7EF2A6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163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90" name="Line 189">
            <a:extLst>
              <a:ext uri="{FF2B5EF4-FFF2-40B4-BE49-F238E27FC236}">
                <a16:creationId xmlns:a16="http://schemas.microsoft.com/office/drawing/2014/main" id="{6AD168D9-1B9D-463F-8F21-7FD2DD32F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163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91" name="Line 190">
            <a:extLst>
              <a:ext uri="{FF2B5EF4-FFF2-40B4-BE49-F238E27FC236}">
                <a16:creationId xmlns:a16="http://schemas.microsoft.com/office/drawing/2014/main" id="{16E8A73D-6FDB-480A-B371-31F6A95CB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163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92" name="Line 191">
            <a:extLst>
              <a:ext uri="{FF2B5EF4-FFF2-40B4-BE49-F238E27FC236}">
                <a16:creationId xmlns:a16="http://schemas.microsoft.com/office/drawing/2014/main" id="{AF839BE6-0040-401B-BF28-5DD73C72E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620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93" name="Line 192">
            <a:extLst>
              <a:ext uri="{FF2B5EF4-FFF2-40B4-BE49-F238E27FC236}">
                <a16:creationId xmlns:a16="http://schemas.microsoft.com/office/drawing/2014/main" id="{BFB7D947-9F64-458E-9633-6982D24C14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163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94" name="Line 193">
            <a:extLst>
              <a:ext uri="{FF2B5EF4-FFF2-40B4-BE49-F238E27FC236}">
                <a16:creationId xmlns:a16="http://schemas.microsoft.com/office/drawing/2014/main" id="{1CB6E910-FCD0-4CFB-9D29-23EF09CAC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163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95" name="Line 194">
            <a:extLst>
              <a:ext uri="{FF2B5EF4-FFF2-40B4-BE49-F238E27FC236}">
                <a16:creationId xmlns:a16="http://schemas.microsoft.com/office/drawing/2014/main" id="{9E0966AA-D66A-42FD-B42C-5A2E715FA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163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96" name="Line 195">
            <a:extLst>
              <a:ext uri="{FF2B5EF4-FFF2-40B4-BE49-F238E27FC236}">
                <a16:creationId xmlns:a16="http://schemas.microsoft.com/office/drawing/2014/main" id="{55C9A68D-1714-4A04-B19F-84E8C6C99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620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97" name="Line 196">
            <a:extLst>
              <a:ext uri="{FF2B5EF4-FFF2-40B4-BE49-F238E27FC236}">
                <a16:creationId xmlns:a16="http://schemas.microsoft.com/office/drawing/2014/main" id="{6F220649-7922-41AF-BD01-FE61D3F74F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4163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98" name="Line 197">
            <a:extLst>
              <a:ext uri="{FF2B5EF4-FFF2-40B4-BE49-F238E27FC236}">
                <a16:creationId xmlns:a16="http://schemas.microsoft.com/office/drawing/2014/main" id="{9660D278-E628-4CFE-8BF4-958217526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163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99" name="Line 198">
            <a:extLst>
              <a:ext uri="{FF2B5EF4-FFF2-40B4-BE49-F238E27FC236}">
                <a16:creationId xmlns:a16="http://schemas.microsoft.com/office/drawing/2014/main" id="{9D33F479-3E2C-4EEF-8306-344C9E2CD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163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0" name="Line 199">
            <a:extLst>
              <a:ext uri="{FF2B5EF4-FFF2-40B4-BE49-F238E27FC236}">
                <a16:creationId xmlns:a16="http://schemas.microsoft.com/office/drawing/2014/main" id="{C6564A86-DD4C-4D12-94E0-2059492DE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4620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1" name="Line 200">
            <a:extLst>
              <a:ext uri="{FF2B5EF4-FFF2-40B4-BE49-F238E27FC236}">
                <a16:creationId xmlns:a16="http://schemas.microsoft.com/office/drawing/2014/main" id="{B67ABB25-8C9B-4940-B22A-14903BCC8A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4163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2" name="Line 201">
            <a:extLst>
              <a:ext uri="{FF2B5EF4-FFF2-40B4-BE49-F238E27FC236}">
                <a16:creationId xmlns:a16="http://schemas.microsoft.com/office/drawing/2014/main" id="{D81A77D8-EEF0-4770-B3DD-50E66C32B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1633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3" name="Line 202">
            <a:extLst>
              <a:ext uri="{FF2B5EF4-FFF2-40B4-BE49-F238E27FC236}">
                <a16:creationId xmlns:a16="http://schemas.microsoft.com/office/drawing/2014/main" id="{22AD5643-BDDD-4D93-BE76-06ED941B8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163352"/>
            <a:ext cx="0" cy="45720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4" name="Line 203">
            <a:extLst>
              <a:ext uri="{FF2B5EF4-FFF2-40B4-BE49-F238E27FC236}">
                <a16:creationId xmlns:a16="http://schemas.microsoft.com/office/drawing/2014/main" id="{AD98F712-A0F2-4660-A1DC-FE1A7EC1F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620552"/>
            <a:ext cx="381000" cy="0"/>
          </a:xfrm>
          <a:prstGeom prst="line">
            <a:avLst/>
          </a:prstGeom>
          <a:noFill/>
          <a:ln w="952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05" name="Text Box 204">
            <a:extLst>
              <a:ext uri="{FF2B5EF4-FFF2-40B4-BE49-F238E27FC236}">
                <a16:creationId xmlns:a16="http://schemas.microsoft.com/office/drawing/2014/main" id="{E7A6C43E-5360-4CC2-A9FA-DACCE83EC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66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PA0</a:t>
            </a:r>
            <a:r>
              <a:rPr kumimoji="1"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06" name="Text Box 205">
            <a:extLst>
              <a:ext uri="{FF2B5EF4-FFF2-40B4-BE49-F238E27FC236}">
                <a16:creationId xmlns:a16="http://schemas.microsoft.com/office/drawing/2014/main" id="{D0F64836-5D77-4F6D-8F78-849DF7BA2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76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PA1</a:t>
            </a:r>
            <a:r>
              <a:rPr kumimoji="1" lang="zh-CN" altLang="en-US" sz="24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07" name="Text Box 206">
            <a:extLst>
              <a:ext uri="{FF2B5EF4-FFF2-40B4-BE49-F238E27FC236}">
                <a16:creationId xmlns:a16="http://schemas.microsoft.com/office/drawing/2014/main" id="{AB166C1C-48EF-4FB9-8040-BEE71518A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286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PA2</a:t>
            </a:r>
            <a:r>
              <a:rPr kumimoji="1"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08" name="Text Box 207">
            <a:extLst>
              <a:ext uri="{FF2B5EF4-FFF2-40B4-BE49-F238E27FC236}">
                <a16:creationId xmlns:a16="http://schemas.microsoft.com/office/drawing/2014/main" id="{FDAEE1FB-9183-45EB-98CD-F0AB7762D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95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PA3</a:t>
            </a:r>
            <a:r>
              <a:rPr kumimoji="1"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09" name="Text Box 208">
            <a:extLst>
              <a:ext uri="{FF2B5EF4-FFF2-40B4-BE49-F238E27FC236}">
                <a16:creationId xmlns:a16="http://schemas.microsoft.com/office/drawing/2014/main" id="{F8F2B2E4-B898-4F0E-9354-C4F176EE9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PA4</a:t>
            </a:r>
            <a:r>
              <a:rPr kumimoji="1"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10" name="Text Box 209">
            <a:extLst>
              <a:ext uri="{FF2B5EF4-FFF2-40B4-BE49-F238E27FC236}">
                <a16:creationId xmlns:a16="http://schemas.microsoft.com/office/drawing/2014/main" id="{AA78DFB2-18A5-4167-9C93-8B9EB5D21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114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PA5</a:t>
            </a:r>
            <a:r>
              <a:rPr kumimoji="1"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11" name="Text Box 210">
            <a:extLst>
              <a:ext uri="{FF2B5EF4-FFF2-40B4-BE49-F238E27FC236}">
                <a16:creationId xmlns:a16="http://schemas.microsoft.com/office/drawing/2014/main" id="{0AC7AA73-33FF-4860-8AE1-8AF3CD7F2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724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PA6</a:t>
            </a:r>
            <a:r>
              <a:rPr kumimoji="1"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12" name="Text Box 211">
            <a:extLst>
              <a:ext uri="{FF2B5EF4-FFF2-40B4-BE49-F238E27FC236}">
                <a16:creationId xmlns:a16="http://schemas.microsoft.com/office/drawing/2014/main" id="{522CAD77-58E7-4AEE-B94B-69A78562B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PA7</a:t>
            </a:r>
            <a:r>
              <a:rPr kumimoji="1"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13" name="Text Box 212">
            <a:extLst>
              <a:ext uri="{FF2B5EF4-FFF2-40B4-BE49-F238E27FC236}">
                <a16:creationId xmlns:a16="http://schemas.microsoft.com/office/drawing/2014/main" id="{6651BCEF-8DE8-4888-AFAC-C82002AA2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943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PB0</a:t>
            </a:r>
            <a:r>
              <a:rPr kumimoji="1" lang="zh-CN" altLang="en-US" sz="2400" b="1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14" name="Text Box 213">
            <a:extLst>
              <a:ext uri="{FF2B5EF4-FFF2-40B4-BE49-F238E27FC236}">
                <a16:creationId xmlns:a16="http://schemas.microsoft.com/office/drawing/2014/main" id="{1FF21787-1E9E-4938-BC32-E03A1A478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765" y="5982628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 Narrow" panose="020B0606020202030204" pitchFamily="34" charset="0"/>
              </a:rPr>
              <a:t>……………………………………</a:t>
            </a:r>
            <a:endParaRPr kumimoji="1" lang="en-US" altLang="zh-CN" sz="2400" b="1" dirty="0">
              <a:latin typeface="Arial Narrow" panose="020B0606020202030204" pitchFamily="34" charset="0"/>
            </a:endParaRPr>
          </a:p>
        </p:txBody>
      </p:sp>
      <p:sp>
        <p:nvSpPr>
          <p:cNvPr id="215" name="Text Box 204">
            <a:extLst>
              <a:ext uri="{FF2B5EF4-FFF2-40B4-BE49-F238E27FC236}">
                <a16:creationId xmlns:a16="http://schemas.microsoft.com/office/drawing/2014/main" id="{C0CA2D44-DBD7-4D0E-82D6-B217FEE38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906" y="1066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PA0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16" name="Text Box 205">
            <a:extLst>
              <a:ext uri="{FF2B5EF4-FFF2-40B4-BE49-F238E27FC236}">
                <a16:creationId xmlns:a16="http://schemas.microsoft.com/office/drawing/2014/main" id="{89D50E44-EBAD-4010-BC0B-72B2E4EBB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906" y="1676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PA1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17" name="Text Box 206">
            <a:extLst>
              <a:ext uri="{FF2B5EF4-FFF2-40B4-BE49-F238E27FC236}">
                <a16:creationId xmlns:a16="http://schemas.microsoft.com/office/drawing/2014/main" id="{BE6F9ACB-C092-4E52-8B3F-793F0EC92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906" y="2286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PA2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18" name="Text Box 207">
            <a:extLst>
              <a:ext uri="{FF2B5EF4-FFF2-40B4-BE49-F238E27FC236}">
                <a16:creationId xmlns:a16="http://schemas.microsoft.com/office/drawing/2014/main" id="{A1CD3C75-2152-48E2-A790-A66AF41B3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906" y="2895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PA3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19" name="Text Box 208">
            <a:extLst>
              <a:ext uri="{FF2B5EF4-FFF2-40B4-BE49-F238E27FC236}">
                <a16:creationId xmlns:a16="http://schemas.microsoft.com/office/drawing/2014/main" id="{DC635145-E0D8-4B35-9C08-6A3B08F84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906" y="35052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PA4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20" name="Text Box 209">
            <a:extLst>
              <a:ext uri="{FF2B5EF4-FFF2-40B4-BE49-F238E27FC236}">
                <a16:creationId xmlns:a16="http://schemas.microsoft.com/office/drawing/2014/main" id="{FD83FF63-F29B-4154-9213-CC85DE57A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906" y="41148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PA5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21" name="Text Box 210">
            <a:extLst>
              <a:ext uri="{FF2B5EF4-FFF2-40B4-BE49-F238E27FC236}">
                <a16:creationId xmlns:a16="http://schemas.microsoft.com/office/drawing/2014/main" id="{002AEE28-C4CC-4661-888B-9ACA4777D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906" y="4724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PA6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22" name="Text Box 211">
            <a:extLst>
              <a:ext uri="{FF2B5EF4-FFF2-40B4-BE49-F238E27FC236}">
                <a16:creationId xmlns:a16="http://schemas.microsoft.com/office/drawing/2014/main" id="{6F916B0D-C8DD-4473-A603-54272251F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906" y="5334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PA7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23" name="Text Box 212">
            <a:extLst>
              <a:ext uri="{FF2B5EF4-FFF2-40B4-BE49-F238E27FC236}">
                <a16:creationId xmlns:a16="http://schemas.microsoft.com/office/drawing/2014/main" id="{1E6E7640-9695-4573-9720-A756784E5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906" y="5943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PB0</a:t>
            </a: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95969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0E4C99B-5CE5-4D33-9632-4AC5D2D72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19" y="0"/>
            <a:ext cx="82153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048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MCS-51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系统，扩展一片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8255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8255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口接有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个开关，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PA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口接有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个发光二极管。</a:t>
            </a:r>
            <a:endParaRPr lang="zh-CN" altLang="en-US" sz="2400" b="1" dirty="0"/>
          </a:p>
          <a:p>
            <a:pPr>
              <a:spcAft>
                <a:spcPts val="600"/>
              </a:spcAft>
            </a:pP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、设计电路，画出接口逻辑图。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8069273C-6182-4F83-A135-12FFD68E7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848830"/>
              </p:ext>
            </p:extLst>
          </p:nvPr>
        </p:nvGraphicFramePr>
        <p:xfrm>
          <a:off x="358155" y="1200150"/>
          <a:ext cx="6482911" cy="3862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450200" imgH="3847244" progId="Visio.Drawing.11">
                  <p:embed/>
                </p:oleObj>
              </mc:Choice>
              <mc:Fallback>
                <p:oleObj r:id="rId2" imgW="6450200" imgH="3847244" progId="Visio.Drawing.11">
                  <p:embed/>
                  <p:pic>
                    <p:nvPicPr>
                      <p:cNvPr id="92162" name="Object 2">
                        <a:extLst>
                          <a:ext uri="{FF2B5EF4-FFF2-40B4-BE49-F238E27FC236}">
                            <a16:creationId xmlns:a16="http://schemas.microsoft.com/office/drawing/2014/main" id="{4FC2282B-13A5-47D3-ACA9-69970C2C1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55" y="1200150"/>
                        <a:ext cx="6482911" cy="3862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393ADC0-498B-4CCD-83CB-3F088BDAA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18" y="5201703"/>
            <a:ext cx="589058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3048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、写出</a:t>
            </a:r>
            <a:r>
              <a:rPr lang="en-US" altLang="zh-CN" sz="16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PA</a:t>
            </a:r>
            <a:r>
              <a:rPr lang="zh-CN" altLang="en-US" sz="16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口、</a:t>
            </a:r>
            <a:r>
              <a:rPr lang="en-US" altLang="zh-CN" sz="16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PB</a:t>
            </a:r>
            <a:r>
              <a:rPr lang="zh-CN" altLang="en-US" sz="16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口、</a:t>
            </a:r>
            <a:r>
              <a:rPr lang="en-US" altLang="zh-CN" sz="16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sz="1600" b="1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口和控制口的地址以及控制字。</a:t>
            </a:r>
            <a:endParaRPr lang="en-US" altLang="zh-CN" sz="1600" b="1" dirty="0">
              <a:solidFill>
                <a:srgbClr val="C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/>
              <a:t>                       PA</a:t>
            </a:r>
            <a:r>
              <a:rPr lang="zh-CN" altLang="en-US" sz="1600" dirty="0"/>
              <a:t>口地址为</a:t>
            </a:r>
            <a:r>
              <a:rPr lang="en-US" altLang="zh-CN" sz="1600" dirty="0"/>
              <a:t>7FFCH</a:t>
            </a:r>
          </a:p>
          <a:p>
            <a:r>
              <a:rPr lang="en-US" altLang="zh-CN" sz="1600" dirty="0"/>
              <a:t>                       PB</a:t>
            </a:r>
            <a:r>
              <a:rPr lang="zh-CN" altLang="en-US" sz="1600" dirty="0"/>
              <a:t>口地址为</a:t>
            </a:r>
            <a:r>
              <a:rPr lang="en-US" altLang="zh-CN" sz="1600" dirty="0"/>
              <a:t>7FFDH</a:t>
            </a:r>
          </a:p>
          <a:p>
            <a:r>
              <a:rPr lang="en-US" altLang="zh-CN" sz="1600" dirty="0"/>
              <a:t>                       PC</a:t>
            </a:r>
            <a:r>
              <a:rPr lang="zh-CN" altLang="en-US" sz="1600" dirty="0"/>
              <a:t>口地址为</a:t>
            </a:r>
            <a:r>
              <a:rPr lang="en-US" altLang="zh-CN" sz="1600" dirty="0"/>
              <a:t>7FFEH</a:t>
            </a:r>
          </a:p>
          <a:p>
            <a:r>
              <a:rPr lang="zh-CN" altLang="en-US" sz="1600" dirty="0"/>
              <a:t>                      控制字口地址为</a:t>
            </a:r>
            <a:r>
              <a:rPr lang="en-US" altLang="zh-CN" sz="1600" dirty="0"/>
              <a:t>7FFFH</a:t>
            </a:r>
          </a:p>
          <a:p>
            <a:r>
              <a:rPr lang="zh-CN" altLang="en-US" sz="1600" dirty="0"/>
              <a:t>                      控制字为</a:t>
            </a:r>
            <a:r>
              <a:rPr lang="en-US" altLang="zh-CN" sz="1600" dirty="0"/>
              <a:t>82H</a:t>
            </a:r>
            <a:endParaRPr lang="zh-CN" altLang="en-US" sz="16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7201197-73F7-456D-8955-7116885F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2954972"/>
            <a:ext cx="35782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810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MOV DPTR, #7FFFH</a:t>
            </a:r>
            <a:endParaRPr lang="en-US" altLang="zh-CN" b="1" dirty="0"/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MOV A, #82H</a:t>
            </a:r>
            <a:endParaRPr lang="en-US" altLang="zh-CN" b="1" dirty="0"/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MOVX @DPTR, A</a:t>
            </a:r>
            <a:endParaRPr lang="en-US" altLang="zh-CN" b="1" dirty="0"/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 MOV DPTR, #7FFDH</a:t>
            </a:r>
            <a:endParaRPr lang="en-US" altLang="zh-CN" b="1" dirty="0"/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MOVX A, @DPTR</a:t>
            </a:r>
            <a:endParaRPr lang="en-US" altLang="zh-CN" b="1" dirty="0"/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MOV DPTR, #7FFCH</a:t>
            </a:r>
            <a:endParaRPr lang="en-US" altLang="zh-CN" b="1" dirty="0"/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MOVX @DPTR, A</a:t>
            </a:r>
            <a:endParaRPr lang="en-US" altLang="zh-CN" b="1" dirty="0"/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SJMP LOOP</a:t>
            </a:r>
            <a:endParaRPr lang="en-US" altLang="zh-CN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A2165F-00A3-49A9-A51F-DC8F15345593}"/>
              </a:ext>
            </a:extLst>
          </p:cNvPr>
          <p:cNvSpPr/>
          <p:nvPr/>
        </p:nvSpPr>
        <p:spPr>
          <a:xfrm>
            <a:off x="7160141" y="1338897"/>
            <a:ext cx="46737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、编程实现使开关的状态与发光二极管的亮灭一致，</a:t>
            </a:r>
            <a:r>
              <a:rPr lang="en-US" altLang="zh-CN" b="1" dirty="0">
                <a:solidFill>
                  <a:srgbClr val="C00000"/>
                </a:solidFill>
                <a:cs typeface="Times New Roman" panose="02020603050405020304" pitchFamily="18" charset="0"/>
              </a:rPr>
              <a:t>DIP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开关处于</a:t>
            </a:r>
            <a:r>
              <a:rPr lang="en-US" altLang="zh-CN" b="1" dirty="0">
                <a:solidFill>
                  <a:srgbClr val="C00000"/>
                </a:solidFill>
                <a:cs typeface="Times New Roman" panose="02020603050405020304" pitchFamily="18" charset="0"/>
              </a:rPr>
              <a:t>On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时所对应的</a:t>
            </a:r>
            <a:r>
              <a:rPr lang="en-US" altLang="zh-CN" b="1" dirty="0">
                <a:solidFill>
                  <a:srgbClr val="C00000"/>
                </a:solidFill>
                <a:cs typeface="Times New Roman" panose="02020603050405020304" pitchFamily="18" charset="0"/>
              </a:rPr>
              <a:t>LED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亮（</a:t>
            </a:r>
            <a:r>
              <a:rPr lang="en-US" altLang="zh-CN" b="1" dirty="0">
                <a:solidFill>
                  <a:srgbClr val="C00000"/>
                </a:solidFill>
                <a:cs typeface="Times New Roman" panose="02020603050405020304" pitchFamily="18" charset="0"/>
              </a:rPr>
              <a:t>PA.0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～</a:t>
            </a:r>
            <a:r>
              <a:rPr lang="en-US" altLang="zh-CN" b="1" dirty="0">
                <a:solidFill>
                  <a:srgbClr val="C00000"/>
                </a:solidFill>
                <a:cs typeface="Times New Roman" panose="02020603050405020304" pitchFamily="18" charset="0"/>
              </a:rPr>
              <a:t>PA.7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对应</a:t>
            </a:r>
            <a:r>
              <a:rPr lang="en-US" altLang="zh-CN" b="1" dirty="0">
                <a:solidFill>
                  <a:srgbClr val="C00000"/>
                </a:solidFill>
                <a:cs typeface="Times New Roman" panose="02020603050405020304" pitchFamily="18" charset="0"/>
              </a:rPr>
              <a:t>PB.0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～</a:t>
            </a:r>
            <a:r>
              <a:rPr lang="en-US" altLang="zh-CN" b="1" dirty="0">
                <a:solidFill>
                  <a:srgbClr val="C00000"/>
                </a:solidFill>
                <a:cs typeface="Times New Roman" panose="02020603050405020304" pitchFamily="18" charset="0"/>
              </a:rPr>
              <a:t>PB.7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）。注意：</a:t>
            </a:r>
            <a:r>
              <a:rPr lang="en-US" altLang="zh-CN" b="1" dirty="0">
                <a:solidFill>
                  <a:srgbClr val="C00000"/>
                </a:solidFill>
                <a:cs typeface="Times New Roman" panose="02020603050405020304" pitchFamily="18" charset="0"/>
              </a:rPr>
              <a:t>DIP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开关处于</a:t>
            </a:r>
            <a:r>
              <a:rPr lang="en-US" altLang="zh-CN" b="1" dirty="0">
                <a:solidFill>
                  <a:srgbClr val="C00000"/>
                </a:solidFill>
                <a:cs typeface="Times New Roman" panose="02020603050405020304" pitchFamily="18" charset="0"/>
              </a:rPr>
              <a:t>On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时对应</a:t>
            </a:r>
            <a:r>
              <a:rPr lang="en-US" altLang="zh-CN" b="1" dirty="0">
                <a:solidFill>
                  <a:srgbClr val="C00000"/>
                </a:solidFill>
                <a:cs typeface="Times New Roman" panose="02020603050405020304" pitchFamily="18" charset="0"/>
              </a:rPr>
              <a:t>DIP</a:t>
            </a:r>
            <a:r>
              <a:rPr lang="zh-CN" altLang="en-US" b="1" dirty="0">
                <a:solidFill>
                  <a:srgbClr val="C00000"/>
                </a:solidFill>
                <a:cs typeface="Times New Roman" panose="02020603050405020304" pitchFamily="18" charset="0"/>
              </a:rPr>
              <a:t>的输出为高平，发光二级管共阴极。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9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159B7A-CA61-4476-AF1D-87C92AB852CC}"/>
              </a:ext>
            </a:extLst>
          </p:cNvPr>
          <p:cNvSpPr/>
          <p:nvPr/>
        </p:nvSpPr>
        <p:spPr>
          <a:xfrm>
            <a:off x="185209" y="48813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kumimoji="1"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2764</a:t>
            </a:r>
            <a:r>
              <a:rPr kumimoji="1"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8255A</a:t>
            </a:r>
            <a:r>
              <a:rPr kumimoji="1"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的扩展，为什么在扩展</a:t>
            </a:r>
            <a:r>
              <a:rPr kumimoji="1"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8155</a:t>
            </a:r>
            <a:r>
              <a:rPr kumimoji="1"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（如上图）时，单片机</a:t>
            </a:r>
            <a:r>
              <a:rPr kumimoji="1"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P0</a:t>
            </a:r>
            <a:r>
              <a:rPr kumimoji="1"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口输出的地址信号没有经过</a:t>
            </a:r>
            <a:r>
              <a:rPr kumimoji="1"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74LS373</a:t>
            </a:r>
            <a:r>
              <a:rPr kumimoji="1"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锁存而是直接接到</a:t>
            </a:r>
            <a:r>
              <a:rPr kumimoji="1"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8155</a:t>
            </a:r>
            <a:r>
              <a:rPr kumimoji="1"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的地址</a:t>
            </a:r>
            <a:r>
              <a:rPr kumimoji="1" lang="en-US" altLang="zh-CN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1" lang="zh-CN" altLang="en-US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数据复用线上了？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4CFFE9-02E8-4A2E-BB79-6879BE7B6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09" y="5824803"/>
            <a:ext cx="8572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在</a:t>
            </a:r>
            <a:r>
              <a:rPr lang="en-US" altLang="zh-CN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8155</a:t>
            </a:r>
            <a:r>
              <a:rPr lang="zh-CN" alt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内部有地址锁存器在</a:t>
            </a:r>
            <a:r>
              <a:rPr lang="en-US" altLang="zh-CN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8155</a:t>
            </a:r>
            <a:r>
              <a:rPr lang="zh-CN" alt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内部将地址总线和数据总线分离，所以在连接</a:t>
            </a:r>
            <a:r>
              <a:rPr lang="en-US" altLang="zh-CN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CPU</a:t>
            </a:r>
            <a:r>
              <a:rPr lang="zh-CN" alt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和</a:t>
            </a:r>
            <a:r>
              <a:rPr lang="en-US" altLang="zh-CN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8155</a:t>
            </a:r>
            <a:r>
              <a:rPr lang="zh-CN" altLang="en-US" sz="2400" b="1" dirty="0">
                <a:solidFill>
                  <a:srgbClr val="C00000"/>
                </a:solidFill>
                <a:latin typeface="Garamond" panose="02020404030301010803" pitchFamily="18" charset="0"/>
              </a:rPr>
              <a:t>时，不需要外加锁存器。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80D8EB6-8045-481E-A729-65C71DE98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9609" y="160865"/>
            <a:ext cx="1752600" cy="4572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8031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7EE140-1E35-4297-AA54-2DBB3E15D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809" y="160865"/>
            <a:ext cx="1752600" cy="4572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8155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F4DC52CE-4ED3-4356-9CC3-461E5B9DB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209" y="465665"/>
            <a:ext cx="2514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968B8BEF-43D5-450D-8E52-7835BB7F0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209" y="770465"/>
            <a:ext cx="2514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34AD6A15-AA81-43D3-97EC-AFB5188CA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209" y="1075265"/>
            <a:ext cx="2514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0DA9F7D5-DE54-4B8E-8640-6B63AA56A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209" y="1380065"/>
            <a:ext cx="2514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DA27A5A7-C276-42B3-B12D-7339FA6DB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209" y="2370665"/>
            <a:ext cx="2514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A495443C-D901-4A9A-ACA0-F46FC72D1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209" y="2599265"/>
            <a:ext cx="2514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536B19F4-E277-46B7-A6D0-3B1C9FF3C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209" y="2827865"/>
            <a:ext cx="2514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17C2A948-944F-4E40-BDA7-6CBF748EC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209" y="3285065"/>
            <a:ext cx="2514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53E0D706-D319-48B2-9D30-9BBCE76DD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209" y="3742265"/>
            <a:ext cx="2514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39CF9795-7BC3-4A11-8E26-B8F7A1709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209" y="251353"/>
            <a:ext cx="10191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RESET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P2.0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P2.7</a:t>
            </a: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F68AFA3C-F3C0-479D-90D7-FBBBBB8F4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297" y="2142065"/>
            <a:ext cx="5619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P0.0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P0.1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P0.2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P.03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P0.4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P0.5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P0.6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P0.7</a:t>
            </a: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CBE34B78-94B0-4D56-AB68-402CF9081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184" y="237065"/>
            <a:ext cx="10191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RESET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RD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WR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ALE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IO/M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261663F7-3E37-4FA3-8F8E-B227E9962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809" y="153246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2E9BF1E2-1311-4301-BB1C-E1616D83D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209" y="1684865"/>
            <a:ext cx="2514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6308BBFB-1280-4656-A326-87B7ECF16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209" y="3056465"/>
            <a:ext cx="2514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1E1B9BE8-545D-449A-BDF7-14CCC8E857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209" y="3513665"/>
            <a:ext cx="2514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CFAFF1B8-C2B0-454D-8D55-1718EBA23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2209" y="3970865"/>
            <a:ext cx="2514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4EA978D4-00F7-4CAE-82E7-F66E36E0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8809" y="61806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E0328A66-246D-47ED-A93C-7D76AF6AA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8809" y="92286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24">
            <a:extLst>
              <a:ext uri="{FF2B5EF4-FFF2-40B4-BE49-F238E27FC236}">
                <a16:creationId xmlns:a16="http://schemas.microsoft.com/office/drawing/2014/main" id="{93BA8363-31A6-4EDB-B667-A689810CFC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31734" y="1913465"/>
            <a:ext cx="2514600" cy="158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FB5C5D26-81C2-46B4-8D5F-96A371D38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047" y="1761065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CE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795C71BB-35A0-4013-9208-7AE2DF8CC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297" y="2142065"/>
            <a:ext cx="5778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AD0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AD1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AD2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AD3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AD4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AD5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AD6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rPr>
              <a:t>AD7</a:t>
            </a:r>
          </a:p>
        </p:txBody>
      </p:sp>
      <p:sp>
        <p:nvSpPr>
          <p:cNvPr id="31" name="Line 27">
            <a:extLst>
              <a:ext uri="{FF2B5EF4-FFF2-40B4-BE49-F238E27FC236}">
                <a16:creationId xmlns:a16="http://schemas.microsoft.com/office/drawing/2014/main" id="{406DC923-1B54-40EE-A60D-EC414C950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4922" y="185314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C6FB04B6-BB56-43F0-8761-2160C342D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3009" y="61806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D571E710-B1E9-4E31-9CC1-6BD218E9BE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3009" y="92286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AutoShape 30">
            <a:extLst>
              <a:ext uri="{FF2B5EF4-FFF2-40B4-BE49-F238E27FC236}">
                <a16:creationId xmlns:a16="http://schemas.microsoft.com/office/drawing/2014/main" id="{2E913702-4934-4542-B1A9-2A7A07D60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822" y="694265"/>
            <a:ext cx="944562" cy="457200"/>
          </a:xfrm>
          <a:prstGeom prst="leftRightArrow">
            <a:avLst>
              <a:gd name="adj1" fmla="val 50000"/>
              <a:gd name="adj2" fmla="val 41319"/>
            </a:avLst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AutoShape 31">
            <a:extLst>
              <a:ext uri="{FF2B5EF4-FFF2-40B4-BE49-F238E27FC236}">
                <a16:creationId xmlns:a16="http://schemas.microsoft.com/office/drawing/2014/main" id="{3B9F909D-5FE7-4B4C-9679-D4DF427E0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822" y="2065865"/>
            <a:ext cx="944562" cy="457200"/>
          </a:xfrm>
          <a:prstGeom prst="leftRightArrow">
            <a:avLst>
              <a:gd name="adj1" fmla="val 50000"/>
              <a:gd name="adj2" fmla="val 41319"/>
            </a:avLst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AutoShape 32">
            <a:extLst>
              <a:ext uri="{FF2B5EF4-FFF2-40B4-BE49-F238E27FC236}">
                <a16:creationId xmlns:a16="http://schemas.microsoft.com/office/drawing/2014/main" id="{33EFC1DA-A7AA-4FB8-B881-DA20061D5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822" y="3437465"/>
            <a:ext cx="944562" cy="457200"/>
          </a:xfrm>
          <a:prstGeom prst="leftRightArrow">
            <a:avLst>
              <a:gd name="adj1" fmla="val 50000"/>
              <a:gd name="adj2" fmla="val 41319"/>
            </a:avLst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" name="Text Box 33">
            <a:extLst>
              <a:ext uri="{FF2B5EF4-FFF2-40B4-BE49-F238E27FC236}">
                <a16:creationId xmlns:a16="http://schemas.microsoft.com/office/drawing/2014/main" id="{7C15061D-A71B-4FDB-9C26-5815BA3F0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8784" y="237065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口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8" name="Text Box 34">
            <a:extLst>
              <a:ext uri="{FF2B5EF4-FFF2-40B4-BE49-F238E27FC236}">
                <a16:creationId xmlns:a16="http://schemas.microsoft.com/office/drawing/2014/main" id="{9C9E9057-ACE2-4A1E-974D-9EA949468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4972" y="1075265"/>
            <a:ext cx="1249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PA0~PA7</a:t>
            </a:r>
          </a:p>
        </p:txBody>
      </p:sp>
      <p:sp>
        <p:nvSpPr>
          <p:cNvPr id="39" name="Text Box 35">
            <a:extLst>
              <a:ext uri="{FF2B5EF4-FFF2-40B4-BE49-F238E27FC236}">
                <a16:creationId xmlns:a16="http://schemas.microsoft.com/office/drawing/2014/main" id="{9C940DB1-0FDF-4090-9B51-DE0756CBB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172" y="1761065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口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0" name="Text Box 36">
            <a:extLst>
              <a:ext uri="{FF2B5EF4-FFF2-40B4-BE49-F238E27FC236}">
                <a16:creationId xmlns:a16="http://schemas.microsoft.com/office/drawing/2014/main" id="{A704DC93-44C0-42D6-8856-BB3695668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3547" y="2446865"/>
            <a:ext cx="1220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PB0~PB7</a:t>
            </a:r>
          </a:p>
        </p:txBody>
      </p:sp>
      <p:sp>
        <p:nvSpPr>
          <p:cNvPr id="41" name="Text Box 37">
            <a:extLst>
              <a:ext uri="{FF2B5EF4-FFF2-40B4-BE49-F238E27FC236}">
                <a16:creationId xmlns:a16="http://schemas.microsoft.com/office/drawing/2014/main" id="{AB2FCA29-D818-4AF3-90E4-2B0AACFF0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5134" y="3818465"/>
            <a:ext cx="1249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PC0~PC5</a:t>
            </a:r>
          </a:p>
        </p:txBody>
      </p:sp>
      <p:sp>
        <p:nvSpPr>
          <p:cNvPr id="42" name="Text Box 38">
            <a:extLst>
              <a:ext uri="{FF2B5EF4-FFF2-40B4-BE49-F238E27FC236}">
                <a16:creationId xmlns:a16="http://schemas.microsoft.com/office/drawing/2014/main" id="{49CFBCBA-B3F3-4199-929B-26FD542AD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472" y="3056465"/>
            <a:ext cx="70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口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3600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9D5980-6EDA-4BAC-906A-C3FD028F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57188"/>
            <a:ext cx="79295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8155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与单片机连接电路如上图，</a:t>
            </a:r>
            <a:r>
              <a:rPr lang="zh-CN" altLang="en-US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编写一个子程序，要求使用</a:t>
            </a:r>
            <a:r>
              <a:rPr lang="en-US" altLang="zh-CN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8155</a:t>
            </a:r>
            <a:r>
              <a:rPr lang="zh-CN" altLang="en-US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的定时器</a:t>
            </a:r>
            <a:r>
              <a:rPr lang="en-US" altLang="zh-CN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计数器使得</a:t>
            </a:r>
            <a:r>
              <a:rPr lang="en-US" altLang="zh-CN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TIMER OUT</a:t>
            </a:r>
            <a:r>
              <a:rPr lang="zh-CN" altLang="en-US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口输出的脉冲周期是</a:t>
            </a:r>
            <a:r>
              <a:rPr lang="en-US" altLang="zh-CN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TIMER IN</a:t>
            </a:r>
            <a:r>
              <a:rPr lang="zh-CN" altLang="en-US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输入脉冲周期的</a:t>
            </a:r>
            <a:r>
              <a:rPr lang="en-US" altLang="zh-CN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15</a:t>
            </a:r>
            <a:r>
              <a:rPr lang="zh-CN" altLang="en-US" sz="2000" b="1" dirty="0">
                <a:solidFill>
                  <a:srgbClr val="C00000"/>
                </a:solidFill>
                <a:latin typeface="Garamond" panose="02020404030301010803" pitchFamily="18" charset="0"/>
              </a:rPr>
              <a:t>倍。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9ADB4F-C44A-46AF-8AFD-1402483A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1785938"/>
            <a:ext cx="3521075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PUS:     MOV DPTR, #7F04H</a:t>
            </a:r>
            <a:endParaRPr lang="en-US" altLang="zh-CN" sz="2000" b="1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MOV A, #15</a:t>
            </a:r>
            <a:endParaRPr lang="en-US" altLang="zh-CN" sz="2000" b="1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MOVX @DPTR, A</a:t>
            </a:r>
            <a:endParaRPr lang="en-US" altLang="zh-CN" sz="2000" b="1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MOV DPTR,#7F05H</a:t>
            </a:r>
            <a:endParaRPr lang="en-US" altLang="zh-CN" sz="2000" b="1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MOV A,#40H</a:t>
            </a:r>
            <a:endParaRPr lang="en-US" altLang="zh-CN" sz="2000" b="1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MOVX @DPTR,A</a:t>
            </a:r>
            <a:endParaRPr lang="en-US" altLang="zh-CN" sz="2000" b="1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MOV DPTR,#7F00H</a:t>
            </a:r>
            <a:endParaRPr lang="en-US" altLang="zh-CN" sz="2000" b="1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MOV A,#0C0H</a:t>
            </a:r>
            <a:endParaRPr lang="en-US" altLang="zh-CN" sz="2000" b="1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MOVX @DPTR,A</a:t>
            </a:r>
            <a:endParaRPr lang="en-US" altLang="zh-CN" sz="2000" b="1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RET</a:t>
            </a:r>
            <a:endParaRPr lang="en-US" altLang="zh-CN" sz="2000" b="1" dirty="0">
              <a:latin typeface="Garamond" panose="02020404030301010803" pitchFamily="18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8A43E3B4-C487-4EA7-A24A-784C9DCA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857375"/>
            <a:ext cx="3786188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kumimoji="1"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各端口地址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命令状态口地址为</a:t>
            </a:r>
            <a:r>
              <a:rPr kumimoji="1"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7F00H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A</a:t>
            </a:r>
            <a:r>
              <a:rPr kumimoji="1"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口地址为</a:t>
            </a:r>
            <a:r>
              <a:rPr kumimoji="1"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7F01H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B</a:t>
            </a:r>
            <a:r>
              <a:rPr kumimoji="1"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口地址为</a:t>
            </a:r>
            <a:r>
              <a:rPr kumimoji="1"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7F02H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C</a:t>
            </a:r>
            <a:r>
              <a:rPr kumimoji="1"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口地址为</a:t>
            </a:r>
            <a:r>
              <a:rPr kumimoji="1"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7F03H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kumimoji="1"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定时器低</a:t>
            </a:r>
            <a:r>
              <a:rPr kumimoji="1"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位地址</a:t>
            </a:r>
            <a:r>
              <a:rPr kumimoji="1"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7F04H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kumimoji="1"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定时器高</a:t>
            </a:r>
            <a:r>
              <a:rPr kumimoji="1"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1"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位地址</a:t>
            </a:r>
            <a:r>
              <a:rPr kumimoji="1"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7F05H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8155</a:t>
            </a:r>
            <a:r>
              <a:rPr kumimoji="1"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的控制字为</a:t>
            </a:r>
            <a:r>
              <a:rPr kumimoji="1" lang="en-US" altLang="zh-CN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0C0H</a:t>
            </a:r>
            <a:endParaRPr kumimoji="1" lang="zh-CN" altLang="en-US" sz="1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（</a:t>
            </a:r>
            <a:r>
              <a:rPr kumimoji="1" lang="en-US" altLang="zh-CN" sz="1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PC2</a:t>
            </a:r>
            <a:r>
              <a:rPr kumimoji="1" lang="zh-CN" altLang="en-US" sz="1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1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PC1</a:t>
            </a:r>
            <a:r>
              <a:rPr kumimoji="1" lang="zh-CN" altLang="en-US" sz="1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1" lang="en-US" altLang="zh-CN" sz="1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kumimoji="1" lang="zh-CN" altLang="en-US" sz="1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也可）</a:t>
            </a:r>
            <a:endParaRPr kumimoji="1" lang="en-US" altLang="zh-CN" sz="1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147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0C029C-22C7-45CE-80AB-D35397227A97}"/>
              </a:ext>
            </a:extLst>
          </p:cNvPr>
          <p:cNvSpPr/>
          <p:nvPr/>
        </p:nvSpPr>
        <p:spPr>
          <a:xfrm>
            <a:off x="254000" y="88668"/>
            <a:ext cx="307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8155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与单片机连接电路如上图，现要求其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PA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口为基本输入方式，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PB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口为基本输出方式，定时器为方波发生器方式，对输入的脉冲进行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分频，编制初始化程序段。</a:t>
            </a:r>
            <a:endParaRPr lang="zh-CN" altLang="en-US" sz="2000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9FFDFB9-F126-43E1-AFE9-C5C722ADD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2418182"/>
            <a:ext cx="3979333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各端口地址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命令状态口地址为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7F00H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A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口地址为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7F01H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B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口地址为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7F02H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C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口地址为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7F03H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定时器低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位地址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7F04H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定时器高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位地址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7F05H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8155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的控制字为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0C2H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（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PC2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PC1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也可，即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0CEH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CD2D24B-66A1-4C05-85B0-D25D53EC7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384" y="5470227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PA</a:t>
            </a:r>
          </a:p>
        </p:txBody>
      </p:sp>
      <p:graphicFrame>
        <p:nvGraphicFramePr>
          <p:cNvPr id="7" name="Group 4">
            <a:extLst>
              <a:ext uri="{FF2B5EF4-FFF2-40B4-BE49-F238E27FC236}">
                <a16:creationId xmlns:a16="http://schemas.microsoft.com/office/drawing/2014/main" id="{5A801199-31CA-4BE5-8C54-21AC550C8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189764"/>
              </p:ext>
            </p:extLst>
          </p:nvPr>
        </p:nvGraphicFramePr>
        <p:xfrm>
          <a:off x="279384" y="5394027"/>
          <a:ext cx="6096000" cy="6096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 Box 24">
            <a:extLst>
              <a:ext uri="{FF2B5EF4-FFF2-40B4-BE49-F238E27FC236}">
                <a16:creationId xmlns:a16="http://schemas.microsoft.com/office/drawing/2014/main" id="{8750D034-BE25-4602-A8A0-CC0EB03DD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784" y="5470227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PB</a:t>
            </a: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id="{44C7359A-55FE-4CE6-BDC8-E9B381AB3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9384" y="5470227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PC1</a:t>
            </a:r>
          </a:p>
        </p:txBody>
      </p:sp>
      <p:sp>
        <p:nvSpPr>
          <p:cNvPr id="10" name="Text Box 26">
            <a:extLst>
              <a:ext uri="{FF2B5EF4-FFF2-40B4-BE49-F238E27FC236}">
                <a16:creationId xmlns:a16="http://schemas.microsoft.com/office/drawing/2014/main" id="{E28D46E0-8988-4639-8F23-AD818C04B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584" y="5470227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PC2</a:t>
            </a:r>
          </a:p>
        </p:txBody>
      </p:sp>
      <p:sp>
        <p:nvSpPr>
          <p:cNvPr id="11" name="Text Box 27">
            <a:extLst>
              <a:ext uri="{FF2B5EF4-FFF2-40B4-BE49-F238E27FC236}">
                <a16:creationId xmlns:a16="http://schemas.microsoft.com/office/drawing/2014/main" id="{FE2ACDDE-5FAC-4A15-990A-81B8CC3C1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384" y="5470227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IEA</a:t>
            </a:r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549BF4B8-4098-419D-9A55-BCA5901B9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384" y="5470227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IEB</a:t>
            </a:r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CB6FDF45-4169-44E3-9490-CB138D168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384" y="5470227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TM1</a:t>
            </a:r>
          </a:p>
        </p:txBody>
      </p:sp>
      <p:sp>
        <p:nvSpPr>
          <p:cNvPr id="14" name="Text Box 30">
            <a:extLst>
              <a:ext uri="{FF2B5EF4-FFF2-40B4-BE49-F238E27FC236}">
                <a16:creationId xmlns:a16="http://schemas.microsoft.com/office/drawing/2014/main" id="{0C0B6FD0-DA05-4CD7-A8ED-E52EA4F6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384" y="5470227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TM2</a:t>
            </a:r>
          </a:p>
        </p:txBody>
      </p:sp>
      <p:sp>
        <p:nvSpPr>
          <p:cNvPr id="15" name="Text Box 31">
            <a:extLst>
              <a:ext uri="{FF2B5EF4-FFF2-40B4-BE49-F238E27FC236}">
                <a16:creationId xmlns:a16="http://schemas.microsoft.com/office/drawing/2014/main" id="{EAA23106-6816-43C8-A49E-1240FB07C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09" y="6024265"/>
            <a:ext cx="603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1    1    0   0    0    0     1   0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6838F106-0E19-4AB1-B083-9636FC4CA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334" y="677753"/>
            <a:ext cx="6472222" cy="122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24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分频即计数初值为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24(000000 0011000B=18H)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加上定时计数控制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（连续方波），则送往定时计数器的时间常数及定时控制字应为：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kumimoji="1" lang="en-US" altLang="zh-CN" sz="18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01000000 00011000B=4018H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79431D2-ADEA-40EA-AB2E-054AA5422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597" y="2253659"/>
            <a:ext cx="3124200" cy="175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DPTR,#7F00H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A,,#0C2H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MOVX @DPTR,A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DPTR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#7F05H</a:t>
            </a:r>
            <a:endParaRPr kumimoji="1" lang="en-US" altLang="zh-CN" sz="28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67BBA4E2-9881-425A-90ED-B362B8BF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047" y="2326684"/>
            <a:ext cx="34829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A,,#40H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MOVX @DPTR,A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DPTR,#7F04H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A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#18H</a:t>
            </a:r>
          </a:p>
          <a:p>
            <a:pPr eaLnBrk="1" hangingPunct="1">
              <a:lnSpc>
                <a:spcPct val="5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MOVX  @DPTR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000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2885</Words>
  <Application>Microsoft Office PowerPoint</Application>
  <PresentationFormat>宽屏</PresentationFormat>
  <Paragraphs>366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等线</vt:lpstr>
      <vt:lpstr>等线 Light</vt:lpstr>
      <vt:lpstr>仿宋_GB2312</vt:lpstr>
      <vt:lpstr>黑体</vt:lpstr>
      <vt:lpstr>宋体</vt:lpstr>
      <vt:lpstr>Arial</vt:lpstr>
      <vt:lpstr>Arial Narrow</vt:lpstr>
      <vt:lpstr>Garamond</vt:lpstr>
      <vt:lpstr>Times New Roman</vt:lpstr>
      <vt:lpstr>Office 主题​​</vt:lpstr>
      <vt:lpstr>Microsoft Visio 2003-2010 Drawing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Raphel</cp:lastModifiedBy>
  <cp:revision>9</cp:revision>
  <dcterms:created xsi:type="dcterms:W3CDTF">2019-11-16T02:27:33Z</dcterms:created>
  <dcterms:modified xsi:type="dcterms:W3CDTF">2021-03-13T06:17:52Z</dcterms:modified>
</cp:coreProperties>
</file>