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3" r:id="rId5"/>
    <p:sldId id="259" r:id="rId6"/>
    <p:sldId id="264" r:id="rId7"/>
    <p:sldId id="260" r:id="rId8"/>
    <p:sldId id="265" r:id="rId9"/>
    <p:sldId id="261" r:id="rId10"/>
    <p:sldId id="262" r:id="rId11"/>
    <p:sldId id="266" r:id="rId12"/>
    <p:sldId id="267" r:id="rId13"/>
    <p:sldId id="268" r:id="rId14"/>
    <p:sldId id="274" r:id="rId15"/>
    <p:sldId id="272" r:id="rId16"/>
    <p:sldId id="275" r:id="rId17"/>
    <p:sldId id="273" r:id="rId18"/>
    <p:sldId id="271" r:id="rId19"/>
    <p:sldId id="279" r:id="rId20"/>
    <p:sldId id="276" r:id="rId21"/>
    <p:sldId id="280" r:id="rId22"/>
    <p:sldId id="278" r:id="rId23"/>
    <p:sldId id="277" r:id="rId24"/>
    <p:sldId id="270" r:id="rId25"/>
    <p:sldId id="269"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07" d="100"/>
          <a:sy n="107" d="100"/>
        </p:scale>
        <p:origin x="13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E0F26-DF8F-4BB2-94FD-5B20F1BFDF79}" type="datetimeFigureOut">
              <a:rPr lang="en-US" smtClean="0"/>
              <a:t>10/14/2016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60899-5127-4380-BF4C-C3DECBAACCD4}" type="slidenum">
              <a:rPr lang="en-US" smtClean="0"/>
              <a:t>‹#›</a:t>
            </a:fld>
            <a:endParaRPr lang="en-US"/>
          </a:p>
        </p:txBody>
      </p:sp>
    </p:spTree>
    <p:extLst>
      <p:ext uri="{BB962C8B-B14F-4D97-AF65-F5344CB8AC3E}">
        <p14:creationId xmlns:p14="http://schemas.microsoft.com/office/powerpoint/2010/main" val="271965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10/14/2016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10/14/2016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10/14/2016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10/14/2016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10/14/2016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2236032"/>
          </a:xfrm>
        </p:spPr>
        <p:txBody>
          <a:bodyPr>
            <a:normAutofit fontScale="90000"/>
          </a:bodyPr>
          <a:lstStyle/>
          <a:p>
            <a:pPr algn="ctr"/>
            <a:r>
              <a:rPr lang="en-US" dirty="0"/>
              <a:t>Java-</a:t>
            </a:r>
            <a:r>
              <a:rPr lang="en-US" dirty="0" err="1"/>
              <a:t>mysql</a:t>
            </a:r>
            <a:r>
              <a:rPr lang="en-US" dirty="0"/>
              <a:t> database system for hemophilia of north Carolina</a:t>
            </a:r>
          </a:p>
        </p:txBody>
      </p:sp>
      <p:sp>
        <p:nvSpPr>
          <p:cNvPr id="3" name="Subtitle 2"/>
          <p:cNvSpPr>
            <a:spLocks noGrp="1"/>
          </p:cNvSpPr>
          <p:nvPr>
            <p:ph type="subTitle" idx="1"/>
          </p:nvPr>
        </p:nvSpPr>
        <p:spPr>
          <a:xfrm>
            <a:off x="1371600" y="4184860"/>
            <a:ext cx="9448800" cy="685800"/>
          </a:xfrm>
        </p:spPr>
        <p:txBody>
          <a:bodyPr>
            <a:normAutofit fontScale="92500" lnSpcReduction="10000"/>
          </a:bodyPr>
          <a:lstStyle/>
          <a:p>
            <a:pPr algn="ctr"/>
            <a:r>
              <a:rPr lang="en-US" dirty="0"/>
              <a:t>By: Karl Schultz</a:t>
            </a:r>
          </a:p>
          <a:p>
            <a:pPr algn="ctr"/>
            <a:r>
              <a:rPr lang="en-US" dirty="0"/>
              <a:t>Regis University Capstone Presentation</a:t>
            </a:r>
          </a:p>
        </p:txBody>
      </p:sp>
    </p:spTree>
    <p:extLst>
      <p:ext uri="{BB962C8B-B14F-4D97-AF65-F5344CB8AC3E}">
        <p14:creationId xmlns:p14="http://schemas.microsoft.com/office/powerpoint/2010/main" val="892092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results:</a:t>
            </a:r>
          </a:p>
        </p:txBody>
      </p:sp>
      <p:sp>
        <p:nvSpPr>
          <p:cNvPr id="3" name="Content Placeholder 2"/>
          <p:cNvSpPr>
            <a:spLocks noGrp="1"/>
          </p:cNvSpPr>
          <p:nvPr>
            <p:ph idx="1"/>
          </p:nvPr>
        </p:nvSpPr>
        <p:spPr/>
        <p:txBody>
          <a:bodyPr>
            <a:normAutofit/>
          </a:bodyPr>
          <a:lstStyle/>
          <a:p>
            <a:r>
              <a:rPr lang="en-US" sz="2800" dirty="0"/>
              <a:t>MySQL was found to be a very reliable and popular DBMS.</a:t>
            </a:r>
          </a:p>
          <a:p>
            <a:pPr lvl="1"/>
            <a:r>
              <a:rPr lang="en-US" sz="2800" dirty="0"/>
              <a:t>Supports both Mac and PC.</a:t>
            </a:r>
          </a:p>
          <a:p>
            <a:pPr lvl="1"/>
            <a:r>
              <a:rPr lang="en-US" sz="2800" dirty="0"/>
              <a:t>Supports relational databases.</a:t>
            </a:r>
          </a:p>
          <a:p>
            <a:pPr lvl="1"/>
            <a:r>
              <a:rPr lang="en-US" sz="2800" dirty="0"/>
              <a:t>Communicates well with Java via the Connector/J driver and JDBC interface library.</a:t>
            </a:r>
          </a:p>
          <a:p>
            <a:pPr lvl="1"/>
            <a:r>
              <a:rPr lang="en-US" sz="2800" dirty="0"/>
              <a:t>It is open-source so it can be used for free.</a:t>
            </a:r>
          </a:p>
          <a:p>
            <a:pPr lvl="1"/>
            <a:r>
              <a:rPr lang="en-US" sz="2800" dirty="0"/>
              <a:t>MySQL Workbench application allows easy import/export methods for local tables.</a:t>
            </a:r>
          </a:p>
        </p:txBody>
      </p:sp>
    </p:spTree>
    <p:extLst>
      <p:ext uri="{BB962C8B-B14F-4D97-AF65-F5344CB8AC3E}">
        <p14:creationId xmlns:p14="http://schemas.microsoft.com/office/powerpoint/2010/main" val="262446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results:</a:t>
            </a:r>
          </a:p>
        </p:txBody>
      </p:sp>
      <p:sp>
        <p:nvSpPr>
          <p:cNvPr id="3" name="Content Placeholder 2"/>
          <p:cNvSpPr>
            <a:spLocks noGrp="1"/>
          </p:cNvSpPr>
          <p:nvPr>
            <p:ph idx="1"/>
          </p:nvPr>
        </p:nvSpPr>
        <p:spPr/>
        <p:txBody>
          <a:bodyPr>
            <a:normAutofit/>
          </a:bodyPr>
          <a:lstStyle/>
          <a:p>
            <a:r>
              <a:rPr lang="en-US" sz="2800" dirty="0"/>
              <a:t>Data entry rules:</a:t>
            </a:r>
          </a:p>
          <a:p>
            <a:pPr lvl="1"/>
            <a:r>
              <a:rPr lang="en-US" sz="2800" dirty="0" err="1"/>
              <a:t>NCDOT</a:t>
            </a:r>
            <a:r>
              <a:rPr lang="en-US" sz="2800" dirty="0"/>
              <a:t> region map was found to be a good solution to break up our membership regions.</a:t>
            </a:r>
          </a:p>
          <a:p>
            <a:pPr lvl="1"/>
            <a:r>
              <a:rPr lang="en-US" sz="2800" dirty="0"/>
              <a:t>Changes “freehand entries” into numerical entries 1-14 via a drop down combo-box.</a:t>
            </a:r>
          </a:p>
          <a:p>
            <a:pPr lvl="1"/>
            <a:r>
              <a:rPr lang="en-US" sz="2800" dirty="0"/>
              <a:t>Bleeding disorder entry has also been reduced to a drop down combo-box entry method to avoid typos.</a:t>
            </a:r>
          </a:p>
        </p:txBody>
      </p:sp>
    </p:spTree>
    <p:extLst>
      <p:ext uri="{BB962C8B-B14F-4D97-AF65-F5344CB8AC3E}">
        <p14:creationId xmlns:p14="http://schemas.microsoft.com/office/powerpoint/2010/main" val="13708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2628900" cy="1293028"/>
          </a:xfrm>
        </p:spPr>
        <p:txBody>
          <a:bodyPr/>
          <a:lstStyle/>
          <a:p>
            <a:pPr algn="ctr"/>
            <a:r>
              <a:rPr lang="en-US" dirty="0"/>
              <a:t>Demo</a:t>
            </a:r>
          </a:p>
        </p:txBody>
      </p:sp>
      <p:pic>
        <p:nvPicPr>
          <p:cNvPr id="4" name="Content Placeholder 3"/>
          <p:cNvPicPr>
            <a:picLocks noGrp="1" noChangeAspect="1"/>
          </p:cNvPicPr>
          <p:nvPr>
            <p:ph idx="1"/>
          </p:nvPr>
        </p:nvPicPr>
        <p:blipFill>
          <a:blip r:embed="rId2"/>
          <a:stretch>
            <a:fillRect/>
          </a:stretch>
        </p:blipFill>
        <p:spPr>
          <a:xfrm>
            <a:off x="1795052" y="953575"/>
            <a:ext cx="9165048" cy="5747263"/>
          </a:xfrm>
        </p:spPr>
      </p:pic>
    </p:spTree>
    <p:extLst>
      <p:ext uri="{BB962C8B-B14F-4D97-AF65-F5344CB8AC3E}">
        <p14:creationId xmlns:p14="http://schemas.microsoft.com/office/powerpoint/2010/main" val="75426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931400" cy="1293028"/>
          </a:xfrm>
        </p:spPr>
        <p:txBody>
          <a:bodyPr/>
          <a:lstStyle/>
          <a:p>
            <a:pPr algn="ctr"/>
            <a:r>
              <a:rPr lang="en-US" dirty="0"/>
              <a:t>Member Search function</a:t>
            </a:r>
          </a:p>
        </p:txBody>
      </p:sp>
      <p:pic>
        <p:nvPicPr>
          <p:cNvPr id="5" name="Content Placeholder 4"/>
          <p:cNvPicPr>
            <a:picLocks noGrp="1" noChangeAspect="1"/>
          </p:cNvPicPr>
          <p:nvPr>
            <p:ph idx="1"/>
          </p:nvPr>
        </p:nvPicPr>
        <p:blipFill>
          <a:blip r:embed="rId2"/>
          <a:stretch>
            <a:fillRect/>
          </a:stretch>
        </p:blipFill>
        <p:spPr>
          <a:xfrm>
            <a:off x="293489" y="1955800"/>
            <a:ext cx="11673662" cy="2976705"/>
          </a:xfrm>
        </p:spPr>
      </p:pic>
      <p:sp>
        <p:nvSpPr>
          <p:cNvPr id="6" name="TextBox 5"/>
          <p:cNvSpPr txBox="1"/>
          <p:nvPr/>
        </p:nvSpPr>
        <p:spPr>
          <a:xfrm>
            <a:off x="1949450" y="5289631"/>
            <a:ext cx="83185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System allows partial parameter searches.</a:t>
            </a:r>
          </a:p>
        </p:txBody>
      </p:sp>
    </p:spTree>
    <p:extLst>
      <p:ext uri="{BB962C8B-B14F-4D97-AF65-F5344CB8AC3E}">
        <p14:creationId xmlns:p14="http://schemas.microsoft.com/office/powerpoint/2010/main" val="300129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931400" cy="1293028"/>
          </a:xfrm>
        </p:spPr>
        <p:txBody>
          <a:bodyPr/>
          <a:lstStyle/>
          <a:p>
            <a:pPr algn="ctr"/>
            <a:r>
              <a:rPr lang="en-US" dirty="0"/>
              <a:t>Member Search function</a:t>
            </a:r>
          </a:p>
        </p:txBody>
      </p:sp>
      <p:sp>
        <p:nvSpPr>
          <p:cNvPr id="6" name="TextBox 5"/>
          <p:cNvSpPr txBox="1"/>
          <p:nvPr/>
        </p:nvSpPr>
        <p:spPr>
          <a:xfrm>
            <a:off x="1949450" y="5289631"/>
            <a:ext cx="83185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System allows multiple parameter searches, and industry representative exclusion option.</a:t>
            </a:r>
          </a:p>
          <a:p>
            <a:pPr marL="285750" indent="-285750">
              <a:buFont typeface="Arial" panose="020B0604020202020204" pitchFamily="34" charset="0"/>
              <a:buChar char="•"/>
            </a:pPr>
            <a:endParaRPr lang="en-US" sz="2800" dirty="0"/>
          </a:p>
        </p:txBody>
      </p:sp>
      <p:pic>
        <p:nvPicPr>
          <p:cNvPr id="4" name="Content Placeholder 3"/>
          <p:cNvPicPr>
            <a:picLocks noGrp="1" noChangeAspect="1"/>
          </p:cNvPicPr>
          <p:nvPr>
            <p:ph idx="1"/>
          </p:nvPr>
        </p:nvPicPr>
        <p:blipFill>
          <a:blip r:embed="rId2"/>
          <a:stretch>
            <a:fillRect/>
          </a:stretch>
        </p:blipFill>
        <p:spPr>
          <a:xfrm>
            <a:off x="275456" y="1600200"/>
            <a:ext cx="11594327" cy="2956322"/>
          </a:xfrm>
        </p:spPr>
      </p:pic>
    </p:spTree>
    <p:extLst>
      <p:ext uri="{BB962C8B-B14F-4D97-AF65-F5344CB8AC3E}">
        <p14:creationId xmlns:p14="http://schemas.microsoft.com/office/powerpoint/2010/main" val="289688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0"/>
            <a:ext cx="10287000" cy="1293028"/>
          </a:xfrm>
        </p:spPr>
        <p:txBody>
          <a:bodyPr>
            <a:normAutofit/>
          </a:bodyPr>
          <a:lstStyle/>
          <a:p>
            <a:pPr algn="ctr"/>
            <a:r>
              <a:rPr lang="en-US" dirty="0"/>
              <a:t>Member edit/delete function</a:t>
            </a:r>
          </a:p>
        </p:txBody>
      </p:sp>
      <p:pic>
        <p:nvPicPr>
          <p:cNvPr id="4" name="Content Placeholder 3"/>
          <p:cNvPicPr>
            <a:picLocks noGrp="1" noChangeAspect="1"/>
          </p:cNvPicPr>
          <p:nvPr>
            <p:ph idx="1"/>
          </p:nvPr>
        </p:nvPicPr>
        <p:blipFill>
          <a:blip r:embed="rId2"/>
          <a:stretch>
            <a:fillRect/>
          </a:stretch>
        </p:blipFill>
        <p:spPr>
          <a:xfrm>
            <a:off x="2096044" y="947149"/>
            <a:ext cx="7999911" cy="5673438"/>
          </a:xfrm>
        </p:spPr>
      </p:pic>
    </p:spTree>
    <p:extLst>
      <p:ext uri="{BB962C8B-B14F-4D97-AF65-F5344CB8AC3E}">
        <p14:creationId xmlns:p14="http://schemas.microsoft.com/office/powerpoint/2010/main" val="252886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0"/>
            <a:ext cx="10287000" cy="1293028"/>
          </a:xfrm>
        </p:spPr>
        <p:txBody>
          <a:bodyPr>
            <a:normAutofit/>
          </a:bodyPr>
          <a:lstStyle/>
          <a:p>
            <a:pPr algn="ctr"/>
            <a:r>
              <a:rPr lang="en-US" dirty="0"/>
              <a:t>Member edit/delete function</a:t>
            </a:r>
          </a:p>
        </p:txBody>
      </p:sp>
      <p:sp>
        <p:nvSpPr>
          <p:cNvPr id="3" name="Content Placeholder 2"/>
          <p:cNvSpPr>
            <a:spLocks noGrp="1"/>
          </p:cNvSpPr>
          <p:nvPr>
            <p:ph idx="1"/>
          </p:nvPr>
        </p:nvSpPr>
        <p:spPr>
          <a:xfrm>
            <a:off x="428064" y="2203524"/>
            <a:ext cx="11335871" cy="4024125"/>
          </a:xfrm>
        </p:spPr>
        <p:txBody>
          <a:bodyPr>
            <a:normAutofit/>
          </a:bodyPr>
          <a:lstStyle/>
          <a:p>
            <a:r>
              <a:rPr lang="en-US" sz="3200" dirty="0"/>
              <a:t>Allows the user to load a Member via the Member ID #.</a:t>
            </a:r>
          </a:p>
          <a:p>
            <a:r>
              <a:rPr lang="en-US" sz="3200" dirty="0"/>
              <a:t>Changes can be freely made to the Member’s data and then the database can be updated with a button click.</a:t>
            </a:r>
          </a:p>
          <a:p>
            <a:r>
              <a:rPr lang="en-US" sz="3200" dirty="0"/>
              <a:t>If deletion is requested the safeguard Delete Member Record button must be pushed first, then confirmed by the newly activated Confirm Delete button.</a:t>
            </a:r>
          </a:p>
        </p:txBody>
      </p:sp>
    </p:spTree>
    <p:extLst>
      <p:ext uri="{BB962C8B-B14F-4D97-AF65-F5344CB8AC3E}">
        <p14:creationId xmlns:p14="http://schemas.microsoft.com/office/powerpoint/2010/main" val="2669579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85735" y="917641"/>
            <a:ext cx="8030618" cy="4924080"/>
          </a:xfrm>
        </p:spPr>
      </p:pic>
      <p:sp>
        <p:nvSpPr>
          <p:cNvPr id="5" name="TextBox 4"/>
          <p:cNvSpPr txBox="1"/>
          <p:nvPr/>
        </p:nvSpPr>
        <p:spPr>
          <a:xfrm>
            <a:off x="627530" y="5929939"/>
            <a:ext cx="11271948" cy="1107996"/>
          </a:xfrm>
          <a:prstGeom prst="rect">
            <a:avLst/>
          </a:prstGeom>
          <a:noFill/>
        </p:spPr>
        <p:txBody>
          <a:bodyPr wrap="square" rtlCol="0">
            <a:spAutoFit/>
          </a:bodyPr>
          <a:lstStyle/>
          <a:p>
            <a:r>
              <a:rPr lang="en-US" sz="2400" dirty="0"/>
              <a:t>When update or deletion is made, warning message box appears at the top right corner.</a:t>
            </a:r>
          </a:p>
          <a:p>
            <a:endParaRPr lang="en-US" dirty="0"/>
          </a:p>
        </p:txBody>
      </p:sp>
      <p:sp>
        <p:nvSpPr>
          <p:cNvPr id="7" name="Title 1"/>
          <p:cNvSpPr>
            <a:spLocks noGrp="1"/>
          </p:cNvSpPr>
          <p:nvPr>
            <p:ph type="title"/>
          </p:nvPr>
        </p:nvSpPr>
        <p:spPr>
          <a:xfrm>
            <a:off x="952500" y="0"/>
            <a:ext cx="10287000" cy="1293028"/>
          </a:xfrm>
        </p:spPr>
        <p:txBody>
          <a:bodyPr>
            <a:normAutofit/>
          </a:bodyPr>
          <a:lstStyle/>
          <a:p>
            <a:pPr algn="ctr"/>
            <a:r>
              <a:rPr lang="en-US" dirty="0"/>
              <a:t>Member edit/delete function</a:t>
            </a:r>
          </a:p>
        </p:txBody>
      </p:sp>
    </p:spTree>
    <p:extLst>
      <p:ext uri="{BB962C8B-B14F-4D97-AF65-F5344CB8AC3E}">
        <p14:creationId xmlns:p14="http://schemas.microsoft.com/office/powerpoint/2010/main" val="195196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506" y="-188259"/>
            <a:ext cx="8130987" cy="1293028"/>
          </a:xfrm>
        </p:spPr>
        <p:txBody>
          <a:bodyPr>
            <a:normAutofit/>
          </a:bodyPr>
          <a:lstStyle/>
          <a:p>
            <a:pPr algn="ctr"/>
            <a:r>
              <a:rPr lang="en-US" dirty="0"/>
              <a:t>Member creation function</a:t>
            </a:r>
          </a:p>
        </p:txBody>
      </p:sp>
      <p:pic>
        <p:nvPicPr>
          <p:cNvPr id="4" name="Content Placeholder 3"/>
          <p:cNvPicPr>
            <a:picLocks noGrp="1" noChangeAspect="1"/>
          </p:cNvPicPr>
          <p:nvPr>
            <p:ph idx="1"/>
          </p:nvPr>
        </p:nvPicPr>
        <p:blipFill>
          <a:blip r:embed="rId2"/>
          <a:stretch>
            <a:fillRect/>
          </a:stretch>
        </p:blipFill>
        <p:spPr>
          <a:xfrm>
            <a:off x="731565" y="762001"/>
            <a:ext cx="10728868" cy="5501062"/>
          </a:xfrm>
        </p:spPr>
      </p:pic>
      <p:sp>
        <p:nvSpPr>
          <p:cNvPr id="5" name="TextBox 4"/>
          <p:cNvSpPr txBox="1"/>
          <p:nvPr/>
        </p:nvSpPr>
        <p:spPr>
          <a:xfrm>
            <a:off x="1882345" y="6334780"/>
            <a:ext cx="8526693"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Generates unique Member ID when created.</a:t>
            </a:r>
          </a:p>
        </p:txBody>
      </p:sp>
    </p:spTree>
    <p:extLst>
      <p:ext uri="{BB962C8B-B14F-4D97-AF65-F5344CB8AC3E}">
        <p14:creationId xmlns:p14="http://schemas.microsoft.com/office/powerpoint/2010/main" val="45127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8632" y="26894"/>
            <a:ext cx="6734735" cy="1293028"/>
          </a:xfrm>
        </p:spPr>
        <p:txBody>
          <a:bodyPr>
            <a:normAutofit/>
          </a:bodyPr>
          <a:lstStyle/>
          <a:p>
            <a:pPr algn="ctr"/>
            <a:r>
              <a:rPr lang="en-US" dirty="0"/>
              <a:t>Family search function</a:t>
            </a:r>
          </a:p>
        </p:txBody>
      </p:sp>
      <p:pic>
        <p:nvPicPr>
          <p:cNvPr id="4" name="Content Placeholder 3"/>
          <p:cNvPicPr>
            <a:picLocks noGrp="1" noChangeAspect="1"/>
          </p:cNvPicPr>
          <p:nvPr>
            <p:ph idx="1"/>
          </p:nvPr>
        </p:nvPicPr>
        <p:blipFill>
          <a:blip r:embed="rId2"/>
          <a:stretch>
            <a:fillRect/>
          </a:stretch>
        </p:blipFill>
        <p:spPr>
          <a:xfrm>
            <a:off x="524435" y="1132646"/>
            <a:ext cx="10820400" cy="2790485"/>
          </a:xfrm>
        </p:spPr>
      </p:pic>
      <p:sp>
        <p:nvSpPr>
          <p:cNvPr id="5" name="TextBox 4"/>
          <p:cNvSpPr txBox="1"/>
          <p:nvPr/>
        </p:nvSpPr>
        <p:spPr>
          <a:xfrm>
            <a:off x="426090" y="4249271"/>
            <a:ext cx="11339818"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Provides same multi-parameter search functionality as Member Search but on Family Data Table.</a:t>
            </a:r>
          </a:p>
          <a:p>
            <a:pPr marL="285750" indent="-285750">
              <a:buFont typeface="Arial" panose="020B0604020202020204" pitchFamily="34" charset="0"/>
              <a:buChar char="•"/>
            </a:pPr>
            <a:r>
              <a:rPr lang="en-US" sz="2800" dirty="0"/>
              <a:t>Displays output in a format that is able to be translated to a label printing program.</a:t>
            </a:r>
          </a:p>
        </p:txBody>
      </p:sp>
    </p:spTree>
    <p:extLst>
      <p:ext uri="{BB962C8B-B14F-4D97-AF65-F5344CB8AC3E}">
        <p14:creationId xmlns:p14="http://schemas.microsoft.com/office/powerpoint/2010/main" val="82663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was this project chosen?</a:t>
            </a:r>
          </a:p>
        </p:txBody>
      </p:sp>
      <p:sp>
        <p:nvSpPr>
          <p:cNvPr id="3" name="Content Placeholder 2"/>
          <p:cNvSpPr>
            <a:spLocks noGrp="1"/>
          </p:cNvSpPr>
          <p:nvPr>
            <p:ph idx="1"/>
          </p:nvPr>
        </p:nvSpPr>
        <p:spPr/>
        <p:txBody>
          <a:bodyPr>
            <a:noAutofit/>
          </a:bodyPr>
          <a:lstStyle/>
          <a:p>
            <a:r>
              <a:rPr lang="en-US" sz="2800" dirty="0"/>
              <a:t>Opportunity to positively impact a local small Non-Profit Organization that has been very helpful to my family </a:t>
            </a:r>
          </a:p>
          <a:p>
            <a:r>
              <a:rPr lang="en-US" sz="2800" dirty="0"/>
              <a:t>A need for a better data storage/search system was recognized by HNC staff. This need is currently being served by a MS Excel spreadsheet.</a:t>
            </a:r>
          </a:p>
          <a:p>
            <a:r>
              <a:rPr lang="en-US" sz="2800" dirty="0"/>
              <a:t>Initial design concepts were estimated to be deliverable within the 8 week deadline period.</a:t>
            </a:r>
          </a:p>
          <a:p>
            <a:r>
              <a:rPr lang="en-US" sz="2800" dirty="0"/>
              <a:t>This project would offer some challenges and learning opportunities that would build upon my current knowledge base and skills.</a:t>
            </a:r>
          </a:p>
        </p:txBody>
      </p:sp>
    </p:spTree>
    <p:extLst>
      <p:ext uri="{BB962C8B-B14F-4D97-AF65-F5344CB8AC3E}">
        <p14:creationId xmlns:p14="http://schemas.microsoft.com/office/powerpoint/2010/main" val="1659857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505505" y="679993"/>
            <a:ext cx="9180983" cy="5367915"/>
          </a:xfrm>
        </p:spPr>
      </p:pic>
      <p:sp>
        <p:nvSpPr>
          <p:cNvPr id="4" name="Title 1"/>
          <p:cNvSpPr txBox="1">
            <a:spLocks/>
          </p:cNvSpPr>
          <p:nvPr/>
        </p:nvSpPr>
        <p:spPr>
          <a:xfrm>
            <a:off x="1911157" y="-306171"/>
            <a:ext cx="836967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dirty="0"/>
              <a:t>Family edit/delete function</a:t>
            </a:r>
          </a:p>
        </p:txBody>
      </p:sp>
      <p:sp>
        <p:nvSpPr>
          <p:cNvPr id="7" name="TextBox 6"/>
          <p:cNvSpPr txBox="1"/>
          <p:nvPr/>
        </p:nvSpPr>
        <p:spPr>
          <a:xfrm>
            <a:off x="3494161" y="6131858"/>
            <a:ext cx="5203669"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Load family by Family ID #</a:t>
            </a:r>
          </a:p>
        </p:txBody>
      </p:sp>
    </p:spTree>
    <p:extLst>
      <p:ext uri="{BB962C8B-B14F-4D97-AF65-F5344CB8AC3E}">
        <p14:creationId xmlns:p14="http://schemas.microsoft.com/office/powerpoint/2010/main" val="258461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33906" y="-243418"/>
            <a:ext cx="812418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dirty="0"/>
              <a:t>Family edit/delete function</a:t>
            </a:r>
          </a:p>
        </p:txBody>
      </p:sp>
      <p:sp>
        <p:nvSpPr>
          <p:cNvPr id="7" name="TextBox 6"/>
          <p:cNvSpPr txBox="1"/>
          <p:nvPr/>
        </p:nvSpPr>
        <p:spPr>
          <a:xfrm>
            <a:off x="1159889" y="2716304"/>
            <a:ext cx="9513627"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Edit family data freely, and update to database.</a:t>
            </a:r>
          </a:p>
          <a:p>
            <a:pPr marL="457200" indent="-457200">
              <a:buFont typeface="Arial" panose="020B0604020202020204" pitchFamily="34" charset="0"/>
              <a:buChar char="•"/>
            </a:pPr>
            <a:r>
              <a:rPr lang="en-US" sz="2800" dirty="0"/>
              <a:t>Delete family in same manner as Member deletion with the two-step safety button combination.</a:t>
            </a:r>
          </a:p>
        </p:txBody>
      </p:sp>
    </p:spTree>
    <p:extLst>
      <p:ext uri="{BB962C8B-B14F-4D97-AF65-F5344CB8AC3E}">
        <p14:creationId xmlns:p14="http://schemas.microsoft.com/office/powerpoint/2010/main" val="79919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449" y="-249228"/>
            <a:ext cx="8686800" cy="1293028"/>
          </a:xfrm>
        </p:spPr>
        <p:txBody>
          <a:bodyPr>
            <a:normAutofit/>
          </a:bodyPr>
          <a:lstStyle/>
          <a:p>
            <a:pPr algn="ctr"/>
            <a:r>
              <a:rPr lang="en-US" dirty="0"/>
              <a:t>Family edit/delete function</a:t>
            </a:r>
          </a:p>
        </p:txBody>
      </p:sp>
      <p:sp>
        <p:nvSpPr>
          <p:cNvPr id="3" name="Content Placeholder 2"/>
          <p:cNvSpPr>
            <a:spLocks noGrp="1"/>
          </p:cNvSpPr>
          <p:nvPr>
            <p:ph idx="1"/>
          </p:nvPr>
        </p:nvSpPr>
        <p:spPr>
          <a:xfrm>
            <a:off x="551104" y="589877"/>
            <a:ext cx="10975489" cy="1902311"/>
          </a:xfrm>
        </p:spPr>
        <p:txBody>
          <a:bodyPr>
            <a:normAutofit fontScale="92500" lnSpcReduction="10000"/>
          </a:bodyPr>
          <a:lstStyle/>
          <a:p>
            <a:pPr marL="457200" lvl="0" indent="-457200" defTabSz="457200">
              <a:lnSpc>
                <a:spcPct val="100000"/>
              </a:lnSpc>
              <a:spcBef>
                <a:spcPts val="0"/>
              </a:spcBef>
            </a:pPr>
            <a:r>
              <a:rPr lang="en-US" sz="2800" dirty="0">
                <a:solidFill>
                  <a:prstClr val="white"/>
                </a:solidFill>
              </a:rPr>
              <a:t>Able to add Members to the Family by entering their Member ID in the Additional Family Member ID field then pressing Add Family Member.</a:t>
            </a:r>
          </a:p>
          <a:p>
            <a:pPr marL="457200" lvl="0" indent="-457200" defTabSz="457200">
              <a:lnSpc>
                <a:spcPct val="100000"/>
              </a:lnSpc>
              <a:spcBef>
                <a:spcPts val="0"/>
              </a:spcBef>
            </a:pPr>
            <a:r>
              <a:rPr lang="en-US" sz="2800" dirty="0">
                <a:solidFill>
                  <a:prstClr val="white"/>
                </a:solidFill>
              </a:rPr>
              <a:t>Family bleeding disorder and interest groups are updated with new member additions.</a:t>
            </a:r>
          </a:p>
          <a:p>
            <a:endParaRPr lang="en-US" dirty="0"/>
          </a:p>
        </p:txBody>
      </p:sp>
      <p:pic>
        <p:nvPicPr>
          <p:cNvPr id="4" name="Picture 3"/>
          <p:cNvPicPr>
            <a:picLocks noChangeAspect="1"/>
          </p:cNvPicPr>
          <p:nvPr/>
        </p:nvPicPr>
        <p:blipFill>
          <a:blip r:embed="rId2"/>
          <a:stretch>
            <a:fillRect/>
          </a:stretch>
        </p:blipFill>
        <p:spPr>
          <a:xfrm>
            <a:off x="1263460" y="2601074"/>
            <a:ext cx="9550775" cy="4190058"/>
          </a:xfrm>
          <a:prstGeom prst="rect">
            <a:avLst/>
          </a:prstGeom>
        </p:spPr>
      </p:pic>
    </p:spTree>
    <p:extLst>
      <p:ext uri="{BB962C8B-B14F-4D97-AF65-F5344CB8AC3E}">
        <p14:creationId xmlns:p14="http://schemas.microsoft.com/office/powerpoint/2010/main" val="298943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141" y="-242047"/>
            <a:ext cx="8453718" cy="1293028"/>
          </a:xfrm>
        </p:spPr>
        <p:txBody>
          <a:bodyPr>
            <a:normAutofit/>
          </a:bodyPr>
          <a:lstStyle/>
          <a:p>
            <a:pPr algn="ctr"/>
            <a:r>
              <a:rPr lang="en-US" dirty="0"/>
              <a:t>Family creation function</a:t>
            </a:r>
          </a:p>
        </p:txBody>
      </p:sp>
      <p:pic>
        <p:nvPicPr>
          <p:cNvPr id="4" name="Content Placeholder 3"/>
          <p:cNvPicPr>
            <a:picLocks noGrp="1" noChangeAspect="1"/>
          </p:cNvPicPr>
          <p:nvPr>
            <p:ph idx="1"/>
          </p:nvPr>
        </p:nvPicPr>
        <p:blipFill>
          <a:blip r:embed="rId2"/>
          <a:stretch>
            <a:fillRect/>
          </a:stretch>
        </p:blipFill>
        <p:spPr>
          <a:xfrm>
            <a:off x="1165527" y="690284"/>
            <a:ext cx="9860945" cy="5357626"/>
          </a:xfrm>
        </p:spPr>
      </p:pic>
      <p:sp>
        <p:nvSpPr>
          <p:cNvPr id="5" name="TextBox 4"/>
          <p:cNvSpPr txBox="1"/>
          <p:nvPr/>
        </p:nvSpPr>
        <p:spPr>
          <a:xfrm>
            <a:off x="869578" y="5952564"/>
            <a:ext cx="1031837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Load data of primary family member, edit as needed then create family. Unique Family ID assigned.</a:t>
            </a:r>
          </a:p>
        </p:txBody>
      </p:sp>
    </p:spTree>
    <p:extLst>
      <p:ext uri="{BB962C8B-B14F-4D97-AF65-F5344CB8AC3E}">
        <p14:creationId xmlns:p14="http://schemas.microsoft.com/office/powerpoint/2010/main" val="337825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7988" y="0"/>
            <a:ext cx="5836024" cy="1293028"/>
          </a:xfrm>
        </p:spPr>
        <p:txBody>
          <a:bodyPr>
            <a:normAutofit/>
          </a:bodyPr>
          <a:lstStyle/>
          <a:p>
            <a:pPr algn="ctr"/>
            <a:r>
              <a:rPr lang="en-US" dirty="0"/>
              <a:t>Data concurrency</a:t>
            </a:r>
          </a:p>
        </p:txBody>
      </p:sp>
      <p:sp>
        <p:nvSpPr>
          <p:cNvPr id="3" name="Content Placeholder 2"/>
          <p:cNvSpPr>
            <a:spLocks noGrp="1"/>
          </p:cNvSpPr>
          <p:nvPr>
            <p:ph idx="1"/>
          </p:nvPr>
        </p:nvSpPr>
        <p:spPr>
          <a:xfrm>
            <a:off x="685800" y="1746325"/>
            <a:ext cx="10820400" cy="4024125"/>
          </a:xfrm>
        </p:spPr>
        <p:txBody>
          <a:bodyPr>
            <a:normAutofit/>
          </a:bodyPr>
          <a:lstStyle/>
          <a:p>
            <a:r>
              <a:rPr lang="en-US" sz="2800" dirty="0"/>
              <a:t>Ideal situation would be to have the database hosted remotely, but this can be expensive.</a:t>
            </a:r>
          </a:p>
          <a:p>
            <a:r>
              <a:rPr lang="en-US" sz="2800" dirty="0"/>
              <a:t>Work-around is to have user import database from shared cloud storage before use, and export database to the cloud after changes are made.</a:t>
            </a:r>
          </a:p>
          <a:p>
            <a:r>
              <a:rPr lang="en-US" sz="2800" dirty="0"/>
              <a:t>System still at risk of concurrent user database edit errors until a lock-out system is implemented (although unlikely with only 3 staff members).</a:t>
            </a:r>
          </a:p>
        </p:txBody>
      </p:sp>
    </p:spTree>
    <p:extLst>
      <p:ext uri="{BB962C8B-B14F-4D97-AF65-F5344CB8AC3E}">
        <p14:creationId xmlns:p14="http://schemas.microsoft.com/office/powerpoint/2010/main" val="1947042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0" y="0"/>
            <a:ext cx="6667500" cy="1293028"/>
          </a:xfrm>
        </p:spPr>
        <p:txBody>
          <a:bodyPr>
            <a:normAutofit/>
          </a:bodyPr>
          <a:lstStyle/>
          <a:p>
            <a:pPr algn="ctr"/>
            <a:r>
              <a:rPr lang="en-US" dirty="0"/>
              <a:t>Future considerations</a:t>
            </a:r>
          </a:p>
        </p:txBody>
      </p:sp>
      <p:sp>
        <p:nvSpPr>
          <p:cNvPr id="3" name="Content Placeholder 2"/>
          <p:cNvSpPr>
            <a:spLocks noGrp="1"/>
          </p:cNvSpPr>
          <p:nvPr>
            <p:ph idx="1"/>
          </p:nvPr>
        </p:nvSpPr>
        <p:spPr/>
        <p:txBody>
          <a:bodyPr>
            <a:normAutofit/>
          </a:bodyPr>
          <a:lstStyle/>
          <a:p>
            <a:r>
              <a:rPr lang="en-US" sz="2800" dirty="0"/>
              <a:t>Remote hosting of database, turning program into an access client.</a:t>
            </a:r>
          </a:p>
          <a:p>
            <a:r>
              <a:rPr lang="en-US" sz="2800" dirty="0"/>
              <a:t>In lieu of remote hosting, a lock-out system involving a .txt file in cloud storage.</a:t>
            </a:r>
          </a:p>
          <a:p>
            <a:r>
              <a:rPr lang="en-US" sz="2800" dirty="0"/>
              <a:t>Module additions for event RSVP/attendance.</a:t>
            </a:r>
          </a:p>
          <a:p>
            <a:r>
              <a:rPr lang="en-US" sz="2800" dirty="0"/>
              <a:t>Option to directly output family searches into file format that can be even easier to create mailing address labels from.</a:t>
            </a:r>
          </a:p>
        </p:txBody>
      </p:sp>
    </p:spTree>
    <p:extLst>
      <p:ext uri="{BB962C8B-B14F-4D97-AF65-F5344CB8AC3E}">
        <p14:creationId xmlns:p14="http://schemas.microsoft.com/office/powerpoint/2010/main" val="364204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376" y="2727645"/>
            <a:ext cx="3281083" cy="1293028"/>
          </a:xfrm>
        </p:spPr>
        <p:txBody>
          <a:bodyPr/>
          <a:lstStyle/>
          <a:p>
            <a:r>
              <a:rPr lang="en-US" dirty="0"/>
              <a:t>Thank you</a:t>
            </a:r>
          </a:p>
        </p:txBody>
      </p:sp>
    </p:spTree>
    <p:extLst>
      <p:ext uri="{BB962C8B-B14F-4D97-AF65-F5344CB8AC3E}">
        <p14:creationId xmlns:p14="http://schemas.microsoft.com/office/powerpoint/2010/main" val="89756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was wrong with the current system?</a:t>
            </a:r>
          </a:p>
        </p:txBody>
      </p:sp>
      <p:sp>
        <p:nvSpPr>
          <p:cNvPr id="3" name="Content Placeholder 2"/>
          <p:cNvSpPr>
            <a:spLocks noGrp="1"/>
          </p:cNvSpPr>
          <p:nvPr>
            <p:ph idx="1"/>
          </p:nvPr>
        </p:nvSpPr>
        <p:spPr/>
        <p:txBody>
          <a:bodyPr>
            <a:noAutofit/>
          </a:bodyPr>
          <a:lstStyle/>
          <a:p>
            <a:r>
              <a:rPr lang="en-US" sz="2800" dirty="0"/>
              <a:t>The current system is composed of an Excel spreadsheet that is accessed and updated by three HNC staff members via a privately shared Google Drive folder.</a:t>
            </a:r>
          </a:p>
          <a:p>
            <a:r>
              <a:rPr lang="en-US" sz="2800" dirty="0"/>
              <a:t>The spreadsheet contained some columns that were unrecognizable, extraneous and unused. </a:t>
            </a:r>
          </a:p>
          <a:p>
            <a:r>
              <a:rPr lang="en-US" sz="2800" dirty="0"/>
              <a:t>Data entry was all “freehand”, very few established rules lead to data incongruity. Some rows were saved as families others as personal member entries.</a:t>
            </a:r>
          </a:p>
        </p:txBody>
      </p:sp>
    </p:spTree>
    <p:extLst>
      <p:ext uri="{BB962C8B-B14F-4D97-AF65-F5344CB8AC3E}">
        <p14:creationId xmlns:p14="http://schemas.microsoft.com/office/powerpoint/2010/main" val="137219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was wrong with the current system?</a:t>
            </a:r>
          </a:p>
        </p:txBody>
      </p:sp>
      <p:sp>
        <p:nvSpPr>
          <p:cNvPr id="3" name="Content Placeholder 2"/>
          <p:cNvSpPr>
            <a:spLocks noGrp="1"/>
          </p:cNvSpPr>
          <p:nvPr>
            <p:ph idx="1"/>
          </p:nvPr>
        </p:nvSpPr>
        <p:spPr/>
        <p:txBody>
          <a:bodyPr>
            <a:noAutofit/>
          </a:bodyPr>
          <a:lstStyle/>
          <a:p>
            <a:r>
              <a:rPr lang="en-US" sz="2800" dirty="0"/>
              <a:t>The Region data was also incongruent due to lack of data entry rules. Some rows were tagged by geographical regions, others by near-by cities. This made searches nearly worthless.</a:t>
            </a:r>
          </a:p>
          <a:p>
            <a:r>
              <a:rPr lang="en-US" sz="2800" dirty="0"/>
              <a:t>Inability to perform meaningful searches.</a:t>
            </a:r>
          </a:p>
          <a:p>
            <a:r>
              <a:rPr lang="en-US" sz="2800" dirty="0"/>
              <a:t>Possible multiple version concurrency issues with multiple users editing the record at the same time.</a:t>
            </a:r>
          </a:p>
        </p:txBody>
      </p:sp>
    </p:spTree>
    <p:extLst>
      <p:ext uri="{BB962C8B-B14F-4D97-AF65-F5344CB8AC3E}">
        <p14:creationId xmlns:p14="http://schemas.microsoft.com/office/powerpoint/2010/main" val="375007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plan:</a:t>
            </a:r>
          </a:p>
        </p:txBody>
      </p:sp>
      <p:sp>
        <p:nvSpPr>
          <p:cNvPr id="3" name="Content Placeholder 2"/>
          <p:cNvSpPr>
            <a:spLocks noGrp="1"/>
          </p:cNvSpPr>
          <p:nvPr>
            <p:ph idx="1"/>
          </p:nvPr>
        </p:nvSpPr>
        <p:spPr/>
        <p:txBody>
          <a:bodyPr>
            <a:normAutofit/>
          </a:bodyPr>
          <a:lstStyle/>
          <a:p>
            <a:r>
              <a:rPr lang="en-US" sz="2800" dirty="0"/>
              <a:t>Due to the mixed landscape of HNC staff computers (Mac and PC), the project would have to be coded in a platform independent language.</a:t>
            </a:r>
          </a:p>
          <a:p>
            <a:r>
              <a:rPr lang="en-US" sz="2800" dirty="0"/>
              <a:t>The project would have a Graphical User Interface (GUI) that would connect to a local database management system (DBMS).</a:t>
            </a:r>
          </a:p>
          <a:p>
            <a:r>
              <a:rPr lang="en-US" sz="2800" dirty="0"/>
              <a:t>Make the GUI easy to use. Allow Save, Delete, Edit, Search methods for both Members and Families.</a:t>
            </a:r>
          </a:p>
        </p:txBody>
      </p:sp>
    </p:spTree>
    <p:extLst>
      <p:ext uri="{BB962C8B-B14F-4D97-AF65-F5344CB8AC3E}">
        <p14:creationId xmlns:p14="http://schemas.microsoft.com/office/powerpoint/2010/main" val="337937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plan:</a:t>
            </a:r>
          </a:p>
        </p:txBody>
      </p:sp>
      <p:sp>
        <p:nvSpPr>
          <p:cNvPr id="3" name="Content Placeholder 2"/>
          <p:cNvSpPr>
            <a:spLocks noGrp="1"/>
          </p:cNvSpPr>
          <p:nvPr>
            <p:ph idx="1"/>
          </p:nvPr>
        </p:nvSpPr>
        <p:spPr/>
        <p:txBody>
          <a:bodyPr>
            <a:normAutofit/>
          </a:bodyPr>
          <a:lstStyle/>
          <a:p>
            <a:r>
              <a:rPr lang="en-US" sz="2800" dirty="0"/>
              <a:t>Save individual member data objects and use them to create family objects to be saved on a second table.</a:t>
            </a:r>
          </a:p>
          <a:p>
            <a:r>
              <a:rPr lang="en-US" sz="2800" dirty="0"/>
              <a:t>Find a DBMS that can be run on PC and Mac, is low cost ($), and is compatible with the chosen programing language.</a:t>
            </a:r>
          </a:p>
          <a:p>
            <a:r>
              <a:rPr lang="en-US" sz="2800" dirty="0"/>
              <a:t>Institute data input guidelines to make data more useful.</a:t>
            </a:r>
          </a:p>
        </p:txBody>
      </p:sp>
    </p:spTree>
    <p:extLst>
      <p:ext uri="{BB962C8B-B14F-4D97-AF65-F5344CB8AC3E}">
        <p14:creationId xmlns:p14="http://schemas.microsoft.com/office/powerpoint/2010/main" val="204683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results:</a:t>
            </a:r>
          </a:p>
        </p:txBody>
      </p:sp>
      <p:sp>
        <p:nvSpPr>
          <p:cNvPr id="3" name="Content Placeholder 2"/>
          <p:cNvSpPr>
            <a:spLocks noGrp="1"/>
          </p:cNvSpPr>
          <p:nvPr>
            <p:ph idx="1"/>
          </p:nvPr>
        </p:nvSpPr>
        <p:spPr/>
        <p:txBody>
          <a:bodyPr>
            <a:normAutofit fontScale="92500" lnSpcReduction="20000"/>
          </a:bodyPr>
          <a:lstStyle/>
          <a:p>
            <a:r>
              <a:rPr lang="en-US" sz="3000" dirty="0"/>
              <a:t>Java was found to be one of the best multiplatform coding languages and supports Object Oriented programing.</a:t>
            </a:r>
          </a:p>
          <a:p>
            <a:pPr lvl="1"/>
            <a:r>
              <a:rPr lang="en-US" sz="3000" dirty="0"/>
              <a:t>Java programs are saved as </a:t>
            </a:r>
            <a:r>
              <a:rPr lang="en-US" sz="3000" dirty="0" err="1"/>
              <a:t>ByteCode</a:t>
            </a:r>
            <a:r>
              <a:rPr lang="en-US" sz="3000" dirty="0"/>
              <a:t> that is compiled as it is needed by the Java Virtual Machine (JVM). The JVM then links and translates the code into low level code the host computer can use.</a:t>
            </a:r>
          </a:p>
          <a:p>
            <a:pPr lvl="1"/>
            <a:r>
              <a:rPr lang="en-US" sz="3000" dirty="0"/>
              <a:t>The JVM comes in many versions that are hardware specific, so that the translation can be tailored to the individual machine type. This allows the source code to remain the same. “Code once, run anywhere.”</a:t>
            </a:r>
          </a:p>
          <a:p>
            <a:pPr lvl="1"/>
            <a:r>
              <a:rPr lang="en-US" sz="3000" dirty="0"/>
              <a:t>Java has two wide spectrum adapters that allow it to interface with many of the most popular DBMS.</a:t>
            </a:r>
          </a:p>
          <a:p>
            <a:pPr marL="457200" lvl="1" indent="0">
              <a:buNone/>
            </a:pPr>
            <a:endParaRPr lang="en-US" dirty="0"/>
          </a:p>
        </p:txBody>
      </p:sp>
    </p:spTree>
    <p:extLst>
      <p:ext uri="{BB962C8B-B14F-4D97-AF65-F5344CB8AC3E}">
        <p14:creationId xmlns:p14="http://schemas.microsoft.com/office/powerpoint/2010/main" val="404500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results:</a:t>
            </a:r>
          </a:p>
        </p:txBody>
      </p:sp>
      <p:sp>
        <p:nvSpPr>
          <p:cNvPr id="3" name="Content Placeholder 2"/>
          <p:cNvSpPr>
            <a:spLocks noGrp="1"/>
          </p:cNvSpPr>
          <p:nvPr>
            <p:ph idx="1"/>
          </p:nvPr>
        </p:nvSpPr>
        <p:spPr/>
        <p:txBody>
          <a:bodyPr/>
          <a:lstStyle/>
          <a:p>
            <a:r>
              <a:rPr lang="en-US" sz="2800" dirty="0"/>
              <a:t>Model View Controller (MVC) model was found to be the best practice architecture for business type applications</a:t>
            </a:r>
          </a:p>
          <a:p>
            <a:pPr lvl="1"/>
            <a:r>
              <a:rPr lang="en-US" sz="2800" dirty="0"/>
              <a:t>MVC allows for separation of responsibilities between three tiers of the application. This promotes abstraction and modularity.</a:t>
            </a:r>
          </a:p>
          <a:p>
            <a:pPr lvl="1"/>
            <a:r>
              <a:rPr lang="en-US" sz="2800" dirty="0"/>
              <a:t>The View is the “front-end” of the application. This is represented by the GUI. It handles the interactions from the user, and displays results back to the user.</a:t>
            </a:r>
          </a:p>
          <a:p>
            <a:pPr marL="457200" lvl="1" indent="0">
              <a:buNone/>
            </a:pPr>
            <a:endParaRPr lang="en-US" dirty="0"/>
          </a:p>
        </p:txBody>
      </p:sp>
    </p:spTree>
    <p:extLst>
      <p:ext uri="{BB962C8B-B14F-4D97-AF65-F5344CB8AC3E}">
        <p14:creationId xmlns:p14="http://schemas.microsoft.com/office/powerpoint/2010/main" val="350174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results:</a:t>
            </a:r>
          </a:p>
        </p:txBody>
      </p:sp>
      <p:sp>
        <p:nvSpPr>
          <p:cNvPr id="3" name="Content Placeholder 2"/>
          <p:cNvSpPr>
            <a:spLocks noGrp="1"/>
          </p:cNvSpPr>
          <p:nvPr>
            <p:ph idx="1"/>
          </p:nvPr>
        </p:nvSpPr>
        <p:spPr/>
        <p:txBody>
          <a:bodyPr/>
          <a:lstStyle/>
          <a:p>
            <a:pPr lvl="1"/>
            <a:r>
              <a:rPr lang="en-US" sz="2800" dirty="0"/>
              <a:t>The Controller is the “middle-man”. This part listens to the View for events,  decides what to do about the notification, then tells the Model WHAT to do (but not HOW to do it). Also handles responses back from Model to update View.</a:t>
            </a:r>
          </a:p>
          <a:p>
            <a:pPr lvl="1"/>
            <a:r>
              <a:rPr lang="en-US" sz="2800" dirty="0"/>
              <a:t>The Model is the “back-end” of the application. This is where the data is stored, represented, and modifications happen. The business logic is handled here. Implementations of requests from Controller reside here.</a:t>
            </a:r>
          </a:p>
          <a:p>
            <a:pPr marL="457200" lvl="1" indent="0">
              <a:buNone/>
            </a:pPr>
            <a:endParaRPr lang="en-US" dirty="0"/>
          </a:p>
        </p:txBody>
      </p:sp>
    </p:spTree>
    <p:extLst>
      <p:ext uri="{BB962C8B-B14F-4D97-AF65-F5344CB8AC3E}">
        <p14:creationId xmlns:p14="http://schemas.microsoft.com/office/powerpoint/2010/main" val="38195557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199</TotalTime>
  <Words>1159</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Century Gothic</vt:lpstr>
      <vt:lpstr>Vapor Trail</vt:lpstr>
      <vt:lpstr>Java-mysql database system for hemophilia of north Carolina</vt:lpstr>
      <vt:lpstr>Why was this project chosen?</vt:lpstr>
      <vt:lpstr>What was wrong with the current system?</vt:lpstr>
      <vt:lpstr>What was wrong with the current system?</vt:lpstr>
      <vt:lpstr>The plan:</vt:lpstr>
      <vt:lpstr>The plan:</vt:lpstr>
      <vt:lpstr>Research results:</vt:lpstr>
      <vt:lpstr>Research results:</vt:lpstr>
      <vt:lpstr>Research results:</vt:lpstr>
      <vt:lpstr>Research results:</vt:lpstr>
      <vt:lpstr>Research results:</vt:lpstr>
      <vt:lpstr>Demo</vt:lpstr>
      <vt:lpstr>Member Search function</vt:lpstr>
      <vt:lpstr>Member Search function</vt:lpstr>
      <vt:lpstr>Member edit/delete function</vt:lpstr>
      <vt:lpstr>Member edit/delete function</vt:lpstr>
      <vt:lpstr>Member edit/delete function</vt:lpstr>
      <vt:lpstr>Member creation function</vt:lpstr>
      <vt:lpstr>Family search function</vt:lpstr>
      <vt:lpstr>PowerPoint Presentation</vt:lpstr>
      <vt:lpstr>PowerPoint Presentation</vt:lpstr>
      <vt:lpstr>Family edit/delete function</vt:lpstr>
      <vt:lpstr>Family creation function</vt:lpstr>
      <vt:lpstr>Data concurrency</vt:lpstr>
      <vt:lpstr>Future considerations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Java-mysql database system for hemophilia of north Carolina</dc:title>
  <dc:creator>Karl Schultz</dc:creator>
  <cp:lastModifiedBy>Schultz, Karl W</cp:lastModifiedBy>
  <cp:revision>21</cp:revision>
  <dcterms:created xsi:type="dcterms:W3CDTF">2016-10-14T19:13:37Z</dcterms:created>
  <dcterms:modified xsi:type="dcterms:W3CDTF">2016-10-15T03:05:13Z</dcterms:modified>
</cp:coreProperties>
</file>