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2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C1AF6-CDF3-4A51-91F5-321CA456CB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BFCF5-96C5-4620-BCA0-49CEECB1A82B}">
      <dgm:prSet/>
      <dgm:spPr/>
      <dgm:t>
        <a:bodyPr/>
        <a:lstStyle/>
        <a:p>
          <a:r>
            <a:rPr lang="en-US" b="0" i="0" dirty="0"/>
            <a:t>Training </a:t>
          </a:r>
          <a:r>
            <a:rPr lang="en-US" dirty="0"/>
            <a:t>Score</a:t>
          </a:r>
          <a:r>
            <a:rPr lang="en-US" b="0" i="0" dirty="0"/>
            <a:t>: 86.55%.</a:t>
          </a:r>
          <a:endParaRPr lang="en-US" dirty="0"/>
        </a:p>
      </dgm:t>
    </dgm:pt>
    <dgm:pt modelId="{EDADFB18-2C97-403B-B029-64094890A8D1}" type="parTrans" cxnId="{613B9882-29C0-4917-AEA5-A35C022B92D7}">
      <dgm:prSet/>
      <dgm:spPr/>
      <dgm:t>
        <a:bodyPr/>
        <a:lstStyle/>
        <a:p>
          <a:endParaRPr lang="en-US"/>
        </a:p>
      </dgm:t>
    </dgm:pt>
    <dgm:pt modelId="{0403D173-9F26-4487-A388-A0E3CF575D42}" type="sibTrans" cxnId="{613B9882-29C0-4917-AEA5-A35C022B92D7}">
      <dgm:prSet/>
      <dgm:spPr/>
      <dgm:t>
        <a:bodyPr/>
        <a:lstStyle/>
        <a:p>
          <a:endParaRPr lang="en-US"/>
        </a:p>
      </dgm:t>
    </dgm:pt>
    <dgm:pt modelId="{2B59FE56-20D9-4D86-B5A8-5373BAC065D0}">
      <dgm:prSet/>
      <dgm:spPr/>
      <dgm:t>
        <a:bodyPr/>
        <a:lstStyle/>
        <a:p>
          <a:r>
            <a:rPr lang="en-US" b="0" i="0"/>
            <a:t>Testing Score: 86.57%</a:t>
          </a:r>
          <a:endParaRPr lang="en-US"/>
        </a:p>
      </dgm:t>
    </dgm:pt>
    <dgm:pt modelId="{CA280221-63C4-490C-986B-BFEAFFCAFE7A}" type="parTrans" cxnId="{074F27A8-76E2-41EB-B013-7671BF8C0E4F}">
      <dgm:prSet/>
      <dgm:spPr/>
      <dgm:t>
        <a:bodyPr/>
        <a:lstStyle/>
        <a:p>
          <a:endParaRPr lang="en-US"/>
        </a:p>
      </dgm:t>
    </dgm:pt>
    <dgm:pt modelId="{A6F6D59A-27D1-4391-9255-3442911A7628}" type="sibTrans" cxnId="{074F27A8-76E2-41EB-B013-7671BF8C0E4F}">
      <dgm:prSet/>
      <dgm:spPr/>
      <dgm:t>
        <a:bodyPr/>
        <a:lstStyle/>
        <a:p>
          <a:endParaRPr lang="en-US"/>
        </a:p>
      </dgm:t>
    </dgm:pt>
    <dgm:pt modelId="{E9EB1CE9-8A99-4E9C-A75B-8E74B342CD34}">
      <dgm:prSet/>
      <dgm:spPr/>
      <dgm:t>
        <a:bodyPr/>
        <a:lstStyle/>
        <a:p>
          <a:r>
            <a:rPr lang="en-US" b="0" i="0"/>
            <a:t>F1-score: 85.00%</a:t>
          </a:r>
          <a:endParaRPr lang="en-US"/>
        </a:p>
      </dgm:t>
    </dgm:pt>
    <dgm:pt modelId="{1769543B-BED5-458E-9273-3C82C59D9D10}" type="parTrans" cxnId="{4598FBBE-50F0-4886-BD24-2DC96605A2CF}">
      <dgm:prSet/>
      <dgm:spPr/>
      <dgm:t>
        <a:bodyPr/>
        <a:lstStyle/>
        <a:p>
          <a:endParaRPr lang="en-US"/>
        </a:p>
      </dgm:t>
    </dgm:pt>
    <dgm:pt modelId="{9A4DF550-16E6-4FA6-ABB7-83862B26FD82}" type="sibTrans" cxnId="{4598FBBE-50F0-4886-BD24-2DC96605A2CF}">
      <dgm:prSet/>
      <dgm:spPr/>
      <dgm:t>
        <a:bodyPr/>
        <a:lstStyle/>
        <a:p>
          <a:endParaRPr lang="en-US"/>
        </a:p>
      </dgm:t>
    </dgm:pt>
    <dgm:pt modelId="{EEFFF9FA-4283-F345-BC1F-7E7957723127}" type="pres">
      <dgm:prSet presAssocID="{4D0C1AF6-CDF3-4A51-91F5-321CA456CBFB}" presName="linear" presStyleCnt="0">
        <dgm:presLayoutVars>
          <dgm:animLvl val="lvl"/>
          <dgm:resizeHandles val="exact"/>
        </dgm:presLayoutVars>
      </dgm:prSet>
      <dgm:spPr/>
    </dgm:pt>
    <dgm:pt modelId="{7D2884FF-ABA0-F847-827F-E65A0B015783}" type="pres">
      <dgm:prSet presAssocID="{E2CBFCF5-96C5-4620-BCA0-49CEECB1A82B}" presName="parentText" presStyleLbl="node1" presStyleIdx="0" presStyleCnt="3" custScaleY="40723" custLinFactNeighborX="1043" custLinFactNeighborY="47042">
        <dgm:presLayoutVars>
          <dgm:chMax val="0"/>
          <dgm:bulletEnabled val="1"/>
        </dgm:presLayoutVars>
      </dgm:prSet>
      <dgm:spPr/>
    </dgm:pt>
    <dgm:pt modelId="{2391B9C9-0C5A-CE46-871B-BD825AD1F5D4}" type="pres">
      <dgm:prSet presAssocID="{0403D173-9F26-4487-A388-A0E3CF575D42}" presName="spacer" presStyleCnt="0"/>
      <dgm:spPr/>
    </dgm:pt>
    <dgm:pt modelId="{9B66062A-77B5-5E48-A92A-B8F2BCD07C48}" type="pres">
      <dgm:prSet presAssocID="{2B59FE56-20D9-4D86-B5A8-5373BAC065D0}" presName="parentText" presStyleLbl="node1" presStyleIdx="1" presStyleCnt="3" custScaleY="46257">
        <dgm:presLayoutVars>
          <dgm:chMax val="0"/>
          <dgm:bulletEnabled val="1"/>
        </dgm:presLayoutVars>
      </dgm:prSet>
      <dgm:spPr/>
    </dgm:pt>
    <dgm:pt modelId="{14E5F78D-94E1-0B4D-9572-AD87FC4173F7}" type="pres">
      <dgm:prSet presAssocID="{A6F6D59A-27D1-4391-9255-3442911A7628}" presName="spacer" presStyleCnt="0"/>
      <dgm:spPr/>
    </dgm:pt>
    <dgm:pt modelId="{D9DDCE2A-46A5-FF42-884B-42C24DE18FEF}" type="pres">
      <dgm:prSet presAssocID="{E9EB1CE9-8A99-4E9C-A75B-8E74B342CD34}" presName="parentText" presStyleLbl="node1" presStyleIdx="2" presStyleCnt="3" custScaleY="44343">
        <dgm:presLayoutVars>
          <dgm:chMax val="0"/>
          <dgm:bulletEnabled val="1"/>
        </dgm:presLayoutVars>
      </dgm:prSet>
      <dgm:spPr/>
    </dgm:pt>
  </dgm:ptLst>
  <dgm:cxnLst>
    <dgm:cxn modelId="{EAEA2401-930A-0140-9ADA-8516F63E56CF}" type="presOf" srcId="{4D0C1AF6-CDF3-4A51-91F5-321CA456CBFB}" destId="{EEFFF9FA-4283-F345-BC1F-7E7957723127}" srcOrd="0" destOrd="0" presId="urn:microsoft.com/office/officeart/2005/8/layout/vList2"/>
    <dgm:cxn modelId="{79E67111-2922-3445-9E7B-EB5522209D3A}" type="presOf" srcId="{E9EB1CE9-8A99-4E9C-A75B-8E74B342CD34}" destId="{D9DDCE2A-46A5-FF42-884B-42C24DE18FEF}" srcOrd="0" destOrd="0" presId="urn:microsoft.com/office/officeart/2005/8/layout/vList2"/>
    <dgm:cxn modelId="{5D25291C-F6F8-8748-A0E3-2080E8DC4028}" type="presOf" srcId="{2B59FE56-20D9-4D86-B5A8-5373BAC065D0}" destId="{9B66062A-77B5-5E48-A92A-B8F2BCD07C48}" srcOrd="0" destOrd="0" presId="urn:microsoft.com/office/officeart/2005/8/layout/vList2"/>
    <dgm:cxn modelId="{613B9882-29C0-4917-AEA5-A35C022B92D7}" srcId="{4D0C1AF6-CDF3-4A51-91F5-321CA456CBFB}" destId="{E2CBFCF5-96C5-4620-BCA0-49CEECB1A82B}" srcOrd="0" destOrd="0" parTransId="{EDADFB18-2C97-403B-B029-64094890A8D1}" sibTransId="{0403D173-9F26-4487-A388-A0E3CF575D42}"/>
    <dgm:cxn modelId="{074F27A8-76E2-41EB-B013-7671BF8C0E4F}" srcId="{4D0C1AF6-CDF3-4A51-91F5-321CA456CBFB}" destId="{2B59FE56-20D9-4D86-B5A8-5373BAC065D0}" srcOrd="1" destOrd="0" parTransId="{CA280221-63C4-490C-986B-BFEAFFCAFE7A}" sibTransId="{A6F6D59A-27D1-4391-9255-3442911A7628}"/>
    <dgm:cxn modelId="{4598FBBE-50F0-4886-BD24-2DC96605A2CF}" srcId="{4D0C1AF6-CDF3-4A51-91F5-321CA456CBFB}" destId="{E9EB1CE9-8A99-4E9C-A75B-8E74B342CD34}" srcOrd="2" destOrd="0" parTransId="{1769543B-BED5-458E-9273-3C82C59D9D10}" sibTransId="{9A4DF550-16E6-4FA6-ABB7-83862B26FD82}"/>
    <dgm:cxn modelId="{11EB14FB-E7C9-B44B-866C-B9295518A9EC}" type="presOf" srcId="{E2CBFCF5-96C5-4620-BCA0-49CEECB1A82B}" destId="{7D2884FF-ABA0-F847-827F-E65A0B015783}" srcOrd="0" destOrd="0" presId="urn:microsoft.com/office/officeart/2005/8/layout/vList2"/>
    <dgm:cxn modelId="{AB8F8194-4783-4848-9650-817CBC67DEE9}" type="presParOf" srcId="{EEFFF9FA-4283-F345-BC1F-7E7957723127}" destId="{7D2884FF-ABA0-F847-827F-E65A0B015783}" srcOrd="0" destOrd="0" presId="urn:microsoft.com/office/officeart/2005/8/layout/vList2"/>
    <dgm:cxn modelId="{606F70ED-BE27-D64F-9E08-6F34BAC0E4C8}" type="presParOf" srcId="{EEFFF9FA-4283-F345-BC1F-7E7957723127}" destId="{2391B9C9-0C5A-CE46-871B-BD825AD1F5D4}" srcOrd="1" destOrd="0" presId="urn:microsoft.com/office/officeart/2005/8/layout/vList2"/>
    <dgm:cxn modelId="{064DB6C0-C012-3B4A-BAD5-0F61D6605C16}" type="presParOf" srcId="{EEFFF9FA-4283-F345-BC1F-7E7957723127}" destId="{9B66062A-77B5-5E48-A92A-B8F2BCD07C48}" srcOrd="2" destOrd="0" presId="urn:microsoft.com/office/officeart/2005/8/layout/vList2"/>
    <dgm:cxn modelId="{8F4AEC95-1658-7747-972F-798D2B88F3FF}" type="presParOf" srcId="{EEFFF9FA-4283-F345-BC1F-7E7957723127}" destId="{14E5F78D-94E1-0B4D-9572-AD87FC4173F7}" srcOrd="3" destOrd="0" presId="urn:microsoft.com/office/officeart/2005/8/layout/vList2"/>
    <dgm:cxn modelId="{9947B5C6-5C32-D242-9371-874C5078E999}" type="presParOf" srcId="{EEFFF9FA-4283-F345-BC1F-7E7957723127}" destId="{D9DDCE2A-46A5-FF42-884B-42C24DE18F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884FF-ABA0-F847-827F-E65A0B015783}">
      <dsp:nvSpPr>
        <dsp:cNvPr id="0" name=""/>
        <dsp:cNvSpPr/>
      </dsp:nvSpPr>
      <dsp:spPr>
        <a:xfrm>
          <a:off x="0" y="539924"/>
          <a:ext cx="2307746" cy="895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Training </a:t>
          </a:r>
          <a:r>
            <a:rPr lang="en-US" sz="2300" kern="1200" dirty="0"/>
            <a:t>Score</a:t>
          </a:r>
          <a:r>
            <a:rPr lang="en-US" sz="2300" b="0" i="0" kern="1200" dirty="0"/>
            <a:t>: 86.55%.</a:t>
          </a:r>
          <a:endParaRPr lang="en-US" sz="2300" kern="1200" dirty="0"/>
        </a:p>
      </dsp:txBody>
      <dsp:txXfrm>
        <a:off x="43727" y="583651"/>
        <a:ext cx="2220292" cy="808289"/>
      </dsp:txXfrm>
    </dsp:sp>
    <dsp:sp modelId="{9B66062A-77B5-5E48-A92A-B8F2BCD07C48}">
      <dsp:nvSpPr>
        <dsp:cNvPr id="0" name=""/>
        <dsp:cNvSpPr/>
      </dsp:nvSpPr>
      <dsp:spPr>
        <a:xfrm>
          <a:off x="0" y="1496674"/>
          <a:ext cx="2307746" cy="1017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Testing Score: 86.57%</a:t>
          </a:r>
          <a:endParaRPr lang="en-US" sz="2300" kern="1200"/>
        </a:p>
      </dsp:txBody>
      <dsp:txXfrm>
        <a:off x="49669" y="1546343"/>
        <a:ext cx="2208408" cy="918130"/>
      </dsp:txXfrm>
    </dsp:sp>
    <dsp:sp modelId="{D9DDCE2A-46A5-FF42-884B-42C24DE18FEF}">
      <dsp:nvSpPr>
        <dsp:cNvPr id="0" name=""/>
        <dsp:cNvSpPr/>
      </dsp:nvSpPr>
      <dsp:spPr>
        <a:xfrm>
          <a:off x="0" y="2629343"/>
          <a:ext cx="2307746" cy="975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F1-score: 85.00%</a:t>
          </a:r>
          <a:endParaRPr lang="en-US" sz="2300" kern="1200"/>
        </a:p>
      </dsp:txBody>
      <dsp:txXfrm>
        <a:off x="47614" y="2676957"/>
        <a:ext cx="2212518" cy="880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10/7/21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jpe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867B1DC-BADC-4C3C-9B22-1D367082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883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9" name="Cross 3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1505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E5CE-909B-DD49-A643-56A4700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62" y="1625608"/>
            <a:ext cx="388284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Chicago Arrest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EB33-5A49-E248-AE55-B3503D1B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62" y="4466845"/>
            <a:ext cx="3882842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tool for Police Dispatchers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E363F-7361-A345-BB3D-2E8D8819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0D0A37-71BB-8D45-A029-3362BFA77F78}"/>
              </a:ext>
            </a:extLst>
          </p:cNvPr>
          <p:cNvSpPr txBox="1">
            <a:spLocks/>
          </p:cNvSpPr>
          <p:nvPr/>
        </p:nvSpPr>
        <p:spPr>
          <a:xfrm>
            <a:off x="797106" y="5232392"/>
            <a:ext cx="4762034" cy="916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Harika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Peddiraju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 -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Yuting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Chien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Karla Flores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46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Our proposal could be used to possibly predict arrest by specific inputs (type of crime, location, hour, etc.). </a:t>
            </a:r>
          </a:p>
          <a:p>
            <a:endParaRPr lang="en-US" dirty="0"/>
          </a:p>
          <a:p>
            <a:r>
              <a:rPr lang="en-US" dirty="0"/>
              <a:t>This information seeks to be relevant for Police Dispatchers as a tool for deploying resources in a request of presumable crime.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25F20-7981-E845-BF76-6F84368CBD40}"/>
              </a:ext>
            </a:extLst>
          </p:cNvPr>
          <p:cNvSpPr txBox="1">
            <a:spLocks/>
          </p:cNvSpPr>
          <p:nvPr/>
        </p:nvSpPr>
        <p:spPr>
          <a:xfrm>
            <a:off x="470414" y="3313594"/>
            <a:ext cx="4760612" cy="503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</a:t>
            </a:r>
          </a:p>
          <a:p>
            <a:pPr lvl="1"/>
            <a:r>
              <a:rPr lang="en-US" dirty="0"/>
              <a:t>City of Chicago Data Portal - Police Department</a:t>
            </a:r>
          </a:p>
          <a:p>
            <a:pPr lvl="2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dirty="0"/>
              <a:t>PROJECT </a:t>
            </a:r>
            <a:br>
              <a:rPr lang="en-CA" dirty="0"/>
            </a:br>
            <a:r>
              <a:rPr lang="en-CA" dirty="0"/>
              <a:t>DESCRIPTION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F70FFB-36D3-3545-A1D2-B82B8EC159D5}"/>
              </a:ext>
            </a:extLst>
          </p:cNvPr>
          <p:cNvSpPr txBox="1">
            <a:spLocks/>
          </p:cNvSpPr>
          <p:nvPr/>
        </p:nvSpPr>
        <p:spPr>
          <a:xfrm>
            <a:off x="803188" y="124803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CHICAGO CRIME </a:t>
            </a:r>
            <a:br>
              <a:rPr lang="en-CA" dirty="0"/>
            </a:br>
            <a:r>
              <a:rPr lang="en-CA" dirty="0"/>
              <a:t>City 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82677-92C5-734D-B548-80618FD6FB08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8CC18-2589-B546-BAF5-B6100455B1A6}"/>
              </a:ext>
            </a:extLst>
          </p:cNvPr>
          <p:cNvSpPr txBox="1"/>
          <p:nvPr/>
        </p:nvSpPr>
        <p:spPr>
          <a:xfrm>
            <a:off x="9598349" y="2096346"/>
            <a:ext cx="2277351" cy="2308324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2001 to 2021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Amount of Crime: 6,691,918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Amount of Arrest: 1,783,949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B5D9AC3-BB5C-764D-A543-C30D51E3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After testing our data with Random forest Classifier and Neural Networks and getting a lower score, we decided to lean to Logistic Regression.?????</a:t>
            </a:r>
          </a:p>
          <a:p>
            <a:r>
              <a:rPr lang="en-US" dirty="0"/>
              <a:t> NNN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dirty="0"/>
              <a:t>MACHINE LEARNING</a:t>
            </a:r>
            <a:br>
              <a:rPr lang="en-CA" dirty="0"/>
            </a:br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4" descr="Image result for python logo">
            <a:extLst>
              <a:ext uri="{FF2B5EF4-FFF2-40B4-BE49-F238E27FC236}">
                <a16:creationId xmlns:a16="http://schemas.microsoft.com/office/drawing/2014/main" id="{D84E6263-9A90-C74F-A0A5-1357F8579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5099" r="14391" b="8679"/>
          <a:stretch/>
        </p:blipFill>
        <p:spPr bwMode="auto">
          <a:xfrm>
            <a:off x="373092" y="2948618"/>
            <a:ext cx="794626" cy="10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jupyter notebook logo">
            <a:extLst>
              <a:ext uri="{FF2B5EF4-FFF2-40B4-BE49-F238E27FC236}">
                <a16:creationId xmlns:a16="http://schemas.microsoft.com/office/drawing/2014/main" id="{BFAD5657-C392-294E-B70B-B92DA6D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1" y="4104229"/>
            <a:ext cx="794626" cy="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781733-7773-3B43-828D-9636A0D4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7" y="5239430"/>
            <a:ext cx="1122077" cy="1216786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7D61B45-6A32-48D4-8772-B5B51CD40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805749"/>
              </p:ext>
            </p:extLst>
          </p:nvPr>
        </p:nvGraphicFramePr>
        <p:xfrm>
          <a:off x="2573299" y="2906585"/>
          <a:ext cx="2307746" cy="409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896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782F7-426A-1242-A763-78B0C315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4C328-6F83-AA4E-85CF-4F90C3423EBF}"/>
              </a:ext>
            </a:extLst>
          </p:cNvPr>
          <p:cNvSpPr/>
          <p:nvPr/>
        </p:nvSpPr>
        <p:spPr>
          <a:xfrm>
            <a:off x="4746912" y="3244334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random forest classifier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D4674B-18A4-BE49-BE80-7CCB2FA3E6CB}"/>
              </a:ext>
            </a:extLst>
          </p:cNvPr>
          <p:cNvSpPr/>
          <p:nvPr/>
        </p:nvSpPr>
        <p:spPr>
          <a:xfrm>
            <a:off x="4259600" y="4827969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random forest classifier-modified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A0B2-6A18-F742-B4FA-F685A3A3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CD31-9574-FE43-804A-E3772B1C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4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19CFB-DC97-CA41-8907-5AC450DBCBF3}"/>
              </a:ext>
            </a:extLst>
          </p:cNvPr>
          <p:cNvGrpSpPr>
            <a:grpSpLocks noChangeAspect="1"/>
          </p:cNvGrpSpPr>
          <p:nvPr/>
        </p:nvGrpSpPr>
        <p:grpSpPr>
          <a:xfrm>
            <a:off x="5964332" y="5640073"/>
            <a:ext cx="3288145" cy="1380001"/>
            <a:chOff x="3735005" y="340195"/>
            <a:chExt cx="3288145" cy="1380001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9941AE-42C4-894F-9E41-AB68E6C3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66"/>
            <a:stretch/>
          </p:blipFill>
          <p:spPr>
            <a:xfrm>
              <a:off x="3735005" y="340195"/>
              <a:ext cx="3288145" cy="1380001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7F0D98-064D-B54A-ABC7-9D95FBB01159}"/>
                </a:ext>
              </a:extLst>
            </p:cNvPr>
            <p:cNvSpPr/>
            <p:nvPr/>
          </p:nvSpPr>
          <p:spPr>
            <a:xfrm>
              <a:off x="3814618" y="638927"/>
              <a:ext cx="2955637" cy="87222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5C859-AC7F-204D-B227-2BE2FC79ADCE}"/>
              </a:ext>
            </a:extLst>
          </p:cNvPr>
          <p:cNvCxnSpPr>
            <a:cxnSpLocks noChangeAspect="1"/>
            <a:stCxn id="55" idx="6"/>
            <a:endCxn id="107" idx="1"/>
          </p:cNvCxnSpPr>
          <p:nvPr/>
        </p:nvCxnSpPr>
        <p:spPr>
          <a:xfrm>
            <a:off x="8377143" y="4356510"/>
            <a:ext cx="676760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52B53-2136-1443-B102-7F81B4C29490}"/>
              </a:ext>
            </a:extLst>
          </p:cNvPr>
          <p:cNvCxnSpPr>
            <a:cxnSpLocks noChangeAspect="1"/>
            <a:endCxn id="55" idx="4"/>
          </p:cNvCxnSpPr>
          <p:nvPr/>
        </p:nvCxnSpPr>
        <p:spPr>
          <a:xfrm flipV="1">
            <a:off x="7471903" y="5238186"/>
            <a:ext cx="0" cy="66683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CBD126-C548-9A41-B316-C4CE3ABED896}"/>
              </a:ext>
            </a:extLst>
          </p:cNvPr>
          <p:cNvCxnSpPr>
            <a:cxnSpLocks noChangeAspect="1"/>
            <a:stCxn id="103" idx="3"/>
            <a:endCxn id="15" idx="1"/>
          </p:cNvCxnSpPr>
          <p:nvPr/>
        </p:nvCxnSpPr>
        <p:spPr>
          <a:xfrm>
            <a:off x="2817166" y="2470171"/>
            <a:ext cx="3147166" cy="385990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0C7B9-8FE9-B64B-B2EA-205735C91E08}"/>
              </a:ext>
            </a:extLst>
          </p:cNvPr>
          <p:cNvCxnSpPr>
            <a:cxnSpLocks noChangeAspect="1"/>
            <a:stCxn id="171" idx="3"/>
          </p:cNvCxnSpPr>
          <p:nvPr/>
        </p:nvCxnSpPr>
        <p:spPr>
          <a:xfrm flipH="1">
            <a:off x="7580375" y="2382946"/>
            <a:ext cx="1948372" cy="103430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A1415-7C5A-0041-90D0-B7C45C5D40F0}"/>
              </a:ext>
            </a:extLst>
          </p:cNvPr>
          <p:cNvCxnSpPr>
            <a:cxnSpLocks noChangeAspect="1"/>
            <a:stCxn id="44" idx="4"/>
            <a:endCxn id="55" idx="0"/>
          </p:cNvCxnSpPr>
          <p:nvPr/>
        </p:nvCxnSpPr>
        <p:spPr>
          <a:xfrm>
            <a:off x="7182432" y="2579725"/>
            <a:ext cx="289471" cy="8951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26BF2-2E4F-F947-8362-C525E02A1E03}"/>
              </a:ext>
            </a:extLst>
          </p:cNvPr>
          <p:cNvCxnSpPr>
            <a:cxnSpLocks noChangeAspect="1"/>
            <a:stCxn id="97" idx="0"/>
            <a:endCxn id="103" idx="2"/>
          </p:cNvCxnSpPr>
          <p:nvPr/>
        </p:nvCxnSpPr>
        <p:spPr>
          <a:xfrm flipV="1">
            <a:off x="1814916" y="4088659"/>
            <a:ext cx="1" cy="4289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FE426-159F-964D-A491-3328D134DA2B}"/>
              </a:ext>
            </a:extLst>
          </p:cNvPr>
          <p:cNvCxnSpPr>
            <a:cxnSpLocks noChangeAspect="1"/>
            <a:stCxn id="103" idx="3"/>
            <a:endCxn id="186" idx="2"/>
          </p:cNvCxnSpPr>
          <p:nvPr/>
        </p:nvCxnSpPr>
        <p:spPr>
          <a:xfrm flipV="1">
            <a:off x="2817166" y="1864826"/>
            <a:ext cx="876335" cy="605345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482CF-3EDC-8D4B-BD95-C2016126E44E}"/>
              </a:ext>
            </a:extLst>
          </p:cNvPr>
          <p:cNvGrpSpPr>
            <a:grpSpLocks noChangeAspect="1"/>
          </p:cNvGrpSpPr>
          <p:nvPr/>
        </p:nvGrpSpPr>
        <p:grpSpPr>
          <a:xfrm>
            <a:off x="6566662" y="3474834"/>
            <a:ext cx="1810481" cy="1763352"/>
            <a:chOff x="7306860" y="690955"/>
            <a:chExt cx="1810481" cy="1763352"/>
          </a:xfrm>
        </p:grpSpPr>
        <p:pic>
          <p:nvPicPr>
            <p:cNvPr id="26" name="Picture 25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926B38F9-F3A6-E54F-B497-DB945CB03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66" b="45787"/>
            <a:stretch/>
          </p:blipFill>
          <p:spPr>
            <a:xfrm>
              <a:off x="7819756" y="1228725"/>
              <a:ext cx="827635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3BF427C-2212-D441-9DD9-5AC0FC618AF9}"/>
                </a:ext>
              </a:extLst>
            </p:cNvPr>
            <p:cNvSpPr/>
            <p:nvPr/>
          </p:nvSpPr>
          <p:spPr>
            <a:xfrm>
              <a:off x="7306860" y="690955"/>
              <a:ext cx="1810481" cy="176335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442D46-C635-AA4E-A63C-CE548BCB1565}"/>
              </a:ext>
            </a:extLst>
          </p:cNvPr>
          <p:cNvGrpSpPr>
            <a:grpSpLocks noChangeAspect="1"/>
          </p:cNvGrpSpPr>
          <p:nvPr/>
        </p:nvGrpSpPr>
        <p:grpSpPr>
          <a:xfrm>
            <a:off x="978399" y="4517622"/>
            <a:ext cx="1673034" cy="1927582"/>
            <a:chOff x="314510" y="4358238"/>
            <a:chExt cx="2004499" cy="230948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D8984D-B37B-7441-A6BD-E0F34E768700}"/>
                </a:ext>
              </a:extLst>
            </p:cNvPr>
            <p:cNvGrpSpPr/>
            <p:nvPr/>
          </p:nvGrpSpPr>
          <p:grpSpPr>
            <a:xfrm>
              <a:off x="314510" y="4440618"/>
              <a:ext cx="2004499" cy="2227100"/>
              <a:chOff x="314510" y="4522485"/>
              <a:chExt cx="2004499" cy="22271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9F992C3-87C4-FC47-A1C9-5711543931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052" y="4522485"/>
                <a:ext cx="1441414" cy="1371600"/>
                <a:chOff x="667388" y="520972"/>
                <a:chExt cx="1847272" cy="175780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4F6CCE-3AE2-7945-AEB0-A15C515CFC58}"/>
                    </a:ext>
                  </a:extLst>
                </p:cNvPr>
                <p:cNvSpPr/>
                <p:nvPr/>
              </p:nvSpPr>
              <p:spPr>
                <a:xfrm>
                  <a:off x="667388" y="520972"/>
                  <a:ext cx="1847272" cy="175780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C2B4909-2558-064C-BD6D-0B02CE582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116" y="872965"/>
                  <a:ext cx="1053817" cy="1053817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3F04370-A140-D341-BE2B-AD05CD0135AB}"/>
                  </a:ext>
                </a:extLst>
              </p:cNvPr>
              <p:cNvSpPr txBox="1"/>
              <p:nvPr/>
            </p:nvSpPr>
            <p:spPr>
              <a:xfrm>
                <a:off x="314510" y="6012077"/>
                <a:ext cx="2004499" cy="73750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CHICAGO CRIME</a:t>
                </a:r>
              </a:p>
              <a:p>
                <a:pPr algn="ctr"/>
                <a:r>
                  <a:rPr lang="en-US" sz="1600" dirty="0"/>
                  <a:t>Data Bas</a:t>
                </a:r>
                <a:r>
                  <a:rPr lang="en-US" dirty="0"/>
                  <a:t>e</a:t>
                </a: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3FCD4B4-D607-DF46-9941-190BFFA41CEC}"/>
                </a:ext>
              </a:extLst>
            </p:cNvPr>
            <p:cNvSpPr/>
            <p:nvPr/>
          </p:nvSpPr>
          <p:spPr>
            <a:xfrm>
              <a:off x="314510" y="4358238"/>
              <a:ext cx="2004499" cy="23006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BD7CE9-5F6E-5B46-8EA8-8EE31C2A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2667" y="851683"/>
            <a:ext cx="2004499" cy="3236976"/>
            <a:chOff x="449130" y="99186"/>
            <a:chExt cx="2004499" cy="323332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3459D-D420-CD42-83F8-7E2A80DFA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71" y="320857"/>
              <a:ext cx="1951816" cy="2796328"/>
              <a:chOff x="449131" y="320857"/>
              <a:chExt cx="1951816" cy="279632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96B6D6-16D0-FB4B-9108-BF1D87DA09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6355" y="1196945"/>
                <a:ext cx="1877369" cy="1920240"/>
                <a:chOff x="508000" y="3315855"/>
                <a:chExt cx="2475345" cy="253186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D41314A-F498-D04C-B563-3D7E098B192B}"/>
                    </a:ext>
                  </a:extLst>
                </p:cNvPr>
                <p:cNvGrpSpPr/>
                <p:nvPr/>
              </p:nvGrpSpPr>
              <p:grpSpPr>
                <a:xfrm>
                  <a:off x="1206251" y="3671370"/>
                  <a:ext cx="1078842" cy="2097920"/>
                  <a:chOff x="892016" y="3327545"/>
                  <a:chExt cx="1640846" cy="294243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007664A-9153-F849-B2C2-C7D1A81CD097}"/>
                      </a:ext>
                    </a:extLst>
                  </p:cNvPr>
                  <p:cNvGrpSpPr/>
                  <p:nvPr/>
                </p:nvGrpSpPr>
                <p:grpSpPr>
                  <a:xfrm>
                    <a:off x="892016" y="3327545"/>
                    <a:ext cx="1640846" cy="1013984"/>
                    <a:chOff x="892016" y="3327545"/>
                    <a:chExt cx="1640846" cy="1013984"/>
                  </a:xfrm>
                </p:grpSpPr>
                <p:pic>
                  <p:nvPicPr>
                    <p:cNvPr id="7" name="Picture 34" descr="Image result for python logo">
                      <a:extLst>
                        <a:ext uri="{FF2B5EF4-FFF2-40B4-BE49-F238E27FC236}">
                          <a16:creationId xmlns:a16="http://schemas.microsoft.com/office/drawing/2014/main" id="{86515180-F11D-2B40-A4E9-8BF1F5192A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75" t="5099" r="14391" b="8679"/>
                    <a:stretch/>
                  </p:blipFill>
                  <p:spPr bwMode="auto">
                    <a:xfrm>
                      <a:off x="892016" y="3327545"/>
                      <a:ext cx="815369" cy="101398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8" descr="Image result for jupyter notebook logo">
                      <a:extLst>
                        <a:ext uri="{FF2B5EF4-FFF2-40B4-BE49-F238E27FC236}">
                          <a16:creationId xmlns:a16="http://schemas.microsoft.com/office/drawing/2014/main" id="{568D86EC-1E2A-8240-B3B6-7701BD654F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17493" y="3362481"/>
                      <a:ext cx="815369" cy="94411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" name="Cross 11">
                    <a:extLst>
                      <a:ext uri="{FF2B5EF4-FFF2-40B4-BE49-F238E27FC236}">
                        <a16:creationId xmlns:a16="http://schemas.microsoft.com/office/drawing/2014/main" id="{A884C3BE-A9E6-F142-8581-7A94E1BC4253}"/>
                      </a:ext>
                    </a:extLst>
                  </p:cNvPr>
                  <p:cNvSpPr/>
                  <p:nvPr/>
                </p:nvSpPr>
                <p:spPr>
                  <a:xfrm>
                    <a:off x="1527777" y="4390163"/>
                    <a:ext cx="369325" cy="346444"/>
                  </a:xfrm>
                  <a:prstGeom prst="plus">
                    <a:avLst>
                      <a:gd name="adj" fmla="val 44452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0578164A-6C0D-E541-B764-8A00EC1C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0068" y="4785241"/>
                    <a:ext cx="1484742" cy="14847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744356E-C1EE-614E-A134-5F00367EBBC6}"/>
                    </a:ext>
                  </a:extLst>
                </p:cNvPr>
                <p:cNvSpPr/>
                <p:nvPr/>
              </p:nvSpPr>
              <p:spPr>
                <a:xfrm>
                  <a:off x="508000" y="3315855"/>
                  <a:ext cx="2475345" cy="2531869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1D38E3-77C1-5F41-8958-EBFC829AFC37}"/>
                  </a:ext>
                </a:extLst>
              </p:cNvPr>
              <p:cNvSpPr txBox="1"/>
              <p:nvPr/>
            </p:nvSpPr>
            <p:spPr>
              <a:xfrm>
                <a:off x="449131" y="320857"/>
                <a:ext cx="1951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ETL &amp; </a:t>
                </a:r>
              </a:p>
              <a:p>
                <a:pPr algn="ctr"/>
                <a:r>
                  <a:rPr lang="en-US" dirty="0"/>
                  <a:t>Machine Learning</a:t>
                </a:r>
              </a:p>
            </p:txBody>
          </p:sp>
        </p:grp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79F6DD1-571B-D14F-AF7E-3BCE563A0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0" y="99186"/>
              <a:ext cx="2004499" cy="32333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A5D66B-509C-9A43-B7A2-566CE5FAD7A9}"/>
              </a:ext>
            </a:extLst>
          </p:cNvPr>
          <p:cNvGrpSpPr>
            <a:grpSpLocks noChangeAspect="1"/>
          </p:cNvGrpSpPr>
          <p:nvPr/>
        </p:nvGrpSpPr>
        <p:grpSpPr>
          <a:xfrm>
            <a:off x="9053903" y="3396390"/>
            <a:ext cx="2910422" cy="1920240"/>
            <a:chOff x="8303495" y="2624629"/>
            <a:chExt cx="3437070" cy="22677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31668AC-7CEA-3645-937B-631251960CB2}"/>
                </a:ext>
              </a:extLst>
            </p:cNvPr>
            <p:cNvGrpSpPr/>
            <p:nvPr/>
          </p:nvGrpSpPr>
          <p:grpSpPr>
            <a:xfrm>
              <a:off x="8556131" y="2737954"/>
              <a:ext cx="2934088" cy="1995107"/>
              <a:chOff x="8643702" y="2464727"/>
              <a:chExt cx="2934088" cy="199510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2DC02E-331B-314A-9B00-1416F5B741D6}"/>
                  </a:ext>
                </a:extLst>
              </p:cNvPr>
              <p:cNvGrpSpPr/>
              <p:nvPr/>
            </p:nvGrpSpPr>
            <p:grpSpPr>
              <a:xfrm>
                <a:off x="8643702" y="3410590"/>
                <a:ext cx="2934088" cy="1049244"/>
                <a:chOff x="8608041" y="2521527"/>
                <a:chExt cx="3230152" cy="1082995"/>
              </a:xfrm>
            </p:grpSpPr>
            <p:pic>
              <p:nvPicPr>
                <p:cNvPr id="18" name="Picture 17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38563BD8-5D14-A04B-B0E4-5FCF3E513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3927" y="2657889"/>
                  <a:ext cx="3078380" cy="810271"/>
                </a:xfrm>
                <a:prstGeom prst="rect">
                  <a:avLst/>
                </a:prstGeom>
              </p:spPr>
            </p:pic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B3D5D26E-6452-C248-B891-43CB3FC0AE38}"/>
                    </a:ext>
                  </a:extLst>
                </p:cNvPr>
                <p:cNvSpPr/>
                <p:nvPr/>
              </p:nvSpPr>
              <p:spPr>
                <a:xfrm>
                  <a:off x="8608041" y="2521527"/>
                  <a:ext cx="3230152" cy="1082995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6D8BF0-384C-2C4C-8253-6BEA12A287B1}"/>
                  </a:ext>
                </a:extLst>
              </p:cNvPr>
              <p:cNvSpPr txBox="1"/>
              <p:nvPr/>
            </p:nvSpPr>
            <p:spPr>
              <a:xfrm>
                <a:off x="9124203" y="2464727"/>
                <a:ext cx="1897754" cy="763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 </a:t>
                </a:r>
              </a:p>
              <a:p>
                <a:pPr algn="ctr"/>
                <a:r>
                  <a:rPr lang="en-US" dirty="0"/>
                  <a:t>Visualization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AB447AA-A0C2-6E46-8156-29C6FF22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495" y="2624629"/>
              <a:ext cx="3437070" cy="22677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387AC5-C04B-7845-A433-86B99A2F7817}"/>
              </a:ext>
            </a:extLst>
          </p:cNvPr>
          <p:cNvCxnSpPr>
            <a:cxnSpLocks noChangeAspect="1"/>
            <a:stCxn id="186" idx="6"/>
            <a:endCxn id="44" idx="2"/>
          </p:cNvCxnSpPr>
          <p:nvPr/>
        </p:nvCxnSpPr>
        <p:spPr>
          <a:xfrm flipV="1">
            <a:off x="5590485" y="1852884"/>
            <a:ext cx="867561" cy="1194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04E1DCC-CEF6-9944-9526-2F2D526DECB8}"/>
              </a:ext>
            </a:extLst>
          </p:cNvPr>
          <p:cNvSpPr/>
          <p:nvPr/>
        </p:nvSpPr>
        <p:spPr>
          <a:xfrm>
            <a:off x="9281053" y="981465"/>
            <a:ext cx="1691363" cy="1641937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9AAA4F-2DC2-D943-AA30-7FB5534E3925}"/>
              </a:ext>
            </a:extLst>
          </p:cNvPr>
          <p:cNvGrpSpPr/>
          <p:nvPr/>
        </p:nvGrpSpPr>
        <p:grpSpPr>
          <a:xfrm>
            <a:off x="3693501" y="858450"/>
            <a:ext cx="1896984" cy="2012751"/>
            <a:chOff x="3250418" y="422883"/>
            <a:chExt cx="1896984" cy="2012751"/>
          </a:xfrm>
        </p:grpSpPr>
        <p:pic>
          <p:nvPicPr>
            <p:cNvPr id="13" name="Picture 16" descr="Image result for python flask logo">
              <a:extLst>
                <a:ext uri="{FF2B5EF4-FFF2-40B4-BE49-F238E27FC236}">
                  <a16:creationId xmlns:a16="http://schemas.microsoft.com/office/drawing/2014/main" id="{DB246833-DDDB-5F4D-A7AF-AD100F3B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207" b="90541" l="9692" r="89868">
                          <a14:foregroundMark x1="62996" y1="35135" x2="62996" y2="44144"/>
                          <a14:foregroundMark x1="50220" y1="24775" x2="49339" y2="58108"/>
                          <a14:foregroundMark x1="47577" y1="80180" x2="54626" y2="75676"/>
                          <a14:foregroundMark x1="47577" y1="90541" x2="47577" y2="90541"/>
                          <a14:foregroundMark x1="48458" y1="90541" x2="48458" y2="90541"/>
                          <a14:foregroundMark x1="49339" y1="79730" x2="40969" y2="80631"/>
                          <a14:foregroundMark x1="38326" y1="79730" x2="39648" y2="59910"/>
                          <a14:foregroundMark x1="40969" y1="83784" x2="33921" y2="60811"/>
                          <a14:foregroundMark x1="33921" y1="60811" x2="39648" y2="35135"/>
                          <a14:foregroundMark x1="73128" y1="22973" x2="66520" y2="75225"/>
                          <a14:foregroundMark x1="68282" y1="79730" x2="60352" y2="85135"/>
                          <a14:foregroundMark x1="66079" y1="80631" x2="46256" y2="81081"/>
                          <a14:foregroundMark x1="47577" y1="82883" x2="32599" y2="63063"/>
                          <a14:foregroundMark x1="32599" y1="63063" x2="33040" y2="15315"/>
                          <a14:foregroundMark x1="33040" y1="15315" x2="55066" y2="13063"/>
                          <a14:foregroundMark x1="55066" y1="13063" x2="65198" y2="15315"/>
                          <a14:foregroundMark x1="69163" y1="18018" x2="48899" y2="8108"/>
                          <a14:foregroundMark x1="48899" y1="8108" x2="27313" y2="13514"/>
                          <a14:foregroundMark x1="27313" y1="13514" x2="23789" y2="28829"/>
                          <a14:foregroundMark x1="26872" y1="36486" x2="25110" y2="60811"/>
                          <a14:foregroundMark x1="28634" y1="69369" x2="40969" y2="82432"/>
                          <a14:foregroundMark x1="36564" y1="80180" x2="58590" y2="77477"/>
                          <a14:foregroundMark x1="58590" y1="77477" x2="73568" y2="61261"/>
                          <a14:foregroundMark x1="73568" y1="61261" x2="77533" y2="48198"/>
                          <a14:foregroundMark x1="70044" y1="14414" x2="76652" y2="41892"/>
                          <a14:foregroundMark x1="74890" y1="33784" x2="75771" y2="15315"/>
                          <a14:foregroundMark x1="75330" y1="14865" x2="73128" y2="9459"/>
                          <a14:foregroundMark x1="77093" y1="12162" x2="76211" y2="9459"/>
                          <a14:foregroundMark x1="73568" y1="10811" x2="60352" y2="9459"/>
                          <a14:foregroundMark x1="73568" y1="9009" x2="54626" y2="7658"/>
                          <a14:foregroundMark x1="63877" y1="7658" x2="33480" y2="7207"/>
                          <a14:foregroundMark x1="24670" y1="64865" x2="24229" y2="44144"/>
                          <a14:foregroundMark x1="23348" y1="27477" x2="28194" y2="10360"/>
                          <a14:foregroundMark x1="23789" y1="22973" x2="25551" y2="10360"/>
                          <a14:foregroundMark x1="33040" y1="9009" x2="23789" y2="18018"/>
                          <a14:foregroundMark x1="22907" y1="22523" x2="26432" y2="11261"/>
                          <a14:foregroundMark x1="23348" y1="14865" x2="23348" y2="14865"/>
                          <a14:foregroundMark x1="24229" y1="11261" x2="24229" y2="11261"/>
                          <a14:foregroundMark x1="25551" y1="10360" x2="25551" y2="10360"/>
                          <a14:foregroundMark x1="29075" y1="8559" x2="29075" y2="8559"/>
                          <a14:foregroundMark x1="30837" y1="7658" x2="30837" y2="7658"/>
                          <a14:foregroundMark x1="26872" y1="8108" x2="26872" y2="8108"/>
                          <a14:foregroundMark x1="25991" y1="9009" x2="25110" y2="9459"/>
                          <a14:foregroundMark x1="23789" y1="12162" x2="23789" y2="12162"/>
                          <a14:foregroundMark x1="22907" y1="11712" x2="22907" y2="11712"/>
                          <a14:foregroundMark x1="22907" y1="11261" x2="22907" y2="11261"/>
                          <a14:foregroundMark x1="22907" y1="9910" x2="22907" y2="9910"/>
                          <a14:foregroundMark x1="24229" y1="9459" x2="24229" y2="9459"/>
                          <a14:foregroundMark x1="27313" y1="7658" x2="27313" y2="7658"/>
                          <a14:foregroundMark x1="30837" y1="7658" x2="30837" y2="7658"/>
                          <a14:foregroundMark x1="32159" y1="6757" x2="32159" y2="6757"/>
                          <a14:foregroundMark x1="29075" y1="6757" x2="29075" y2="6757"/>
                          <a14:foregroundMark x1="43612" y1="6757" x2="43612" y2="6757"/>
                          <a14:foregroundMark x1="48018" y1="6757" x2="48018" y2="6757"/>
                          <a14:foregroundMark x1="58150" y1="7658" x2="58150" y2="7658"/>
                          <a14:foregroundMark x1="56828" y1="6757" x2="55066" y2="6757"/>
                          <a14:foregroundMark x1="59471" y1="6757" x2="59471" y2="6757"/>
                          <a14:foregroundMark x1="62996" y1="7658" x2="62996" y2="7658"/>
                          <a14:foregroundMark x1="62555" y1="7658" x2="62555" y2="7658"/>
                          <a14:foregroundMark x1="60352" y1="6757" x2="60352" y2="6757"/>
                          <a14:foregroundMark x1="64317" y1="7658" x2="64317" y2="7658"/>
                          <a14:foregroundMark x1="66960" y1="8108" x2="66960" y2="8108"/>
                          <a14:foregroundMark x1="69604" y1="8108" x2="69604" y2="8108"/>
                          <a14:foregroundMark x1="62996" y1="7207" x2="62996" y2="7207"/>
                          <a14:foregroundMark x1="65639" y1="7207" x2="65639" y2="7207"/>
                          <a14:foregroundMark x1="69604" y1="6757" x2="69604" y2="6757"/>
                          <a14:foregroundMark x1="72687" y1="7658" x2="72687" y2="7658"/>
                          <a14:foregroundMark x1="75330" y1="8108" x2="75330" y2="8108"/>
                          <a14:foregroundMark x1="71806" y1="7658" x2="71806" y2="7658"/>
                          <a14:foregroundMark x1="69163" y1="6757" x2="71366" y2="6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13" y="434885"/>
              <a:ext cx="1757353" cy="1718645"/>
            </a:xfrm>
            <a:prstGeom prst="rect">
              <a:avLst/>
            </a:prstGeom>
            <a:noFill/>
            <a:ln>
              <a:noFill/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0BFE879-E8BA-D646-A131-811643AC1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0418" y="422883"/>
              <a:ext cx="1896984" cy="201275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E3432A8-7E7D-3B47-823A-45B6C1C77677}"/>
              </a:ext>
            </a:extLst>
          </p:cNvPr>
          <p:cNvGrpSpPr/>
          <p:nvPr/>
        </p:nvGrpSpPr>
        <p:grpSpPr>
          <a:xfrm>
            <a:off x="6458046" y="1126043"/>
            <a:ext cx="1448772" cy="1453682"/>
            <a:chOff x="6217903" y="830480"/>
            <a:chExt cx="1448772" cy="14536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A6AF3-0ADB-6549-871B-9E6446689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903" y="830480"/>
              <a:ext cx="1448772" cy="1453682"/>
              <a:chOff x="6149055" y="2038372"/>
              <a:chExt cx="1733585" cy="1684060"/>
            </a:xfrm>
          </p:grpSpPr>
          <p:pic>
            <p:nvPicPr>
              <p:cNvPr id="24" name="Picture 23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A8DC0657-6F03-6E4D-8A05-87C5608BA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5466" b="44447"/>
              <a:stretch/>
            </p:blipFill>
            <p:spPr>
              <a:xfrm>
                <a:off x="6529770" y="2530325"/>
                <a:ext cx="935672" cy="1059313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EBAF04-8DB0-E14C-98E5-750C0489E65A}"/>
                  </a:ext>
                </a:extLst>
              </p:cNvPr>
              <p:cNvSpPr/>
              <p:nvPr/>
            </p:nvSpPr>
            <p:spPr>
              <a:xfrm>
                <a:off x="6149055" y="2038372"/>
                <a:ext cx="1733585" cy="168406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30BF3E-EAA9-B841-9182-F7C08BB8B252}"/>
                </a:ext>
              </a:extLst>
            </p:cNvPr>
            <p:cNvSpPr txBox="1"/>
            <p:nvPr/>
          </p:nvSpPr>
          <p:spPr>
            <a:xfrm>
              <a:off x="6449173" y="1000649"/>
              <a:ext cx="986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JavaScript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071B45D-F435-B842-9E91-FAF60E65DCE7}"/>
              </a:ext>
            </a:extLst>
          </p:cNvPr>
          <p:cNvSpPr txBox="1"/>
          <p:nvPr/>
        </p:nvSpPr>
        <p:spPr>
          <a:xfrm>
            <a:off x="7148736" y="3661627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2C6027-6D06-3740-AF0E-3A0AF45E9B2A}"/>
              </a:ext>
            </a:extLst>
          </p:cNvPr>
          <p:cNvGrpSpPr/>
          <p:nvPr/>
        </p:nvGrpSpPr>
        <p:grpSpPr>
          <a:xfrm>
            <a:off x="9796096" y="1051594"/>
            <a:ext cx="713018" cy="1426517"/>
            <a:chOff x="9326198" y="1072315"/>
            <a:chExt cx="713018" cy="1426517"/>
          </a:xfrm>
        </p:grpSpPr>
        <p:pic>
          <p:nvPicPr>
            <p:cNvPr id="25" name="Picture 2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6269384F-CD47-9847-BB30-A8E943520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89" r="51476" b="45787"/>
            <a:stretch/>
          </p:blipFill>
          <p:spPr>
            <a:xfrm>
              <a:off x="9326198" y="1352030"/>
              <a:ext cx="616049" cy="64008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F4A5EE7-64C3-3545-B2A7-A9607CB9A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75269" y="2264686"/>
              <a:ext cx="663947" cy="234146"/>
            </a:xfrm>
            <a:prstGeom prst="rect">
              <a:avLst/>
            </a:prstGeom>
          </p:spPr>
        </p:pic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7F6A4F3C-DDF2-AC46-99C2-65FFAC30837A}"/>
                </a:ext>
              </a:extLst>
            </p:cNvPr>
            <p:cNvSpPr/>
            <p:nvPr/>
          </p:nvSpPr>
          <p:spPr>
            <a:xfrm>
              <a:off x="9619507" y="2017402"/>
              <a:ext cx="175472" cy="167860"/>
            </a:xfrm>
            <a:prstGeom prst="plus">
              <a:avLst>
                <a:gd name="adj" fmla="val 4445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155E71F-2D30-C643-B906-202AD8E54CC2}"/>
                </a:ext>
              </a:extLst>
            </p:cNvPr>
            <p:cNvSpPr txBox="1"/>
            <p:nvPr/>
          </p:nvSpPr>
          <p:spPr>
            <a:xfrm>
              <a:off x="9450096" y="107231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CSS</a:t>
              </a:r>
            </a:p>
          </p:txBody>
        </p:sp>
      </p:grpSp>
      <p:sp>
        <p:nvSpPr>
          <p:cNvPr id="211" name="Title 1">
            <a:extLst>
              <a:ext uri="{FF2B5EF4-FFF2-40B4-BE49-F238E27FC236}">
                <a16:creationId xmlns:a16="http://schemas.microsoft.com/office/drawing/2014/main" id="{0D3A4E36-027C-A742-A414-81A1DE51253F}"/>
              </a:ext>
            </a:extLst>
          </p:cNvPr>
          <p:cNvSpPr txBox="1">
            <a:spLocks/>
          </p:cNvSpPr>
          <p:nvPr/>
        </p:nvSpPr>
        <p:spPr>
          <a:xfrm>
            <a:off x="380121" y="56542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 CRAFTING</a:t>
            </a:r>
          </a:p>
        </p:txBody>
      </p:sp>
    </p:spTree>
    <p:extLst>
      <p:ext uri="{BB962C8B-B14F-4D97-AF65-F5344CB8AC3E}">
        <p14:creationId xmlns:p14="http://schemas.microsoft.com/office/powerpoint/2010/main" val="409632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51911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180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System Font Regular</vt:lpstr>
      <vt:lpstr>Arial</vt:lpstr>
      <vt:lpstr>Arial</vt:lpstr>
      <vt:lpstr>Seaford Display</vt:lpstr>
      <vt:lpstr>Tenorite</vt:lpstr>
      <vt:lpstr>MadridVTI</vt:lpstr>
      <vt:lpstr>Chicago Arrest Predictor</vt:lpstr>
      <vt:lpstr>PROJECT  DESCRIPTION</vt:lpstr>
      <vt:lpstr>PowerPoint Presentation</vt:lpstr>
      <vt:lpstr>MACHINE LEARNING Logistic regression</vt:lpstr>
      <vt:lpstr>Other models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Arrest Predictor</dc:title>
  <dc:creator>Karla Flores</dc:creator>
  <cp:lastModifiedBy>Yuting Chien</cp:lastModifiedBy>
  <cp:revision>12</cp:revision>
  <dcterms:created xsi:type="dcterms:W3CDTF">2021-10-05T21:48:42Z</dcterms:created>
  <dcterms:modified xsi:type="dcterms:W3CDTF">2021-10-08T02:42:51Z</dcterms:modified>
</cp:coreProperties>
</file>