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C1AF6-CDF3-4A51-91F5-321CA456CB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BFCF5-96C5-4620-BCA0-49CEECB1A82B}">
      <dgm:prSet/>
      <dgm:spPr/>
      <dgm:t>
        <a:bodyPr/>
        <a:lstStyle/>
        <a:p>
          <a:r>
            <a:rPr lang="en-US" b="0" i="0" dirty="0"/>
            <a:t>Training </a:t>
          </a:r>
          <a:r>
            <a:rPr lang="en-US" dirty="0"/>
            <a:t>Score</a:t>
          </a:r>
          <a:r>
            <a:rPr lang="en-US" b="0" i="0" dirty="0"/>
            <a:t>: 86.55%.</a:t>
          </a:r>
          <a:endParaRPr lang="en-US" dirty="0"/>
        </a:p>
      </dgm:t>
    </dgm:pt>
    <dgm:pt modelId="{EDADFB18-2C97-403B-B029-64094890A8D1}" type="parTrans" cxnId="{613B9882-29C0-4917-AEA5-A35C022B92D7}">
      <dgm:prSet/>
      <dgm:spPr/>
      <dgm:t>
        <a:bodyPr/>
        <a:lstStyle/>
        <a:p>
          <a:endParaRPr lang="en-US"/>
        </a:p>
      </dgm:t>
    </dgm:pt>
    <dgm:pt modelId="{0403D173-9F26-4487-A388-A0E3CF575D42}" type="sibTrans" cxnId="{613B9882-29C0-4917-AEA5-A35C022B92D7}">
      <dgm:prSet/>
      <dgm:spPr/>
      <dgm:t>
        <a:bodyPr/>
        <a:lstStyle/>
        <a:p>
          <a:endParaRPr lang="en-US"/>
        </a:p>
      </dgm:t>
    </dgm:pt>
    <dgm:pt modelId="{2B59FE56-20D9-4D86-B5A8-5373BAC065D0}">
      <dgm:prSet/>
      <dgm:spPr/>
      <dgm:t>
        <a:bodyPr/>
        <a:lstStyle/>
        <a:p>
          <a:r>
            <a:rPr lang="en-US" b="0" i="0"/>
            <a:t>Testing Score: 86.57%</a:t>
          </a:r>
          <a:endParaRPr lang="en-US"/>
        </a:p>
      </dgm:t>
    </dgm:pt>
    <dgm:pt modelId="{CA280221-63C4-490C-986B-BFEAFFCAFE7A}" type="parTrans" cxnId="{074F27A8-76E2-41EB-B013-7671BF8C0E4F}">
      <dgm:prSet/>
      <dgm:spPr/>
      <dgm:t>
        <a:bodyPr/>
        <a:lstStyle/>
        <a:p>
          <a:endParaRPr lang="en-US"/>
        </a:p>
      </dgm:t>
    </dgm:pt>
    <dgm:pt modelId="{A6F6D59A-27D1-4391-9255-3442911A7628}" type="sibTrans" cxnId="{074F27A8-76E2-41EB-B013-7671BF8C0E4F}">
      <dgm:prSet/>
      <dgm:spPr/>
      <dgm:t>
        <a:bodyPr/>
        <a:lstStyle/>
        <a:p>
          <a:endParaRPr lang="en-US"/>
        </a:p>
      </dgm:t>
    </dgm:pt>
    <dgm:pt modelId="{E9EB1CE9-8A99-4E9C-A75B-8E74B342CD34}">
      <dgm:prSet/>
      <dgm:spPr/>
      <dgm:t>
        <a:bodyPr/>
        <a:lstStyle/>
        <a:p>
          <a:r>
            <a:rPr lang="en-US" b="0" i="0"/>
            <a:t>F1-score: 85.00%</a:t>
          </a:r>
          <a:endParaRPr lang="en-US"/>
        </a:p>
      </dgm:t>
    </dgm:pt>
    <dgm:pt modelId="{1769543B-BED5-458E-9273-3C82C59D9D10}" type="parTrans" cxnId="{4598FBBE-50F0-4886-BD24-2DC96605A2CF}">
      <dgm:prSet/>
      <dgm:spPr/>
      <dgm:t>
        <a:bodyPr/>
        <a:lstStyle/>
        <a:p>
          <a:endParaRPr lang="en-US"/>
        </a:p>
      </dgm:t>
    </dgm:pt>
    <dgm:pt modelId="{9A4DF550-16E6-4FA6-ABB7-83862B26FD82}" type="sibTrans" cxnId="{4598FBBE-50F0-4886-BD24-2DC96605A2CF}">
      <dgm:prSet/>
      <dgm:spPr/>
      <dgm:t>
        <a:bodyPr/>
        <a:lstStyle/>
        <a:p>
          <a:endParaRPr lang="en-US"/>
        </a:p>
      </dgm:t>
    </dgm:pt>
    <dgm:pt modelId="{EEFFF9FA-4283-F345-BC1F-7E7957723127}" type="pres">
      <dgm:prSet presAssocID="{4D0C1AF6-CDF3-4A51-91F5-321CA456CBFB}" presName="linear" presStyleCnt="0">
        <dgm:presLayoutVars>
          <dgm:animLvl val="lvl"/>
          <dgm:resizeHandles val="exact"/>
        </dgm:presLayoutVars>
      </dgm:prSet>
      <dgm:spPr/>
    </dgm:pt>
    <dgm:pt modelId="{7D2884FF-ABA0-F847-827F-E65A0B015783}" type="pres">
      <dgm:prSet presAssocID="{E2CBFCF5-96C5-4620-BCA0-49CEECB1A82B}" presName="parentText" presStyleLbl="node1" presStyleIdx="0" presStyleCnt="3" custScaleY="40723" custLinFactNeighborX="1043" custLinFactNeighborY="47042">
        <dgm:presLayoutVars>
          <dgm:chMax val="0"/>
          <dgm:bulletEnabled val="1"/>
        </dgm:presLayoutVars>
      </dgm:prSet>
      <dgm:spPr/>
    </dgm:pt>
    <dgm:pt modelId="{2391B9C9-0C5A-CE46-871B-BD825AD1F5D4}" type="pres">
      <dgm:prSet presAssocID="{0403D173-9F26-4487-A388-A0E3CF575D42}" presName="spacer" presStyleCnt="0"/>
      <dgm:spPr/>
    </dgm:pt>
    <dgm:pt modelId="{9B66062A-77B5-5E48-A92A-B8F2BCD07C48}" type="pres">
      <dgm:prSet presAssocID="{2B59FE56-20D9-4D86-B5A8-5373BAC065D0}" presName="parentText" presStyleLbl="node1" presStyleIdx="1" presStyleCnt="3" custScaleY="46257">
        <dgm:presLayoutVars>
          <dgm:chMax val="0"/>
          <dgm:bulletEnabled val="1"/>
        </dgm:presLayoutVars>
      </dgm:prSet>
      <dgm:spPr/>
    </dgm:pt>
    <dgm:pt modelId="{14E5F78D-94E1-0B4D-9572-AD87FC4173F7}" type="pres">
      <dgm:prSet presAssocID="{A6F6D59A-27D1-4391-9255-3442911A7628}" presName="spacer" presStyleCnt="0"/>
      <dgm:spPr/>
    </dgm:pt>
    <dgm:pt modelId="{D9DDCE2A-46A5-FF42-884B-42C24DE18FEF}" type="pres">
      <dgm:prSet presAssocID="{E9EB1CE9-8A99-4E9C-A75B-8E74B342CD34}" presName="parentText" presStyleLbl="node1" presStyleIdx="2" presStyleCnt="3" custScaleY="44343">
        <dgm:presLayoutVars>
          <dgm:chMax val="0"/>
          <dgm:bulletEnabled val="1"/>
        </dgm:presLayoutVars>
      </dgm:prSet>
      <dgm:spPr/>
    </dgm:pt>
  </dgm:ptLst>
  <dgm:cxnLst>
    <dgm:cxn modelId="{EAEA2401-930A-0140-9ADA-8516F63E56CF}" type="presOf" srcId="{4D0C1AF6-CDF3-4A51-91F5-321CA456CBFB}" destId="{EEFFF9FA-4283-F345-BC1F-7E7957723127}" srcOrd="0" destOrd="0" presId="urn:microsoft.com/office/officeart/2005/8/layout/vList2"/>
    <dgm:cxn modelId="{79E67111-2922-3445-9E7B-EB5522209D3A}" type="presOf" srcId="{E9EB1CE9-8A99-4E9C-A75B-8E74B342CD34}" destId="{D9DDCE2A-46A5-FF42-884B-42C24DE18FEF}" srcOrd="0" destOrd="0" presId="urn:microsoft.com/office/officeart/2005/8/layout/vList2"/>
    <dgm:cxn modelId="{5D25291C-F6F8-8748-A0E3-2080E8DC4028}" type="presOf" srcId="{2B59FE56-20D9-4D86-B5A8-5373BAC065D0}" destId="{9B66062A-77B5-5E48-A92A-B8F2BCD07C48}" srcOrd="0" destOrd="0" presId="urn:microsoft.com/office/officeart/2005/8/layout/vList2"/>
    <dgm:cxn modelId="{613B9882-29C0-4917-AEA5-A35C022B92D7}" srcId="{4D0C1AF6-CDF3-4A51-91F5-321CA456CBFB}" destId="{E2CBFCF5-96C5-4620-BCA0-49CEECB1A82B}" srcOrd="0" destOrd="0" parTransId="{EDADFB18-2C97-403B-B029-64094890A8D1}" sibTransId="{0403D173-9F26-4487-A388-A0E3CF575D42}"/>
    <dgm:cxn modelId="{074F27A8-76E2-41EB-B013-7671BF8C0E4F}" srcId="{4D0C1AF6-CDF3-4A51-91F5-321CA456CBFB}" destId="{2B59FE56-20D9-4D86-B5A8-5373BAC065D0}" srcOrd="1" destOrd="0" parTransId="{CA280221-63C4-490C-986B-BFEAFFCAFE7A}" sibTransId="{A6F6D59A-27D1-4391-9255-3442911A7628}"/>
    <dgm:cxn modelId="{4598FBBE-50F0-4886-BD24-2DC96605A2CF}" srcId="{4D0C1AF6-CDF3-4A51-91F5-321CA456CBFB}" destId="{E9EB1CE9-8A99-4E9C-A75B-8E74B342CD34}" srcOrd="2" destOrd="0" parTransId="{1769543B-BED5-458E-9273-3C82C59D9D10}" sibTransId="{9A4DF550-16E6-4FA6-ABB7-83862B26FD82}"/>
    <dgm:cxn modelId="{11EB14FB-E7C9-B44B-866C-B9295518A9EC}" type="presOf" srcId="{E2CBFCF5-96C5-4620-BCA0-49CEECB1A82B}" destId="{7D2884FF-ABA0-F847-827F-E65A0B015783}" srcOrd="0" destOrd="0" presId="urn:microsoft.com/office/officeart/2005/8/layout/vList2"/>
    <dgm:cxn modelId="{AB8F8194-4783-4848-9650-817CBC67DEE9}" type="presParOf" srcId="{EEFFF9FA-4283-F345-BC1F-7E7957723127}" destId="{7D2884FF-ABA0-F847-827F-E65A0B015783}" srcOrd="0" destOrd="0" presId="urn:microsoft.com/office/officeart/2005/8/layout/vList2"/>
    <dgm:cxn modelId="{606F70ED-BE27-D64F-9E08-6F34BAC0E4C8}" type="presParOf" srcId="{EEFFF9FA-4283-F345-BC1F-7E7957723127}" destId="{2391B9C9-0C5A-CE46-871B-BD825AD1F5D4}" srcOrd="1" destOrd="0" presId="urn:microsoft.com/office/officeart/2005/8/layout/vList2"/>
    <dgm:cxn modelId="{064DB6C0-C012-3B4A-BAD5-0F61D6605C16}" type="presParOf" srcId="{EEFFF9FA-4283-F345-BC1F-7E7957723127}" destId="{9B66062A-77B5-5E48-A92A-B8F2BCD07C48}" srcOrd="2" destOrd="0" presId="urn:microsoft.com/office/officeart/2005/8/layout/vList2"/>
    <dgm:cxn modelId="{8F4AEC95-1658-7747-972F-798D2B88F3FF}" type="presParOf" srcId="{EEFFF9FA-4283-F345-BC1F-7E7957723127}" destId="{14E5F78D-94E1-0B4D-9572-AD87FC4173F7}" srcOrd="3" destOrd="0" presId="urn:microsoft.com/office/officeart/2005/8/layout/vList2"/>
    <dgm:cxn modelId="{9947B5C6-5C32-D242-9371-874C5078E999}" type="presParOf" srcId="{EEFFF9FA-4283-F345-BC1F-7E7957723127}" destId="{D9DDCE2A-46A5-FF42-884B-42C24DE18F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884FF-ABA0-F847-827F-E65A0B015783}">
      <dsp:nvSpPr>
        <dsp:cNvPr id="0" name=""/>
        <dsp:cNvSpPr/>
      </dsp:nvSpPr>
      <dsp:spPr>
        <a:xfrm>
          <a:off x="0" y="539924"/>
          <a:ext cx="2307746" cy="895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Training </a:t>
          </a:r>
          <a:r>
            <a:rPr lang="en-US" sz="2300" kern="1200" dirty="0"/>
            <a:t>Score</a:t>
          </a:r>
          <a:r>
            <a:rPr lang="en-US" sz="2300" b="0" i="0" kern="1200" dirty="0"/>
            <a:t>: 86.55%.</a:t>
          </a:r>
          <a:endParaRPr lang="en-US" sz="2300" kern="1200" dirty="0"/>
        </a:p>
      </dsp:txBody>
      <dsp:txXfrm>
        <a:off x="43727" y="583651"/>
        <a:ext cx="2220292" cy="808289"/>
      </dsp:txXfrm>
    </dsp:sp>
    <dsp:sp modelId="{9B66062A-77B5-5E48-A92A-B8F2BCD07C48}">
      <dsp:nvSpPr>
        <dsp:cNvPr id="0" name=""/>
        <dsp:cNvSpPr/>
      </dsp:nvSpPr>
      <dsp:spPr>
        <a:xfrm>
          <a:off x="0" y="1496674"/>
          <a:ext cx="2307746" cy="1017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Testing Score: 86.57%</a:t>
          </a:r>
          <a:endParaRPr lang="en-US" sz="2300" kern="1200"/>
        </a:p>
      </dsp:txBody>
      <dsp:txXfrm>
        <a:off x="49669" y="1546343"/>
        <a:ext cx="2208408" cy="918130"/>
      </dsp:txXfrm>
    </dsp:sp>
    <dsp:sp modelId="{D9DDCE2A-46A5-FF42-884B-42C24DE18FEF}">
      <dsp:nvSpPr>
        <dsp:cNvPr id="0" name=""/>
        <dsp:cNvSpPr/>
      </dsp:nvSpPr>
      <dsp:spPr>
        <a:xfrm>
          <a:off x="0" y="2629343"/>
          <a:ext cx="2307746" cy="975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F1-score: 85.00%</a:t>
          </a:r>
          <a:endParaRPr lang="en-US" sz="2300" kern="1200"/>
        </a:p>
      </dsp:txBody>
      <dsp:txXfrm>
        <a:off x="47614" y="2676957"/>
        <a:ext cx="2212518" cy="88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10/5/21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2.jpe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3882842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797106" y="5232392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Our proposal could be used to possibly predict arrest by specific inputs (type of crime, location, hour, etc.). </a:t>
            </a:r>
          </a:p>
          <a:p>
            <a:endParaRPr lang="en-US" dirty="0"/>
          </a:p>
          <a:p>
            <a:r>
              <a:rPr lang="en-US" dirty="0"/>
              <a:t>This information seeks to be relevant for Police Dispatchers as a tool for deploying resources in a request of presumable crime.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4"/>
            <a:ext cx="4760612" cy="503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City of Chicago Data Portal - Police Department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PROJECT </a:t>
            </a:r>
            <a:br>
              <a:rPr lang="en-CA" dirty="0"/>
            </a:br>
            <a:r>
              <a:rPr lang="en-CA" dirty="0"/>
              <a:t>DESCRIPTION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CHICAGO CRIME </a:t>
            </a:r>
            <a:br>
              <a:rPr lang="en-CA" dirty="0"/>
            </a:br>
            <a:r>
              <a:rPr lang="en-CA" dirty="0"/>
              <a:t>City 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8CC18-2589-B546-BAF5-B6100455B1A6}"/>
              </a:ext>
            </a:extLst>
          </p:cNvPr>
          <p:cNvSpPr txBox="1"/>
          <p:nvPr/>
        </p:nvSpPr>
        <p:spPr>
          <a:xfrm>
            <a:off x="9598349" y="2096346"/>
            <a:ext cx="2277351" cy="2308324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2001 to 2021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Amount of Crime: 6,691,918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Amount of Arrest: 1,783,949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B5D9AC3-BB5C-764D-A543-C30D51E3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After testing our data with Random forest Classifier and Neural Networks and getting a lower score, we decided to lean to Logistic Regression.?????</a:t>
            </a:r>
          </a:p>
          <a:p>
            <a:r>
              <a:rPr lang="en-US" dirty="0"/>
              <a:t> NNN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MACHINE LEARNING</a:t>
            </a:r>
            <a:br>
              <a:rPr lang="en-CA" dirty="0"/>
            </a:br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4" descr="Image result for python logo">
            <a:extLst>
              <a:ext uri="{FF2B5EF4-FFF2-40B4-BE49-F238E27FC236}">
                <a16:creationId xmlns:a16="http://schemas.microsoft.com/office/drawing/2014/main" id="{D84E6263-9A90-C74F-A0A5-1357F857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5099" r="14391" b="8679"/>
          <a:stretch/>
        </p:blipFill>
        <p:spPr bwMode="auto">
          <a:xfrm>
            <a:off x="373092" y="2948618"/>
            <a:ext cx="794626" cy="10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jupyter notebook logo">
            <a:extLst>
              <a:ext uri="{FF2B5EF4-FFF2-40B4-BE49-F238E27FC236}">
                <a16:creationId xmlns:a16="http://schemas.microsoft.com/office/drawing/2014/main" id="{BFAD5657-C392-294E-B70B-B92DA6D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1" y="4104229"/>
            <a:ext cx="794626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781733-7773-3B43-828D-9636A0D4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7" y="5239430"/>
            <a:ext cx="1122077" cy="12167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D61B45-6A32-48D4-8772-B5B51CD40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805749"/>
              </p:ext>
            </p:extLst>
          </p:nvPr>
        </p:nvGraphicFramePr>
        <p:xfrm>
          <a:off x="2573299" y="2906585"/>
          <a:ext cx="2307746" cy="409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96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628012" y="5606515"/>
            <a:ext cx="3288145" cy="1380001"/>
            <a:chOff x="3734357" y="340421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4357" y="340421"/>
              <a:ext cx="3288145" cy="1380001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EA3CE2C0-1B88-924B-ABC5-33A05C3E7079}"/>
              </a:ext>
            </a:extLst>
          </p:cNvPr>
          <p:cNvSpPr/>
          <p:nvPr/>
        </p:nvSpPr>
        <p:spPr>
          <a:xfrm>
            <a:off x="9863895" y="5412591"/>
            <a:ext cx="2909454" cy="2742495"/>
          </a:xfrm>
          <a:prstGeom prst="ellipse">
            <a:avLst/>
          </a:prstGeom>
          <a:noFill/>
          <a:ln w="762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E5793F-2F07-3F49-9458-DE050688FCBB}"/>
              </a:ext>
            </a:extLst>
          </p:cNvPr>
          <p:cNvCxnSpPr>
            <a:cxnSpLocks noChangeAspect="1"/>
            <a:stCxn id="115" idx="3"/>
            <a:endCxn id="40" idx="1"/>
          </p:cNvCxnSpPr>
          <p:nvPr/>
        </p:nvCxnSpPr>
        <p:spPr>
          <a:xfrm>
            <a:off x="5533761" y="5082761"/>
            <a:ext cx="174512" cy="125837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35" idx="1"/>
          </p:cNvCxnSpPr>
          <p:nvPr/>
        </p:nvCxnSpPr>
        <p:spPr>
          <a:xfrm>
            <a:off x="2817166" y="2470171"/>
            <a:ext cx="743310" cy="98497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  <a:endCxn id="55" idx="0"/>
          </p:cNvCxnSpPr>
          <p:nvPr/>
        </p:nvCxnSpPr>
        <p:spPr>
          <a:xfrm flipH="1">
            <a:off x="7471903" y="2414925"/>
            <a:ext cx="1637353" cy="10599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0CF8F22-E853-F04B-B1A0-6D602B43CF19}"/>
              </a:ext>
            </a:extLst>
          </p:cNvPr>
          <p:cNvCxnSpPr>
            <a:cxnSpLocks noChangeAspect="1"/>
            <a:stCxn id="35" idx="5"/>
            <a:endCxn id="115" idx="0"/>
          </p:cNvCxnSpPr>
          <p:nvPr/>
        </p:nvCxnSpPr>
        <p:spPr>
          <a:xfrm>
            <a:off x="4350210" y="4286855"/>
            <a:ext cx="338086" cy="431074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95E1FB5-CCB2-6744-B319-10F90FC7C0E6}"/>
              </a:ext>
            </a:extLst>
          </p:cNvPr>
          <p:cNvGrpSpPr>
            <a:grpSpLocks noChangeAspect="1"/>
          </p:cNvGrpSpPr>
          <p:nvPr/>
        </p:nvGrpSpPr>
        <p:grpSpPr>
          <a:xfrm>
            <a:off x="3842830" y="4717929"/>
            <a:ext cx="1690931" cy="729663"/>
            <a:chOff x="1816004" y="3441106"/>
            <a:chExt cx="1690931" cy="729663"/>
          </a:xfrm>
        </p:grpSpPr>
        <p:pic>
          <p:nvPicPr>
            <p:cNvPr id="114" name="Picture 113" descr="Logo&#10;&#10;Description automatically generated">
              <a:extLst>
                <a:ext uri="{FF2B5EF4-FFF2-40B4-BE49-F238E27FC236}">
                  <a16:creationId xmlns:a16="http://schemas.microsoft.com/office/drawing/2014/main" id="{CD4EA68B-0F58-F94A-A72E-35F3B377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37083" y="3623030"/>
              <a:ext cx="1448773" cy="365815"/>
            </a:xfrm>
            <a:prstGeom prst="rect">
              <a:avLst/>
            </a:prstGeom>
          </p:spPr>
        </p:pic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9218AF35-322E-2F4F-AE3A-BA27869278C8}"/>
                </a:ext>
              </a:extLst>
            </p:cNvPr>
            <p:cNvSpPr/>
            <p:nvPr/>
          </p:nvSpPr>
          <p:spPr>
            <a:xfrm>
              <a:off x="1816004" y="3441106"/>
              <a:ext cx="1690931" cy="72966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D07EA3-45CF-4A47-A99F-CE2B74551CCF}"/>
              </a:ext>
            </a:extLst>
          </p:cNvPr>
          <p:cNvGrpSpPr>
            <a:grpSpLocks noChangeAspect="1"/>
          </p:cNvGrpSpPr>
          <p:nvPr/>
        </p:nvGrpSpPr>
        <p:grpSpPr>
          <a:xfrm>
            <a:off x="3396917" y="3282895"/>
            <a:ext cx="1116852" cy="1176212"/>
            <a:chOff x="667388" y="520972"/>
            <a:chExt cx="1847272" cy="1757802"/>
          </a:xfrm>
        </p:grpSpPr>
        <p:pic>
          <p:nvPicPr>
            <p:cNvPr id="34" name="Picture 3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260D696-B5DC-3948-B617-83C3B4A6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116" y="872965"/>
              <a:ext cx="1053817" cy="1053817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3D611F-D646-E549-AD57-9A3E7635D533}"/>
                </a:ext>
              </a:extLst>
            </p:cNvPr>
            <p:cNvSpPr/>
            <p:nvPr/>
          </p:nvSpPr>
          <p:spPr>
            <a:xfrm>
              <a:off x="667388" y="520972"/>
              <a:ext cx="1847272" cy="17578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7DFD6B4-C2F5-D64D-93C4-9C4D0AD8364E}"/>
              </a:ext>
            </a:extLst>
          </p:cNvPr>
          <p:cNvSpPr/>
          <p:nvPr/>
        </p:nvSpPr>
        <p:spPr>
          <a:xfrm>
            <a:off x="11318622" y="-749471"/>
            <a:ext cx="1362905" cy="2267901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ogo&#10;&#10;Description automatically generated with low confidence">
            <a:extLst>
              <a:ext uri="{FF2B5EF4-FFF2-40B4-BE49-F238E27FC236}">
                <a16:creationId xmlns:a16="http://schemas.microsoft.com/office/drawing/2014/main" id="{6269384F-CD47-9847-BB30-A8E943520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89" r="51476" b="45787"/>
          <a:stretch/>
        </p:blipFill>
        <p:spPr>
          <a:xfrm>
            <a:off x="9391165" y="1319017"/>
            <a:ext cx="616049" cy="6400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F4A5EE7-64C3-3545-B2A7-A9607CB9A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5269" y="2264686"/>
            <a:ext cx="663947" cy="234146"/>
          </a:xfrm>
          <a:prstGeom prst="rect">
            <a:avLst/>
          </a:prstGeom>
        </p:spPr>
      </p:pic>
      <p:sp>
        <p:nvSpPr>
          <p:cNvPr id="49" name="Cross 48">
            <a:extLst>
              <a:ext uri="{FF2B5EF4-FFF2-40B4-BE49-F238E27FC236}">
                <a16:creationId xmlns:a16="http://schemas.microsoft.com/office/drawing/2014/main" id="{7F6A4F3C-DDF2-AC46-99C2-65FFAC30837A}"/>
              </a:ext>
            </a:extLst>
          </p:cNvPr>
          <p:cNvSpPr/>
          <p:nvPr/>
        </p:nvSpPr>
        <p:spPr>
          <a:xfrm>
            <a:off x="9619507" y="2017402"/>
            <a:ext cx="175472" cy="167860"/>
          </a:xfrm>
          <a:prstGeom prst="plus">
            <a:avLst>
              <a:gd name="adj" fmla="val 444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8861562" y="1013444"/>
            <a:ext cx="1691363" cy="1641937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55E71F-2D30-C643-B906-202AD8E54CC2}"/>
              </a:ext>
            </a:extLst>
          </p:cNvPr>
          <p:cNvSpPr txBox="1"/>
          <p:nvPr/>
        </p:nvSpPr>
        <p:spPr>
          <a:xfrm>
            <a:off x="9450096" y="107231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CSS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CE4A290-DC2B-9D44-B989-65A78AA63D7E}"/>
              </a:ext>
            </a:extLst>
          </p:cNvPr>
          <p:cNvCxnSpPr>
            <a:cxnSpLocks/>
          </p:cNvCxnSpPr>
          <p:nvPr/>
        </p:nvCxnSpPr>
        <p:spPr>
          <a:xfrm>
            <a:off x="526673" y="729672"/>
            <a:ext cx="4115320" cy="0"/>
          </a:xfrm>
          <a:prstGeom prst="line">
            <a:avLst/>
          </a:prstGeom>
          <a:ln w="762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628012" y="5606515"/>
            <a:ext cx="3288145" cy="1380001"/>
            <a:chOff x="3734357" y="340421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4357" y="340421"/>
              <a:ext cx="3288145" cy="1380001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EA3CE2C0-1B88-924B-ABC5-33A05C3E7079}"/>
              </a:ext>
            </a:extLst>
          </p:cNvPr>
          <p:cNvSpPr/>
          <p:nvPr/>
        </p:nvSpPr>
        <p:spPr>
          <a:xfrm>
            <a:off x="9863895" y="5412591"/>
            <a:ext cx="2909454" cy="2742495"/>
          </a:xfrm>
          <a:prstGeom prst="ellipse">
            <a:avLst/>
          </a:prstGeom>
          <a:noFill/>
          <a:ln w="762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35" idx="1"/>
          </p:cNvCxnSpPr>
          <p:nvPr/>
        </p:nvCxnSpPr>
        <p:spPr>
          <a:xfrm>
            <a:off x="2817166" y="2470171"/>
            <a:ext cx="743310" cy="98497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  <a:endCxn id="55" idx="0"/>
          </p:cNvCxnSpPr>
          <p:nvPr/>
        </p:nvCxnSpPr>
        <p:spPr>
          <a:xfrm flipH="1">
            <a:off x="7471903" y="2414925"/>
            <a:ext cx="1637353" cy="10599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0CF8F22-E853-F04B-B1A0-6D602B43CF19}"/>
              </a:ext>
            </a:extLst>
          </p:cNvPr>
          <p:cNvCxnSpPr>
            <a:cxnSpLocks noChangeAspect="1"/>
            <a:stCxn id="35" idx="5"/>
            <a:endCxn id="40" idx="1"/>
          </p:cNvCxnSpPr>
          <p:nvPr/>
        </p:nvCxnSpPr>
        <p:spPr>
          <a:xfrm>
            <a:off x="4350210" y="4286855"/>
            <a:ext cx="1358063" cy="205427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D07EA3-45CF-4A47-A99F-CE2B74551CCF}"/>
              </a:ext>
            </a:extLst>
          </p:cNvPr>
          <p:cNvGrpSpPr>
            <a:grpSpLocks noChangeAspect="1"/>
          </p:cNvGrpSpPr>
          <p:nvPr/>
        </p:nvGrpSpPr>
        <p:grpSpPr>
          <a:xfrm>
            <a:off x="3396917" y="3282895"/>
            <a:ext cx="1116852" cy="1176212"/>
            <a:chOff x="667388" y="520972"/>
            <a:chExt cx="1847272" cy="1757802"/>
          </a:xfrm>
        </p:grpSpPr>
        <p:pic>
          <p:nvPicPr>
            <p:cNvPr id="34" name="Picture 3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260D696-B5DC-3948-B617-83C3B4A6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116" y="872965"/>
              <a:ext cx="1053817" cy="1053817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3D611F-D646-E549-AD57-9A3E7635D533}"/>
                </a:ext>
              </a:extLst>
            </p:cNvPr>
            <p:cNvSpPr/>
            <p:nvPr/>
          </p:nvSpPr>
          <p:spPr>
            <a:xfrm>
              <a:off x="667388" y="520972"/>
              <a:ext cx="1847272" cy="17578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7DFD6B4-C2F5-D64D-93C4-9C4D0AD8364E}"/>
              </a:ext>
            </a:extLst>
          </p:cNvPr>
          <p:cNvSpPr/>
          <p:nvPr/>
        </p:nvSpPr>
        <p:spPr>
          <a:xfrm>
            <a:off x="11318622" y="-749471"/>
            <a:ext cx="1362905" cy="2267901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ogo&#10;&#10;Description automatically generated with low confidence">
            <a:extLst>
              <a:ext uri="{FF2B5EF4-FFF2-40B4-BE49-F238E27FC236}">
                <a16:creationId xmlns:a16="http://schemas.microsoft.com/office/drawing/2014/main" id="{6269384F-CD47-9847-BB30-A8E943520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89" r="51476" b="45787"/>
          <a:stretch/>
        </p:blipFill>
        <p:spPr>
          <a:xfrm>
            <a:off x="9391165" y="1319017"/>
            <a:ext cx="616049" cy="6400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F4A5EE7-64C3-3545-B2A7-A9607CB9A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5269" y="2264686"/>
            <a:ext cx="663947" cy="234146"/>
          </a:xfrm>
          <a:prstGeom prst="rect">
            <a:avLst/>
          </a:prstGeom>
        </p:spPr>
      </p:pic>
      <p:sp>
        <p:nvSpPr>
          <p:cNvPr id="49" name="Cross 48">
            <a:extLst>
              <a:ext uri="{FF2B5EF4-FFF2-40B4-BE49-F238E27FC236}">
                <a16:creationId xmlns:a16="http://schemas.microsoft.com/office/drawing/2014/main" id="{7F6A4F3C-DDF2-AC46-99C2-65FFAC30837A}"/>
              </a:ext>
            </a:extLst>
          </p:cNvPr>
          <p:cNvSpPr/>
          <p:nvPr/>
        </p:nvSpPr>
        <p:spPr>
          <a:xfrm>
            <a:off x="9619507" y="2017402"/>
            <a:ext cx="175472" cy="167860"/>
          </a:xfrm>
          <a:prstGeom prst="plus">
            <a:avLst>
              <a:gd name="adj" fmla="val 444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8861562" y="1013444"/>
            <a:ext cx="1691363" cy="1641937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55E71F-2D30-C643-B906-202AD8E54CC2}"/>
              </a:ext>
            </a:extLst>
          </p:cNvPr>
          <p:cNvSpPr txBox="1"/>
          <p:nvPr/>
        </p:nvSpPr>
        <p:spPr>
          <a:xfrm>
            <a:off x="9450096" y="107231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CSS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CE4A290-DC2B-9D44-B989-65A78AA63D7E}"/>
              </a:ext>
            </a:extLst>
          </p:cNvPr>
          <p:cNvCxnSpPr>
            <a:cxnSpLocks/>
          </p:cNvCxnSpPr>
          <p:nvPr/>
        </p:nvCxnSpPr>
        <p:spPr>
          <a:xfrm>
            <a:off x="526673" y="729672"/>
            <a:ext cx="4115320" cy="0"/>
          </a:xfrm>
          <a:prstGeom prst="line">
            <a:avLst/>
          </a:prstGeom>
          <a:ln w="762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82716846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187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Chicago Arrest Predictor</vt:lpstr>
      <vt:lpstr>PROJECT  DESCRIPTION</vt:lpstr>
      <vt:lpstr>PowerPoint Presentation</vt:lpstr>
      <vt:lpstr>MACHINE LEARNING 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Karla Flores</cp:lastModifiedBy>
  <cp:revision>10</cp:revision>
  <dcterms:created xsi:type="dcterms:W3CDTF">2021-10-05T21:48:42Z</dcterms:created>
  <dcterms:modified xsi:type="dcterms:W3CDTF">2021-10-06T22:00:35Z</dcterms:modified>
</cp:coreProperties>
</file>