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oO25C00Zv/+TCLlWxRbOdfy22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68bd8279_1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868bd8279_15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68bd8279_1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868bd8279_15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68bd8279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b868bd8279_17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68bd8279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68bd8279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b40b118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b40b11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5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9" name="Google Shape;9;p5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oogle Shape;10;p5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5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5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" name="Google Shape;18;p5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5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b="0" i="0" sz="44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chicago.org/Public-Safety/Crimes-2001-to-Present/ijzp-q8t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5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7" name="Google Shape;107;p1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5" name="Google Shape;115;p1"/>
          <p:cNvSpPr txBox="1"/>
          <p:nvPr>
            <p:ph type="ctrTitle"/>
          </p:nvPr>
        </p:nvSpPr>
        <p:spPr>
          <a:xfrm>
            <a:off x="1019525" y="-90625"/>
            <a:ext cx="84972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Rockwell"/>
              <a:buNone/>
            </a:pPr>
            <a:r>
              <a:rPr b="1" lang="en-US" sz="5400">
                <a:solidFill>
                  <a:srgbClr val="274E13"/>
                </a:solidFill>
              </a:rPr>
              <a:t>Chicago crime - Dataset</a:t>
            </a:r>
            <a:endParaRPr b="1" sz="5400">
              <a:solidFill>
                <a:srgbClr val="274E13"/>
              </a:solidFill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1019525" y="1661575"/>
            <a:ext cx="107274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2200">
                <a:solidFill>
                  <a:srgbClr val="7F6000"/>
                </a:solidFill>
              </a:rPr>
              <a:t>This dataset reflects reported incidents of crime that occurred in the City of Chicago from 2011 to 2020</a:t>
            </a:r>
            <a:endParaRPr b="1" sz="2200">
              <a:solidFill>
                <a:srgbClr val="7F6000"/>
              </a:solidFill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14802" l="0" r="0" t="38295"/>
          <a:stretch/>
        </p:blipFill>
        <p:spPr>
          <a:xfrm>
            <a:off x="1019525" y="2690447"/>
            <a:ext cx="10515599" cy="34894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2" name="Google Shape;122;p1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3" name="Google Shape;123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" name="Google Shape;131;p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2" name="Google Shape;132;p1"/>
          <p:cNvSpPr txBox="1"/>
          <p:nvPr/>
        </p:nvSpPr>
        <p:spPr>
          <a:xfrm>
            <a:off x="1566575" y="6303900"/>
            <a:ext cx="942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Harika Peddiraju  -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b="1"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Yuting Chien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b="1"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Karla Flores</a:t>
            </a:r>
            <a:endParaRPr sz="1200">
              <a:solidFill>
                <a:srgbClr val="274E1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b="1" lang="en-US">
                <a:solidFill>
                  <a:srgbClr val="274E13"/>
                </a:solidFill>
              </a:rPr>
              <a:t>Topic and Description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900"/>
              <a:buChar char="+"/>
            </a:pPr>
            <a:r>
              <a:rPr b="1" lang="en-US" sz="2900">
                <a:solidFill>
                  <a:srgbClr val="7F6000"/>
                </a:solidFill>
              </a:rPr>
              <a:t>Topic: Data displaying of crime in Chicago City</a:t>
            </a:r>
            <a:endParaRPr sz="2900">
              <a:solidFill>
                <a:srgbClr val="7F6000"/>
              </a:solidFill>
            </a:endParaRPr>
          </a:p>
          <a:p>
            <a:pPr indent="-23495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F6000"/>
              </a:buClr>
              <a:buSzPts val="2500"/>
              <a:buChar char="+"/>
            </a:pPr>
            <a:r>
              <a:rPr lang="en-US" sz="2500">
                <a:solidFill>
                  <a:srgbClr val="7F6000"/>
                </a:solidFill>
              </a:rPr>
              <a:t>Using historical crime data from the Chicago Police Department, we aim to display yearly information on the number of crimes by type, arrest, and location of each event.</a:t>
            </a:r>
            <a:endParaRPr sz="2500">
              <a:solidFill>
                <a:srgbClr val="7F6000"/>
              </a:solidFill>
            </a:endParaRPr>
          </a:p>
          <a:p>
            <a:pPr indent="0" lvl="0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4950" lvl="0" marL="2286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900"/>
              <a:buChar char="+"/>
            </a:pPr>
            <a:r>
              <a:rPr b="1" lang="en-US" sz="2900">
                <a:solidFill>
                  <a:srgbClr val="7F6000"/>
                </a:solidFill>
              </a:rPr>
              <a:t>Data source</a:t>
            </a:r>
            <a:endParaRPr b="1" sz="2900">
              <a:solidFill>
                <a:srgbClr val="7F6000"/>
              </a:solidFill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900"/>
              <a:buChar char="+"/>
            </a:pPr>
            <a:r>
              <a:rPr b="1" lang="en-US" sz="2500">
                <a:solidFill>
                  <a:srgbClr val="7F6000"/>
                </a:solidFill>
              </a:rPr>
              <a:t>City of Chicago Data Portal - Police Department</a:t>
            </a:r>
            <a:endParaRPr b="1" sz="2500">
              <a:solidFill>
                <a:srgbClr val="7F6000"/>
              </a:solidFill>
            </a:endParaRPr>
          </a:p>
          <a:p>
            <a:pPr indent="-165100" lvl="1" marL="6858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800"/>
              <a:buChar char="+"/>
            </a:pPr>
            <a:r>
              <a:rPr b="1" lang="en-US" sz="1800" u="sng">
                <a:solidFill>
                  <a:srgbClr val="BF9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https://data.cityofchicago.org/Public-Safety/Crimes-2001-to-Present/ijzp-q8t2</a:t>
            </a:r>
            <a:r>
              <a:rPr b="1" lang="en-US" sz="1800">
                <a:solidFill>
                  <a:srgbClr val="BF9000"/>
                </a:solidFill>
              </a:rPr>
              <a:t> </a:t>
            </a:r>
            <a:endParaRPr b="1" sz="1800">
              <a:solidFill>
                <a:srgbClr val="BF9000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68bd8279_15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b="1" lang="en-US">
                <a:solidFill>
                  <a:srgbClr val="274E13"/>
                </a:solidFill>
              </a:rPr>
              <a:t>Running the code </a:t>
            </a:r>
            <a:endParaRPr sz="2700">
              <a:solidFill>
                <a:srgbClr val="274E13"/>
              </a:solidFill>
            </a:endParaRPr>
          </a:p>
        </p:txBody>
      </p:sp>
      <p:sp>
        <p:nvSpPr>
          <p:cNvPr id="144" name="Google Shape;144;gb868bd8279_15_12"/>
          <p:cNvSpPr txBox="1"/>
          <p:nvPr>
            <p:ph idx="1" type="body"/>
          </p:nvPr>
        </p:nvSpPr>
        <p:spPr>
          <a:xfrm>
            <a:off x="838200" y="1825625"/>
            <a:ext cx="5817300" cy="4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60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r>
              <a:rPr b="1" lang="en-US" sz="2393">
                <a:solidFill>
                  <a:srgbClr val="7F6000"/>
                </a:solidFill>
              </a:rPr>
              <a:t>Extract and Transform Crime data through jupyter notebook </a:t>
            </a:r>
            <a:r>
              <a:rPr lang="en-US" sz="2393">
                <a:solidFill>
                  <a:srgbClr val="7F6000"/>
                </a:solidFill>
              </a:rPr>
              <a:t>-Project_03.ipynb (Dataset with 2.8M records)</a:t>
            </a:r>
            <a:endParaRPr sz="2393">
              <a:solidFill>
                <a:srgbClr val="7F6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2393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2393">
              <a:solidFill>
                <a:srgbClr val="7F6000"/>
              </a:solidFill>
            </a:endParaRPr>
          </a:p>
          <a:p>
            <a:pPr indent="-38060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r>
              <a:rPr b="1" lang="en-US" sz="2393">
                <a:solidFill>
                  <a:srgbClr val="7F6000"/>
                </a:solidFill>
              </a:rPr>
              <a:t>Load data into Database:  SQL</a:t>
            </a:r>
            <a:r>
              <a:rPr lang="en-US" sz="2393">
                <a:solidFill>
                  <a:srgbClr val="7F6000"/>
                </a:solidFill>
              </a:rPr>
              <a:t> - Create_Table_Qry.sql</a:t>
            </a:r>
            <a:endParaRPr sz="2000">
              <a:solidFill>
                <a:srgbClr val="7F6000"/>
              </a:solidFill>
            </a:endParaRPr>
          </a:p>
        </p:txBody>
      </p:sp>
      <p:pic>
        <p:nvPicPr>
          <p:cNvPr id="145" name="Google Shape;145;gb868bd8279_1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100" y="2045050"/>
            <a:ext cx="4668526" cy="3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68bd8279_15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b="1" lang="en-US">
                <a:solidFill>
                  <a:srgbClr val="274E13"/>
                </a:solidFill>
              </a:rPr>
              <a:t>Running the code </a:t>
            </a:r>
            <a:r>
              <a:rPr b="1" lang="en-US" sz="2700">
                <a:solidFill>
                  <a:srgbClr val="274E13"/>
                </a:solidFill>
              </a:rPr>
              <a:t>(CONT)</a:t>
            </a:r>
            <a:endParaRPr sz="2700">
              <a:solidFill>
                <a:srgbClr val="274E13"/>
              </a:solidFill>
            </a:endParaRPr>
          </a:p>
        </p:txBody>
      </p:sp>
      <p:sp>
        <p:nvSpPr>
          <p:cNvPr id="151" name="Google Shape;151;gb868bd8279_15_23"/>
          <p:cNvSpPr txBox="1"/>
          <p:nvPr>
            <p:ph idx="1" type="body"/>
          </p:nvPr>
        </p:nvSpPr>
        <p:spPr>
          <a:xfrm>
            <a:off x="838200" y="1825625"/>
            <a:ext cx="5817300" cy="4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6000"/>
                </a:solidFill>
              </a:rPr>
              <a:t>3. </a:t>
            </a:r>
            <a:r>
              <a:rPr lang="en-US" sz="2200">
                <a:solidFill>
                  <a:srgbClr val="7F6000"/>
                </a:solidFill>
              </a:rPr>
              <a:t> </a:t>
            </a:r>
            <a:r>
              <a:rPr b="1" lang="en-US" sz="2400">
                <a:solidFill>
                  <a:srgbClr val="7F6000"/>
                </a:solidFill>
              </a:rPr>
              <a:t>Flask</a:t>
            </a:r>
            <a:r>
              <a:rPr b="1" lang="en-US" sz="2200">
                <a:solidFill>
                  <a:srgbClr val="7F6000"/>
                </a:solidFill>
              </a:rPr>
              <a:t> app hosts our API endpoints</a:t>
            </a:r>
            <a:r>
              <a:rPr b="1" lang="en-US" sz="2000">
                <a:solidFill>
                  <a:srgbClr val="7F6000"/>
                </a:solidFill>
              </a:rPr>
              <a:t> </a:t>
            </a:r>
            <a:r>
              <a:rPr lang="en-US" sz="2000">
                <a:solidFill>
                  <a:srgbClr val="7F6000"/>
                </a:solidFill>
              </a:rPr>
              <a:t>- app.py</a:t>
            </a:r>
            <a:endParaRPr sz="2000">
              <a:solidFill>
                <a:srgbClr val="7F6000"/>
              </a:solidFill>
            </a:endParaRPr>
          </a:p>
          <a:p>
            <a:pPr indent="-3556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b="1" lang="en-US" sz="2000">
                <a:solidFill>
                  <a:srgbClr val="7F6000"/>
                </a:solidFill>
              </a:rPr>
              <a:t>/api/v1.0/dropdown</a:t>
            </a:r>
            <a:r>
              <a:rPr lang="en-US" sz="2000">
                <a:solidFill>
                  <a:srgbClr val="7F6000"/>
                </a:solidFill>
              </a:rPr>
              <a:t> - for feeding our dropdown with the year and crime type.</a:t>
            </a:r>
            <a:endParaRPr sz="2000">
              <a:solidFill>
                <a:srgbClr val="7F6000"/>
              </a:solidFill>
            </a:endParaRPr>
          </a:p>
          <a:p>
            <a:pPr indent="-3556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b="1" lang="en-US" sz="2000">
                <a:solidFill>
                  <a:srgbClr val="7F6000"/>
                </a:solidFill>
              </a:rPr>
              <a:t>/api/v1.0/year/&lt;year&gt;</a:t>
            </a:r>
            <a:r>
              <a:rPr lang="en-US" sz="2000">
                <a:solidFill>
                  <a:srgbClr val="7F6000"/>
                </a:solidFill>
              </a:rPr>
              <a:t> - for selecting yearly  information such as the count of type of crime monthly and the count of arrest by crime type.</a:t>
            </a:r>
            <a:endParaRPr sz="2000">
              <a:solidFill>
                <a:srgbClr val="7F6000"/>
              </a:solidFill>
            </a:endParaRPr>
          </a:p>
          <a:p>
            <a:pPr indent="-3556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b="1" lang="en-US" sz="2000">
                <a:solidFill>
                  <a:srgbClr val="7F6000"/>
                </a:solidFill>
              </a:rPr>
              <a:t>/api/v1.0/monthly/&lt;year&gt;/&lt;primary_type&gt; </a:t>
            </a:r>
            <a:r>
              <a:rPr lang="en-US" sz="2000">
                <a:solidFill>
                  <a:srgbClr val="7F6000"/>
                </a:solidFill>
              </a:rPr>
              <a:t>- for  separating the arrest count by month.</a:t>
            </a:r>
            <a:endParaRPr sz="2000">
              <a:solidFill>
                <a:srgbClr val="7F6000"/>
              </a:solidFill>
            </a:endParaRPr>
          </a:p>
          <a:p>
            <a:pPr indent="-3556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b="1" lang="en-US" sz="2000">
                <a:solidFill>
                  <a:srgbClr val="7F6000"/>
                </a:solidFill>
              </a:rPr>
              <a:t>/api/v1.0/&lt;year&gt;/&lt;primary_type&gt;</a:t>
            </a:r>
            <a:r>
              <a:rPr lang="en-US" sz="2000">
                <a:solidFill>
                  <a:srgbClr val="7F6000"/>
                </a:solidFill>
              </a:rPr>
              <a:t> - for choosing a specific year and crime type that will feed our leaflet map.</a:t>
            </a:r>
            <a:endParaRPr sz="2000">
              <a:solidFill>
                <a:srgbClr val="7F6000"/>
              </a:solidFill>
            </a:endParaRPr>
          </a:p>
          <a:p>
            <a:pPr indent="-3556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b="1" lang="en-US" sz="2000">
                <a:solidFill>
                  <a:srgbClr val="7F6000"/>
                </a:solidFill>
              </a:rPr>
              <a:t>/dashboard</a:t>
            </a:r>
            <a:r>
              <a:rPr lang="en-US" sz="2000">
                <a:solidFill>
                  <a:srgbClr val="7F6000"/>
                </a:solidFill>
              </a:rPr>
              <a:t> for displaying our data.</a:t>
            </a:r>
            <a:endParaRPr sz="2393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6000"/>
                </a:solidFill>
              </a:rPr>
              <a:t>4. </a:t>
            </a:r>
            <a:r>
              <a:rPr b="1" lang="en-US" sz="2200">
                <a:solidFill>
                  <a:srgbClr val="7F6000"/>
                </a:solidFill>
              </a:rPr>
              <a:t>Modeling data in JavaScript</a:t>
            </a:r>
            <a:r>
              <a:rPr lang="en-US" sz="2200">
                <a:solidFill>
                  <a:srgbClr val="7F6000"/>
                </a:solidFill>
              </a:rPr>
              <a:t> </a:t>
            </a:r>
            <a:r>
              <a:rPr lang="en-US" sz="2000">
                <a:solidFill>
                  <a:srgbClr val="7F6000"/>
                </a:solidFill>
              </a:rPr>
              <a:t>- app.js</a:t>
            </a:r>
            <a:endParaRPr sz="2000">
              <a:solidFill>
                <a:srgbClr val="7F6000"/>
              </a:solidFill>
            </a:endParaRPr>
          </a:p>
        </p:txBody>
      </p:sp>
      <p:pic>
        <p:nvPicPr>
          <p:cNvPr id="152" name="Google Shape;152;gb868bd8279_15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100" y="2045050"/>
            <a:ext cx="4668526" cy="3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68bd8279_17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b="1" lang="en-US">
                <a:solidFill>
                  <a:srgbClr val="274E13"/>
                </a:solidFill>
              </a:rPr>
              <a:t>Tell the story with data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58" name="Google Shape;158;gb868bd8279_17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3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87"/>
              <a:buChar char="+"/>
            </a:pPr>
            <a:r>
              <a:rPr lang="en-US" sz="2087">
                <a:solidFill>
                  <a:srgbClr val="7F6000"/>
                </a:solidFill>
              </a:rPr>
              <a:t>Displaying data  - create an interactive dashboard that displays a map with the amount of crimes by type, along with a 3 graphs set.</a:t>
            </a:r>
            <a:endParaRPr sz="2087">
              <a:solidFill>
                <a:srgbClr val="7F6000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7">
              <a:solidFill>
                <a:srgbClr val="7F6000"/>
              </a:solidFill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Crime type in a specific year by month.</a:t>
            </a:r>
            <a:endParaRPr sz="2000">
              <a:solidFill>
                <a:srgbClr val="7F6000"/>
              </a:solidFill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Arrests and not arrests by month over the year - Line Chart using JS library: Chart.js</a:t>
            </a:r>
            <a:endParaRPr sz="2000">
              <a:solidFill>
                <a:srgbClr val="7F6000"/>
              </a:solidFill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Total amount of arrests versus not arrests.</a:t>
            </a:r>
            <a:endParaRPr sz="2000">
              <a:solidFill>
                <a:srgbClr val="7F6000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F6000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User-Driven Interaction:  Dropdowns </a:t>
            </a:r>
            <a:endParaRPr sz="2000">
              <a:solidFill>
                <a:srgbClr val="7F6000"/>
              </a:solidFill>
            </a:endParaRPr>
          </a:p>
          <a:p>
            <a:pPr indent="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7F6000"/>
              </a:solidFill>
              <a:highlight>
                <a:srgbClr val="FFFF00"/>
              </a:highlight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F9000"/>
              </a:solidFill>
            </a:endParaRPr>
          </a:p>
        </p:txBody>
      </p:sp>
      <p:pic>
        <p:nvPicPr>
          <p:cNvPr id="159" name="Google Shape;159;gb868bd8279_17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0" y="4531374"/>
            <a:ext cx="11354849" cy="1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b868bd8279_1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50" y="1336800"/>
            <a:ext cx="7062700" cy="543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b868bd8279_1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b="1" lang="en-US">
                <a:solidFill>
                  <a:srgbClr val="274E13"/>
                </a:solidFill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b40b1186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b="1" lang="en-US">
                <a:solidFill>
                  <a:srgbClr val="274E13"/>
                </a:solidFill>
              </a:rPr>
              <a:t>Dashboard</a:t>
            </a:r>
            <a:endParaRPr/>
          </a:p>
        </p:txBody>
      </p:sp>
      <p:pic>
        <p:nvPicPr>
          <p:cNvPr id="171" name="Google Shape;171;ge9b40b1186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8" y="1409025"/>
            <a:ext cx="6468775" cy="24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9b40b1186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88" y="3870175"/>
            <a:ext cx="6203485" cy="25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9b40b1186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815" y="2642750"/>
            <a:ext cx="4920159" cy="2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loreVTI">
  <a:themeElements>
    <a:clrScheme name="AnalogousFromRegularSeed_2SEEDS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45B71B"/>
      </a:accent1>
      <a:accent2>
        <a:srgbClr val="83AE25"/>
      </a:accent2>
      <a:accent3>
        <a:srgbClr val="27B93C"/>
      </a:accent3>
      <a:accent4>
        <a:srgbClr val="552ED2"/>
      </a:accent4>
      <a:accent5>
        <a:srgbClr val="A430E0"/>
      </a:accent5>
      <a:accent6>
        <a:srgbClr val="CE1EC1"/>
      </a:accent6>
      <a:hlink>
        <a:srgbClr val="9C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2021-08-09T23:57:40Z</dcterms:created>
  <dc:creator>Karla Flores</dc:creator>
</cp:coreProperties>
</file>