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venir" panose="02000503020000020003" pitchFamily="2" charset="0"/>
      <p:regular r:id="rId10"/>
      <p:italic r:id="rId11"/>
    </p:embeddedFont>
    <p:embeddedFont>
      <p:font typeface="Quattrocento Sans" panose="020B0502050000020003" pitchFamily="34" charset="0"/>
      <p:regular r:id="rId12"/>
      <p:bold r:id="rId13"/>
      <p:italic r:id="rId14"/>
      <p:boldItalic r:id="rId15"/>
    </p:embeddedFont>
    <p:embeddedFont>
      <p:font typeface="Rockwell" panose="02060603020205020403" pitchFamily="18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oO25C00Zv/+TCLlWxRbOdfy22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980" autoAdjust="0"/>
  </p:normalViewPr>
  <p:slideViewPr>
    <p:cSldViewPr snapToGrid="0">
      <p:cViewPr varScale="1">
        <p:scale>
          <a:sx n="86" d="100"/>
          <a:sy n="86" d="100"/>
        </p:scale>
        <p:origin x="2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Yuting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68bd8279_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Ulises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started with 7.5 million records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Reduced to 2.8 million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SQLAlchemy</a:t>
            </a:r>
            <a:r>
              <a:rPr lang="en-US" dirty="0"/>
              <a:t> to run flask and create the API calls</a:t>
            </a:r>
            <a:endParaRPr dirty="0"/>
          </a:p>
        </p:txBody>
      </p:sp>
      <p:sp>
        <p:nvSpPr>
          <p:cNvPr id="141" name="Google Shape;141;gb868bd8279_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68bd8279_1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Karla</a:t>
            </a:r>
          </a:p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/</a:t>
            </a:r>
            <a:r>
              <a:rPr lang="en-US" sz="1100" b="1" dirty="0" err="1">
                <a:solidFill>
                  <a:srgbClr val="7F6000"/>
                </a:solidFill>
              </a:rPr>
              <a:t>api</a:t>
            </a:r>
            <a:r>
              <a:rPr lang="en-US" sz="1100" b="1" dirty="0">
                <a:solidFill>
                  <a:srgbClr val="7F6000"/>
                </a:solidFill>
              </a:rPr>
              <a:t>/v1.0/dropdown</a:t>
            </a:r>
            <a:r>
              <a:rPr lang="en-US" sz="1100" dirty="0">
                <a:solidFill>
                  <a:srgbClr val="7F6000"/>
                </a:solidFill>
              </a:rPr>
              <a:t> - for feeding our dropdown with the year and crime type.</a:t>
            </a:r>
          </a:p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/</a:t>
            </a:r>
            <a:r>
              <a:rPr lang="en-US" sz="1100" b="1" dirty="0" err="1">
                <a:solidFill>
                  <a:srgbClr val="7F6000"/>
                </a:solidFill>
              </a:rPr>
              <a:t>api</a:t>
            </a:r>
            <a:r>
              <a:rPr lang="en-US" sz="1100" b="1" dirty="0">
                <a:solidFill>
                  <a:srgbClr val="7F6000"/>
                </a:solidFill>
              </a:rPr>
              <a:t>/v1.0/year/&lt;year&gt;</a:t>
            </a:r>
            <a:r>
              <a:rPr lang="en-US" sz="1100" dirty="0">
                <a:solidFill>
                  <a:srgbClr val="7F6000"/>
                </a:solidFill>
              </a:rPr>
              <a:t> - for selecting yearly  information such as the count of type of crime monthly and the count of arrest by crime type.</a:t>
            </a:r>
          </a:p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/</a:t>
            </a:r>
            <a:r>
              <a:rPr lang="en-US" sz="1100" b="1" dirty="0" err="1">
                <a:solidFill>
                  <a:srgbClr val="7F6000"/>
                </a:solidFill>
              </a:rPr>
              <a:t>api</a:t>
            </a:r>
            <a:r>
              <a:rPr lang="en-US" sz="1100" b="1" dirty="0">
                <a:solidFill>
                  <a:srgbClr val="7F6000"/>
                </a:solidFill>
              </a:rPr>
              <a:t>/v1.0/monthly/&lt;year&gt;/&lt;</a:t>
            </a:r>
            <a:r>
              <a:rPr lang="en-US" sz="1100" b="1" dirty="0" err="1">
                <a:solidFill>
                  <a:srgbClr val="7F6000"/>
                </a:solidFill>
              </a:rPr>
              <a:t>primary_type</a:t>
            </a:r>
            <a:r>
              <a:rPr lang="en-US" sz="1100" b="1" dirty="0">
                <a:solidFill>
                  <a:srgbClr val="7F6000"/>
                </a:solidFill>
              </a:rPr>
              <a:t>&gt; </a:t>
            </a:r>
            <a:r>
              <a:rPr lang="en-US" sz="1100" dirty="0">
                <a:solidFill>
                  <a:srgbClr val="7F6000"/>
                </a:solidFill>
              </a:rPr>
              <a:t>- for  separating the arrest count by month.</a:t>
            </a:r>
          </a:p>
          <a:p>
            <a:pPr marL="5588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FontTx/>
              <a:buNone/>
            </a:pPr>
            <a:r>
              <a:rPr lang="en-US" sz="1100" b="1" dirty="0">
                <a:solidFill>
                  <a:srgbClr val="7F6000"/>
                </a:solidFill>
              </a:rPr>
              <a:t>/</a:t>
            </a:r>
            <a:r>
              <a:rPr lang="en-US" sz="1100" b="1" dirty="0" err="1">
                <a:solidFill>
                  <a:srgbClr val="7F6000"/>
                </a:solidFill>
              </a:rPr>
              <a:t>api</a:t>
            </a:r>
            <a:r>
              <a:rPr lang="en-US" sz="1100" b="1" dirty="0">
                <a:solidFill>
                  <a:srgbClr val="7F6000"/>
                </a:solidFill>
              </a:rPr>
              <a:t>/v1.0/&lt;year&gt;/&lt;</a:t>
            </a:r>
            <a:r>
              <a:rPr lang="en-US" sz="1100" b="1" dirty="0" err="1">
                <a:solidFill>
                  <a:srgbClr val="7F6000"/>
                </a:solidFill>
              </a:rPr>
              <a:t>primary_type</a:t>
            </a:r>
            <a:r>
              <a:rPr lang="en-US" sz="1100" b="1" dirty="0">
                <a:solidFill>
                  <a:srgbClr val="7F6000"/>
                </a:solidFill>
              </a:rPr>
              <a:t>&gt;</a:t>
            </a:r>
            <a:r>
              <a:rPr lang="en-US" sz="1100" dirty="0">
                <a:solidFill>
                  <a:srgbClr val="7F6000"/>
                </a:solidFill>
              </a:rPr>
              <a:t> - for choosing a specific year and crime type that will feed our leaflet map</a:t>
            </a:r>
            <a:endParaRPr dirty="0"/>
          </a:p>
        </p:txBody>
      </p:sp>
      <p:sp>
        <p:nvSpPr>
          <p:cNvPr id="148" name="Google Shape;148;gb868bd8279_1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68bd8279_1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Ulises</a:t>
            </a:r>
            <a:endParaRPr dirty="0"/>
          </a:p>
        </p:txBody>
      </p:sp>
      <p:sp>
        <p:nvSpPr>
          <p:cNvPr id="155" name="Google Shape;155;gb868bd8279_1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68bd827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68bd827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Harika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b40b118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b40b118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Harika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sz="32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None/>
              <a:defRPr sz="2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5"/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/>
            <a:ahLst/>
            <a:cxnLst/>
            <a:rect l="l" t="t" r="r" b="b"/>
            <a:pathLst>
              <a:path w="1482102" h="679363" extrusionOk="0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8" name="Google Shape;8;p5"/>
          <p:cNvSpPr/>
          <p:nvPr/>
        </p:nvSpPr>
        <p:spPr>
          <a:xfrm>
            <a:off x="10439256" y="6172200"/>
            <a:ext cx="1482102" cy="679363"/>
          </a:xfrm>
          <a:custGeom>
            <a:avLst/>
            <a:gdLst/>
            <a:ahLst/>
            <a:cxnLst/>
            <a:rect l="l" t="t" r="r" b="b"/>
            <a:pathLst>
              <a:path w="1482102" h="679363" extrusionOk="0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9" name="Google Shape;9;p5"/>
          <p:cNvSpPr/>
          <p:nvPr/>
        </p:nvSpPr>
        <p:spPr>
          <a:xfrm>
            <a:off x="7977352" y="5197178"/>
            <a:ext cx="4211600" cy="1660822"/>
          </a:xfrm>
          <a:custGeom>
            <a:avLst/>
            <a:gdLst/>
            <a:ahLst/>
            <a:cxnLst/>
            <a:rect l="l" t="t" r="r" b="b"/>
            <a:pathLst>
              <a:path w="4211600" h="1660822" extrusionOk="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" name="Google Shape;10;p5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5"/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/>
              <a:ahLst/>
              <a:cxnLst/>
              <a:rect l="l" t="t" r="r" b="b"/>
              <a:pathLst>
                <a:path w="3296088" h="5012722" extrusionOk="0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/>
              <a:ahLst/>
              <a:cxnLst/>
              <a:rect l="l" t="t" r="r" b="b"/>
              <a:pathLst>
                <a:path w="2977477" h="4627149" extrusionOk="0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/>
              <a:ahLst/>
              <a:cxnLst/>
              <a:rect l="l" t="t" r="r" b="b"/>
              <a:pathLst>
                <a:path w="2356712" h="4118991" extrusionOk="0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/>
              <a:ahLst/>
              <a:cxnLst/>
              <a:rect l="l" t="t" r="r" b="b"/>
              <a:pathLst>
                <a:path w="2059193" h="3980116" extrusionOk="0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/>
              <a:ahLst/>
              <a:cxnLst/>
              <a:rect l="l" t="t" r="r" b="b"/>
              <a:pathLst>
                <a:path w="743796" h="2867501" extrusionOk="0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/>
              <a:ahLst/>
              <a:cxnLst/>
              <a:rect l="l" t="t" r="r" b="b"/>
              <a:pathLst>
                <a:path w="597294" h="2543540" extrusionOk="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Google Shape;17;p5"/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/>
              <a:ahLst/>
              <a:cxnLst/>
              <a:rect l="l" t="t" r="r" b="b"/>
              <a:pathLst>
                <a:path w="389425" h="2011236" extrusionOk="0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" name="Google Shape;18;p5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5"/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/>
              <a:ahLst/>
              <a:cxnLst/>
              <a:rect l="l" t="t" r="r" b="b"/>
              <a:pathLst>
                <a:path w="3946874" h="3989641" extrusionOk="0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/>
              <a:ahLst/>
              <a:cxnLst/>
              <a:rect l="l" t="t" r="r" b="b"/>
              <a:pathLst>
                <a:path w="3665410" h="2985611" extrusionOk="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/>
              <a:ahLst/>
              <a:cxnLst/>
              <a:rect l="l" t="t" r="r" b="b"/>
              <a:pathLst>
                <a:path w="285940" h="199072" extrusionOk="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/>
              <a:ahLst/>
              <a:cxnLst/>
              <a:rect l="l" t="t" r="r" b="b"/>
              <a:pathLst>
                <a:path w="655796" h="381190" extrusionOk="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/>
              <a:ahLst/>
              <a:cxnLst/>
              <a:rect l="l" t="t" r="r" b="b"/>
              <a:pathLst>
                <a:path w="2907315" h="1544764" extrusionOk="0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/>
              <a:ahLst/>
              <a:cxnLst/>
              <a:rect l="l" t="t" r="r" b="b"/>
              <a:pathLst>
                <a:path w="3168300" h="1952434" extrusionOk="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/>
              <a:ahLst/>
              <a:cxnLst/>
              <a:rect l="l" t="t" r="r" b="b"/>
              <a:pathLst>
                <a:path w="3356800" h="2452020" extrusionOk="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74901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  <a:defRPr sz="44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sz="2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Public-Safety/Crimes-2001-to-Present/ijzp-q8t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5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7" name="Google Shape;107;p1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/>
              <a:ahLst/>
              <a:cxnLst/>
              <a:rect l="l" t="t" r="r" b="b"/>
              <a:pathLst>
                <a:path w="1482102" h="679363" extrusionOk="0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/>
              <a:ahLst/>
              <a:cxnLst/>
              <a:rect l="l" t="t" r="r" b="b"/>
              <a:pathLst>
                <a:path w="3296088" h="5012722" extrusionOk="0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/>
              <a:ahLst/>
              <a:cxnLst/>
              <a:rect l="l" t="t" r="r" b="b"/>
              <a:pathLst>
                <a:path w="2977477" h="4627149" extrusionOk="0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/>
              <a:ahLst/>
              <a:cxnLst/>
              <a:rect l="l" t="t" r="r" b="b"/>
              <a:pathLst>
                <a:path w="2356712" h="4118991" extrusionOk="0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/>
              <a:ahLst/>
              <a:cxnLst/>
              <a:rect l="l" t="t" r="r" b="b"/>
              <a:pathLst>
                <a:path w="2059193" h="3980116" extrusionOk="0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/>
              <a:ahLst/>
              <a:cxnLst/>
              <a:rect l="l" t="t" r="r" b="b"/>
              <a:pathLst>
                <a:path w="743796" h="2867501" extrusionOk="0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/>
              <a:ahLst/>
              <a:cxnLst/>
              <a:rect l="l" t="t" r="r" b="b"/>
              <a:pathLst>
                <a:path w="597294" h="2543540" extrusionOk="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/>
              <a:ahLst/>
              <a:cxnLst/>
              <a:rect l="l" t="t" r="r" b="b"/>
              <a:pathLst>
                <a:path w="389425" h="2011236" extrusionOk="0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 cmpd="sng">
              <a:solidFill>
                <a:schemeClr val="accent2">
                  <a:alpha val="49803"/>
                </a:schemeClr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1019525" y="-90625"/>
            <a:ext cx="84972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Rockwell"/>
              <a:buNone/>
            </a:pPr>
            <a:r>
              <a:rPr lang="en-US" sz="5400" b="1">
                <a:solidFill>
                  <a:srgbClr val="274E13"/>
                </a:solidFill>
              </a:rPr>
              <a:t>Chicago crime - Dataset</a:t>
            </a:r>
            <a:endParaRPr sz="5400" b="1">
              <a:solidFill>
                <a:srgbClr val="274E13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1019525" y="1661575"/>
            <a:ext cx="107274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>
                <a:solidFill>
                  <a:srgbClr val="7F6000"/>
                </a:solidFill>
              </a:rPr>
              <a:t>This dataset reflects reported incidents of crime that occurred in the City of Chicago from 2011 to 2020</a:t>
            </a:r>
            <a:endParaRPr sz="2200" b="1">
              <a:solidFill>
                <a:srgbClr val="7F6000"/>
              </a:solidFill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8" name="Google Shape;118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t="38295" b="14802"/>
          <a:stretch/>
        </p:blipFill>
        <p:spPr>
          <a:xfrm>
            <a:off x="1019525" y="2690447"/>
            <a:ext cx="10515599" cy="34894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2" name="Google Shape;122;p1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/>
              <a:ahLst/>
              <a:cxnLst/>
              <a:rect l="l" t="t" r="r" b="b"/>
              <a:pathLst>
                <a:path w="1482102" h="679363" extrusionOk="0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3" name="Google Shape;123;p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24" name="Google Shape;124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/>
                <a:ahLst/>
                <a:cxnLst/>
                <a:rect l="l" t="t" r="r" b="b"/>
                <a:pathLst>
                  <a:path w="3946874" h="3989641" extrusionOk="0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/>
                <a:ahLst/>
                <a:cxnLst/>
                <a:rect l="l" t="t" r="r" b="b"/>
                <a:pathLst>
                  <a:path w="3665410" h="2985611" extrusionOk="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/>
                <a:ahLst/>
                <a:cxnLst/>
                <a:rect l="l" t="t" r="r" b="b"/>
                <a:pathLst>
                  <a:path w="285940" h="199072" extrusionOk="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/>
                <a:ahLst/>
                <a:cxnLst/>
                <a:rect l="l" t="t" r="r" b="b"/>
                <a:pathLst>
                  <a:path w="655796" h="381190" extrusionOk="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/>
                <a:ahLst/>
                <a:cxnLst/>
                <a:rect l="l" t="t" r="r" b="b"/>
                <a:pathLst>
                  <a:path w="2907315" h="1544764" extrusionOk="0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/>
                <a:ahLst/>
                <a:cxnLst/>
                <a:rect l="l" t="t" r="r" b="b"/>
                <a:pathLst>
                  <a:path w="3168300" h="1952434" extrusionOk="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/>
                <a:ahLst/>
                <a:cxnLst/>
                <a:rect l="l" t="t" r="r" b="b"/>
                <a:pathLst>
                  <a:path w="3356800" h="2452020" extrusionOk="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" name="Google Shape;131;p1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/>
              <a:ahLst/>
              <a:cxnLst/>
              <a:rect l="l" t="t" r="r" b="b"/>
              <a:pathLst>
                <a:path w="4211600" h="1660822" extrusionOk="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2" name="Google Shape;132;p1"/>
          <p:cNvSpPr txBox="1"/>
          <p:nvPr/>
        </p:nvSpPr>
        <p:spPr>
          <a:xfrm>
            <a:off x="1566575" y="6303900"/>
            <a:ext cx="942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Harika Peddiraju  -</a:t>
            </a:r>
            <a:r>
              <a:rPr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400" b="1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Ulises Domínguez</a:t>
            </a:r>
            <a:r>
              <a:rPr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400" b="1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Yuting Chien</a:t>
            </a:r>
            <a:r>
              <a:rPr lang="en-US" sz="2400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</a:t>
            </a:r>
            <a:r>
              <a:rPr lang="en-US" sz="2400" b="1">
                <a:solidFill>
                  <a:srgbClr val="274E1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Karla Flores</a:t>
            </a:r>
            <a:endParaRPr sz="1200">
              <a:solidFill>
                <a:srgbClr val="274E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>
                <a:solidFill>
                  <a:srgbClr val="274E13"/>
                </a:solidFill>
              </a:rPr>
              <a:t>Topic and Description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900"/>
              <a:buChar char="+"/>
            </a:pPr>
            <a:r>
              <a:rPr lang="en-US" sz="2900" b="1" dirty="0">
                <a:solidFill>
                  <a:srgbClr val="7F6000"/>
                </a:solidFill>
              </a:rPr>
              <a:t>Topic: Data displaying of crime in Chicago City</a:t>
            </a:r>
            <a:endParaRPr sz="2900" dirty="0">
              <a:solidFill>
                <a:srgbClr val="7F6000"/>
              </a:solidFill>
            </a:endParaRPr>
          </a:p>
          <a:p>
            <a:pPr marL="685800" lvl="1" indent="-234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F6000"/>
              </a:buClr>
              <a:buSzPts val="2500"/>
              <a:buChar char="+"/>
            </a:pPr>
            <a:r>
              <a:rPr lang="en-US" sz="2500" dirty="0">
                <a:solidFill>
                  <a:srgbClr val="7F6000"/>
                </a:solidFill>
              </a:rPr>
              <a:t>Using historical crime data from the Chicago Police Department, we aim to display yearly information on the number of crimes by type, arrest, and location of each event.</a:t>
            </a:r>
            <a:endParaRPr sz="2500" dirty="0">
              <a:solidFill>
                <a:srgbClr val="7F6000"/>
              </a:solidFill>
            </a:endParaRPr>
          </a:p>
          <a:p>
            <a:pPr marL="6858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34950" algn="l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900"/>
              <a:buChar char="+"/>
            </a:pPr>
            <a:r>
              <a:rPr lang="en-US" sz="2900" b="1" dirty="0">
                <a:solidFill>
                  <a:srgbClr val="7F6000"/>
                </a:solidFill>
              </a:rPr>
              <a:t>Data source</a:t>
            </a:r>
            <a:endParaRPr sz="2900" b="1" dirty="0">
              <a:solidFill>
                <a:srgbClr val="7F6000"/>
              </a:solidFill>
            </a:endParaRPr>
          </a:p>
          <a:p>
            <a:pPr marL="685800" lvl="1" indent="-234950" algn="l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900"/>
              <a:buChar char="+"/>
            </a:pPr>
            <a:r>
              <a:rPr lang="en-US" sz="2500" b="1" dirty="0">
                <a:solidFill>
                  <a:srgbClr val="7F6000"/>
                </a:solidFill>
              </a:rPr>
              <a:t>City of Chicago Data Portal - Police Department</a:t>
            </a:r>
            <a:endParaRPr sz="2500" b="1" dirty="0">
              <a:solidFill>
                <a:srgbClr val="7F6000"/>
              </a:solidFill>
            </a:endParaRPr>
          </a:p>
          <a:p>
            <a:pPr marL="685800" lvl="1" indent="-165100" algn="l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800"/>
              <a:buChar char="+"/>
            </a:pPr>
            <a:r>
              <a:rPr lang="en-US" sz="1800" b="1" u="sng" dirty="0">
                <a:solidFill>
                  <a:srgbClr val="BF9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https://data.cityofchicago.org/Public-Safety/Crimes-2001-to-Present/ijzp-q8t2</a:t>
            </a:r>
            <a:r>
              <a:rPr lang="en-US" sz="1800" b="1" dirty="0">
                <a:solidFill>
                  <a:srgbClr val="BF9000"/>
                </a:solidFill>
              </a:rPr>
              <a:t> </a:t>
            </a:r>
            <a:endParaRPr sz="1800" b="1" dirty="0">
              <a:solidFill>
                <a:srgbClr val="BF9000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68bd8279_15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 dirty="0">
                <a:solidFill>
                  <a:srgbClr val="274E13"/>
                </a:solidFill>
              </a:rPr>
              <a:t>Code crafting</a:t>
            </a:r>
            <a:endParaRPr sz="2700" dirty="0">
              <a:solidFill>
                <a:srgbClr val="274E13"/>
              </a:solidFill>
            </a:endParaRPr>
          </a:p>
        </p:txBody>
      </p:sp>
      <p:sp>
        <p:nvSpPr>
          <p:cNvPr id="144" name="Google Shape;144;gb868bd8279_15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7300" cy="4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060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394"/>
              <a:buAutoNum type="arabicPeriod"/>
            </a:pPr>
            <a:r>
              <a:rPr lang="en-US" sz="2900" b="1" dirty="0">
                <a:solidFill>
                  <a:srgbClr val="7F6000"/>
                </a:solidFill>
              </a:rPr>
              <a:t>Extract and Transform Crime data</a:t>
            </a:r>
          </a:p>
          <a:p>
            <a:pPr lvl="1" indent="-380603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  <a:buAutoNum type="arabicPeriod"/>
            </a:pPr>
            <a:endParaRPr lang="en-US" sz="1993" b="1" dirty="0">
              <a:solidFill>
                <a:srgbClr val="7F6000"/>
              </a:solidFill>
            </a:endParaRPr>
          </a:p>
          <a:p>
            <a:pPr marL="876697" lvl="1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</a:pPr>
            <a:r>
              <a:rPr lang="en-US" sz="2500" dirty="0">
                <a:solidFill>
                  <a:srgbClr val="7F6000"/>
                </a:solidFill>
              </a:rPr>
              <a:t>Dataset with 7.5M records</a:t>
            </a:r>
          </a:p>
          <a:p>
            <a:pPr marL="876697" lvl="1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</a:pPr>
            <a:r>
              <a:rPr lang="en-US" sz="2500" dirty="0" err="1">
                <a:solidFill>
                  <a:srgbClr val="7F6000"/>
                </a:solidFill>
              </a:rPr>
              <a:t>Jupyter</a:t>
            </a:r>
            <a:r>
              <a:rPr lang="en-US" sz="2500" dirty="0">
                <a:solidFill>
                  <a:srgbClr val="7F6000"/>
                </a:solidFill>
              </a:rPr>
              <a:t> notebook</a:t>
            </a:r>
          </a:p>
          <a:p>
            <a:pPr lvl="1" indent="-380603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  <a:buFont typeface="Arial" panose="020B0604020202020204" pitchFamily="34" charset="0"/>
              <a:buChar char="•"/>
            </a:pPr>
            <a:endParaRPr lang="en-US" sz="1993" dirty="0">
              <a:solidFill>
                <a:srgbClr val="7F6000"/>
              </a:solidFill>
            </a:endParaRPr>
          </a:p>
          <a:p>
            <a:pPr lvl="1" indent="-380603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  <a:buFont typeface="Arial" panose="020B0604020202020204" pitchFamily="34" charset="0"/>
              <a:buChar char="•"/>
            </a:pPr>
            <a:endParaRPr lang="en-US" sz="1993" dirty="0">
              <a:solidFill>
                <a:srgbClr val="7F6000"/>
              </a:solidFill>
            </a:endParaRPr>
          </a:p>
          <a:p>
            <a:pPr marL="457200" lvl="0" indent="-38060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394"/>
              <a:buAutoNum type="arabicPeriod"/>
            </a:pPr>
            <a:endParaRPr lang="en-US" sz="2393" b="1" dirty="0">
              <a:solidFill>
                <a:srgbClr val="7F6000"/>
              </a:solidFill>
            </a:endParaRPr>
          </a:p>
          <a:p>
            <a:pPr marL="457200" lvl="0" indent="-38060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394"/>
              <a:buAutoNum type="arabicPeriod"/>
            </a:pPr>
            <a:r>
              <a:rPr lang="en-US" sz="2900" b="1" dirty="0">
                <a:solidFill>
                  <a:srgbClr val="7F6000"/>
                </a:solidFill>
              </a:rPr>
              <a:t>Munging data into Database:  SQL</a:t>
            </a:r>
          </a:p>
          <a:p>
            <a:pPr lvl="1" indent="-380603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  <a:buFont typeface="Arial" panose="020B0604020202020204" pitchFamily="34" charset="0"/>
              <a:buChar char="•"/>
            </a:pPr>
            <a:endParaRPr lang="en-US" sz="1993" b="1" dirty="0">
              <a:solidFill>
                <a:srgbClr val="7F6000"/>
              </a:solidFill>
            </a:endParaRPr>
          </a:p>
          <a:p>
            <a:pPr marL="876697" lvl="1">
              <a:lnSpc>
                <a:spcPct val="90000"/>
              </a:lnSpc>
              <a:spcBef>
                <a:spcPts val="0"/>
              </a:spcBef>
              <a:buClr>
                <a:srgbClr val="7F6000"/>
              </a:buClr>
              <a:buSzPts val="2394"/>
            </a:pPr>
            <a:r>
              <a:rPr lang="en-US" sz="2500" dirty="0" err="1">
                <a:solidFill>
                  <a:srgbClr val="7F6000"/>
                </a:solidFill>
              </a:rPr>
              <a:t>SQLAlchemy</a:t>
            </a:r>
            <a:endParaRPr lang="en-US" sz="2500" dirty="0">
              <a:solidFill>
                <a:srgbClr val="7F6000"/>
              </a:solidFill>
            </a:endParaRPr>
          </a:p>
        </p:txBody>
      </p:sp>
      <p:pic>
        <p:nvPicPr>
          <p:cNvPr id="145" name="Google Shape;145;gb868bd8279_15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100" y="1825625"/>
            <a:ext cx="4668526" cy="3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68bd8279_15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 dirty="0">
                <a:solidFill>
                  <a:srgbClr val="274E13"/>
                </a:solidFill>
              </a:rPr>
              <a:t>Code crafting </a:t>
            </a:r>
            <a:r>
              <a:rPr lang="en-US" sz="2700" b="1" dirty="0">
                <a:solidFill>
                  <a:srgbClr val="274E13"/>
                </a:solidFill>
              </a:rPr>
              <a:t>(CONT)</a:t>
            </a:r>
            <a:endParaRPr sz="2700" dirty="0">
              <a:solidFill>
                <a:srgbClr val="274E13"/>
              </a:solidFill>
            </a:endParaRPr>
          </a:p>
        </p:txBody>
      </p:sp>
      <p:sp>
        <p:nvSpPr>
          <p:cNvPr id="151" name="Google Shape;151;gb868bd8279_15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17300" cy="4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F6000"/>
                </a:solidFill>
              </a:rPr>
              <a:t>3. </a:t>
            </a:r>
            <a:r>
              <a:rPr lang="en-US" sz="2200" dirty="0">
                <a:solidFill>
                  <a:srgbClr val="7F6000"/>
                </a:solidFill>
              </a:rPr>
              <a:t> </a:t>
            </a:r>
            <a:r>
              <a:rPr lang="en-US" sz="2400" b="1" dirty="0">
                <a:solidFill>
                  <a:srgbClr val="7F6000"/>
                </a:solidFill>
              </a:rPr>
              <a:t>Flask</a:t>
            </a:r>
            <a:r>
              <a:rPr lang="en-US" sz="2200" b="1" dirty="0">
                <a:solidFill>
                  <a:srgbClr val="7F6000"/>
                </a:solidFill>
              </a:rPr>
              <a:t> app hosts our API endpoints</a:t>
            </a:r>
            <a:r>
              <a:rPr lang="en-US" sz="2000" b="1" dirty="0">
                <a:solidFill>
                  <a:srgbClr val="7F6000"/>
                </a:solidFill>
              </a:rPr>
              <a:t> </a:t>
            </a:r>
            <a:r>
              <a:rPr lang="en-US" sz="2000" dirty="0">
                <a:solidFill>
                  <a:srgbClr val="7F6000"/>
                </a:solidFill>
              </a:rPr>
              <a:t>- app.py</a:t>
            </a:r>
            <a:endParaRPr sz="2000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lang="en-US" sz="2000" b="1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 b="1" dirty="0">
                <a:solidFill>
                  <a:srgbClr val="7F6000"/>
                </a:solidFill>
              </a:rPr>
              <a:t>/</a:t>
            </a:r>
            <a:r>
              <a:rPr lang="en-US" sz="2000" b="1" dirty="0" err="1">
                <a:solidFill>
                  <a:srgbClr val="7F6000"/>
                </a:solidFill>
              </a:rPr>
              <a:t>api</a:t>
            </a:r>
            <a:r>
              <a:rPr lang="en-US" sz="2000" b="1" dirty="0">
                <a:solidFill>
                  <a:srgbClr val="7F6000"/>
                </a:solidFill>
              </a:rPr>
              <a:t>/v1.0</a:t>
            </a:r>
            <a:r>
              <a:rPr lang="en-US" sz="2000" b="1">
                <a:solidFill>
                  <a:srgbClr val="7F6000"/>
                </a:solidFill>
              </a:rPr>
              <a:t>/dashboard</a:t>
            </a:r>
            <a:endParaRPr lang="en-US" sz="2000" b="1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sz="2000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 b="1" dirty="0">
                <a:solidFill>
                  <a:srgbClr val="7F6000"/>
                </a:solidFill>
              </a:rPr>
              <a:t>/</a:t>
            </a:r>
            <a:r>
              <a:rPr lang="en-US" sz="2000" b="1" dirty="0" err="1">
                <a:solidFill>
                  <a:srgbClr val="7F6000"/>
                </a:solidFill>
              </a:rPr>
              <a:t>api</a:t>
            </a:r>
            <a:r>
              <a:rPr lang="en-US" sz="2000" b="1" dirty="0">
                <a:solidFill>
                  <a:srgbClr val="7F6000"/>
                </a:solidFill>
              </a:rPr>
              <a:t>/v1.0/year/&lt;year&gt;</a:t>
            </a: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sz="2000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 b="1" dirty="0">
                <a:solidFill>
                  <a:srgbClr val="7F6000"/>
                </a:solidFill>
              </a:rPr>
              <a:t>/</a:t>
            </a:r>
            <a:r>
              <a:rPr lang="en-US" sz="2000" b="1" dirty="0" err="1">
                <a:solidFill>
                  <a:srgbClr val="7F6000"/>
                </a:solidFill>
              </a:rPr>
              <a:t>api</a:t>
            </a:r>
            <a:r>
              <a:rPr lang="en-US" sz="2000" b="1" dirty="0">
                <a:solidFill>
                  <a:srgbClr val="7F6000"/>
                </a:solidFill>
              </a:rPr>
              <a:t>/v1.0/monthly/&lt;year&gt;/&lt;</a:t>
            </a:r>
            <a:r>
              <a:rPr lang="en-US" sz="2000" b="1" dirty="0" err="1">
                <a:solidFill>
                  <a:srgbClr val="7F6000"/>
                </a:solidFill>
              </a:rPr>
              <a:t>primary_type</a:t>
            </a:r>
            <a:r>
              <a:rPr lang="en-US" sz="2000" b="1" dirty="0">
                <a:solidFill>
                  <a:srgbClr val="7F6000"/>
                </a:solidFill>
              </a:rPr>
              <a:t>&gt;</a:t>
            </a: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sz="2000" dirty="0">
              <a:solidFill>
                <a:srgbClr val="7F6000"/>
              </a:solidFill>
            </a:endParaRP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 b="1" dirty="0">
                <a:solidFill>
                  <a:srgbClr val="7F6000"/>
                </a:solidFill>
              </a:rPr>
              <a:t>/</a:t>
            </a:r>
            <a:r>
              <a:rPr lang="en-US" sz="2000" b="1" dirty="0" err="1">
                <a:solidFill>
                  <a:srgbClr val="7F6000"/>
                </a:solidFill>
              </a:rPr>
              <a:t>api</a:t>
            </a:r>
            <a:r>
              <a:rPr lang="en-US" sz="2000" b="1" dirty="0">
                <a:solidFill>
                  <a:srgbClr val="7F6000"/>
                </a:solidFill>
              </a:rPr>
              <a:t>/v1.0/&lt;year&gt;/&lt;</a:t>
            </a:r>
            <a:r>
              <a:rPr lang="en-US" sz="2000" b="1" dirty="0" err="1">
                <a:solidFill>
                  <a:srgbClr val="7F6000"/>
                </a:solidFill>
              </a:rPr>
              <a:t>primary_type</a:t>
            </a:r>
            <a:r>
              <a:rPr lang="en-US" sz="2000" b="1" dirty="0">
                <a:solidFill>
                  <a:srgbClr val="7F6000"/>
                </a:solidFill>
              </a:rPr>
              <a:t>&gt;</a:t>
            </a:r>
          </a:p>
          <a:p>
            <a:pPr marL="9144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endParaRPr sz="2000" dirty="0">
              <a:solidFill>
                <a:srgbClr val="7F6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2000" dirty="0">
              <a:solidFill>
                <a:srgbClr val="7F6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F6000"/>
                </a:solidFill>
              </a:rPr>
              <a:t>4. </a:t>
            </a:r>
            <a:r>
              <a:rPr lang="en-US" sz="2200" b="1" dirty="0">
                <a:solidFill>
                  <a:srgbClr val="7F6000"/>
                </a:solidFill>
              </a:rPr>
              <a:t>Modeling data in JavaScript</a:t>
            </a:r>
            <a:r>
              <a:rPr lang="en-US" sz="2200" dirty="0">
                <a:solidFill>
                  <a:srgbClr val="7F6000"/>
                </a:solidFill>
              </a:rPr>
              <a:t> </a:t>
            </a:r>
            <a:r>
              <a:rPr lang="en-US" sz="2000" dirty="0">
                <a:solidFill>
                  <a:srgbClr val="7F6000"/>
                </a:solidFill>
              </a:rPr>
              <a:t>- app.js</a:t>
            </a:r>
            <a:endParaRPr sz="2000" dirty="0">
              <a:solidFill>
                <a:srgbClr val="7F6000"/>
              </a:solidFill>
            </a:endParaRPr>
          </a:p>
        </p:txBody>
      </p:sp>
      <p:pic>
        <p:nvPicPr>
          <p:cNvPr id="152" name="Google Shape;152;gb868bd8279_15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100" y="1825625"/>
            <a:ext cx="4668526" cy="3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68bd8279_17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>
                <a:solidFill>
                  <a:srgbClr val="274E13"/>
                </a:solidFill>
              </a:rPr>
              <a:t>Tell the story with data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58" name="Google Shape;158;gb868bd8279_17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68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87"/>
              <a:buChar char="+"/>
            </a:pPr>
            <a:r>
              <a:rPr lang="en-US" sz="2087">
                <a:solidFill>
                  <a:srgbClr val="7F6000"/>
                </a:solidFill>
              </a:rPr>
              <a:t>Displaying data  - create an interactive dashboard that displays a map with the amount of crimes by type, along with a 3 graphs set.</a:t>
            </a:r>
            <a:endParaRPr sz="2087">
              <a:solidFill>
                <a:srgbClr val="7F6000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87">
              <a:solidFill>
                <a:srgbClr val="7F6000"/>
              </a:solidFill>
            </a:endParaRPr>
          </a:p>
          <a:p>
            <a:pPr marL="68580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Crime type in a specific year by month.</a:t>
            </a:r>
            <a:endParaRPr sz="2000">
              <a:solidFill>
                <a:srgbClr val="7F6000"/>
              </a:solidFill>
            </a:endParaRPr>
          </a:p>
          <a:p>
            <a:pPr marL="68580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Arrests and not arrests by month over the year - Line Chart using JS library: Chart.js</a:t>
            </a:r>
            <a:endParaRPr sz="2000">
              <a:solidFill>
                <a:srgbClr val="7F6000"/>
              </a:solidFill>
            </a:endParaRPr>
          </a:p>
          <a:p>
            <a:pPr marL="68580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Total amount of arrests versus not arrests.</a:t>
            </a:r>
            <a:endParaRPr sz="2000">
              <a:solidFill>
                <a:srgbClr val="7F6000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F6000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000"/>
              <a:buChar char="+"/>
            </a:pPr>
            <a:r>
              <a:rPr lang="en-US" sz="2000">
                <a:solidFill>
                  <a:srgbClr val="7F6000"/>
                </a:solidFill>
              </a:rPr>
              <a:t>User-Driven Interaction:  Dropdowns </a:t>
            </a:r>
            <a:endParaRPr sz="2000">
              <a:solidFill>
                <a:srgbClr val="7F6000"/>
              </a:solidFill>
            </a:endParaRPr>
          </a:p>
          <a:p>
            <a:pPr marL="1143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7F6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>
              <a:solidFill>
                <a:srgbClr val="7F6000"/>
              </a:solidFill>
              <a:highlight>
                <a:srgbClr val="FFFF00"/>
              </a:highlight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BF9000"/>
              </a:solidFill>
            </a:endParaRPr>
          </a:p>
        </p:txBody>
      </p:sp>
      <p:pic>
        <p:nvPicPr>
          <p:cNvPr id="159" name="Google Shape;159;gb868bd8279_17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00" y="4531374"/>
            <a:ext cx="11354849" cy="15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b868bd8279_1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50" y="1336800"/>
            <a:ext cx="7062700" cy="543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b868bd8279_14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>
                <a:solidFill>
                  <a:srgbClr val="274E13"/>
                </a:solidFill>
              </a:rPr>
              <a:t>Dashboard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b40b1186_1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 b="1">
                <a:solidFill>
                  <a:srgbClr val="274E13"/>
                </a:solidFill>
              </a:rPr>
              <a:t>Dashboard</a:t>
            </a:r>
            <a:endParaRPr/>
          </a:p>
        </p:txBody>
      </p:sp>
      <p:pic>
        <p:nvPicPr>
          <p:cNvPr id="171" name="Google Shape;171;ge9b40b1186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38" y="1409025"/>
            <a:ext cx="6468775" cy="24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9b40b1186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88" y="3870175"/>
            <a:ext cx="6203485" cy="25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9b40b1186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815" y="2642750"/>
            <a:ext cx="4920159" cy="25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45B71B"/>
      </a:accent1>
      <a:accent2>
        <a:srgbClr val="83AE25"/>
      </a:accent2>
      <a:accent3>
        <a:srgbClr val="27B93C"/>
      </a:accent3>
      <a:accent4>
        <a:srgbClr val="552ED2"/>
      </a:accent4>
      <a:accent5>
        <a:srgbClr val="A430E0"/>
      </a:accent5>
      <a:accent6>
        <a:srgbClr val="CE1EC1"/>
      </a:accent6>
      <a:hlink>
        <a:srgbClr val="9C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382</Words>
  <Application>Microsoft Macintosh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</vt:lpstr>
      <vt:lpstr>Arial</vt:lpstr>
      <vt:lpstr>Rockwell</vt:lpstr>
      <vt:lpstr>Quattrocento Sans</vt:lpstr>
      <vt:lpstr>ExploreVTI</vt:lpstr>
      <vt:lpstr>Chicago crime - Dataset</vt:lpstr>
      <vt:lpstr>Topic and Description</vt:lpstr>
      <vt:lpstr>Code crafting</vt:lpstr>
      <vt:lpstr>Code crafting (CONT)</vt:lpstr>
      <vt:lpstr>Tell the story with data</vt:lpstr>
      <vt:lpstr>Dashboard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- Dataset</dc:title>
  <dc:creator>Karla Flores</dc:creator>
  <cp:lastModifiedBy>Karla Flores</cp:lastModifiedBy>
  <cp:revision>2</cp:revision>
  <dcterms:created xsi:type="dcterms:W3CDTF">2021-08-09T23:57:40Z</dcterms:created>
  <dcterms:modified xsi:type="dcterms:W3CDTF">2021-08-17T01:20:20Z</dcterms:modified>
</cp:coreProperties>
</file>