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oppins"/>
      <p:regular r:id="rId26"/>
      <p:bold r:id="rId27"/>
      <p:italic r:id="rId28"/>
      <p:boldItalic r:id="rId29"/>
    </p:embeddedFont>
    <p:embeddedFont>
      <p:font typeface="Poppins Medium"/>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regular.fntdata"/><Relationship Id="rId25" Type="http://schemas.openxmlformats.org/officeDocument/2006/relationships/slide" Target="slides/slide20.xml"/><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Medium-bold.fntdata"/><Relationship Id="rId30" Type="http://schemas.openxmlformats.org/officeDocument/2006/relationships/font" Target="fonts/PoppinsMedium-regular.fntdata"/><Relationship Id="rId11" Type="http://schemas.openxmlformats.org/officeDocument/2006/relationships/slide" Target="slides/slide6.xml"/><Relationship Id="rId33" Type="http://schemas.openxmlformats.org/officeDocument/2006/relationships/font" Target="fonts/PoppinsMedium-boldItalic.fntdata"/><Relationship Id="rId10" Type="http://schemas.openxmlformats.org/officeDocument/2006/relationships/slide" Target="slides/slide5.xml"/><Relationship Id="rId32" Type="http://schemas.openxmlformats.org/officeDocument/2006/relationships/font" Target="fonts/PoppinsMedium-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c1b0617da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c1b0617da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3820c32d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3820c32d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83820c32d2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83820c32d2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c1b0617da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c1b0617da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1b0617dae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1b0617da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c1b0617da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c1b0617da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c1b0617da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c1b0617da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c1b0617da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c1b0617da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83d7d51c5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83d7d51c5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c1b0617da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c1b0617da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83820c32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83820c32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c1b0617da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c1b0617da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c1b0617da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c1b0617da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83820c32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83820c32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c1b0617da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c1b0617da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c1b0617da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c1b0617da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c1b0617da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c1b0617da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c1b0617da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1b0617da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c1b0617da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c1b0617da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808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17.png"/><Relationship Id="rId6"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trello.com/b/TwGduS2x/t1a3-terminal-app" TargetMode="Externa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35900" y="744575"/>
            <a:ext cx="8396400" cy="902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Poppins Medium"/>
                <a:ea typeface="Poppins Medium"/>
                <a:cs typeface="Poppins Medium"/>
                <a:sym typeface="Poppins Medium"/>
              </a:rPr>
              <a:t>FOOD DIARY APP</a:t>
            </a:r>
            <a:endParaRPr>
              <a:solidFill>
                <a:schemeClr val="lt1"/>
              </a:solidFill>
              <a:latin typeface="Poppins Medium"/>
              <a:ea typeface="Poppins Medium"/>
              <a:cs typeface="Poppins Medium"/>
              <a:sym typeface="Poppins Medium"/>
            </a:endParaRPr>
          </a:p>
        </p:txBody>
      </p:sp>
      <p:sp>
        <p:nvSpPr>
          <p:cNvPr id="55" name="Google Shape;55;p13"/>
          <p:cNvSpPr txBox="1"/>
          <p:nvPr>
            <p:ph idx="1" type="subTitle"/>
          </p:nvPr>
        </p:nvSpPr>
        <p:spPr>
          <a:xfrm>
            <a:off x="410700" y="1646975"/>
            <a:ext cx="8322600" cy="13437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sz="1900">
                <a:solidFill>
                  <a:schemeClr val="lt1"/>
                </a:solidFill>
                <a:latin typeface="Poppins Medium"/>
                <a:ea typeface="Poppins Medium"/>
                <a:cs typeface="Poppins Medium"/>
                <a:sym typeface="Poppins Medium"/>
              </a:rPr>
              <a:t>T1A3 Terminal App </a:t>
            </a:r>
            <a:endParaRPr sz="1900">
              <a:solidFill>
                <a:schemeClr val="lt1"/>
              </a:solidFill>
              <a:latin typeface="Poppins Medium"/>
              <a:ea typeface="Poppins Medium"/>
              <a:cs typeface="Poppins Medium"/>
              <a:sym typeface="Poppins Medium"/>
            </a:endParaRPr>
          </a:p>
          <a:p>
            <a:pPr indent="0" lvl="0" marL="0" rtl="0" algn="l">
              <a:lnSpc>
                <a:spcPct val="115000"/>
              </a:lnSpc>
              <a:spcBef>
                <a:spcPts val="0"/>
              </a:spcBef>
              <a:spcAft>
                <a:spcPts val="0"/>
              </a:spcAft>
              <a:buNone/>
            </a:pPr>
            <a:r>
              <a:rPr lang="en" sz="1900">
                <a:solidFill>
                  <a:schemeClr val="lt1"/>
                </a:solidFill>
                <a:latin typeface="Poppins Medium"/>
                <a:ea typeface="Poppins Medium"/>
                <a:cs typeface="Poppins Medium"/>
                <a:sym typeface="Poppins Medium"/>
              </a:rPr>
              <a:t>Karla Bucoy</a:t>
            </a:r>
            <a:endParaRPr sz="1900">
              <a:solidFill>
                <a:schemeClr val="lt1"/>
              </a:solidFill>
              <a:latin typeface="Poppins Medium"/>
              <a:ea typeface="Poppins Medium"/>
              <a:cs typeface="Poppins Medium"/>
              <a:sym typeface="Poppins Medium"/>
            </a:endParaRPr>
          </a:p>
          <a:p>
            <a:pPr indent="0" lvl="0" marL="0" rtl="0" algn="l">
              <a:lnSpc>
                <a:spcPct val="115000"/>
              </a:lnSpc>
              <a:spcBef>
                <a:spcPts val="0"/>
              </a:spcBef>
              <a:spcAft>
                <a:spcPts val="0"/>
              </a:spcAft>
              <a:buNone/>
            </a:pPr>
            <a:r>
              <a:rPr lang="en" sz="1900">
                <a:solidFill>
                  <a:schemeClr val="lt1"/>
                </a:solidFill>
                <a:latin typeface="Poppins Medium"/>
                <a:ea typeface="Poppins Medium"/>
                <a:cs typeface="Poppins Medium"/>
                <a:sym typeface="Poppins Medium"/>
              </a:rPr>
              <a:t>2022 OCT STND</a:t>
            </a:r>
            <a:endParaRPr sz="1900">
              <a:solidFill>
                <a:schemeClr val="lt1"/>
              </a:solidFill>
              <a:latin typeface="Poppins Medium"/>
              <a:ea typeface="Poppins Medium"/>
              <a:cs typeface="Poppins Medium"/>
              <a:sym typeface="Poppins Medium"/>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4" name="Shape 134"/>
        <p:cNvGrpSpPr/>
        <p:nvPr/>
      </p:nvGrpSpPr>
      <p:grpSpPr>
        <a:xfrm>
          <a:off x="0" y="0"/>
          <a:ext cx="0" cy="0"/>
          <a:chOff x="0" y="0"/>
          <a:chExt cx="0" cy="0"/>
        </a:xfrm>
      </p:grpSpPr>
      <p:sp>
        <p:nvSpPr>
          <p:cNvPr id="135" name="Google Shape;135;p22"/>
          <p:cNvSpPr txBox="1"/>
          <p:nvPr>
            <p:ph type="title"/>
          </p:nvPr>
        </p:nvSpPr>
        <p:spPr>
          <a:xfrm>
            <a:off x="339275" y="337250"/>
            <a:ext cx="50589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8081"/>
                </a:solidFill>
                <a:latin typeface="Poppins Medium"/>
                <a:ea typeface="Poppins Medium"/>
                <a:cs typeface="Poppins Medium"/>
                <a:sym typeface="Poppins Medium"/>
              </a:rPr>
              <a:t>APP WALKTHROUGH: returning user</a:t>
            </a:r>
            <a:endParaRPr sz="1800">
              <a:latin typeface="Poppins Medium"/>
              <a:ea typeface="Poppins Medium"/>
              <a:cs typeface="Poppins Medium"/>
              <a:sym typeface="Poppins Medium"/>
            </a:endParaRPr>
          </a:p>
        </p:txBody>
      </p:sp>
      <p:sp>
        <p:nvSpPr>
          <p:cNvPr id="136" name="Google Shape;136;p22"/>
          <p:cNvSpPr/>
          <p:nvPr/>
        </p:nvSpPr>
        <p:spPr>
          <a:xfrm>
            <a:off x="0" y="4756000"/>
            <a:ext cx="9144000" cy="3876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txBox="1"/>
          <p:nvPr>
            <p:ph idx="1" type="body"/>
          </p:nvPr>
        </p:nvSpPr>
        <p:spPr>
          <a:xfrm>
            <a:off x="187175" y="925925"/>
            <a:ext cx="8452800" cy="975600"/>
          </a:xfrm>
          <a:prstGeom prst="rect">
            <a:avLst/>
          </a:prstGeom>
        </p:spPr>
        <p:txBody>
          <a:bodyPr anchorCtr="0" anchor="t" bIns="91425" lIns="91425" spcFirstLastPara="1" rIns="91425" wrap="square" tIns="91425">
            <a:noAutofit/>
          </a:bodyPr>
          <a:lstStyle/>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Returning users who have entered today’s and yesterday’s meals receive a confirmation message and are presented with the additional features menu.</a:t>
            </a:r>
            <a:endParaRPr sz="900">
              <a:solidFill>
                <a:schemeClr val="dk1"/>
              </a:solidFill>
              <a:latin typeface="Poppins"/>
              <a:ea typeface="Poppins"/>
              <a:cs typeface="Poppins"/>
              <a:sym typeface="Poppins"/>
            </a:endParaRPr>
          </a:p>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Users are then able to edit today’s meals, edit yesterday’s meals, view their diary or exit the program.</a:t>
            </a:r>
            <a:endParaRPr sz="900">
              <a:solidFill>
                <a:schemeClr val="dk1"/>
              </a:solidFill>
              <a:latin typeface="Poppins"/>
              <a:ea typeface="Poppins"/>
              <a:cs typeface="Poppins"/>
              <a:sym typeface="Poppins"/>
            </a:endParaRPr>
          </a:p>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The additional features menu experience is the same as the first time user additional features menu experience and utilises the same code base.</a:t>
            </a:r>
            <a:endParaRPr sz="900">
              <a:solidFill>
                <a:schemeClr val="dk1"/>
              </a:solidFill>
              <a:latin typeface="Poppins"/>
              <a:ea typeface="Poppins"/>
              <a:cs typeface="Poppins"/>
              <a:sym typeface="Poppins"/>
            </a:endParaRPr>
          </a:p>
        </p:txBody>
      </p:sp>
      <p:sp>
        <p:nvSpPr>
          <p:cNvPr id="138" name="Google Shape;138;p22"/>
          <p:cNvSpPr txBox="1"/>
          <p:nvPr>
            <p:ph idx="12" type="sldNum"/>
          </p:nvPr>
        </p:nvSpPr>
        <p:spPr>
          <a:xfrm>
            <a:off x="8492558" y="47168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Poppins"/>
                <a:ea typeface="Poppins"/>
                <a:cs typeface="Poppins"/>
                <a:sym typeface="Poppins"/>
              </a:rPr>
              <a:t>‹#›</a:t>
            </a:fld>
            <a:endParaRPr>
              <a:solidFill>
                <a:schemeClr val="lt1"/>
              </a:solidFill>
              <a:latin typeface="Poppins"/>
              <a:ea typeface="Poppins"/>
              <a:cs typeface="Poppins"/>
              <a:sym typeface="Poppins"/>
            </a:endParaRPr>
          </a:p>
        </p:txBody>
      </p:sp>
      <p:sp>
        <p:nvSpPr>
          <p:cNvPr id="139" name="Google Shape;139;p22"/>
          <p:cNvSpPr txBox="1"/>
          <p:nvPr/>
        </p:nvSpPr>
        <p:spPr>
          <a:xfrm>
            <a:off x="339275" y="651375"/>
            <a:ext cx="3000000" cy="34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44">
                <a:solidFill>
                  <a:srgbClr val="00B5B5"/>
                </a:solidFill>
                <a:latin typeface="Poppins Medium"/>
                <a:ea typeface="Poppins Medium"/>
                <a:cs typeface="Poppins Medium"/>
                <a:sym typeface="Poppins Medium"/>
              </a:rPr>
              <a:t>Additional features</a:t>
            </a:r>
            <a:endParaRPr/>
          </a:p>
        </p:txBody>
      </p:sp>
      <p:pic>
        <p:nvPicPr>
          <p:cNvPr id="140" name="Google Shape;140;p22"/>
          <p:cNvPicPr preferRelativeResize="0"/>
          <p:nvPr/>
        </p:nvPicPr>
        <p:blipFill>
          <a:blip r:embed="rId3">
            <a:alphaModFix/>
          </a:blip>
          <a:stretch>
            <a:fillRect/>
          </a:stretch>
        </p:blipFill>
        <p:spPr>
          <a:xfrm>
            <a:off x="451775" y="1800775"/>
            <a:ext cx="8150577" cy="176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4" name="Shape 144"/>
        <p:cNvGrpSpPr/>
        <p:nvPr/>
      </p:nvGrpSpPr>
      <p:grpSpPr>
        <a:xfrm>
          <a:off x="0" y="0"/>
          <a:ext cx="0" cy="0"/>
          <a:chOff x="0" y="0"/>
          <a:chExt cx="0" cy="0"/>
        </a:xfrm>
      </p:grpSpPr>
      <p:sp>
        <p:nvSpPr>
          <p:cNvPr id="145" name="Google Shape;145;p23"/>
          <p:cNvSpPr txBox="1"/>
          <p:nvPr>
            <p:ph type="title"/>
          </p:nvPr>
        </p:nvSpPr>
        <p:spPr>
          <a:xfrm>
            <a:off x="280275" y="331325"/>
            <a:ext cx="2922600" cy="7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8081"/>
                </a:solidFill>
                <a:latin typeface="Poppins Medium"/>
                <a:ea typeface="Poppins Medium"/>
                <a:cs typeface="Poppins Medium"/>
                <a:sym typeface="Poppins Medium"/>
              </a:rPr>
              <a:t>LOGIC &amp; CODE</a:t>
            </a:r>
            <a:endParaRPr>
              <a:latin typeface="Poppins Medium"/>
              <a:ea typeface="Poppins Medium"/>
              <a:cs typeface="Poppins Medium"/>
              <a:sym typeface="Poppins Medium"/>
            </a:endParaRPr>
          </a:p>
        </p:txBody>
      </p:sp>
      <p:sp>
        <p:nvSpPr>
          <p:cNvPr id="146" name="Google Shape;146;p23"/>
          <p:cNvSpPr/>
          <p:nvPr/>
        </p:nvSpPr>
        <p:spPr>
          <a:xfrm>
            <a:off x="0" y="4756000"/>
            <a:ext cx="9144000" cy="3876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txBox="1"/>
          <p:nvPr>
            <p:ph idx="12" type="sldNum"/>
          </p:nvPr>
        </p:nvSpPr>
        <p:spPr>
          <a:xfrm>
            <a:off x="8479158" y="47168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Poppins"/>
                <a:ea typeface="Poppins"/>
                <a:cs typeface="Poppins"/>
                <a:sym typeface="Poppins"/>
              </a:rPr>
              <a:t>‹#›</a:t>
            </a:fld>
            <a:endParaRPr>
              <a:solidFill>
                <a:schemeClr val="lt1"/>
              </a:solidFill>
              <a:latin typeface="Poppins"/>
              <a:ea typeface="Poppins"/>
              <a:cs typeface="Poppins"/>
              <a:sym typeface="Poppins"/>
            </a:endParaRPr>
          </a:p>
        </p:txBody>
      </p:sp>
      <p:sp>
        <p:nvSpPr>
          <p:cNvPr id="148" name="Google Shape;148;p23"/>
          <p:cNvSpPr txBox="1"/>
          <p:nvPr/>
        </p:nvSpPr>
        <p:spPr>
          <a:xfrm>
            <a:off x="307100" y="1042725"/>
            <a:ext cx="8410800" cy="1827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chemeClr val="dk1"/>
                </a:solidFill>
                <a:latin typeface="Poppins"/>
                <a:ea typeface="Poppins"/>
                <a:cs typeface="Poppins"/>
                <a:sym typeface="Poppins"/>
              </a:rPr>
              <a:t>The app is designed to help users </a:t>
            </a:r>
            <a:r>
              <a:rPr b="1" lang="en" sz="900">
                <a:solidFill>
                  <a:schemeClr val="dk1"/>
                </a:solidFill>
                <a:latin typeface="Poppins"/>
                <a:ea typeface="Poppins"/>
                <a:cs typeface="Poppins"/>
                <a:sym typeface="Poppins"/>
              </a:rPr>
              <a:t>form a daily habit</a:t>
            </a:r>
            <a:r>
              <a:rPr lang="en" sz="900">
                <a:solidFill>
                  <a:schemeClr val="dk1"/>
                </a:solidFill>
                <a:latin typeface="Poppins"/>
                <a:ea typeface="Poppins"/>
                <a:cs typeface="Poppins"/>
                <a:sym typeface="Poppins"/>
              </a:rPr>
              <a:t> around recording meals. </a:t>
            </a:r>
            <a:endParaRPr sz="9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t/>
            </a:r>
            <a:endParaRPr sz="9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rPr lang="en" sz="900">
                <a:solidFill>
                  <a:schemeClr val="dk1"/>
                </a:solidFill>
                <a:latin typeface="Poppins"/>
                <a:ea typeface="Poppins"/>
                <a:cs typeface="Poppins"/>
                <a:sym typeface="Poppins"/>
              </a:rPr>
              <a:t>Users can:</a:t>
            </a:r>
            <a:endParaRPr sz="900">
              <a:solidFill>
                <a:schemeClr val="dk1"/>
              </a:solidFill>
              <a:latin typeface="Poppins"/>
              <a:ea typeface="Poppins"/>
              <a:cs typeface="Poppins"/>
              <a:sym typeface="Poppins"/>
            </a:endParaRPr>
          </a:p>
          <a:p>
            <a:pPr indent="-285750" lvl="0" marL="457200" rtl="0" algn="l">
              <a:lnSpc>
                <a:spcPct val="135714"/>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Input and edit today’s meals.</a:t>
            </a:r>
            <a:endParaRPr sz="900">
              <a:solidFill>
                <a:schemeClr val="dk1"/>
              </a:solidFill>
              <a:latin typeface="Poppins"/>
              <a:ea typeface="Poppins"/>
              <a:cs typeface="Poppins"/>
              <a:sym typeface="Poppins"/>
            </a:endParaRPr>
          </a:p>
          <a:p>
            <a:pPr indent="-285750" lvl="0" marL="457200" rtl="0" algn="l">
              <a:lnSpc>
                <a:spcPct val="135714"/>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Input and edit yesterday’s meals.</a:t>
            </a:r>
            <a:endParaRPr sz="900">
              <a:solidFill>
                <a:schemeClr val="dk1"/>
              </a:solidFill>
              <a:latin typeface="Poppins"/>
              <a:ea typeface="Poppins"/>
              <a:cs typeface="Poppins"/>
              <a:sym typeface="Poppins"/>
            </a:endParaRPr>
          </a:p>
          <a:p>
            <a:pPr indent="-285750" lvl="0" marL="457200" rtl="0" algn="l">
              <a:lnSpc>
                <a:spcPct val="135714"/>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View their food diary.</a:t>
            </a:r>
            <a:endParaRPr sz="9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t/>
            </a:r>
            <a:endParaRPr sz="9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rPr lang="en" sz="900">
                <a:solidFill>
                  <a:schemeClr val="dk1"/>
                </a:solidFill>
                <a:latin typeface="Poppins"/>
                <a:ea typeface="Poppins"/>
                <a:cs typeface="Poppins"/>
                <a:sym typeface="Poppins"/>
              </a:rPr>
              <a:t>Because users are unlikely to remember what they ate a week ago, let alone several days ago, inputs and edits are limited to two days: today and yesterday. It was </a:t>
            </a:r>
            <a:r>
              <a:rPr lang="en" sz="900">
                <a:solidFill>
                  <a:schemeClr val="dk1"/>
                </a:solidFill>
                <a:latin typeface="Poppins"/>
                <a:ea typeface="Poppins"/>
                <a:cs typeface="Poppins"/>
                <a:sym typeface="Poppins"/>
              </a:rPr>
              <a:t>unnecessary</a:t>
            </a:r>
            <a:r>
              <a:rPr lang="en" sz="900">
                <a:solidFill>
                  <a:schemeClr val="dk1"/>
                </a:solidFill>
                <a:latin typeface="Poppins"/>
                <a:ea typeface="Poppins"/>
                <a:cs typeface="Poppins"/>
                <a:sym typeface="Poppins"/>
              </a:rPr>
              <a:t> to include a function for entering and editing historic data past yesterday’s date.</a:t>
            </a:r>
            <a:endParaRPr sz="1000">
              <a:solidFill>
                <a:schemeClr val="dk1"/>
              </a:solidFill>
              <a:latin typeface="Poppins Medium"/>
              <a:ea typeface="Poppins Medium"/>
              <a:cs typeface="Poppins Medium"/>
              <a:sym typeface="Poppins Medium"/>
            </a:endParaRPr>
          </a:p>
        </p:txBody>
      </p:sp>
      <p:sp>
        <p:nvSpPr>
          <p:cNvPr id="149" name="Google Shape;149;p23"/>
          <p:cNvSpPr txBox="1"/>
          <p:nvPr/>
        </p:nvSpPr>
        <p:spPr>
          <a:xfrm>
            <a:off x="307100" y="697425"/>
            <a:ext cx="3000000" cy="34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44">
                <a:solidFill>
                  <a:srgbClr val="00B5B5"/>
                </a:solidFill>
                <a:latin typeface="Poppins Medium"/>
                <a:ea typeface="Poppins Medium"/>
                <a:cs typeface="Poppins Medium"/>
                <a:sym typeface="Poppins Medium"/>
              </a:rPr>
              <a:t>Habit formation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3" name="Shape 153"/>
        <p:cNvGrpSpPr/>
        <p:nvPr/>
      </p:nvGrpSpPr>
      <p:grpSpPr>
        <a:xfrm>
          <a:off x="0" y="0"/>
          <a:ext cx="0" cy="0"/>
          <a:chOff x="0" y="0"/>
          <a:chExt cx="0" cy="0"/>
        </a:xfrm>
      </p:grpSpPr>
      <p:sp>
        <p:nvSpPr>
          <p:cNvPr id="154" name="Google Shape;154;p24"/>
          <p:cNvSpPr txBox="1"/>
          <p:nvPr>
            <p:ph type="title"/>
          </p:nvPr>
        </p:nvSpPr>
        <p:spPr>
          <a:xfrm>
            <a:off x="314000" y="356625"/>
            <a:ext cx="2922600" cy="7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8081"/>
                </a:solidFill>
                <a:latin typeface="Poppins Medium"/>
                <a:ea typeface="Poppins Medium"/>
                <a:cs typeface="Poppins Medium"/>
                <a:sym typeface="Poppins Medium"/>
              </a:rPr>
              <a:t>LOGIC &amp; CODE</a:t>
            </a:r>
            <a:endParaRPr sz="2000">
              <a:solidFill>
                <a:srgbClr val="008081"/>
              </a:solidFill>
              <a:latin typeface="Poppins Medium"/>
              <a:ea typeface="Poppins Medium"/>
              <a:cs typeface="Poppins Medium"/>
              <a:sym typeface="Poppins Medium"/>
            </a:endParaRPr>
          </a:p>
          <a:p>
            <a:pPr indent="0" lvl="0" marL="0" rtl="0" algn="l">
              <a:spcBef>
                <a:spcPts val="0"/>
              </a:spcBef>
              <a:spcAft>
                <a:spcPts val="0"/>
              </a:spcAft>
              <a:buNone/>
            </a:pPr>
            <a:r>
              <a:rPr lang="en" sz="1044">
                <a:solidFill>
                  <a:srgbClr val="00B5B5"/>
                </a:solidFill>
                <a:latin typeface="Poppins Medium"/>
                <a:ea typeface="Poppins Medium"/>
                <a:cs typeface="Poppins Medium"/>
                <a:sym typeface="Poppins Medium"/>
              </a:rPr>
              <a:t>Date checks</a:t>
            </a:r>
            <a:endParaRPr>
              <a:latin typeface="Poppins Medium"/>
              <a:ea typeface="Poppins Medium"/>
              <a:cs typeface="Poppins Medium"/>
              <a:sym typeface="Poppins Medium"/>
            </a:endParaRPr>
          </a:p>
        </p:txBody>
      </p:sp>
      <p:sp>
        <p:nvSpPr>
          <p:cNvPr id="155" name="Google Shape;155;p24"/>
          <p:cNvSpPr/>
          <p:nvPr/>
        </p:nvSpPr>
        <p:spPr>
          <a:xfrm>
            <a:off x="0" y="4756000"/>
            <a:ext cx="9144000" cy="3876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txBox="1"/>
          <p:nvPr>
            <p:ph idx="12" type="sldNum"/>
          </p:nvPr>
        </p:nvSpPr>
        <p:spPr>
          <a:xfrm>
            <a:off x="8479158" y="47168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Poppins"/>
                <a:ea typeface="Poppins"/>
                <a:cs typeface="Poppins"/>
                <a:sym typeface="Poppins"/>
              </a:rPr>
              <a:t>‹#›</a:t>
            </a:fld>
            <a:endParaRPr>
              <a:solidFill>
                <a:schemeClr val="lt1"/>
              </a:solidFill>
              <a:latin typeface="Poppins"/>
              <a:ea typeface="Poppins"/>
              <a:cs typeface="Poppins"/>
              <a:sym typeface="Poppins"/>
            </a:endParaRPr>
          </a:p>
        </p:txBody>
      </p:sp>
      <p:sp>
        <p:nvSpPr>
          <p:cNvPr id="157" name="Google Shape;157;p24"/>
          <p:cNvSpPr txBox="1"/>
          <p:nvPr>
            <p:ph idx="1" type="body"/>
          </p:nvPr>
        </p:nvSpPr>
        <p:spPr>
          <a:xfrm>
            <a:off x="314000" y="952925"/>
            <a:ext cx="8511000" cy="33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800">
                <a:solidFill>
                  <a:schemeClr val="dk1"/>
                </a:solidFill>
                <a:latin typeface="Poppins"/>
                <a:ea typeface="Poppins"/>
                <a:cs typeface="Poppins"/>
                <a:sym typeface="Poppins"/>
              </a:rPr>
              <a:t>Functions to call and return today’s and yesterday’s date were written using the datetime module to:</a:t>
            </a:r>
            <a:endParaRPr sz="800">
              <a:solidFill>
                <a:schemeClr val="dk1"/>
              </a:solidFill>
              <a:latin typeface="Poppins"/>
              <a:ea typeface="Poppins"/>
              <a:cs typeface="Poppins"/>
              <a:sym typeface="Poppins"/>
            </a:endParaRPr>
          </a:p>
          <a:p>
            <a:pPr indent="-279400" lvl="0" marL="457200" rtl="0" algn="l">
              <a:spcBef>
                <a:spcPts val="1200"/>
              </a:spcBef>
              <a:spcAft>
                <a:spcPts val="0"/>
              </a:spcAft>
              <a:buClr>
                <a:schemeClr val="dk1"/>
              </a:buClr>
              <a:buSzPts val="800"/>
              <a:buFont typeface="Poppins"/>
              <a:buChar char="●"/>
            </a:pPr>
            <a:r>
              <a:rPr lang="en" sz="800">
                <a:solidFill>
                  <a:schemeClr val="dk1"/>
                </a:solidFill>
                <a:latin typeface="Poppins"/>
                <a:ea typeface="Poppins"/>
                <a:cs typeface="Poppins"/>
                <a:sym typeface="Poppins"/>
              </a:rPr>
              <a:t>Check whether today’s and yesterday’s meals have been inputted.  If meals have been inputted, users receive a confirmation message. If meals haven’t been inputted, users will be prompted to input their meals. For a first time user without any historical meal data, the app will create a diary.csv file and write meal input to it.</a:t>
            </a:r>
            <a:endParaRPr sz="800">
              <a:solidFill>
                <a:schemeClr val="dk1"/>
              </a:solidFill>
              <a:latin typeface="Poppins"/>
              <a:ea typeface="Poppins"/>
              <a:cs typeface="Poppins"/>
              <a:sym typeface="Poppins"/>
            </a:endParaRPr>
          </a:p>
          <a:p>
            <a:pPr indent="-279400" lvl="0" marL="457200" rtl="0" algn="l">
              <a:spcBef>
                <a:spcPts val="0"/>
              </a:spcBef>
              <a:spcAft>
                <a:spcPts val="0"/>
              </a:spcAft>
              <a:buClr>
                <a:schemeClr val="dk1"/>
              </a:buClr>
              <a:buSzPts val="800"/>
              <a:buFont typeface="Poppins"/>
              <a:buChar char="●"/>
            </a:pPr>
            <a:r>
              <a:rPr lang="en" sz="800">
                <a:solidFill>
                  <a:schemeClr val="dk1"/>
                </a:solidFill>
                <a:latin typeface="Poppins"/>
                <a:ea typeface="Poppins"/>
                <a:cs typeface="Poppins"/>
                <a:sym typeface="Poppins"/>
              </a:rPr>
              <a:t>Edit today’s and yesterday’s meals by locating the specific date in the diary.csv file and overwriting existing meal data in that date’s row.</a:t>
            </a:r>
            <a:endParaRPr sz="800">
              <a:solidFill>
                <a:schemeClr val="dk1"/>
              </a:solidFill>
              <a:latin typeface="Poppins"/>
              <a:ea typeface="Poppins"/>
              <a:cs typeface="Poppins"/>
              <a:sym typeface="Poppins"/>
            </a:endParaRPr>
          </a:p>
        </p:txBody>
      </p:sp>
      <p:pic>
        <p:nvPicPr>
          <p:cNvPr id="158" name="Google Shape;158;p24"/>
          <p:cNvPicPr preferRelativeResize="0"/>
          <p:nvPr/>
        </p:nvPicPr>
        <p:blipFill>
          <a:blip r:embed="rId3">
            <a:alphaModFix/>
          </a:blip>
          <a:stretch>
            <a:fillRect/>
          </a:stretch>
        </p:blipFill>
        <p:spPr>
          <a:xfrm>
            <a:off x="445013" y="2024336"/>
            <a:ext cx="3273725" cy="872425"/>
          </a:xfrm>
          <a:prstGeom prst="rect">
            <a:avLst/>
          </a:prstGeom>
          <a:noFill/>
          <a:ln>
            <a:noFill/>
          </a:ln>
        </p:spPr>
      </p:pic>
      <p:pic>
        <p:nvPicPr>
          <p:cNvPr id="159" name="Google Shape;159;p24"/>
          <p:cNvPicPr preferRelativeResize="0"/>
          <p:nvPr/>
        </p:nvPicPr>
        <p:blipFill>
          <a:blip r:embed="rId4">
            <a:alphaModFix/>
          </a:blip>
          <a:stretch>
            <a:fillRect/>
          </a:stretch>
        </p:blipFill>
        <p:spPr>
          <a:xfrm>
            <a:off x="3936511" y="2024325"/>
            <a:ext cx="3257194" cy="910200"/>
          </a:xfrm>
          <a:prstGeom prst="rect">
            <a:avLst/>
          </a:prstGeom>
          <a:noFill/>
          <a:ln>
            <a:noFill/>
          </a:ln>
        </p:spPr>
      </p:pic>
      <p:pic>
        <p:nvPicPr>
          <p:cNvPr id="160" name="Google Shape;160;p24"/>
          <p:cNvPicPr preferRelativeResize="0"/>
          <p:nvPr/>
        </p:nvPicPr>
        <p:blipFill>
          <a:blip r:embed="rId5">
            <a:alphaModFix/>
          </a:blip>
          <a:stretch>
            <a:fillRect/>
          </a:stretch>
        </p:blipFill>
        <p:spPr>
          <a:xfrm>
            <a:off x="3936513" y="3076075"/>
            <a:ext cx="4762476" cy="1186150"/>
          </a:xfrm>
          <a:prstGeom prst="rect">
            <a:avLst/>
          </a:prstGeom>
          <a:noFill/>
          <a:ln>
            <a:noFill/>
          </a:ln>
        </p:spPr>
      </p:pic>
      <p:pic>
        <p:nvPicPr>
          <p:cNvPr id="161" name="Google Shape;161;p24"/>
          <p:cNvPicPr preferRelativeResize="0"/>
          <p:nvPr/>
        </p:nvPicPr>
        <p:blipFill>
          <a:blip r:embed="rId6">
            <a:alphaModFix/>
          </a:blip>
          <a:stretch>
            <a:fillRect/>
          </a:stretch>
        </p:blipFill>
        <p:spPr>
          <a:xfrm>
            <a:off x="445012" y="3076074"/>
            <a:ext cx="3273724" cy="11861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5" name="Shape 165"/>
        <p:cNvGrpSpPr/>
        <p:nvPr/>
      </p:nvGrpSpPr>
      <p:grpSpPr>
        <a:xfrm>
          <a:off x="0" y="0"/>
          <a:ext cx="0" cy="0"/>
          <a:chOff x="0" y="0"/>
          <a:chExt cx="0" cy="0"/>
        </a:xfrm>
      </p:grpSpPr>
      <p:sp>
        <p:nvSpPr>
          <p:cNvPr id="166" name="Google Shape;166;p25"/>
          <p:cNvSpPr txBox="1"/>
          <p:nvPr>
            <p:ph type="title"/>
          </p:nvPr>
        </p:nvSpPr>
        <p:spPr>
          <a:xfrm>
            <a:off x="314000" y="356625"/>
            <a:ext cx="2922600" cy="79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solidFill>
                  <a:srgbClr val="008081"/>
                </a:solidFill>
                <a:latin typeface="Poppins Medium"/>
                <a:ea typeface="Poppins Medium"/>
                <a:cs typeface="Poppins Medium"/>
                <a:sym typeface="Poppins Medium"/>
              </a:rPr>
              <a:t>LOGIC &amp; CODE</a:t>
            </a:r>
            <a:endParaRPr sz="2000">
              <a:solidFill>
                <a:srgbClr val="008081"/>
              </a:solidFill>
              <a:latin typeface="Poppins Medium"/>
              <a:ea typeface="Poppins Medium"/>
              <a:cs typeface="Poppins Medium"/>
              <a:sym typeface="Poppins Medium"/>
            </a:endParaRPr>
          </a:p>
          <a:p>
            <a:pPr indent="0" lvl="0" marL="0" rtl="0" algn="l">
              <a:spcBef>
                <a:spcPts val="0"/>
              </a:spcBef>
              <a:spcAft>
                <a:spcPts val="0"/>
              </a:spcAft>
              <a:buNone/>
            </a:pPr>
            <a:r>
              <a:rPr lang="en" sz="1044">
                <a:solidFill>
                  <a:srgbClr val="00B5B5"/>
                </a:solidFill>
                <a:latin typeface="Poppins Medium"/>
                <a:ea typeface="Poppins Medium"/>
                <a:cs typeface="Poppins Medium"/>
                <a:sym typeface="Poppins Medium"/>
              </a:rPr>
              <a:t>Inputting meals</a:t>
            </a:r>
            <a:endParaRPr>
              <a:latin typeface="Poppins Medium"/>
              <a:ea typeface="Poppins Medium"/>
              <a:cs typeface="Poppins Medium"/>
              <a:sym typeface="Poppins Medium"/>
            </a:endParaRPr>
          </a:p>
        </p:txBody>
      </p:sp>
      <p:sp>
        <p:nvSpPr>
          <p:cNvPr id="167" name="Google Shape;167;p25"/>
          <p:cNvSpPr/>
          <p:nvPr/>
        </p:nvSpPr>
        <p:spPr>
          <a:xfrm>
            <a:off x="0" y="4756000"/>
            <a:ext cx="9144000" cy="3876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txBox="1"/>
          <p:nvPr>
            <p:ph idx="12" type="sldNum"/>
          </p:nvPr>
        </p:nvSpPr>
        <p:spPr>
          <a:xfrm>
            <a:off x="8479158" y="47168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Poppins"/>
                <a:ea typeface="Poppins"/>
                <a:cs typeface="Poppins"/>
                <a:sym typeface="Poppins"/>
              </a:rPr>
              <a:t>‹#›</a:t>
            </a:fld>
            <a:endParaRPr>
              <a:solidFill>
                <a:schemeClr val="lt1"/>
              </a:solidFill>
              <a:latin typeface="Poppins"/>
              <a:ea typeface="Poppins"/>
              <a:cs typeface="Poppins"/>
              <a:sym typeface="Poppins"/>
            </a:endParaRPr>
          </a:p>
        </p:txBody>
      </p:sp>
      <p:sp>
        <p:nvSpPr>
          <p:cNvPr id="169" name="Google Shape;169;p25"/>
          <p:cNvSpPr txBox="1"/>
          <p:nvPr>
            <p:ph idx="1" type="body"/>
          </p:nvPr>
        </p:nvSpPr>
        <p:spPr>
          <a:xfrm>
            <a:off x="316500" y="872450"/>
            <a:ext cx="4558800" cy="33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800">
                <a:solidFill>
                  <a:schemeClr val="dk1"/>
                </a:solidFill>
                <a:latin typeface="Poppins"/>
                <a:ea typeface="Poppins"/>
                <a:cs typeface="Poppins"/>
                <a:sym typeface="Poppins"/>
              </a:rPr>
              <a:t>Functions to input and return today’s and yesterday’s meals were written to:</a:t>
            </a:r>
            <a:endParaRPr sz="800">
              <a:solidFill>
                <a:schemeClr val="dk1"/>
              </a:solidFill>
              <a:latin typeface="Poppins"/>
              <a:ea typeface="Poppins"/>
              <a:cs typeface="Poppins"/>
              <a:sym typeface="Poppins"/>
            </a:endParaRPr>
          </a:p>
          <a:p>
            <a:pPr indent="-279400" lvl="0" marL="457200" rtl="0" algn="l">
              <a:spcBef>
                <a:spcPts val="1200"/>
              </a:spcBef>
              <a:spcAft>
                <a:spcPts val="0"/>
              </a:spcAft>
              <a:buClr>
                <a:schemeClr val="dk1"/>
              </a:buClr>
              <a:buSzPts val="800"/>
              <a:buFont typeface="Poppins"/>
              <a:buChar char="●"/>
            </a:pPr>
            <a:r>
              <a:rPr lang="en" sz="800">
                <a:solidFill>
                  <a:schemeClr val="dk1"/>
                </a:solidFill>
                <a:latin typeface="Poppins"/>
                <a:ea typeface="Poppins"/>
                <a:cs typeface="Poppins"/>
                <a:sym typeface="Poppins"/>
              </a:rPr>
              <a:t>Prompt users to input their meals in order of: breakfast, lunch, dinner, snack.</a:t>
            </a:r>
            <a:endParaRPr sz="800">
              <a:solidFill>
                <a:schemeClr val="dk1"/>
              </a:solidFill>
              <a:latin typeface="Poppins"/>
              <a:ea typeface="Poppins"/>
              <a:cs typeface="Poppins"/>
              <a:sym typeface="Poppins"/>
            </a:endParaRPr>
          </a:p>
          <a:p>
            <a:pPr indent="-279400" lvl="0" marL="457200" rtl="0" algn="l">
              <a:spcBef>
                <a:spcPts val="0"/>
              </a:spcBef>
              <a:spcAft>
                <a:spcPts val="0"/>
              </a:spcAft>
              <a:buClr>
                <a:schemeClr val="dk1"/>
              </a:buClr>
              <a:buSzPts val="800"/>
              <a:buFont typeface="Poppins"/>
              <a:buChar char="●"/>
            </a:pPr>
            <a:r>
              <a:rPr lang="en" sz="800">
                <a:solidFill>
                  <a:schemeClr val="dk1"/>
                </a:solidFill>
                <a:latin typeface="Poppins"/>
                <a:ea typeface="Poppins"/>
                <a:cs typeface="Poppins"/>
                <a:sym typeface="Poppins"/>
              </a:rPr>
              <a:t>Users cannot input empty</a:t>
            </a:r>
            <a:r>
              <a:rPr lang="en" sz="800">
                <a:solidFill>
                  <a:schemeClr val="dk1"/>
                </a:solidFill>
                <a:latin typeface="Poppins"/>
                <a:ea typeface="Poppins"/>
                <a:cs typeface="Poppins"/>
                <a:sym typeface="Poppins"/>
              </a:rPr>
              <a:t> meal values.</a:t>
            </a:r>
            <a:r>
              <a:rPr lang="en" sz="800">
                <a:solidFill>
                  <a:schemeClr val="dk1"/>
                </a:solidFill>
                <a:latin typeface="Poppins"/>
                <a:ea typeface="Poppins"/>
                <a:cs typeface="Poppins"/>
                <a:sym typeface="Poppins"/>
              </a:rPr>
              <a:t> </a:t>
            </a:r>
            <a:r>
              <a:rPr lang="en" sz="800">
                <a:solidFill>
                  <a:schemeClr val="dk1"/>
                </a:solidFill>
                <a:latin typeface="Poppins"/>
                <a:ea typeface="Poppins"/>
                <a:cs typeface="Poppins"/>
                <a:sym typeface="Poppins"/>
              </a:rPr>
              <a:t>If the user enters an empty value, a while loop is activated prompting the user to enter that specific meal until the condition is met.</a:t>
            </a:r>
            <a:endParaRPr sz="800">
              <a:solidFill>
                <a:schemeClr val="dk1"/>
              </a:solidFill>
              <a:latin typeface="Poppins"/>
              <a:ea typeface="Poppins"/>
              <a:cs typeface="Poppins"/>
              <a:sym typeface="Poppins"/>
            </a:endParaRPr>
          </a:p>
          <a:p>
            <a:pPr indent="-279400" lvl="0" marL="457200" rtl="0" algn="l">
              <a:spcBef>
                <a:spcPts val="0"/>
              </a:spcBef>
              <a:spcAft>
                <a:spcPts val="0"/>
              </a:spcAft>
              <a:buClr>
                <a:schemeClr val="dk1"/>
              </a:buClr>
              <a:buSzPts val="800"/>
              <a:buFont typeface="Poppins"/>
              <a:buChar char="●"/>
            </a:pPr>
            <a:r>
              <a:rPr lang="en" sz="800">
                <a:solidFill>
                  <a:schemeClr val="dk1"/>
                </a:solidFill>
                <a:latin typeface="Poppins"/>
                <a:ea typeface="Poppins"/>
                <a:cs typeface="Poppins"/>
                <a:sym typeface="Poppins"/>
              </a:rPr>
              <a:t>Meal inputs and the corresponding date are then saved in a dictionary and printed on the screen.</a:t>
            </a:r>
            <a:endParaRPr sz="800">
              <a:solidFill>
                <a:schemeClr val="dk1"/>
              </a:solidFill>
              <a:latin typeface="Poppins"/>
              <a:ea typeface="Poppins"/>
              <a:cs typeface="Poppins"/>
              <a:sym typeface="Poppins"/>
            </a:endParaRPr>
          </a:p>
        </p:txBody>
      </p:sp>
      <p:pic>
        <p:nvPicPr>
          <p:cNvPr id="170" name="Google Shape;170;p25"/>
          <p:cNvPicPr preferRelativeResize="0"/>
          <p:nvPr/>
        </p:nvPicPr>
        <p:blipFill>
          <a:blip r:embed="rId3">
            <a:alphaModFix/>
          </a:blip>
          <a:stretch>
            <a:fillRect/>
          </a:stretch>
        </p:blipFill>
        <p:spPr>
          <a:xfrm>
            <a:off x="4939100" y="132300"/>
            <a:ext cx="3758576" cy="2337022"/>
          </a:xfrm>
          <a:prstGeom prst="rect">
            <a:avLst/>
          </a:prstGeom>
          <a:noFill/>
          <a:ln>
            <a:noFill/>
          </a:ln>
        </p:spPr>
      </p:pic>
      <p:pic>
        <p:nvPicPr>
          <p:cNvPr id="171" name="Google Shape;171;p25"/>
          <p:cNvPicPr preferRelativeResize="0"/>
          <p:nvPr/>
        </p:nvPicPr>
        <p:blipFill>
          <a:blip r:embed="rId4">
            <a:alphaModFix/>
          </a:blip>
          <a:stretch>
            <a:fillRect/>
          </a:stretch>
        </p:blipFill>
        <p:spPr>
          <a:xfrm>
            <a:off x="4939100" y="2597475"/>
            <a:ext cx="3758574" cy="1991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5" name="Shape 175"/>
        <p:cNvGrpSpPr/>
        <p:nvPr/>
      </p:nvGrpSpPr>
      <p:grpSpPr>
        <a:xfrm>
          <a:off x="0" y="0"/>
          <a:ext cx="0" cy="0"/>
          <a:chOff x="0" y="0"/>
          <a:chExt cx="0" cy="0"/>
        </a:xfrm>
      </p:grpSpPr>
      <p:sp>
        <p:nvSpPr>
          <p:cNvPr id="176" name="Google Shape;176;p26"/>
          <p:cNvSpPr txBox="1"/>
          <p:nvPr>
            <p:ph type="title"/>
          </p:nvPr>
        </p:nvSpPr>
        <p:spPr>
          <a:xfrm>
            <a:off x="314000" y="356625"/>
            <a:ext cx="2922600" cy="7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8081"/>
                </a:solidFill>
                <a:latin typeface="Poppins Medium"/>
                <a:ea typeface="Poppins Medium"/>
                <a:cs typeface="Poppins Medium"/>
                <a:sym typeface="Poppins Medium"/>
              </a:rPr>
              <a:t>LOGIC &amp; CODE</a:t>
            </a:r>
            <a:endParaRPr sz="1800">
              <a:solidFill>
                <a:srgbClr val="008081"/>
              </a:solidFill>
              <a:latin typeface="Poppins Medium"/>
              <a:ea typeface="Poppins Medium"/>
              <a:cs typeface="Poppins Medium"/>
              <a:sym typeface="Poppins Medium"/>
            </a:endParaRPr>
          </a:p>
          <a:p>
            <a:pPr indent="0" lvl="0" marL="0" rtl="0" algn="l">
              <a:spcBef>
                <a:spcPts val="0"/>
              </a:spcBef>
              <a:spcAft>
                <a:spcPts val="0"/>
              </a:spcAft>
              <a:buNone/>
            </a:pPr>
            <a:r>
              <a:rPr lang="en" sz="944">
                <a:solidFill>
                  <a:srgbClr val="00B5B5"/>
                </a:solidFill>
                <a:latin typeface="Poppins Medium"/>
                <a:ea typeface="Poppins Medium"/>
                <a:cs typeface="Poppins Medium"/>
                <a:sym typeface="Poppins Medium"/>
              </a:rPr>
              <a:t>Editing</a:t>
            </a:r>
            <a:r>
              <a:rPr lang="en" sz="944">
                <a:solidFill>
                  <a:srgbClr val="00B5B5"/>
                </a:solidFill>
                <a:latin typeface="Poppins Medium"/>
                <a:ea typeface="Poppins Medium"/>
                <a:cs typeface="Poppins Medium"/>
                <a:sym typeface="Poppins Medium"/>
              </a:rPr>
              <a:t> meals</a:t>
            </a:r>
            <a:endParaRPr sz="2700">
              <a:latin typeface="Poppins Medium"/>
              <a:ea typeface="Poppins Medium"/>
              <a:cs typeface="Poppins Medium"/>
              <a:sym typeface="Poppins Medium"/>
            </a:endParaRPr>
          </a:p>
        </p:txBody>
      </p:sp>
      <p:sp>
        <p:nvSpPr>
          <p:cNvPr id="177" name="Google Shape;177;p26"/>
          <p:cNvSpPr/>
          <p:nvPr/>
        </p:nvSpPr>
        <p:spPr>
          <a:xfrm>
            <a:off x="0" y="4756000"/>
            <a:ext cx="9144000" cy="3876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txBox="1"/>
          <p:nvPr>
            <p:ph idx="12" type="sldNum"/>
          </p:nvPr>
        </p:nvSpPr>
        <p:spPr>
          <a:xfrm>
            <a:off x="8479158" y="47168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Poppins"/>
                <a:ea typeface="Poppins"/>
                <a:cs typeface="Poppins"/>
                <a:sym typeface="Poppins"/>
              </a:rPr>
              <a:t>‹#›</a:t>
            </a:fld>
            <a:endParaRPr>
              <a:solidFill>
                <a:schemeClr val="lt1"/>
              </a:solidFill>
              <a:latin typeface="Poppins"/>
              <a:ea typeface="Poppins"/>
              <a:cs typeface="Poppins"/>
              <a:sym typeface="Poppins"/>
            </a:endParaRPr>
          </a:p>
        </p:txBody>
      </p:sp>
      <p:sp>
        <p:nvSpPr>
          <p:cNvPr id="179" name="Google Shape;179;p26"/>
          <p:cNvSpPr txBox="1"/>
          <p:nvPr>
            <p:ph idx="1" type="body"/>
          </p:nvPr>
        </p:nvSpPr>
        <p:spPr>
          <a:xfrm>
            <a:off x="316500" y="872450"/>
            <a:ext cx="2573700" cy="33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700">
                <a:solidFill>
                  <a:schemeClr val="dk1"/>
                </a:solidFill>
                <a:latin typeface="Poppins"/>
                <a:ea typeface="Poppins"/>
                <a:cs typeface="Poppins"/>
                <a:sym typeface="Poppins"/>
              </a:rPr>
              <a:t>Functions to edit today’s and yesterday’s meals and return the edits were written to:</a:t>
            </a:r>
            <a:endParaRPr sz="700">
              <a:solidFill>
                <a:schemeClr val="dk1"/>
              </a:solidFill>
              <a:latin typeface="Poppins"/>
              <a:ea typeface="Poppins"/>
              <a:cs typeface="Poppins"/>
              <a:sym typeface="Poppins"/>
            </a:endParaRPr>
          </a:p>
          <a:p>
            <a:pPr indent="-273050" lvl="0" marL="457200" rtl="0" algn="l">
              <a:spcBef>
                <a:spcPts val="1200"/>
              </a:spcBef>
              <a:spcAft>
                <a:spcPts val="0"/>
              </a:spcAft>
              <a:buClr>
                <a:schemeClr val="dk1"/>
              </a:buClr>
              <a:buSzPts val="700"/>
              <a:buFont typeface="Poppins"/>
              <a:buChar char="●"/>
            </a:pPr>
            <a:r>
              <a:rPr lang="en" sz="700">
                <a:solidFill>
                  <a:schemeClr val="dk1"/>
                </a:solidFill>
                <a:latin typeface="Poppins"/>
                <a:ea typeface="Poppins"/>
                <a:cs typeface="Poppins"/>
                <a:sym typeface="Poppins"/>
              </a:rPr>
              <a:t>Prompt users to edit yesterday’s and today’s meal inputs.</a:t>
            </a:r>
            <a:endParaRPr sz="700">
              <a:solidFill>
                <a:schemeClr val="dk1"/>
              </a:solidFill>
              <a:latin typeface="Poppins"/>
              <a:ea typeface="Poppins"/>
              <a:cs typeface="Poppins"/>
              <a:sym typeface="Poppins"/>
            </a:endParaRPr>
          </a:p>
          <a:p>
            <a:pPr indent="-273050" lvl="0" marL="457200" rtl="0" algn="l">
              <a:lnSpc>
                <a:spcPct val="100000"/>
              </a:lnSpc>
              <a:spcBef>
                <a:spcPts val="0"/>
              </a:spcBef>
              <a:spcAft>
                <a:spcPts val="0"/>
              </a:spcAft>
              <a:buClr>
                <a:schemeClr val="dk1"/>
              </a:buClr>
              <a:buSzPts val="700"/>
              <a:buFont typeface="Poppins"/>
              <a:buChar char="●"/>
            </a:pPr>
            <a:r>
              <a:rPr lang="en" sz="700">
                <a:solidFill>
                  <a:schemeClr val="dk1"/>
                </a:solidFill>
                <a:latin typeface="Poppins"/>
                <a:ea typeface="Poppins"/>
                <a:cs typeface="Poppins"/>
                <a:sym typeface="Poppins"/>
              </a:rPr>
              <a:t>Users must enter the name of the meal as it appears in the prompt. If the user enters a blank value, or a value that doesn’t match the meal name, </a:t>
            </a:r>
            <a:r>
              <a:rPr lang="en" sz="700">
                <a:solidFill>
                  <a:schemeClr val="dk1"/>
                </a:solidFill>
                <a:latin typeface="Poppins"/>
                <a:ea typeface="Poppins"/>
                <a:cs typeface="Poppins"/>
                <a:sym typeface="Poppins"/>
              </a:rPr>
              <a:t>a while loop is activated prompting the user to enter that specific meal until the condition is met.</a:t>
            </a:r>
            <a:endParaRPr sz="700">
              <a:solidFill>
                <a:schemeClr val="dk1"/>
              </a:solidFill>
              <a:latin typeface="Poppins"/>
              <a:ea typeface="Poppins"/>
              <a:cs typeface="Poppins"/>
              <a:sym typeface="Poppins"/>
            </a:endParaRPr>
          </a:p>
          <a:p>
            <a:pPr indent="-273050" lvl="0" marL="457200" rtl="0" algn="l">
              <a:spcBef>
                <a:spcPts val="0"/>
              </a:spcBef>
              <a:spcAft>
                <a:spcPts val="0"/>
              </a:spcAft>
              <a:buClr>
                <a:schemeClr val="dk1"/>
              </a:buClr>
              <a:buSzPts val="700"/>
              <a:buFont typeface="Poppins"/>
              <a:buChar char="●"/>
            </a:pPr>
            <a:r>
              <a:rPr lang="en" sz="700">
                <a:solidFill>
                  <a:schemeClr val="dk1"/>
                </a:solidFill>
                <a:latin typeface="Poppins"/>
                <a:ea typeface="Poppins"/>
                <a:cs typeface="Poppins"/>
                <a:sym typeface="Poppins"/>
              </a:rPr>
              <a:t>Edited meal inputs and the corresponding date are then saved in a dictionary and printed on the screen.</a:t>
            </a:r>
            <a:endParaRPr sz="700">
              <a:solidFill>
                <a:schemeClr val="dk1"/>
              </a:solidFill>
              <a:latin typeface="Poppins"/>
              <a:ea typeface="Poppins"/>
              <a:cs typeface="Poppins"/>
              <a:sym typeface="Poppins"/>
            </a:endParaRPr>
          </a:p>
        </p:txBody>
      </p:sp>
      <p:pic>
        <p:nvPicPr>
          <p:cNvPr id="180" name="Google Shape;180;p26"/>
          <p:cNvPicPr preferRelativeResize="0"/>
          <p:nvPr/>
        </p:nvPicPr>
        <p:blipFill>
          <a:blip r:embed="rId3">
            <a:alphaModFix/>
          </a:blip>
          <a:stretch>
            <a:fillRect/>
          </a:stretch>
        </p:blipFill>
        <p:spPr>
          <a:xfrm>
            <a:off x="2890201" y="732338"/>
            <a:ext cx="2884625" cy="3589549"/>
          </a:xfrm>
          <a:prstGeom prst="rect">
            <a:avLst/>
          </a:prstGeom>
          <a:noFill/>
          <a:ln>
            <a:noFill/>
          </a:ln>
        </p:spPr>
      </p:pic>
      <p:pic>
        <p:nvPicPr>
          <p:cNvPr id="181" name="Google Shape;181;p26"/>
          <p:cNvPicPr preferRelativeResize="0"/>
          <p:nvPr/>
        </p:nvPicPr>
        <p:blipFill>
          <a:blip r:embed="rId4">
            <a:alphaModFix/>
          </a:blip>
          <a:stretch>
            <a:fillRect/>
          </a:stretch>
        </p:blipFill>
        <p:spPr>
          <a:xfrm>
            <a:off x="5840400" y="718913"/>
            <a:ext cx="3077450" cy="3616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5" name="Shape 185"/>
        <p:cNvGrpSpPr/>
        <p:nvPr/>
      </p:nvGrpSpPr>
      <p:grpSpPr>
        <a:xfrm>
          <a:off x="0" y="0"/>
          <a:ext cx="0" cy="0"/>
          <a:chOff x="0" y="0"/>
          <a:chExt cx="0" cy="0"/>
        </a:xfrm>
      </p:grpSpPr>
      <p:sp>
        <p:nvSpPr>
          <p:cNvPr id="186" name="Google Shape;186;p27"/>
          <p:cNvSpPr txBox="1"/>
          <p:nvPr>
            <p:ph type="title"/>
          </p:nvPr>
        </p:nvSpPr>
        <p:spPr>
          <a:xfrm>
            <a:off x="314000" y="356625"/>
            <a:ext cx="2922600" cy="7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8081"/>
                </a:solidFill>
                <a:latin typeface="Poppins Medium"/>
                <a:ea typeface="Poppins Medium"/>
                <a:cs typeface="Poppins Medium"/>
                <a:sym typeface="Poppins Medium"/>
              </a:rPr>
              <a:t>LOGIC &amp; CODE</a:t>
            </a:r>
            <a:endParaRPr sz="1800">
              <a:solidFill>
                <a:srgbClr val="008081"/>
              </a:solidFill>
              <a:latin typeface="Poppins Medium"/>
              <a:ea typeface="Poppins Medium"/>
              <a:cs typeface="Poppins Medium"/>
              <a:sym typeface="Poppins Medium"/>
            </a:endParaRPr>
          </a:p>
          <a:p>
            <a:pPr indent="0" lvl="0" marL="0" rtl="0" algn="l">
              <a:spcBef>
                <a:spcPts val="0"/>
              </a:spcBef>
              <a:spcAft>
                <a:spcPts val="0"/>
              </a:spcAft>
              <a:buNone/>
            </a:pPr>
            <a:r>
              <a:rPr lang="en" sz="944">
                <a:solidFill>
                  <a:srgbClr val="00B5B5"/>
                </a:solidFill>
                <a:latin typeface="Poppins Medium"/>
                <a:ea typeface="Poppins Medium"/>
                <a:cs typeface="Poppins Medium"/>
                <a:sym typeface="Poppins Medium"/>
              </a:rPr>
              <a:t>Saving meals to .CSV file</a:t>
            </a:r>
            <a:endParaRPr sz="2700">
              <a:latin typeface="Poppins Medium"/>
              <a:ea typeface="Poppins Medium"/>
              <a:cs typeface="Poppins Medium"/>
              <a:sym typeface="Poppins Medium"/>
            </a:endParaRPr>
          </a:p>
        </p:txBody>
      </p:sp>
      <p:sp>
        <p:nvSpPr>
          <p:cNvPr id="187" name="Google Shape;187;p27"/>
          <p:cNvSpPr/>
          <p:nvPr/>
        </p:nvSpPr>
        <p:spPr>
          <a:xfrm>
            <a:off x="0" y="4756000"/>
            <a:ext cx="9144000" cy="3876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txBox="1"/>
          <p:nvPr>
            <p:ph idx="12" type="sldNum"/>
          </p:nvPr>
        </p:nvSpPr>
        <p:spPr>
          <a:xfrm>
            <a:off x="8479158" y="47168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Poppins"/>
                <a:ea typeface="Poppins"/>
                <a:cs typeface="Poppins"/>
                <a:sym typeface="Poppins"/>
              </a:rPr>
              <a:t>‹#›</a:t>
            </a:fld>
            <a:endParaRPr>
              <a:solidFill>
                <a:schemeClr val="lt1"/>
              </a:solidFill>
              <a:latin typeface="Poppins"/>
              <a:ea typeface="Poppins"/>
              <a:cs typeface="Poppins"/>
              <a:sym typeface="Poppins"/>
            </a:endParaRPr>
          </a:p>
        </p:txBody>
      </p:sp>
      <p:sp>
        <p:nvSpPr>
          <p:cNvPr id="189" name="Google Shape;189;p27"/>
          <p:cNvSpPr txBox="1"/>
          <p:nvPr>
            <p:ph idx="1" type="body"/>
          </p:nvPr>
        </p:nvSpPr>
        <p:spPr>
          <a:xfrm>
            <a:off x="316500" y="872450"/>
            <a:ext cx="8367900" cy="33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800">
                <a:solidFill>
                  <a:schemeClr val="dk1"/>
                </a:solidFill>
                <a:latin typeface="Poppins"/>
                <a:ea typeface="Poppins"/>
                <a:cs typeface="Poppins"/>
                <a:sym typeface="Poppins"/>
              </a:rPr>
              <a:t>A f</a:t>
            </a:r>
            <a:r>
              <a:rPr lang="en" sz="800">
                <a:solidFill>
                  <a:schemeClr val="dk1"/>
                </a:solidFill>
                <a:latin typeface="Poppins"/>
                <a:ea typeface="Poppins"/>
                <a:cs typeface="Poppins"/>
                <a:sym typeface="Poppins"/>
              </a:rPr>
              <a:t>unction to save meal data was written using Pandas:</a:t>
            </a:r>
            <a:endParaRPr sz="800">
              <a:solidFill>
                <a:schemeClr val="dk1"/>
              </a:solidFill>
              <a:latin typeface="Poppins"/>
              <a:ea typeface="Poppins"/>
              <a:cs typeface="Poppins"/>
              <a:sym typeface="Poppins"/>
            </a:endParaRPr>
          </a:p>
          <a:p>
            <a:pPr indent="-279400" lvl="0" marL="457200" rtl="0" algn="l">
              <a:spcBef>
                <a:spcPts val="1200"/>
              </a:spcBef>
              <a:spcAft>
                <a:spcPts val="0"/>
              </a:spcAft>
              <a:buClr>
                <a:schemeClr val="dk1"/>
              </a:buClr>
              <a:buSzPts val="800"/>
              <a:buFont typeface="Poppins"/>
              <a:buChar char="●"/>
            </a:pPr>
            <a:r>
              <a:rPr lang="en" sz="800">
                <a:solidFill>
                  <a:schemeClr val="dk1"/>
                </a:solidFill>
                <a:latin typeface="Poppins"/>
                <a:ea typeface="Poppins"/>
                <a:cs typeface="Poppins"/>
                <a:sym typeface="Poppins"/>
              </a:rPr>
              <a:t>Convert the meals dictionary created from the meal input and edit functions into a Pandas dataframe and save the dataframe as a .csv file (‘diary.csv’) for easy access and editing.</a:t>
            </a:r>
            <a:endParaRPr sz="800">
              <a:solidFill>
                <a:schemeClr val="dk1"/>
              </a:solidFill>
              <a:latin typeface="Poppins"/>
              <a:ea typeface="Poppins"/>
              <a:cs typeface="Poppins"/>
              <a:sym typeface="Poppins"/>
            </a:endParaRPr>
          </a:p>
          <a:p>
            <a:pPr indent="-279400" lvl="0" marL="457200" rtl="0" algn="l">
              <a:spcBef>
                <a:spcPts val="0"/>
              </a:spcBef>
              <a:spcAft>
                <a:spcPts val="0"/>
              </a:spcAft>
              <a:buClr>
                <a:schemeClr val="dk1"/>
              </a:buClr>
              <a:buSzPts val="800"/>
              <a:buFont typeface="Poppins"/>
              <a:buChar char="●"/>
            </a:pPr>
            <a:r>
              <a:rPr lang="en" sz="800">
                <a:solidFill>
                  <a:schemeClr val="dk1"/>
                </a:solidFill>
                <a:latin typeface="Poppins"/>
                <a:ea typeface="Poppins"/>
                <a:cs typeface="Poppins"/>
                <a:sym typeface="Poppins"/>
              </a:rPr>
              <a:t>The function first checks if a ‘diary.csv’ file already exists, and handles a FileExistsError using a try except statement:</a:t>
            </a:r>
            <a:endParaRPr sz="800">
              <a:solidFill>
                <a:schemeClr val="dk1"/>
              </a:solidFill>
              <a:latin typeface="Poppins"/>
              <a:ea typeface="Poppins"/>
              <a:cs typeface="Poppins"/>
              <a:sym typeface="Poppins"/>
            </a:endParaRPr>
          </a:p>
          <a:p>
            <a:pPr indent="-279400" lvl="1" marL="914400" rtl="0" algn="l">
              <a:spcBef>
                <a:spcPts val="0"/>
              </a:spcBef>
              <a:spcAft>
                <a:spcPts val="0"/>
              </a:spcAft>
              <a:buClr>
                <a:schemeClr val="dk1"/>
              </a:buClr>
              <a:buSzPts val="800"/>
              <a:buFont typeface="Poppins"/>
              <a:buChar char="○"/>
            </a:pPr>
            <a:r>
              <a:rPr lang="en" sz="800">
                <a:solidFill>
                  <a:schemeClr val="dk1"/>
                </a:solidFill>
                <a:latin typeface="Poppins"/>
                <a:ea typeface="Poppins"/>
                <a:cs typeface="Poppins"/>
                <a:sym typeface="Poppins"/>
              </a:rPr>
              <a:t>If the file doesn’t exist, the function creates the file and saves the meal data to the file.</a:t>
            </a:r>
            <a:endParaRPr sz="800">
              <a:solidFill>
                <a:schemeClr val="dk1"/>
              </a:solidFill>
              <a:latin typeface="Poppins"/>
              <a:ea typeface="Poppins"/>
              <a:cs typeface="Poppins"/>
              <a:sym typeface="Poppins"/>
            </a:endParaRPr>
          </a:p>
          <a:p>
            <a:pPr indent="-279400" lvl="1" marL="914400" rtl="0" algn="l">
              <a:spcBef>
                <a:spcPts val="0"/>
              </a:spcBef>
              <a:spcAft>
                <a:spcPts val="0"/>
              </a:spcAft>
              <a:buClr>
                <a:schemeClr val="dk1"/>
              </a:buClr>
              <a:buSzPts val="800"/>
              <a:buFont typeface="Poppins"/>
              <a:buChar char="○"/>
            </a:pPr>
            <a:r>
              <a:rPr lang="en" sz="800">
                <a:solidFill>
                  <a:schemeClr val="dk1"/>
                </a:solidFill>
                <a:latin typeface="Poppins"/>
                <a:ea typeface="Poppins"/>
                <a:cs typeface="Poppins"/>
                <a:sym typeface="Poppins"/>
              </a:rPr>
              <a:t>If the file exists, the function saves the meal data to the file.</a:t>
            </a:r>
            <a:endParaRPr sz="800">
              <a:solidFill>
                <a:schemeClr val="dk1"/>
              </a:solidFill>
              <a:latin typeface="Poppins"/>
              <a:ea typeface="Poppins"/>
              <a:cs typeface="Poppins"/>
              <a:sym typeface="Poppins"/>
            </a:endParaRPr>
          </a:p>
          <a:p>
            <a:pPr indent="-279400" lvl="0" marL="457200" rtl="0" algn="l">
              <a:spcBef>
                <a:spcPts val="0"/>
              </a:spcBef>
              <a:spcAft>
                <a:spcPts val="0"/>
              </a:spcAft>
              <a:buClr>
                <a:schemeClr val="dk1"/>
              </a:buClr>
              <a:buSzPts val="800"/>
              <a:buFont typeface="Poppins"/>
              <a:buChar char="●"/>
            </a:pPr>
            <a:r>
              <a:rPr lang="en" sz="800">
                <a:solidFill>
                  <a:schemeClr val="dk1"/>
                </a:solidFill>
                <a:latin typeface="Poppins"/>
                <a:ea typeface="Poppins"/>
                <a:cs typeface="Poppins"/>
                <a:sym typeface="Poppins"/>
              </a:rPr>
              <a:t>Users then </a:t>
            </a:r>
            <a:r>
              <a:rPr lang="en" sz="800">
                <a:solidFill>
                  <a:schemeClr val="dk1"/>
                </a:solidFill>
                <a:latin typeface="Poppins"/>
                <a:ea typeface="Poppins"/>
                <a:cs typeface="Poppins"/>
                <a:sym typeface="Poppins"/>
              </a:rPr>
              <a:t>receive</a:t>
            </a:r>
            <a:r>
              <a:rPr lang="en" sz="800">
                <a:solidFill>
                  <a:schemeClr val="dk1"/>
                </a:solidFill>
                <a:latin typeface="Poppins"/>
                <a:ea typeface="Poppins"/>
                <a:cs typeface="Poppins"/>
                <a:sym typeface="Poppins"/>
              </a:rPr>
              <a:t> a confirmation that the meals have been saved to the diary.</a:t>
            </a:r>
            <a:endParaRPr sz="800">
              <a:solidFill>
                <a:schemeClr val="dk1"/>
              </a:solidFill>
              <a:latin typeface="Poppins"/>
              <a:ea typeface="Poppins"/>
              <a:cs typeface="Poppins"/>
              <a:sym typeface="Poppins"/>
            </a:endParaRPr>
          </a:p>
        </p:txBody>
      </p:sp>
      <p:pic>
        <p:nvPicPr>
          <p:cNvPr id="190" name="Google Shape;190;p27"/>
          <p:cNvPicPr preferRelativeResize="0"/>
          <p:nvPr/>
        </p:nvPicPr>
        <p:blipFill>
          <a:blip r:embed="rId3">
            <a:alphaModFix/>
          </a:blip>
          <a:stretch>
            <a:fillRect/>
          </a:stretch>
        </p:blipFill>
        <p:spPr>
          <a:xfrm>
            <a:off x="1865563" y="2324363"/>
            <a:ext cx="4943475" cy="1857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4" name="Shape 194"/>
        <p:cNvGrpSpPr/>
        <p:nvPr/>
      </p:nvGrpSpPr>
      <p:grpSpPr>
        <a:xfrm>
          <a:off x="0" y="0"/>
          <a:ext cx="0" cy="0"/>
          <a:chOff x="0" y="0"/>
          <a:chExt cx="0" cy="0"/>
        </a:xfrm>
      </p:grpSpPr>
      <p:sp>
        <p:nvSpPr>
          <p:cNvPr id="195" name="Google Shape;195;p28"/>
          <p:cNvSpPr txBox="1"/>
          <p:nvPr>
            <p:ph type="title"/>
          </p:nvPr>
        </p:nvSpPr>
        <p:spPr>
          <a:xfrm>
            <a:off x="314000" y="356625"/>
            <a:ext cx="2922600" cy="79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008081"/>
                </a:solidFill>
                <a:latin typeface="Poppins Medium"/>
                <a:ea typeface="Poppins Medium"/>
                <a:cs typeface="Poppins Medium"/>
                <a:sym typeface="Poppins Medium"/>
              </a:rPr>
              <a:t>LOGIC &amp; CODE</a:t>
            </a:r>
            <a:endParaRPr sz="1800">
              <a:solidFill>
                <a:srgbClr val="008081"/>
              </a:solidFill>
              <a:latin typeface="Poppins Medium"/>
              <a:ea typeface="Poppins Medium"/>
              <a:cs typeface="Poppins Medium"/>
              <a:sym typeface="Poppins Medium"/>
            </a:endParaRPr>
          </a:p>
          <a:p>
            <a:pPr indent="0" lvl="0" marL="0" rtl="0" algn="l">
              <a:spcBef>
                <a:spcPts val="0"/>
              </a:spcBef>
              <a:spcAft>
                <a:spcPts val="0"/>
              </a:spcAft>
              <a:buNone/>
            </a:pPr>
            <a:r>
              <a:rPr lang="en" sz="944">
                <a:solidFill>
                  <a:srgbClr val="00B5B5"/>
                </a:solidFill>
                <a:latin typeface="Poppins Medium"/>
                <a:ea typeface="Poppins Medium"/>
                <a:cs typeface="Poppins Medium"/>
                <a:sym typeface="Poppins Medium"/>
              </a:rPr>
              <a:t>Displaying the diary</a:t>
            </a:r>
            <a:endParaRPr sz="2700">
              <a:latin typeface="Poppins Medium"/>
              <a:ea typeface="Poppins Medium"/>
              <a:cs typeface="Poppins Medium"/>
              <a:sym typeface="Poppins Medium"/>
            </a:endParaRPr>
          </a:p>
        </p:txBody>
      </p:sp>
      <p:sp>
        <p:nvSpPr>
          <p:cNvPr id="196" name="Google Shape;196;p28"/>
          <p:cNvSpPr/>
          <p:nvPr/>
        </p:nvSpPr>
        <p:spPr>
          <a:xfrm>
            <a:off x="0" y="4756000"/>
            <a:ext cx="9144000" cy="3876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txBox="1"/>
          <p:nvPr>
            <p:ph idx="12" type="sldNum"/>
          </p:nvPr>
        </p:nvSpPr>
        <p:spPr>
          <a:xfrm>
            <a:off x="8479158" y="47168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Poppins"/>
                <a:ea typeface="Poppins"/>
                <a:cs typeface="Poppins"/>
                <a:sym typeface="Poppins"/>
              </a:rPr>
              <a:t>‹#›</a:t>
            </a:fld>
            <a:endParaRPr>
              <a:solidFill>
                <a:schemeClr val="lt1"/>
              </a:solidFill>
              <a:latin typeface="Poppins"/>
              <a:ea typeface="Poppins"/>
              <a:cs typeface="Poppins"/>
              <a:sym typeface="Poppins"/>
            </a:endParaRPr>
          </a:p>
        </p:txBody>
      </p:sp>
      <p:sp>
        <p:nvSpPr>
          <p:cNvPr id="198" name="Google Shape;198;p28"/>
          <p:cNvSpPr txBox="1"/>
          <p:nvPr>
            <p:ph idx="1" type="body"/>
          </p:nvPr>
        </p:nvSpPr>
        <p:spPr>
          <a:xfrm>
            <a:off x="316500" y="872450"/>
            <a:ext cx="8367900" cy="330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800">
                <a:solidFill>
                  <a:schemeClr val="dk1"/>
                </a:solidFill>
                <a:latin typeface="Poppins"/>
                <a:ea typeface="Poppins"/>
                <a:cs typeface="Poppins"/>
                <a:sym typeface="Poppins"/>
              </a:rPr>
              <a:t>A function to display the food diary using PrettyTable was created to convert diary.csv data into an ASCII table to be displayed on the terminal screen.</a:t>
            </a:r>
            <a:endParaRPr sz="800">
              <a:solidFill>
                <a:schemeClr val="dk1"/>
              </a:solidFill>
              <a:latin typeface="Poppins"/>
              <a:ea typeface="Poppins"/>
              <a:cs typeface="Poppins"/>
              <a:sym typeface="Poppins"/>
            </a:endParaRPr>
          </a:p>
        </p:txBody>
      </p:sp>
      <p:pic>
        <p:nvPicPr>
          <p:cNvPr id="199" name="Google Shape;199;p28"/>
          <p:cNvPicPr preferRelativeResize="0"/>
          <p:nvPr/>
        </p:nvPicPr>
        <p:blipFill>
          <a:blip r:embed="rId3">
            <a:alphaModFix/>
          </a:blip>
          <a:stretch>
            <a:fillRect/>
          </a:stretch>
        </p:blipFill>
        <p:spPr>
          <a:xfrm>
            <a:off x="2205025" y="1420463"/>
            <a:ext cx="4733925" cy="2409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3" name="Shape 203"/>
        <p:cNvGrpSpPr/>
        <p:nvPr/>
      </p:nvGrpSpPr>
      <p:grpSpPr>
        <a:xfrm>
          <a:off x="0" y="0"/>
          <a:ext cx="0" cy="0"/>
          <a:chOff x="0" y="0"/>
          <a:chExt cx="0" cy="0"/>
        </a:xfrm>
      </p:grpSpPr>
      <p:sp>
        <p:nvSpPr>
          <p:cNvPr id="204" name="Google Shape;204;p29"/>
          <p:cNvSpPr txBox="1"/>
          <p:nvPr>
            <p:ph type="title"/>
          </p:nvPr>
        </p:nvSpPr>
        <p:spPr>
          <a:xfrm>
            <a:off x="314000" y="356625"/>
            <a:ext cx="2922600" cy="7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8081"/>
                </a:solidFill>
                <a:latin typeface="Poppins Medium"/>
                <a:ea typeface="Poppins Medium"/>
                <a:cs typeface="Poppins Medium"/>
                <a:sym typeface="Poppins Medium"/>
              </a:rPr>
              <a:t>LOGIC &amp; CODE</a:t>
            </a:r>
            <a:endParaRPr sz="1800">
              <a:solidFill>
                <a:srgbClr val="008081"/>
              </a:solidFill>
              <a:latin typeface="Poppins Medium"/>
              <a:ea typeface="Poppins Medium"/>
              <a:cs typeface="Poppins Medium"/>
              <a:sym typeface="Poppins Medium"/>
            </a:endParaRPr>
          </a:p>
          <a:p>
            <a:pPr indent="0" lvl="0" marL="0" rtl="0" algn="l">
              <a:spcBef>
                <a:spcPts val="0"/>
              </a:spcBef>
              <a:spcAft>
                <a:spcPts val="0"/>
              </a:spcAft>
              <a:buNone/>
            </a:pPr>
            <a:r>
              <a:rPr lang="en" sz="944">
                <a:solidFill>
                  <a:srgbClr val="00B5B5"/>
                </a:solidFill>
                <a:latin typeface="Poppins Medium"/>
                <a:ea typeface="Poppins Medium"/>
                <a:cs typeface="Poppins Medium"/>
                <a:sym typeface="Poppins Medium"/>
              </a:rPr>
              <a:t>Additional app features</a:t>
            </a:r>
            <a:endParaRPr sz="2700">
              <a:latin typeface="Poppins Medium"/>
              <a:ea typeface="Poppins Medium"/>
              <a:cs typeface="Poppins Medium"/>
              <a:sym typeface="Poppins Medium"/>
            </a:endParaRPr>
          </a:p>
        </p:txBody>
      </p:sp>
      <p:sp>
        <p:nvSpPr>
          <p:cNvPr id="205" name="Google Shape;205;p29"/>
          <p:cNvSpPr/>
          <p:nvPr/>
        </p:nvSpPr>
        <p:spPr>
          <a:xfrm>
            <a:off x="0" y="4756000"/>
            <a:ext cx="9144000" cy="3876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txBox="1"/>
          <p:nvPr>
            <p:ph idx="12" type="sldNum"/>
          </p:nvPr>
        </p:nvSpPr>
        <p:spPr>
          <a:xfrm>
            <a:off x="8479158" y="47168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Poppins"/>
                <a:ea typeface="Poppins"/>
                <a:cs typeface="Poppins"/>
                <a:sym typeface="Poppins"/>
              </a:rPr>
              <a:t>‹#›</a:t>
            </a:fld>
            <a:endParaRPr>
              <a:solidFill>
                <a:schemeClr val="lt1"/>
              </a:solidFill>
              <a:latin typeface="Poppins"/>
              <a:ea typeface="Poppins"/>
              <a:cs typeface="Poppins"/>
              <a:sym typeface="Poppins"/>
            </a:endParaRPr>
          </a:p>
        </p:txBody>
      </p:sp>
      <p:sp>
        <p:nvSpPr>
          <p:cNvPr id="207" name="Google Shape;207;p29"/>
          <p:cNvSpPr txBox="1"/>
          <p:nvPr>
            <p:ph idx="1" type="body"/>
          </p:nvPr>
        </p:nvSpPr>
        <p:spPr>
          <a:xfrm>
            <a:off x="316500" y="872450"/>
            <a:ext cx="8367900" cy="106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00">
                <a:solidFill>
                  <a:schemeClr val="dk1"/>
                </a:solidFill>
                <a:latin typeface="Poppins"/>
                <a:ea typeface="Poppins"/>
                <a:cs typeface="Poppins"/>
                <a:sym typeface="Poppins"/>
              </a:rPr>
              <a:t>Functions</a:t>
            </a:r>
            <a:r>
              <a:rPr lang="en" sz="800">
                <a:solidFill>
                  <a:schemeClr val="dk1"/>
                </a:solidFill>
                <a:latin typeface="Poppins"/>
                <a:ea typeface="Poppins"/>
                <a:cs typeface="Poppins"/>
                <a:sym typeface="Poppins"/>
              </a:rPr>
              <a:t> to display and activate additional app features (edit </a:t>
            </a:r>
            <a:r>
              <a:rPr lang="en" sz="800">
                <a:solidFill>
                  <a:schemeClr val="dk1"/>
                </a:solidFill>
                <a:latin typeface="Poppins"/>
                <a:ea typeface="Poppins"/>
                <a:cs typeface="Poppins"/>
                <a:sym typeface="Poppins"/>
              </a:rPr>
              <a:t>today</a:t>
            </a:r>
            <a:r>
              <a:rPr lang="en" sz="800">
                <a:solidFill>
                  <a:schemeClr val="dk1"/>
                </a:solidFill>
                <a:latin typeface="Poppins"/>
                <a:ea typeface="Poppins"/>
                <a:cs typeface="Poppins"/>
                <a:sym typeface="Poppins"/>
              </a:rPr>
              <a:t>’s meals, edit yesterday’s meals, view diary, exit) were created to:</a:t>
            </a:r>
            <a:endParaRPr sz="800">
              <a:solidFill>
                <a:schemeClr val="dk1"/>
              </a:solidFill>
              <a:latin typeface="Poppins"/>
              <a:ea typeface="Poppins"/>
              <a:cs typeface="Poppins"/>
              <a:sym typeface="Poppins"/>
            </a:endParaRPr>
          </a:p>
          <a:p>
            <a:pPr indent="-279400" lvl="0" marL="457200" rtl="0" algn="l">
              <a:lnSpc>
                <a:spcPct val="100000"/>
              </a:lnSpc>
              <a:spcBef>
                <a:spcPts val="1200"/>
              </a:spcBef>
              <a:spcAft>
                <a:spcPts val="0"/>
              </a:spcAft>
              <a:buClr>
                <a:schemeClr val="dk1"/>
              </a:buClr>
              <a:buSzPts val="800"/>
              <a:buFont typeface="Poppins"/>
              <a:buChar char="●"/>
            </a:pPr>
            <a:r>
              <a:rPr lang="en" sz="800">
                <a:solidFill>
                  <a:schemeClr val="dk1"/>
                </a:solidFill>
                <a:latin typeface="Poppins"/>
                <a:ea typeface="Poppins"/>
                <a:cs typeface="Poppins"/>
                <a:sym typeface="Poppins"/>
              </a:rPr>
              <a:t>Display and prompt users to select additional app features in an easy to read table using PrettyTable.</a:t>
            </a:r>
            <a:endParaRPr sz="800">
              <a:solidFill>
                <a:schemeClr val="dk1"/>
              </a:solidFill>
              <a:latin typeface="Poppins"/>
              <a:ea typeface="Poppins"/>
              <a:cs typeface="Poppins"/>
              <a:sym typeface="Poppins"/>
            </a:endParaRPr>
          </a:p>
          <a:p>
            <a:pPr indent="-279400" lvl="0" marL="457200" rtl="0" algn="l">
              <a:lnSpc>
                <a:spcPct val="100000"/>
              </a:lnSpc>
              <a:spcBef>
                <a:spcPts val="0"/>
              </a:spcBef>
              <a:spcAft>
                <a:spcPts val="0"/>
              </a:spcAft>
              <a:buClr>
                <a:schemeClr val="dk1"/>
              </a:buClr>
              <a:buSzPts val="800"/>
              <a:buFont typeface="Poppins"/>
              <a:buChar char="●"/>
            </a:pPr>
            <a:r>
              <a:rPr lang="en" sz="800">
                <a:solidFill>
                  <a:schemeClr val="dk1"/>
                </a:solidFill>
                <a:latin typeface="Poppins"/>
                <a:ea typeface="Poppins"/>
                <a:cs typeface="Poppins"/>
                <a:sym typeface="Poppins"/>
              </a:rPr>
              <a:t>Users must enter the number corresponding to their selection (per features table). An if-elif-else statement handles the scenario if the user enters a blank value, or a value that is not one of the numbers listed in the features table, advising them the input is not recognised, and to try again until a correct selection is entered.</a:t>
            </a:r>
            <a:endParaRPr sz="800">
              <a:solidFill>
                <a:schemeClr val="dk1"/>
              </a:solidFill>
              <a:latin typeface="Poppins"/>
              <a:ea typeface="Poppins"/>
              <a:cs typeface="Poppins"/>
              <a:sym typeface="Poppins"/>
            </a:endParaRPr>
          </a:p>
          <a:p>
            <a:pPr indent="-279400" lvl="0" marL="457200" rtl="0" algn="l">
              <a:spcBef>
                <a:spcPts val="0"/>
              </a:spcBef>
              <a:spcAft>
                <a:spcPts val="0"/>
              </a:spcAft>
              <a:buClr>
                <a:schemeClr val="dk1"/>
              </a:buClr>
              <a:buSzPts val="800"/>
              <a:buFont typeface="Poppins"/>
              <a:buChar char="●"/>
            </a:pPr>
            <a:r>
              <a:rPr lang="en" sz="800">
                <a:solidFill>
                  <a:schemeClr val="dk1"/>
                </a:solidFill>
                <a:latin typeface="Poppins"/>
                <a:ea typeface="Poppins"/>
                <a:cs typeface="Poppins"/>
                <a:sym typeface="Poppins"/>
              </a:rPr>
              <a:t>Additional app features are called after meals are inputted or edited, or the diary is viewed.</a:t>
            </a:r>
            <a:endParaRPr sz="800">
              <a:solidFill>
                <a:schemeClr val="dk1"/>
              </a:solidFill>
              <a:latin typeface="Poppins"/>
              <a:ea typeface="Poppins"/>
              <a:cs typeface="Poppins"/>
              <a:sym typeface="Poppins"/>
            </a:endParaRPr>
          </a:p>
        </p:txBody>
      </p:sp>
      <p:pic>
        <p:nvPicPr>
          <p:cNvPr id="208" name="Google Shape;208;p29"/>
          <p:cNvPicPr preferRelativeResize="0"/>
          <p:nvPr/>
        </p:nvPicPr>
        <p:blipFill>
          <a:blip r:embed="rId3">
            <a:alphaModFix/>
          </a:blip>
          <a:stretch>
            <a:fillRect/>
          </a:stretch>
        </p:blipFill>
        <p:spPr>
          <a:xfrm>
            <a:off x="1849025" y="1935650"/>
            <a:ext cx="5165449" cy="1063350"/>
          </a:xfrm>
          <a:prstGeom prst="rect">
            <a:avLst/>
          </a:prstGeom>
          <a:noFill/>
          <a:ln>
            <a:noFill/>
          </a:ln>
        </p:spPr>
      </p:pic>
      <p:pic>
        <p:nvPicPr>
          <p:cNvPr id="209" name="Google Shape;209;p29"/>
          <p:cNvPicPr preferRelativeResize="0"/>
          <p:nvPr/>
        </p:nvPicPr>
        <p:blipFill>
          <a:blip r:embed="rId4">
            <a:alphaModFix/>
          </a:blip>
          <a:stretch>
            <a:fillRect/>
          </a:stretch>
        </p:blipFill>
        <p:spPr>
          <a:xfrm>
            <a:off x="2214475" y="3063810"/>
            <a:ext cx="4434550" cy="149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3" name="Shape 213"/>
        <p:cNvGrpSpPr/>
        <p:nvPr/>
      </p:nvGrpSpPr>
      <p:grpSpPr>
        <a:xfrm>
          <a:off x="0" y="0"/>
          <a:ext cx="0" cy="0"/>
          <a:chOff x="0" y="0"/>
          <a:chExt cx="0" cy="0"/>
        </a:xfrm>
      </p:grpSpPr>
      <p:sp>
        <p:nvSpPr>
          <p:cNvPr id="214" name="Google Shape;214;p30"/>
          <p:cNvSpPr txBox="1"/>
          <p:nvPr>
            <p:ph type="title"/>
          </p:nvPr>
        </p:nvSpPr>
        <p:spPr>
          <a:xfrm>
            <a:off x="322400" y="341525"/>
            <a:ext cx="2961000" cy="3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44">
                <a:solidFill>
                  <a:srgbClr val="008081"/>
                </a:solidFill>
                <a:latin typeface="Poppins Medium"/>
                <a:ea typeface="Poppins Medium"/>
                <a:cs typeface="Poppins Medium"/>
                <a:sym typeface="Poppins Medium"/>
              </a:rPr>
              <a:t>PROJECT PLAN</a:t>
            </a:r>
            <a:endParaRPr sz="1844">
              <a:solidFill>
                <a:srgbClr val="008081"/>
              </a:solidFill>
              <a:latin typeface="Poppins Medium"/>
              <a:ea typeface="Poppins Medium"/>
              <a:cs typeface="Poppins Medium"/>
              <a:sym typeface="Poppins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
        <p:nvSpPr>
          <p:cNvPr id="215" name="Google Shape;215;p30"/>
          <p:cNvSpPr/>
          <p:nvPr/>
        </p:nvSpPr>
        <p:spPr>
          <a:xfrm>
            <a:off x="0" y="4756000"/>
            <a:ext cx="9144000" cy="3876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txBox="1"/>
          <p:nvPr>
            <p:ph idx="1" type="body"/>
          </p:nvPr>
        </p:nvSpPr>
        <p:spPr>
          <a:xfrm>
            <a:off x="322400" y="697575"/>
            <a:ext cx="4009800" cy="3666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800">
                <a:solidFill>
                  <a:schemeClr val="dk1"/>
                </a:solidFill>
                <a:latin typeface="Poppins"/>
                <a:ea typeface="Poppins"/>
                <a:cs typeface="Poppins"/>
                <a:sym typeface="Poppins"/>
              </a:rPr>
              <a:t>The project plan was tracked using Trello. </a:t>
            </a:r>
            <a:endParaRPr sz="8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rPr lang="en" sz="800">
                <a:solidFill>
                  <a:schemeClr val="dk1"/>
                </a:solidFill>
                <a:latin typeface="Poppins"/>
                <a:ea typeface="Poppins"/>
                <a:cs typeface="Poppins"/>
                <a:sym typeface="Poppins"/>
              </a:rPr>
              <a:t>View the board here: </a:t>
            </a:r>
            <a:r>
              <a:rPr lang="en" sz="800" u="sng">
                <a:solidFill>
                  <a:schemeClr val="hlink"/>
                </a:solidFill>
                <a:latin typeface="Poppins"/>
                <a:ea typeface="Poppins"/>
                <a:cs typeface="Poppins"/>
                <a:sym typeface="Poppins"/>
                <a:hlinkClick r:id="rId3"/>
              </a:rPr>
              <a:t>https://trello.com/b/TwGduS2x/t1a3-terminal-app</a:t>
            </a:r>
            <a:r>
              <a:rPr lang="en" sz="800">
                <a:solidFill>
                  <a:schemeClr val="dk1"/>
                </a:solidFill>
                <a:latin typeface="Poppins"/>
                <a:ea typeface="Poppins"/>
                <a:cs typeface="Poppins"/>
                <a:sym typeface="Poppins"/>
              </a:rPr>
              <a:t>.  </a:t>
            </a:r>
            <a:endParaRPr sz="8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t/>
            </a:r>
            <a:endParaRPr sz="8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rPr lang="en" sz="800">
                <a:solidFill>
                  <a:schemeClr val="dk1"/>
                </a:solidFill>
                <a:latin typeface="Poppins"/>
                <a:ea typeface="Poppins"/>
                <a:cs typeface="Poppins"/>
                <a:sym typeface="Poppins"/>
              </a:rPr>
              <a:t>The project was broken down into 5 stages:</a:t>
            </a:r>
            <a:endParaRPr sz="8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rPr b="1" lang="en" sz="800">
                <a:solidFill>
                  <a:schemeClr val="dk1"/>
                </a:solidFill>
                <a:latin typeface="Poppins"/>
                <a:ea typeface="Poppins"/>
                <a:cs typeface="Poppins"/>
                <a:sym typeface="Poppins"/>
              </a:rPr>
              <a:t>Stage 1: Initial Planning</a:t>
            </a:r>
            <a:r>
              <a:rPr lang="en" sz="800">
                <a:solidFill>
                  <a:schemeClr val="dk1"/>
                </a:solidFill>
                <a:latin typeface="Poppins"/>
                <a:ea typeface="Poppins"/>
                <a:cs typeface="Poppins"/>
                <a:sym typeface="Poppins"/>
              </a:rPr>
              <a:t> where a full outline of the tasks and </a:t>
            </a:r>
            <a:r>
              <a:rPr lang="en" sz="800">
                <a:solidFill>
                  <a:schemeClr val="dk1"/>
                </a:solidFill>
                <a:latin typeface="Poppins"/>
                <a:ea typeface="Poppins"/>
                <a:cs typeface="Poppins"/>
                <a:sym typeface="Poppins"/>
              </a:rPr>
              <a:t>subtasks</a:t>
            </a:r>
            <a:r>
              <a:rPr lang="en" sz="800">
                <a:solidFill>
                  <a:schemeClr val="dk1"/>
                </a:solidFill>
                <a:latin typeface="Poppins"/>
                <a:ea typeface="Poppins"/>
                <a:cs typeface="Poppins"/>
                <a:sym typeface="Poppins"/>
              </a:rPr>
              <a:t> required to complete the project were listed in Trello in order of what was to be actioned and completed first. This ensured no steps were missed and provided a useful guideline for the order of operations.</a:t>
            </a:r>
            <a:endParaRPr sz="8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t/>
            </a:r>
            <a:endParaRPr sz="8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rPr b="1" lang="en" sz="800">
                <a:solidFill>
                  <a:schemeClr val="dk1"/>
                </a:solidFill>
                <a:latin typeface="Poppins"/>
                <a:ea typeface="Poppins"/>
                <a:cs typeface="Poppins"/>
                <a:sym typeface="Poppins"/>
              </a:rPr>
              <a:t>Stage 2: Planning Progress </a:t>
            </a:r>
            <a:r>
              <a:rPr lang="en" sz="800">
                <a:solidFill>
                  <a:schemeClr val="dk1"/>
                </a:solidFill>
                <a:latin typeface="Poppins"/>
                <a:ea typeface="Poppins"/>
                <a:cs typeface="Poppins"/>
                <a:sym typeface="Poppins"/>
              </a:rPr>
              <a:t>including the initial approval of the app idea by CA educators and the development of a full app plan including target users and app features. Then, decisions on key app features and functionality were made, and the research of Python packages and useful functions commenced.</a:t>
            </a:r>
            <a:endParaRPr sz="800">
              <a:solidFill>
                <a:schemeClr val="dk1"/>
              </a:solidFill>
              <a:latin typeface="Poppins"/>
              <a:ea typeface="Poppins"/>
              <a:cs typeface="Poppins"/>
              <a:sym typeface="Poppins"/>
            </a:endParaRPr>
          </a:p>
          <a:p>
            <a:pPr indent="0" lvl="0" marL="0" rtl="0" algn="l">
              <a:lnSpc>
                <a:spcPct val="135714"/>
              </a:lnSpc>
              <a:spcBef>
                <a:spcPts val="0"/>
              </a:spcBef>
              <a:spcAft>
                <a:spcPts val="0"/>
              </a:spcAft>
              <a:buClr>
                <a:schemeClr val="dk1"/>
              </a:buClr>
              <a:buSzPts val="1100"/>
              <a:buFont typeface="Arial"/>
              <a:buNone/>
            </a:pPr>
            <a:r>
              <a:t/>
            </a:r>
            <a:endParaRPr sz="800">
              <a:solidFill>
                <a:schemeClr val="dk1"/>
              </a:solidFill>
              <a:latin typeface="Poppins"/>
              <a:ea typeface="Poppins"/>
              <a:cs typeface="Poppins"/>
              <a:sym typeface="Poppins"/>
            </a:endParaRPr>
          </a:p>
          <a:p>
            <a:pPr indent="0" lvl="0" marL="0" rtl="0" algn="l">
              <a:lnSpc>
                <a:spcPct val="100000"/>
              </a:lnSpc>
              <a:spcBef>
                <a:spcPts val="0"/>
              </a:spcBef>
              <a:spcAft>
                <a:spcPts val="0"/>
              </a:spcAft>
              <a:buNone/>
            </a:pPr>
            <a:r>
              <a:t/>
            </a:r>
            <a:endParaRPr sz="900">
              <a:solidFill>
                <a:schemeClr val="dk1"/>
              </a:solidFill>
              <a:latin typeface="Poppins"/>
              <a:ea typeface="Poppins"/>
              <a:cs typeface="Poppins"/>
              <a:sym typeface="Poppins"/>
            </a:endParaRPr>
          </a:p>
          <a:p>
            <a:pPr indent="0" lvl="0" marL="0" rtl="0" algn="l">
              <a:lnSpc>
                <a:spcPct val="100000"/>
              </a:lnSpc>
              <a:spcBef>
                <a:spcPts val="0"/>
              </a:spcBef>
              <a:spcAft>
                <a:spcPts val="0"/>
              </a:spcAft>
              <a:buNone/>
            </a:pPr>
            <a:r>
              <a:t/>
            </a:r>
            <a:endParaRPr sz="900">
              <a:solidFill>
                <a:schemeClr val="dk1"/>
              </a:solidFill>
              <a:latin typeface="Poppins"/>
              <a:ea typeface="Poppins"/>
              <a:cs typeface="Poppins"/>
              <a:sym typeface="Poppins"/>
            </a:endParaRPr>
          </a:p>
          <a:p>
            <a:pPr indent="0" lvl="0" marL="0" rtl="0" algn="l">
              <a:spcBef>
                <a:spcPts val="0"/>
              </a:spcBef>
              <a:spcAft>
                <a:spcPts val="1200"/>
              </a:spcAft>
              <a:buNone/>
            </a:pPr>
            <a:r>
              <a:t/>
            </a:r>
            <a:endParaRPr sz="900">
              <a:solidFill>
                <a:schemeClr val="dk1"/>
              </a:solidFill>
              <a:latin typeface="Poppins"/>
              <a:ea typeface="Poppins"/>
              <a:cs typeface="Poppins"/>
              <a:sym typeface="Poppins"/>
            </a:endParaRPr>
          </a:p>
        </p:txBody>
      </p:sp>
      <p:sp>
        <p:nvSpPr>
          <p:cNvPr id="217" name="Google Shape;217;p30"/>
          <p:cNvSpPr txBox="1"/>
          <p:nvPr>
            <p:ph idx="12" type="sldNum"/>
          </p:nvPr>
        </p:nvSpPr>
        <p:spPr>
          <a:xfrm>
            <a:off x="8472458" y="47529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Poppins"/>
                <a:ea typeface="Poppins"/>
                <a:cs typeface="Poppins"/>
                <a:sym typeface="Poppins"/>
              </a:rPr>
              <a:t>‹#›</a:t>
            </a:fld>
            <a:endParaRPr>
              <a:solidFill>
                <a:schemeClr val="lt1"/>
              </a:solidFill>
              <a:latin typeface="Poppins"/>
              <a:ea typeface="Poppins"/>
              <a:cs typeface="Poppins"/>
              <a:sym typeface="Poppins"/>
            </a:endParaRPr>
          </a:p>
        </p:txBody>
      </p:sp>
      <p:pic>
        <p:nvPicPr>
          <p:cNvPr id="218" name="Google Shape;218;p30"/>
          <p:cNvPicPr preferRelativeResize="0"/>
          <p:nvPr/>
        </p:nvPicPr>
        <p:blipFill>
          <a:blip r:embed="rId4">
            <a:alphaModFix/>
          </a:blip>
          <a:stretch>
            <a:fillRect/>
          </a:stretch>
        </p:blipFill>
        <p:spPr>
          <a:xfrm>
            <a:off x="4797925" y="152400"/>
            <a:ext cx="3674516" cy="4451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2" name="Shape 222"/>
        <p:cNvGrpSpPr/>
        <p:nvPr/>
      </p:nvGrpSpPr>
      <p:grpSpPr>
        <a:xfrm>
          <a:off x="0" y="0"/>
          <a:ext cx="0" cy="0"/>
          <a:chOff x="0" y="0"/>
          <a:chExt cx="0" cy="0"/>
        </a:xfrm>
      </p:grpSpPr>
      <p:sp>
        <p:nvSpPr>
          <p:cNvPr id="223" name="Google Shape;223;p31"/>
          <p:cNvSpPr txBox="1"/>
          <p:nvPr>
            <p:ph type="title"/>
          </p:nvPr>
        </p:nvSpPr>
        <p:spPr>
          <a:xfrm>
            <a:off x="322400" y="341525"/>
            <a:ext cx="2961000" cy="3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44">
                <a:solidFill>
                  <a:srgbClr val="008081"/>
                </a:solidFill>
                <a:latin typeface="Poppins Medium"/>
                <a:ea typeface="Poppins Medium"/>
                <a:cs typeface="Poppins Medium"/>
                <a:sym typeface="Poppins Medium"/>
              </a:rPr>
              <a:t>PROJECT PLAN</a:t>
            </a:r>
            <a:endParaRPr sz="1844">
              <a:solidFill>
                <a:srgbClr val="008081"/>
              </a:solidFill>
              <a:latin typeface="Poppins Medium"/>
              <a:ea typeface="Poppins Medium"/>
              <a:cs typeface="Poppins Medium"/>
              <a:sym typeface="Poppins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
        <p:nvSpPr>
          <p:cNvPr id="224" name="Google Shape;224;p31"/>
          <p:cNvSpPr/>
          <p:nvPr/>
        </p:nvSpPr>
        <p:spPr>
          <a:xfrm>
            <a:off x="0" y="4756000"/>
            <a:ext cx="9144000" cy="3876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1"/>
          <p:cNvSpPr txBox="1"/>
          <p:nvPr>
            <p:ph idx="1" type="body"/>
          </p:nvPr>
        </p:nvSpPr>
        <p:spPr>
          <a:xfrm>
            <a:off x="322400" y="697575"/>
            <a:ext cx="3158100" cy="3666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700">
                <a:solidFill>
                  <a:schemeClr val="dk1"/>
                </a:solidFill>
                <a:latin typeface="Poppins"/>
                <a:ea typeface="Poppins"/>
                <a:cs typeface="Poppins"/>
                <a:sym typeface="Poppins"/>
              </a:rPr>
              <a:t>Stage 3: Testing &amp; Development </a:t>
            </a:r>
            <a:r>
              <a:rPr lang="en" sz="700">
                <a:solidFill>
                  <a:schemeClr val="dk1"/>
                </a:solidFill>
                <a:latin typeface="Poppins"/>
                <a:ea typeface="Poppins"/>
                <a:cs typeface="Poppins"/>
                <a:sym typeface="Poppins"/>
              </a:rPr>
              <a:t>where manual tests were conducted on two key features (inputting meals and saving to .csv) and then developed in Visual Studio Code. The manual tests were both unit tests which were designed to test several scenarios to ensure the functions worked as intended, and enhanced the overall user experience.</a:t>
            </a:r>
            <a:endParaRPr sz="7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rPr lang="en" sz="700">
                <a:solidFill>
                  <a:schemeClr val="dk1"/>
                </a:solidFill>
                <a:latin typeface="Poppins"/>
                <a:ea typeface="Poppins"/>
                <a:cs typeface="Poppins"/>
                <a:sym typeface="Poppins"/>
              </a:rPr>
              <a:t>A development plan board containing a checklist of all the requirements of the assignment helped to guide the features and functionality of the app, as well as other important best practices (e.g. PEP8 style convention, regular GitHub commits).</a:t>
            </a:r>
            <a:endParaRPr sz="7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rPr lang="en" sz="700">
                <a:solidFill>
                  <a:schemeClr val="dk1"/>
                </a:solidFill>
                <a:latin typeface="Poppins"/>
                <a:ea typeface="Poppins"/>
                <a:cs typeface="Poppins"/>
                <a:sym typeface="Poppins"/>
              </a:rPr>
              <a:t>Key feature plan boards were also created as these features are critical to the app running as expected, without errors. Again, a checklist was used including approximate durations to guide the development process.</a:t>
            </a:r>
            <a:endParaRPr sz="7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t/>
            </a:r>
            <a:endParaRPr sz="7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rPr b="1" lang="en" sz="700">
                <a:solidFill>
                  <a:schemeClr val="dk1"/>
                </a:solidFill>
                <a:latin typeface="Poppins"/>
                <a:ea typeface="Poppins"/>
                <a:cs typeface="Poppins"/>
                <a:sym typeface="Poppins"/>
              </a:rPr>
              <a:t>Stage 4: </a:t>
            </a:r>
            <a:r>
              <a:rPr b="1" lang="en" sz="700">
                <a:solidFill>
                  <a:schemeClr val="dk1"/>
                </a:solidFill>
                <a:latin typeface="Poppins"/>
                <a:ea typeface="Poppins"/>
                <a:cs typeface="Poppins"/>
                <a:sym typeface="Poppins"/>
              </a:rPr>
              <a:t>Scripting &amp; Documentation</a:t>
            </a:r>
            <a:r>
              <a:rPr lang="en" sz="700">
                <a:solidFill>
                  <a:schemeClr val="dk1"/>
                </a:solidFill>
                <a:latin typeface="Poppins"/>
                <a:ea typeface="Poppins"/>
                <a:cs typeface="Poppins"/>
                <a:sym typeface="Poppins"/>
              </a:rPr>
              <a:t> where a bash script was written to facilitate execution of the program. In addition, documentation (README.md) was written containing all information necessary for users to run the program plus additional helpful information about the program and its functions and features.</a:t>
            </a:r>
            <a:endParaRPr sz="7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t/>
            </a:r>
            <a:endParaRPr sz="7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rPr b="1" lang="en" sz="700">
                <a:solidFill>
                  <a:schemeClr val="dk1"/>
                </a:solidFill>
                <a:latin typeface="Poppins"/>
                <a:ea typeface="Poppins"/>
                <a:cs typeface="Poppins"/>
                <a:sym typeface="Poppins"/>
              </a:rPr>
              <a:t>Stage 5: Completion &amp; Submission</a:t>
            </a:r>
            <a:r>
              <a:rPr lang="en" sz="700">
                <a:solidFill>
                  <a:schemeClr val="dk1"/>
                </a:solidFill>
                <a:latin typeface="Poppins"/>
                <a:ea typeface="Poppins"/>
                <a:cs typeface="Poppins"/>
                <a:sym typeface="Poppins"/>
              </a:rPr>
              <a:t> where I </a:t>
            </a:r>
            <a:r>
              <a:rPr lang="en" sz="700">
                <a:solidFill>
                  <a:schemeClr val="dk1"/>
                </a:solidFill>
                <a:latin typeface="Poppins"/>
                <a:ea typeface="Poppins"/>
                <a:cs typeface="Poppins"/>
                <a:sym typeface="Poppins"/>
              </a:rPr>
              <a:t>packaged up all files and documentation into a .zip file as per the assessment requirements, and submitted via Canvas.</a:t>
            </a:r>
            <a:endParaRPr sz="7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t/>
            </a:r>
            <a:endParaRPr sz="7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t/>
            </a:r>
            <a:endParaRPr sz="7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t/>
            </a:r>
            <a:endParaRPr sz="800">
              <a:solidFill>
                <a:schemeClr val="dk1"/>
              </a:solidFill>
              <a:latin typeface="Poppins"/>
              <a:ea typeface="Poppins"/>
              <a:cs typeface="Poppins"/>
              <a:sym typeface="Poppins"/>
            </a:endParaRPr>
          </a:p>
          <a:p>
            <a:pPr indent="0" lvl="0" marL="0" rtl="0" algn="l">
              <a:spcBef>
                <a:spcPts val="0"/>
              </a:spcBef>
              <a:spcAft>
                <a:spcPts val="1200"/>
              </a:spcAft>
              <a:buNone/>
            </a:pPr>
            <a:r>
              <a:t/>
            </a:r>
            <a:endParaRPr sz="900">
              <a:solidFill>
                <a:schemeClr val="dk1"/>
              </a:solidFill>
              <a:latin typeface="Poppins"/>
              <a:ea typeface="Poppins"/>
              <a:cs typeface="Poppins"/>
              <a:sym typeface="Poppins"/>
            </a:endParaRPr>
          </a:p>
        </p:txBody>
      </p:sp>
      <p:sp>
        <p:nvSpPr>
          <p:cNvPr id="226" name="Google Shape;226;p31"/>
          <p:cNvSpPr txBox="1"/>
          <p:nvPr>
            <p:ph idx="12" type="sldNum"/>
          </p:nvPr>
        </p:nvSpPr>
        <p:spPr>
          <a:xfrm>
            <a:off x="8472458" y="47529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Poppins"/>
                <a:ea typeface="Poppins"/>
                <a:cs typeface="Poppins"/>
                <a:sym typeface="Poppins"/>
              </a:rPr>
              <a:t>‹#›</a:t>
            </a:fld>
            <a:endParaRPr>
              <a:solidFill>
                <a:schemeClr val="lt1"/>
              </a:solidFill>
              <a:latin typeface="Poppins"/>
              <a:ea typeface="Poppins"/>
              <a:cs typeface="Poppins"/>
              <a:sym typeface="Poppins"/>
            </a:endParaRPr>
          </a:p>
        </p:txBody>
      </p:sp>
      <p:pic>
        <p:nvPicPr>
          <p:cNvPr id="227" name="Google Shape;227;p31"/>
          <p:cNvPicPr preferRelativeResize="0"/>
          <p:nvPr/>
        </p:nvPicPr>
        <p:blipFill>
          <a:blip r:embed="rId3">
            <a:alphaModFix/>
          </a:blip>
          <a:stretch>
            <a:fillRect/>
          </a:stretch>
        </p:blipFill>
        <p:spPr>
          <a:xfrm>
            <a:off x="6361025" y="735125"/>
            <a:ext cx="2660125" cy="3060467"/>
          </a:xfrm>
          <a:prstGeom prst="rect">
            <a:avLst/>
          </a:prstGeom>
          <a:noFill/>
          <a:ln>
            <a:noFill/>
          </a:ln>
        </p:spPr>
      </p:pic>
      <p:pic>
        <p:nvPicPr>
          <p:cNvPr id="228" name="Google Shape;228;p31"/>
          <p:cNvPicPr preferRelativeResize="0"/>
          <p:nvPr/>
        </p:nvPicPr>
        <p:blipFill>
          <a:blip r:embed="rId4">
            <a:alphaModFix/>
          </a:blip>
          <a:stretch>
            <a:fillRect/>
          </a:stretch>
        </p:blipFill>
        <p:spPr>
          <a:xfrm>
            <a:off x="3615075" y="735125"/>
            <a:ext cx="2660125" cy="30604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1"/>
        </a:solidFill>
      </p:bgPr>
    </p:bg>
    <p:spTree>
      <p:nvGrpSpPr>
        <p:cNvPr id="59" name="Shape 59"/>
        <p:cNvGrpSpPr/>
        <p:nvPr/>
      </p:nvGrpSpPr>
      <p:grpSpPr>
        <a:xfrm>
          <a:off x="0" y="0"/>
          <a:ext cx="0" cy="0"/>
          <a:chOff x="0" y="0"/>
          <a:chExt cx="0" cy="0"/>
        </a:xfrm>
      </p:grpSpPr>
      <p:sp>
        <p:nvSpPr>
          <p:cNvPr id="60" name="Google Shape;60;p14"/>
          <p:cNvSpPr/>
          <p:nvPr/>
        </p:nvSpPr>
        <p:spPr>
          <a:xfrm>
            <a:off x="0" y="0"/>
            <a:ext cx="3616200" cy="51435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4102825" y="696275"/>
            <a:ext cx="4729500" cy="38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Poppins"/>
                <a:ea typeface="Poppins"/>
                <a:cs typeface="Poppins"/>
                <a:sym typeface="Poppins"/>
              </a:rPr>
              <a:t>3</a:t>
            </a:r>
            <a:r>
              <a:rPr lang="en">
                <a:solidFill>
                  <a:schemeClr val="lt1"/>
                </a:solidFill>
                <a:latin typeface="Poppins"/>
                <a:ea typeface="Poppins"/>
                <a:cs typeface="Poppins"/>
                <a:sym typeface="Poppins"/>
              </a:rPr>
              <a:t>		Introduction</a:t>
            </a:r>
            <a:endParaRPr>
              <a:solidFill>
                <a:schemeClr val="lt1"/>
              </a:solidFill>
              <a:latin typeface="Poppins"/>
              <a:ea typeface="Poppins"/>
              <a:cs typeface="Poppins"/>
              <a:sym typeface="Poppins"/>
            </a:endParaRPr>
          </a:p>
          <a:p>
            <a:pPr indent="0" lvl="0" marL="0" rtl="0" algn="l">
              <a:spcBef>
                <a:spcPts val="1200"/>
              </a:spcBef>
              <a:spcAft>
                <a:spcPts val="0"/>
              </a:spcAft>
              <a:buNone/>
            </a:pPr>
            <a:r>
              <a:rPr lang="en">
                <a:solidFill>
                  <a:schemeClr val="lt1"/>
                </a:solidFill>
                <a:latin typeface="Poppins"/>
                <a:ea typeface="Poppins"/>
                <a:cs typeface="Poppins"/>
                <a:sym typeface="Poppins"/>
              </a:rPr>
              <a:t>4 - 10</a:t>
            </a:r>
            <a:r>
              <a:rPr lang="en">
                <a:solidFill>
                  <a:schemeClr val="lt1"/>
                </a:solidFill>
                <a:latin typeface="Poppins"/>
                <a:ea typeface="Poppins"/>
                <a:cs typeface="Poppins"/>
                <a:sym typeface="Poppins"/>
              </a:rPr>
              <a:t>	App walkthrough</a:t>
            </a:r>
            <a:endParaRPr>
              <a:solidFill>
                <a:schemeClr val="lt1"/>
              </a:solidFill>
              <a:latin typeface="Poppins"/>
              <a:ea typeface="Poppins"/>
              <a:cs typeface="Poppins"/>
              <a:sym typeface="Poppins"/>
            </a:endParaRPr>
          </a:p>
          <a:p>
            <a:pPr indent="0" lvl="0" marL="0" rtl="0" algn="l">
              <a:spcBef>
                <a:spcPts val="1200"/>
              </a:spcBef>
              <a:spcAft>
                <a:spcPts val="0"/>
              </a:spcAft>
              <a:buNone/>
            </a:pPr>
            <a:r>
              <a:rPr lang="en">
                <a:solidFill>
                  <a:schemeClr val="lt1"/>
                </a:solidFill>
                <a:latin typeface="Poppins"/>
                <a:ea typeface="Poppins"/>
                <a:cs typeface="Poppins"/>
                <a:sym typeface="Poppins"/>
              </a:rPr>
              <a:t>11 - 17	Logic &amp; code</a:t>
            </a:r>
            <a:endParaRPr>
              <a:solidFill>
                <a:schemeClr val="lt1"/>
              </a:solidFill>
              <a:latin typeface="Poppins"/>
              <a:ea typeface="Poppins"/>
              <a:cs typeface="Poppins"/>
              <a:sym typeface="Poppins"/>
            </a:endParaRPr>
          </a:p>
          <a:p>
            <a:pPr indent="0" lvl="0" marL="0" rtl="0" algn="l">
              <a:lnSpc>
                <a:spcPct val="100000"/>
              </a:lnSpc>
              <a:spcBef>
                <a:spcPts val="1200"/>
              </a:spcBef>
              <a:spcAft>
                <a:spcPts val="0"/>
              </a:spcAft>
              <a:buNone/>
            </a:pPr>
            <a:r>
              <a:rPr lang="en">
                <a:solidFill>
                  <a:schemeClr val="lt1"/>
                </a:solidFill>
                <a:latin typeface="Poppins"/>
                <a:ea typeface="Poppins"/>
                <a:cs typeface="Poppins"/>
                <a:sym typeface="Poppins"/>
              </a:rPr>
              <a:t>18 - 19	Project plan &amp; development</a:t>
            </a:r>
            <a:endParaRPr>
              <a:solidFill>
                <a:schemeClr val="lt1"/>
              </a:solidFill>
              <a:latin typeface="Poppins"/>
              <a:ea typeface="Poppins"/>
              <a:cs typeface="Poppins"/>
              <a:sym typeface="Poppins"/>
            </a:endParaRPr>
          </a:p>
          <a:p>
            <a:pPr indent="457200" lvl="0" marL="457200" rtl="0" algn="l">
              <a:lnSpc>
                <a:spcPct val="100000"/>
              </a:lnSpc>
              <a:spcBef>
                <a:spcPts val="1200"/>
              </a:spcBef>
              <a:spcAft>
                <a:spcPts val="0"/>
              </a:spcAft>
              <a:buNone/>
            </a:pPr>
            <a:r>
              <a:rPr lang="en">
                <a:solidFill>
                  <a:schemeClr val="lt1"/>
                </a:solidFill>
                <a:latin typeface="Poppins"/>
                <a:ea typeface="Poppins"/>
                <a:cs typeface="Poppins"/>
                <a:sym typeface="Poppins"/>
              </a:rPr>
              <a:t>process</a:t>
            </a:r>
            <a:endParaRPr>
              <a:solidFill>
                <a:schemeClr val="lt1"/>
              </a:solidFill>
              <a:latin typeface="Poppins"/>
              <a:ea typeface="Poppins"/>
              <a:cs typeface="Poppins"/>
              <a:sym typeface="Poppins"/>
            </a:endParaRPr>
          </a:p>
          <a:p>
            <a:pPr indent="0" lvl="0" marL="0" rtl="0" algn="l">
              <a:spcBef>
                <a:spcPts val="1200"/>
              </a:spcBef>
              <a:spcAft>
                <a:spcPts val="0"/>
              </a:spcAft>
              <a:buNone/>
            </a:pPr>
            <a:r>
              <a:rPr lang="en">
                <a:solidFill>
                  <a:schemeClr val="lt1"/>
                </a:solidFill>
                <a:latin typeface="Poppins"/>
                <a:ea typeface="Poppins"/>
                <a:cs typeface="Poppins"/>
                <a:sym typeface="Poppins"/>
              </a:rPr>
              <a:t>20	  	Reflection</a:t>
            </a:r>
            <a:endParaRPr>
              <a:solidFill>
                <a:schemeClr val="lt1"/>
              </a:solidFill>
              <a:latin typeface="Poppins"/>
              <a:ea typeface="Poppins"/>
              <a:cs typeface="Poppins"/>
              <a:sym typeface="Poppins"/>
            </a:endParaRPr>
          </a:p>
          <a:p>
            <a:pPr indent="0" lvl="0" marL="0" rtl="0" algn="l">
              <a:spcBef>
                <a:spcPts val="1200"/>
              </a:spcBef>
              <a:spcAft>
                <a:spcPts val="0"/>
              </a:spcAft>
              <a:buNone/>
            </a:pPr>
            <a:r>
              <a:t/>
            </a:r>
            <a:endParaRPr>
              <a:solidFill>
                <a:schemeClr val="lt1"/>
              </a:solidFill>
              <a:latin typeface="Poppins"/>
              <a:ea typeface="Poppins"/>
              <a:cs typeface="Poppins"/>
              <a:sym typeface="Poppins"/>
            </a:endParaRPr>
          </a:p>
          <a:p>
            <a:pPr indent="0" lvl="0" marL="457200" rtl="0" algn="l">
              <a:spcBef>
                <a:spcPts val="1200"/>
              </a:spcBef>
              <a:spcAft>
                <a:spcPts val="1200"/>
              </a:spcAft>
              <a:buNone/>
            </a:pPr>
            <a:r>
              <a:t/>
            </a:r>
            <a:endParaRPr>
              <a:solidFill>
                <a:schemeClr val="lt1"/>
              </a:solidFill>
              <a:latin typeface="Poppins"/>
              <a:ea typeface="Poppins"/>
              <a:cs typeface="Poppins"/>
              <a:sym typeface="Poppins"/>
            </a:endParaRPr>
          </a:p>
        </p:txBody>
      </p:sp>
      <p:sp>
        <p:nvSpPr>
          <p:cNvPr id="62" name="Google Shape;62;p14"/>
          <p:cNvSpPr txBox="1"/>
          <p:nvPr>
            <p:ph type="title"/>
          </p:nvPr>
        </p:nvSpPr>
        <p:spPr>
          <a:xfrm>
            <a:off x="319175" y="632200"/>
            <a:ext cx="2922600" cy="41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solidFill>
                  <a:schemeClr val="lt1"/>
                </a:solidFill>
                <a:latin typeface="Poppins Medium"/>
                <a:ea typeface="Poppins Medium"/>
                <a:cs typeface="Poppins Medium"/>
                <a:sym typeface="Poppins Medium"/>
              </a:rPr>
              <a:t>AGENDA</a:t>
            </a:r>
            <a:endParaRPr sz="3900">
              <a:solidFill>
                <a:schemeClr val="lt1"/>
              </a:solidFill>
              <a:latin typeface="Poppins Medium"/>
              <a:ea typeface="Poppins Medium"/>
              <a:cs typeface="Poppins Medium"/>
              <a:sym typeface="Poppins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2" name="Shape 232"/>
        <p:cNvGrpSpPr/>
        <p:nvPr/>
      </p:nvGrpSpPr>
      <p:grpSpPr>
        <a:xfrm>
          <a:off x="0" y="0"/>
          <a:ext cx="0" cy="0"/>
          <a:chOff x="0" y="0"/>
          <a:chExt cx="0" cy="0"/>
        </a:xfrm>
      </p:grpSpPr>
      <p:sp>
        <p:nvSpPr>
          <p:cNvPr id="233" name="Google Shape;233;p32"/>
          <p:cNvSpPr txBox="1"/>
          <p:nvPr>
            <p:ph type="title"/>
          </p:nvPr>
        </p:nvSpPr>
        <p:spPr>
          <a:xfrm>
            <a:off x="322400" y="341525"/>
            <a:ext cx="2961000" cy="3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44">
                <a:solidFill>
                  <a:srgbClr val="008081"/>
                </a:solidFill>
                <a:latin typeface="Poppins Medium"/>
                <a:ea typeface="Poppins Medium"/>
                <a:cs typeface="Poppins Medium"/>
                <a:sym typeface="Poppins Medium"/>
              </a:rPr>
              <a:t>REFLECTION</a:t>
            </a:r>
            <a:endParaRPr sz="1844">
              <a:solidFill>
                <a:srgbClr val="008081"/>
              </a:solidFill>
              <a:latin typeface="Poppins Medium"/>
              <a:ea typeface="Poppins Medium"/>
              <a:cs typeface="Poppins Medium"/>
              <a:sym typeface="Poppins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
        <p:nvSpPr>
          <p:cNvPr id="234" name="Google Shape;234;p32"/>
          <p:cNvSpPr/>
          <p:nvPr/>
        </p:nvSpPr>
        <p:spPr>
          <a:xfrm>
            <a:off x="0" y="4756000"/>
            <a:ext cx="9144000" cy="3876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2"/>
          <p:cNvSpPr txBox="1"/>
          <p:nvPr>
            <p:ph idx="1" type="body"/>
          </p:nvPr>
        </p:nvSpPr>
        <p:spPr>
          <a:xfrm>
            <a:off x="322400" y="697575"/>
            <a:ext cx="8482200" cy="36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Poppins"/>
                <a:ea typeface="Poppins"/>
                <a:cs typeface="Poppins"/>
                <a:sym typeface="Poppins"/>
              </a:rPr>
              <a:t>Much like the portfolio website this project was particularly challenging as I’ve never coded in Python before, let alone developed a fully functioning app. </a:t>
            </a:r>
            <a:endParaRPr sz="900">
              <a:solidFill>
                <a:schemeClr val="dk1"/>
              </a:solidFill>
              <a:latin typeface="Poppins"/>
              <a:ea typeface="Poppins"/>
              <a:cs typeface="Poppins"/>
              <a:sym typeface="Poppins"/>
            </a:endParaRPr>
          </a:p>
          <a:p>
            <a:pPr indent="0" lvl="0" marL="0" rtl="0" algn="l">
              <a:spcBef>
                <a:spcPts val="1200"/>
              </a:spcBef>
              <a:spcAft>
                <a:spcPts val="0"/>
              </a:spcAft>
              <a:buNone/>
            </a:pPr>
            <a:r>
              <a:rPr lang="en" sz="900">
                <a:solidFill>
                  <a:schemeClr val="dk1"/>
                </a:solidFill>
                <a:latin typeface="Poppins"/>
                <a:ea typeface="Poppins"/>
                <a:cs typeface="Poppins"/>
                <a:sym typeface="Poppins"/>
              </a:rPr>
              <a:t>The most difficult parts of the project were creating logical code structures and functions that were Pythonic and DRY. There are so many ways to write Python code that works, but it was ensuring that code was efficient and handled errors that took up the majority of project time.</a:t>
            </a:r>
            <a:endParaRPr sz="900">
              <a:solidFill>
                <a:schemeClr val="dk1"/>
              </a:solidFill>
              <a:latin typeface="Poppins"/>
              <a:ea typeface="Poppins"/>
              <a:cs typeface="Poppins"/>
              <a:sym typeface="Poppins"/>
            </a:endParaRPr>
          </a:p>
          <a:p>
            <a:pPr indent="0" lvl="0" marL="0" rtl="0" algn="l">
              <a:spcBef>
                <a:spcPts val="1200"/>
              </a:spcBef>
              <a:spcAft>
                <a:spcPts val="0"/>
              </a:spcAft>
              <a:buNone/>
            </a:pPr>
            <a:r>
              <a:rPr lang="en" sz="900">
                <a:solidFill>
                  <a:schemeClr val="dk1"/>
                </a:solidFill>
                <a:latin typeface="Poppins"/>
                <a:ea typeface="Poppins"/>
                <a:cs typeface="Poppins"/>
                <a:sym typeface="Poppins"/>
              </a:rPr>
              <a:t>One of the most enjoyable parts of the project was creating the project plan and documentation. I enjoy the planning stages of projects and the documentation allowed me to reflect on what I had created, and even helped to identify some missing pieces and rectify this.</a:t>
            </a:r>
            <a:endParaRPr sz="900">
              <a:solidFill>
                <a:schemeClr val="dk1"/>
              </a:solidFill>
              <a:latin typeface="Poppins"/>
              <a:ea typeface="Poppins"/>
              <a:cs typeface="Poppins"/>
              <a:sym typeface="Poppins"/>
            </a:endParaRPr>
          </a:p>
          <a:p>
            <a:pPr indent="0" lvl="0" marL="0" rtl="0" algn="l">
              <a:spcBef>
                <a:spcPts val="1200"/>
              </a:spcBef>
              <a:spcAft>
                <a:spcPts val="1200"/>
              </a:spcAft>
              <a:buNone/>
            </a:pPr>
            <a:r>
              <a:rPr lang="en" sz="900">
                <a:solidFill>
                  <a:schemeClr val="dk1"/>
                </a:solidFill>
                <a:latin typeface="Poppins"/>
                <a:ea typeface="Poppins"/>
                <a:cs typeface="Poppins"/>
                <a:sym typeface="Poppins"/>
              </a:rPr>
              <a:t>This app is very simple, and I would like to further develop additional features to make it more valuable and user-friendly. </a:t>
            </a:r>
            <a:endParaRPr sz="900">
              <a:solidFill>
                <a:schemeClr val="dk1"/>
              </a:solidFill>
              <a:latin typeface="Poppins"/>
              <a:ea typeface="Poppins"/>
              <a:cs typeface="Poppins"/>
              <a:sym typeface="Poppins"/>
            </a:endParaRPr>
          </a:p>
        </p:txBody>
      </p:sp>
      <p:sp>
        <p:nvSpPr>
          <p:cNvPr id="236" name="Google Shape;236;p32"/>
          <p:cNvSpPr txBox="1"/>
          <p:nvPr>
            <p:ph idx="12" type="sldNum"/>
          </p:nvPr>
        </p:nvSpPr>
        <p:spPr>
          <a:xfrm>
            <a:off x="8472458" y="47529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Poppins"/>
                <a:ea typeface="Poppins"/>
                <a:cs typeface="Poppins"/>
                <a:sym typeface="Poppins"/>
              </a:rPr>
              <a:t>‹#›</a:t>
            </a:fld>
            <a:endParaRPr>
              <a:solidFill>
                <a:schemeClr val="lt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22400" y="341525"/>
            <a:ext cx="2961000" cy="3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44">
                <a:solidFill>
                  <a:srgbClr val="008081"/>
                </a:solidFill>
                <a:latin typeface="Poppins Medium"/>
                <a:ea typeface="Poppins Medium"/>
                <a:cs typeface="Poppins Medium"/>
                <a:sym typeface="Poppins Medium"/>
              </a:rPr>
              <a:t>INTRODUCTION</a:t>
            </a:r>
            <a:endParaRPr sz="1844">
              <a:solidFill>
                <a:srgbClr val="008081"/>
              </a:solidFill>
              <a:latin typeface="Poppins Medium"/>
              <a:ea typeface="Poppins Medium"/>
              <a:cs typeface="Poppins Medium"/>
              <a:sym typeface="Poppins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
        <p:nvSpPr>
          <p:cNvPr id="68" name="Google Shape;68;p15"/>
          <p:cNvSpPr/>
          <p:nvPr/>
        </p:nvSpPr>
        <p:spPr>
          <a:xfrm>
            <a:off x="0" y="4756000"/>
            <a:ext cx="9144000" cy="3876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322400" y="697575"/>
            <a:ext cx="8482200" cy="3666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00">
                <a:solidFill>
                  <a:schemeClr val="dk1"/>
                </a:solidFill>
                <a:latin typeface="Poppins"/>
                <a:ea typeface="Poppins"/>
                <a:cs typeface="Poppins"/>
                <a:sym typeface="Poppins"/>
              </a:rPr>
              <a:t>The purpose of the Food Diary app is to allow users to track their daily meals. </a:t>
            </a:r>
            <a:endParaRPr sz="9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rPr lang="en" sz="900">
                <a:solidFill>
                  <a:schemeClr val="dk1"/>
                </a:solidFill>
                <a:latin typeface="Poppins"/>
                <a:ea typeface="Poppins"/>
                <a:cs typeface="Poppins"/>
                <a:sym typeface="Poppins"/>
              </a:rPr>
              <a:t>The app is targeted for users who want to form a daily habit around recording their meals, and ensuring they stay on track with their food and nutrition goals. </a:t>
            </a:r>
            <a:endParaRPr sz="9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rPr lang="en" sz="900">
                <a:solidFill>
                  <a:schemeClr val="dk1"/>
                </a:solidFill>
                <a:latin typeface="Poppins"/>
                <a:ea typeface="Poppins"/>
                <a:cs typeface="Poppins"/>
                <a:sym typeface="Poppins"/>
              </a:rPr>
              <a:t>Users can input today's and yesterday's meals in the app and view their food diary in table format on the screen. Users also have the opportunity to edit today's and yesterday’s meals in case they have made a mistake or omitted information.</a:t>
            </a:r>
            <a:endParaRPr sz="9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t/>
            </a:r>
            <a:endParaRPr sz="9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rPr lang="en" sz="900">
                <a:solidFill>
                  <a:schemeClr val="dk1"/>
                </a:solidFill>
                <a:latin typeface="Poppins"/>
                <a:ea typeface="Poppins"/>
                <a:cs typeface="Poppins"/>
                <a:sym typeface="Poppins"/>
              </a:rPr>
              <a:t>Tech Stack:</a:t>
            </a:r>
            <a:endParaRPr sz="900">
              <a:solidFill>
                <a:schemeClr val="dk1"/>
              </a:solidFill>
              <a:latin typeface="Poppins"/>
              <a:ea typeface="Poppins"/>
              <a:cs typeface="Poppins"/>
              <a:sym typeface="Poppins"/>
            </a:endParaRPr>
          </a:p>
          <a:p>
            <a:pPr indent="-285750" lvl="0" marL="457200" rtl="0" algn="l">
              <a:lnSpc>
                <a:spcPct val="135714"/>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Python source code, using the PEP8 styling convention written in Visual Studio Code.</a:t>
            </a:r>
            <a:endParaRPr sz="900">
              <a:solidFill>
                <a:schemeClr val="dk1"/>
              </a:solidFill>
              <a:latin typeface="Poppins"/>
              <a:ea typeface="Poppins"/>
              <a:cs typeface="Poppins"/>
              <a:sym typeface="Poppins"/>
            </a:endParaRPr>
          </a:p>
          <a:p>
            <a:pPr indent="-285750" lvl="0" marL="457200" rtl="0" algn="l">
              <a:lnSpc>
                <a:spcPct val="135714"/>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Python libraries:</a:t>
            </a:r>
            <a:endParaRPr sz="900">
              <a:solidFill>
                <a:schemeClr val="dk1"/>
              </a:solidFill>
              <a:latin typeface="Poppins"/>
              <a:ea typeface="Poppins"/>
              <a:cs typeface="Poppins"/>
              <a:sym typeface="Poppins"/>
            </a:endParaRPr>
          </a:p>
          <a:p>
            <a:pPr indent="-285750" lvl="1" marL="914400" rtl="0" algn="l">
              <a:lnSpc>
                <a:spcPct val="135714"/>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Pandas for creating dataframes and reading and writing to the .csv diary file.</a:t>
            </a:r>
            <a:endParaRPr sz="900">
              <a:solidFill>
                <a:schemeClr val="dk1"/>
              </a:solidFill>
              <a:latin typeface="Poppins"/>
              <a:ea typeface="Poppins"/>
              <a:cs typeface="Poppins"/>
              <a:sym typeface="Poppins"/>
            </a:endParaRPr>
          </a:p>
          <a:p>
            <a:pPr indent="-285750" lvl="1" marL="914400" rtl="0" algn="l">
              <a:lnSpc>
                <a:spcPct val="135714"/>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Datetime for calling and returning today's and yesterday's date.</a:t>
            </a:r>
            <a:endParaRPr sz="900">
              <a:solidFill>
                <a:schemeClr val="dk1"/>
              </a:solidFill>
              <a:latin typeface="Poppins"/>
              <a:ea typeface="Poppins"/>
              <a:cs typeface="Poppins"/>
              <a:sym typeface="Poppins"/>
            </a:endParaRPr>
          </a:p>
          <a:p>
            <a:pPr indent="-285750" lvl="1" marL="914400" rtl="0" algn="l">
              <a:lnSpc>
                <a:spcPct val="135714"/>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Prettytable for listing additional user options and to display the diary in table format in the terminal window.</a:t>
            </a:r>
            <a:endParaRPr sz="900">
              <a:solidFill>
                <a:schemeClr val="dk1"/>
              </a:solidFill>
              <a:latin typeface="Poppins"/>
              <a:ea typeface="Poppins"/>
              <a:cs typeface="Poppins"/>
              <a:sym typeface="Poppins"/>
            </a:endParaRPr>
          </a:p>
          <a:p>
            <a:pPr indent="-285750" lvl="1" marL="914400" rtl="0" algn="l">
              <a:lnSpc>
                <a:spcPct val="135714"/>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Termcolor for coloured text to highlight important messages (green - confirmations, blue - instructions, red - errors).</a:t>
            </a:r>
            <a:endParaRPr sz="900">
              <a:solidFill>
                <a:schemeClr val="dk1"/>
              </a:solidFill>
              <a:latin typeface="Poppins"/>
              <a:ea typeface="Poppins"/>
              <a:cs typeface="Poppins"/>
              <a:sym typeface="Poppins"/>
            </a:endParaRPr>
          </a:p>
          <a:p>
            <a:pPr indent="-285750" lvl="0" marL="457200" rtl="0" algn="l">
              <a:lnSpc>
                <a:spcPct val="135714"/>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Markdown ReadMe file written in Visual Studio Code.</a:t>
            </a:r>
            <a:endParaRPr sz="900">
              <a:solidFill>
                <a:schemeClr val="dk1"/>
              </a:solidFill>
              <a:latin typeface="Poppins"/>
              <a:ea typeface="Poppins"/>
              <a:cs typeface="Poppins"/>
              <a:sym typeface="Poppins"/>
            </a:endParaRPr>
          </a:p>
          <a:p>
            <a:pPr indent="-285750" lvl="0" marL="457200" rtl="0" algn="l">
              <a:lnSpc>
                <a:spcPct val="135714"/>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GitHub for managing source code changes and tracking and controlling versions of the source code.</a:t>
            </a:r>
            <a:endParaRPr sz="900">
              <a:solidFill>
                <a:schemeClr val="dk1"/>
              </a:solidFill>
              <a:latin typeface="Poppins"/>
              <a:ea typeface="Poppins"/>
              <a:cs typeface="Poppins"/>
              <a:sym typeface="Poppins"/>
            </a:endParaRPr>
          </a:p>
          <a:p>
            <a:pPr indent="-285750" lvl="0" marL="457200" rtl="0" algn="l">
              <a:lnSpc>
                <a:spcPct val="135714"/>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Bash .sh script to execute the program.</a:t>
            </a:r>
            <a:endParaRPr sz="900">
              <a:solidFill>
                <a:schemeClr val="dk1"/>
              </a:solidFill>
              <a:latin typeface="Poppins"/>
              <a:ea typeface="Poppins"/>
              <a:cs typeface="Poppins"/>
              <a:sym typeface="Poppins"/>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chemeClr val="dk1"/>
              </a:solidFill>
              <a:latin typeface="Poppins"/>
              <a:ea typeface="Poppins"/>
              <a:cs typeface="Poppins"/>
              <a:sym typeface="Poppins"/>
            </a:endParaRPr>
          </a:p>
          <a:p>
            <a:pPr indent="0" lvl="0" marL="0" rtl="0" algn="l">
              <a:lnSpc>
                <a:spcPct val="100000"/>
              </a:lnSpc>
              <a:spcBef>
                <a:spcPts val="0"/>
              </a:spcBef>
              <a:spcAft>
                <a:spcPts val="0"/>
              </a:spcAft>
              <a:buNone/>
            </a:pPr>
            <a:r>
              <a:t/>
            </a:r>
            <a:endParaRPr sz="900">
              <a:solidFill>
                <a:schemeClr val="dk1"/>
              </a:solidFill>
              <a:latin typeface="Poppins"/>
              <a:ea typeface="Poppins"/>
              <a:cs typeface="Poppins"/>
              <a:sym typeface="Poppins"/>
            </a:endParaRPr>
          </a:p>
          <a:p>
            <a:pPr indent="0" lvl="0" marL="0" rtl="0" algn="l">
              <a:lnSpc>
                <a:spcPct val="100000"/>
              </a:lnSpc>
              <a:spcBef>
                <a:spcPts val="0"/>
              </a:spcBef>
              <a:spcAft>
                <a:spcPts val="0"/>
              </a:spcAft>
              <a:buNone/>
            </a:pPr>
            <a:r>
              <a:t/>
            </a:r>
            <a:endParaRPr sz="900">
              <a:solidFill>
                <a:schemeClr val="dk1"/>
              </a:solidFill>
              <a:latin typeface="Poppins"/>
              <a:ea typeface="Poppins"/>
              <a:cs typeface="Poppins"/>
              <a:sym typeface="Poppins"/>
            </a:endParaRPr>
          </a:p>
          <a:p>
            <a:pPr indent="0" lvl="0" marL="0" rtl="0" algn="l">
              <a:lnSpc>
                <a:spcPct val="100000"/>
              </a:lnSpc>
              <a:spcBef>
                <a:spcPts val="0"/>
              </a:spcBef>
              <a:spcAft>
                <a:spcPts val="0"/>
              </a:spcAft>
              <a:buNone/>
            </a:pPr>
            <a:r>
              <a:t/>
            </a:r>
            <a:endParaRPr sz="900">
              <a:solidFill>
                <a:schemeClr val="dk1"/>
              </a:solidFill>
              <a:latin typeface="Poppins"/>
              <a:ea typeface="Poppins"/>
              <a:cs typeface="Poppins"/>
              <a:sym typeface="Poppins"/>
            </a:endParaRPr>
          </a:p>
          <a:p>
            <a:pPr indent="0" lvl="0" marL="0" rtl="0" algn="l">
              <a:spcBef>
                <a:spcPts val="0"/>
              </a:spcBef>
              <a:spcAft>
                <a:spcPts val="1200"/>
              </a:spcAft>
              <a:buNone/>
            </a:pPr>
            <a:r>
              <a:t/>
            </a:r>
            <a:endParaRPr sz="900">
              <a:solidFill>
                <a:schemeClr val="dk1"/>
              </a:solidFill>
              <a:latin typeface="Poppins"/>
              <a:ea typeface="Poppins"/>
              <a:cs typeface="Poppins"/>
              <a:sym typeface="Poppins"/>
            </a:endParaRPr>
          </a:p>
        </p:txBody>
      </p:sp>
      <p:sp>
        <p:nvSpPr>
          <p:cNvPr id="70" name="Google Shape;70;p15"/>
          <p:cNvSpPr txBox="1"/>
          <p:nvPr>
            <p:ph idx="12" type="sldNum"/>
          </p:nvPr>
        </p:nvSpPr>
        <p:spPr>
          <a:xfrm>
            <a:off x="8472458" y="47529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Poppins"/>
                <a:ea typeface="Poppins"/>
                <a:cs typeface="Poppins"/>
                <a:sym typeface="Poppins"/>
              </a:rPr>
              <a:t>‹#›</a:t>
            </a:fld>
            <a:endParaRPr>
              <a:solidFill>
                <a:schemeClr val="lt1"/>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39275" y="337250"/>
            <a:ext cx="50589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8081"/>
                </a:solidFill>
                <a:latin typeface="Poppins Medium"/>
                <a:ea typeface="Poppins Medium"/>
                <a:cs typeface="Poppins Medium"/>
                <a:sym typeface="Poppins Medium"/>
              </a:rPr>
              <a:t>APP WALKTHROUGH: first time user</a:t>
            </a:r>
            <a:endParaRPr sz="1800">
              <a:latin typeface="Poppins Medium"/>
              <a:ea typeface="Poppins Medium"/>
              <a:cs typeface="Poppins Medium"/>
              <a:sym typeface="Poppins Medium"/>
            </a:endParaRPr>
          </a:p>
        </p:txBody>
      </p:sp>
      <p:sp>
        <p:nvSpPr>
          <p:cNvPr id="76" name="Google Shape;76;p16"/>
          <p:cNvSpPr/>
          <p:nvPr/>
        </p:nvSpPr>
        <p:spPr>
          <a:xfrm>
            <a:off x="0" y="4756000"/>
            <a:ext cx="9144000" cy="3876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idx="1" type="body"/>
          </p:nvPr>
        </p:nvSpPr>
        <p:spPr>
          <a:xfrm>
            <a:off x="187175" y="925925"/>
            <a:ext cx="8452800" cy="975600"/>
          </a:xfrm>
          <a:prstGeom prst="rect">
            <a:avLst/>
          </a:prstGeom>
        </p:spPr>
        <p:txBody>
          <a:bodyPr anchorCtr="0" anchor="t" bIns="91425" lIns="91425" spcFirstLastPara="1" rIns="91425" wrap="square" tIns="91425">
            <a:noAutofit/>
          </a:bodyPr>
          <a:lstStyle/>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User receives welcome message and instructions.</a:t>
            </a:r>
            <a:endParaRPr sz="900">
              <a:solidFill>
                <a:schemeClr val="dk1"/>
              </a:solidFill>
              <a:latin typeface="Poppins"/>
              <a:ea typeface="Poppins"/>
              <a:cs typeface="Poppins"/>
              <a:sym typeface="Poppins"/>
            </a:endParaRPr>
          </a:p>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There is no historical data for first time users.</a:t>
            </a:r>
            <a:endParaRPr sz="900">
              <a:solidFill>
                <a:schemeClr val="dk1"/>
              </a:solidFill>
              <a:latin typeface="Poppins"/>
              <a:ea typeface="Poppins"/>
              <a:cs typeface="Poppins"/>
              <a:sym typeface="Poppins"/>
            </a:endParaRPr>
          </a:p>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User is prompted to input today’s meals in order of breakfast, lunch, dinner and snack. </a:t>
            </a:r>
            <a:endParaRPr sz="900">
              <a:solidFill>
                <a:schemeClr val="dk1"/>
              </a:solidFill>
              <a:latin typeface="Poppins"/>
              <a:ea typeface="Poppins"/>
              <a:cs typeface="Poppins"/>
              <a:sym typeface="Poppins"/>
            </a:endParaRPr>
          </a:p>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Users cannot enter empty meal values. If the user enters an empty value, they are prompted to enter that specific meal until the condition is met.</a:t>
            </a:r>
            <a:endParaRPr sz="900">
              <a:solidFill>
                <a:schemeClr val="dk1"/>
              </a:solidFill>
              <a:latin typeface="Poppins"/>
              <a:ea typeface="Poppins"/>
              <a:cs typeface="Poppins"/>
              <a:sym typeface="Poppins"/>
            </a:endParaRPr>
          </a:p>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Meal input is saved as a dictionary and displayed on the screen, in addition to a confirmation message that today’s meals have been saved.</a:t>
            </a:r>
            <a:endParaRPr sz="900">
              <a:solidFill>
                <a:schemeClr val="dk1"/>
              </a:solidFill>
              <a:latin typeface="Poppins"/>
              <a:ea typeface="Poppins"/>
              <a:cs typeface="Poppins"/>
              <a:sym typeface="Poppins"/>
            </a:endParaRPr>
          </a:p>
        </p:txBody>
      </p:sp>
      <p:sp>
        <p:nvSpPr>
          <p:cNvPr id="78" name="Google Shape;78;p16"/>
          <p:cNvSpPr txBox="1"/>
          <p:nvPr>
            <p:ph idx="12" type="sldNum"/>
          </p:nvPr>
        </p:nvSpPr>
        <p:spPr>
          <a:xfrm>
            <a:off x="8492558" y="47168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Poppins"/>
                <a:ea typeface="Poppins"/>
                <a:cs typeface="Poppins"/>
                <a:sym typeface="Poppins"/>
              </a:rPr>
              <a:t>‹#›</a:t>
            </a:fld>
            <a:endParaRPr>
              <a:solidFill>
                <a:schemeClr val="lt1"/>
              </a:solidFill>
              <a:latin typeface="Poppins"/>
              <a:ea typeface="Poppins"/>
              <a:cs typeface="Poppins"/>
              <a:sym typeface="Poppins"/>
            </a:endParaRPr>
          </a:p>
        </p:txBody>
      </p:sp>
      <p:sp>
        <p:nvSpPr>
          <p:cNvPr id="79" name="Google Shape;79;p16"/>
          <p:cNvSpPr txBox="1"/>
          <p:nvPr/>
        </p:nvSpPr>
        <p:spPr>
          <a:xfrm>
            <a:off x="339275" y="651375"/>
            <a:ext cx="3000000" cy="34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44">
                <a:solidFill>
                  <a:srgbClr val="00B5B5"/>
                </a:solidFill>
                <a:latin typeface="Poppins Medium"/>
                <a:ea typeface="Poppins Medium"/>
                <a:cs typeface="Poppins Medium"/>
                <a:sym typeface="Poppins Medium"/>
              </a:rPr>
              <a:t>Enter today’s meals</a:t>
            </a:r>
            <a:endParaRPr/>
          </a:p>
        </p:txBody>
      </p:sp>
      <p:pic>
        <p:nvPicPr>
          <p:cNvPr id="80" name="Google Shape;80;p16"/>
          <p:cNvPicPr preferRelativeResize="0"/>
          <p:nvPr/>
        </p:nvPicPr>
        <p:blipFill>
          <a:blip r:embed="rId3">
            <a:alphaModFix/>
          </a:blip>
          <a:stretch>
            <a:fillRect/>
          </a:stretch>
        </p:blipFill>
        <p:spPr>
          <a:xfrm>
            <a:off x="339275" y="2138263"/>
            <a:ext cx="8250650" cy="12263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84" name="Shape 84"/>
        <p:cNvGrpSpPr/>
        <p:nvPr/>
      </p:nvGrpSpPr>
      <p:grpSpPr>
        <a:xfrm>
          <a:off x="0" y="0"/>
          <a:ext cx="0" cy="0"/>
          <a:chOff x="0" y="0"/>
          <a:chExt cx="0" cy="0"/>
        </a:xfrm>
      </p:grpSpPr>
      <p:sp>
        <p:nvSpPr>
          <p:cNvPr id="85" name="Google Shape;85;p17"/>
          <p:cNvSpPr/>
          <p:nvPr/>
        </p:nvSpPr>
        <p:spPr>
          <a:xfrm>
            <a:off x="0" y="4756000"/>
            <a:ext cx="9144000" cy="3876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idx="1" type="body"/>
          </p:nvPr>
        </p:nvSpPr>
        <p:spPr>
          <a:xfrm>
            <a:off x="187175" y="925925"/>
            <a:ext cx="8452800" cy="936000"/>
          </a:xfrm>
          <a:prstGeom prst="rect">
            <a:avLst/>
          </a:prstGeom>
        </p:spPr>
        <p:txBody>
          <a:bodyPr anchorCtr="0" anchor="t" bIns="91425" lIns="91425" spcFirstLastPara="1" rIns="91425" wrap="square" tIns="91425">
            <a:noAutofit/>
          </a:bodyPr>
          <a:lstStyle/>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Because</a:t>
            </a:r>
            <a:r>
              <a:rPr lang="en" sz="900">
                <a:solidFill>
                  <a:schemeClr val="dk1"/>
                </a:solidFill>
                <a:latin typeface="Poppins"/>
                <a:ea typeface="Poppins"/>
                <a:cs typeface="Poppins"/>
                <a:sym typeface="Poppins"/>
              </a:rPr>
              <a:t> there is no historical data for first time users, the user is prompted to input yesterday’s meals in order of breakfast, lunch, dinner, snack.</a:t>
            </a:r>
            <a:endParaRPr sz="900">
              <a:solidFill>
                <a:schemeClr val="dk1"/>
              </a:solidFill>
              <a:latin typeface="Poppins"/>
              <a:ea typeface="Poppins"/>
              <a:cs typeface="Poppins"/>
              <a:sym typeface="Poppins"/>
            </a:endParaRPr>
          </a:p>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Users cannot enter empty meal values. If the user enters an empty value, they are prompted to enter that specific meal until the condition is met.</a:t>
            </a:r>
            <a:endParaRPr sz="900">
              <a:solidFill>
                <a:schemeClr val="dk1"/>
              </a:solidFill>
              <a:latin typeface="Poppins"/>
              <a:ea typeface="Poppins"/>
              <a:cs typeface="Poppins"/>
              <a:sym typeface="Poppins"/>
            </a:endParaRPr>
          </a:p>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Meal input is saved as a dictionary and displayed on the screen, in addition to a confirmation message that today’s meals have been saved.</a:t>
            </a:r>
            <a:endParaRPr sz="900">
              <a:solidFill>
                <a:schemeClr val="dk1"/>
              </a:solidFill>
              <a:latin typeface="Poppins"/>
              <a:ea typeface="Poppins"/>
              <a:cs typeface="Poppins"/>
              <a:sym typeface="Poppins"/>
            </a:endParaRPr>
          </a:p>
          <a:p>
            <a:pPr indent="0" lvl="0" marL="0" rtl="0" algn="l">
              <a:lnSpc>
                <a:spcPct val="100000"/>
              </a:lnSpc>
              <a:spcBef>
                <a:spcPts val="1200"/>
              </a:spcBef>
              <a:spcAft>
                <a:spcPts val="1200"/>
              </a:spcAft>
              <a:buNone/>
            </a:pPr>
            <a:r>
              <a:t/>
            </a:r>
            <a:endParaRPr sz="900">
              <a:solidFill>
                <a:schemeClr val="dk1"/>
              </a:solidFill>
              <a:latin typeface="Poppins"/>
              <a:ea typeface="Poppins"/>
              <a:cs typeface="Poppins"/>
              <a:sym typeface="Poppins"/>
            </a:endParaRPr>
          </a:p>
        </p:txBody>
      </p:sp>
      <p:sp>
        <p:nvSpPr>
          <p:cNvPr id="87" name="Google Shape;87;p17"/>
          <p:cNvSpPr txBox="1"/>
          <p:nvPr>
            <p:ph idx="12" type="sldNum"/>
          </p:nvPr>
        </p:nvSpPr>
        <p:spPr>
          <a:xfrm>
            <a:off x="8492558" y="47168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Poppins"/>
                <a:ea typeface="Poppins"/>
                <a:cs typeface="Poppins"/>
                <a:sym typeface="Poppins"/>
              </a:rPr>
              <a:t>‹#›</a:t>
            </a:fld>
            <a:endParaRPr>
              <a:solidFill>
                <a:schemeClr val="lt1"/>
              </a:solidFill>
              <a:latin typeface="Poppins"/>
              <a:ea typeface="Poppins"/>
              <a:cs typeface="Poppins"/>
              <a:sym typeface="Poppins"/>
            </a:endParaRPr>
          </a:p>
        </p:txBody>
      </p:sp>
      <p:sp>
        <p:nvSpPr>
          <p:cNvPr id="88" name="Google Shape;88;p17"/>
          <p:cNvSpPr txBox="1"/>
          <p:nvPr/>
        </p:nvSpPr>
        <p:spPr>
          <a:xfrm>
            <a:off x="339275" y="651375"/>
            <a:ext cx="3000000" cy="34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44">
                <a:solidFill>
                  <a:srgbClr val="00B5B5"/>
                </a:solidFill>
                <a:latin typeface="Poppins Medium"/>
                <a:ea typeface="Poppins Medium"/>
                <a:cs typeface="Poppins Medium"/>
                <a:sym typeface="Poppins Medium"/>
              </a:rPr>
              <a:t>Enter yesterday’s meals</a:t>
            </a:r>
            <a:endParaRPr/>
          </a:p>
        </p:txBody>
      </p:sp>
      <p:pic>
        <p:nvPicPr>
          <p:cNvPr id="89" name="Google Shape;89;p17"/>
          <p:cNvPicPr preferRelativeResize="0"/>
          <p:nvPr/>
        </p:nvPicPr>
        <p:blipFill>
          <a:blip r:embed="rId3">
            <a:alphaModFix/>
          </a:blip>
          <a:stretch>
            <a:fillRect/>
          </a:stretch>
        </p:blipFill>
        <p:spPr>
          <a:xfrm>
            <a:off x="429325" y="1939425"/>
            <a:ext cx="8285352" cy="1072575"/>
          </a:xfrm>
          <a:prstGeom prst="rect">
            <a:avLst/>
          </a:prstGeom>
          <a:noFill/>
          <a:ln>
            <a:noFill/>
          </a:ln>
        </p:spPr>
      </p:pic>
      <p:sp>
        <p:nvSpPr>
          <p:cNvPr id="90" name="Google Shape;90;p17"/>
          <p:cNvSpPr txBox="1"/>
          <p:nvPr>
            <p:ph type="title"/>
          </p:nvPr>
        </p:nvSpPr>
        <p:spPr>
          <a:xfrm>
            <a:off x="339275" y="337250"/>
            <a:ext cx="50589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8081"/>
                </a:solidFill>
                <a:latin typeface="Poppins Medium"/>
                <a:ea typeface="Poppins Medium"/>
                <a:cs typeface="Poppins Medium"/>
                <a:sym typeface="Poppins Medium"/>
              </a:rPr>
              <a:t>APP WALKTHROUGH: first time user</a:t>
            </a:r>
            <a:endParaRPr sz="1800">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4" name="Shape 94"/>
        <p:cNvGrpSpPr/>
        <p:nvPr/>
      </p:nvGrpSpPr>
      <p:grpSpPr>
        <a:xfrm>
          <a:off x="0" y="0"/>
          <a:ext cx="0" cy="0"/>
          <a:chOff x="0" y="0"/>
          <a:chExt cx="0" cy="0"/>
        </a:xfrm>
      </p:grpSpPr>
      <p:sp>
        <p:nvSpPr>
          <p:cNvPr id="95" name="Google Shape;95;p18"/>
          <p:cNvSpPr/>
          <p:nvPr/>
        </p:nvSpPr>
        <p:spPr>
          <a:xfrm>
            <a:off x="0" y="4756000"/>
            <a:ext cx="9144000" cy="3876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ph idx="1" type="body"/>
          </p:nvPr>
        </p:nvSpPr>
        <p:spPr>
          <a:xfrm>
            <a:off x="187175" y="925925"/>
            <a:ext cx="8452800" cy="936000"/>
          </a:xfrm>
          <a:prstGeom prst="rect">
            <a:avLst/>
          </a:prstGeom>
        </p:spPr>
        <p:txBody>
          <a:bodyPr anchorCtr="0" anchor="t" bIns="91425" lIns="91425" spcFirstLastPara="1" rIns="91425" wrap="square" tIns="91425">
            <a:noAutofit/>
          </a:bodyPr>
          <a:lstStyle/>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Once today and yesterday’s meals are inputted and saved, the user is presented with additional features: edit today’s meals, edit yesterday’s meals, view diary, exit session.</a:t>
            </a:r>
            <a:endParaRPr sz="900">
              <a:solidFill>
                <a:schemeClr val="dk1"/>
              </a:solidFill>
              <a:latin typeface="Poppins"/>
              <a:ea typeface="Poppins"/>
              <a:cs typeface="Poppins"/>
              <a:sym typeface="Poppins"/>
            </a:endParaRPr>
          </a:p>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Users must enter the number corresponding to their selection (per features table). If the user enters a blank value, or a value that is not one of the numbers listed in the features table, they will be prompted to enter a selection until a correct selection is entered.</a:t>
            </a:r>
            <a:endParaRPr sz="900">
              <a:solidFill>
                <a:schemeClr val="dk1"/>
              </a:solidFill>
              <a:latin typeface="Poppins"/>
              <a:ea typeface="Poppins"/>
              <a:cs typeface="Poppins"/>
              <a:sym typeface="Poppins"/>
            </a:endParaRPr>
          </a:p>
          <a:p>
            <a:pPr indent="0" lvl="0" marL="0" rtl="0" algn="l">
              <a:lnSpc>
                <a:spcPct val="100000"/>
              </a:lnSpc>
              <a:spcBef>
                <a:spcPts val="1200"/>
              </a:spcBef>
              <a:spcAft>
                <a:spcPts val="1200"/>
              </a:spcAft>
              <a:buNone/>
            </a:pPr>
            <a:r>
              <a:t/>
            </a:r>
            <a:endParaRPr sz="900">
              <a:solidFill>
                <a:schemeClr val="dk1"/>
              </a:solidFill>
              <a:latin typeface="Poppins"/>
              <a:ea typeface="Poppins"/>
              <a:cs typeface="Poppins"/>
              <a:sym typeface="Poppins"/>
            </a:endParaRPr>
          </a:p>
        </p:txBody>
      </p:sp>
      <p:sp>
        <p:nvSpPr>
          <p:cNvPr id="97" name="Google Shape;97;p18"/>
          <p:cNvSpPr txBox="1"/>
          <p:nvPr>
            <p:ph idx="12" type="sldNum"/>
          </p:nvPr>
        </p:nvSpPr>
        <p:spPr>
          <a:xfrm>
            <a:off x="8492558" y="47168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Poppins"/>
                <a:ea typeface="Poppins"/>
                <a:cs typeface="Poppins"/>
                <a:sym typeface="Poppins"/>
              </a:rPr>
              <a:t>‹#›</a:t>
            </a:fld>
            <a:endParaRPr>
              <a:solidFill>
                <a:schemeClr val="lt1"/>
              </a:solidFill>
              <a:latin typeface="Poppins"/>
              <a:ea typeface="Poppins"/>
              <a:cs typeface="Poppins"/>
              <a:sym typeface="Poppins"/>
            </a:endParaRPr>
          </a:p>
        </p:txBody>
      </p:sp>
      <p:sp>
        <p:nvSpPr>
          <p:cNvPr id="98" name="Google Shape;98;p18"/>
          <p:cNvSpPr txBox="1"/>
          <p:nvPr/>
        </p:nvSpPr>
        <p:spPr>
          <a:xfrm>
            <a:off x="339275" y="651375"/>
            <a:ext cx="3000000" cy="34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44">
                <a:solidFill>
                  <a:srgbClr val="00B5B5"/>
                </a:solidFill>
                <a:latin typeface="Poppins Medium"/>
                <a:ea typeface="Poppins Medium"/>
                <a:cs typeface="Poppins Medium"/>
                <a:sym typeface="Poppins Medium"/>
              </a:rPr>
              <a:t>Additional features</a:t>
            </a:r>
            <a:endParaRPr/>
          </a:p>
        </p:txBody>
      </p:sp>
      <p:pic>
        <p:nvPicPr>
          <p:cNvPr id="99" name="Google Shape;99;p18"/>
          <p:cNvPicPr preferRelativeResize="0"/>
          <p:nvPr/>
        </p:nvPicPr>
        <p:blipFill>
          <a:blip r:embed="rId3">
            <a:alphaModFix/>
          </a:blip>
          <a:stretch>
            <a:fillRect/>
          </a:stretch>
        </p:blipFill>
        <p:spPr>
          <a:xfrm>
            <a:off x="421925" y="1674888"/>
            <a:ext cx="8218052" cy="1793724"/>
          </a:xfrm>
          <a:prstGeom prst="rect">
            <a:avLst/>
          </a:prstGeom>
          <a:noFill/>
          <a:ln>
            <a:noFill/>
          </a:ln>
        </p:spPr>
      </p:pic>
      <p:sp>
        <p:nvSpPr>
          <p:cNvPr id="100" name="Google Shape;100;p18"/>
          <p:cNvSpPr txBox="1"/>
          <p:nvPr>
            <p:ph type="title"/>
          </p:nvPr>
        </p:nvSpPr>
        <p:spPr>
          <a:xfrm>
            <a:off x="339275" y="337250"/>
            <a:ext cx="50589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8081"/>
                </a:solidFill>
                <a:latin typeface="Poppins Medium"/>
                <a:ea typeface="Poppins Medium"/>
                <a:cs typeface="Poppins Medium"/>
                <a:sym typeface="Poppins Medium"/>
              </a:rPr>
              <a:t>APP WALKTHROUGH: first time user</a:t>
            </a:r>
            <a:endParaRPr sz="1800">
              <a:latin typeface="Poppins Medium"/>
              <a:ea typeface="Poppins Medium"/>
              <a:cs typeface="Poppins Medium"/>
              <a:sym typeface="Poppi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4" name="Shape 104"/>
        <p:cNvGrpSpPr/>
        <p:nvPr/>
      </p:nvGrpSpPr>
      <p:grpSpPr>
        <a:xfrm>
          <a:off x="0" y="0"/>
          <a:ext cx="0" cy="0"/>
          <a:chOff x="0" y="0"/>
          <a:chExt cx="0" cy="0"/>
        </a:xfrm>
      </p:grpSpPr>
      <p:sp>
        <p:nvSpPr>
          <p:cNvPr id="105" name="Google Shape;105;p19"/>
          <p:cNvSpPr/>
          <p:nvPr/>
        </p:nvSpPr>
        <p:spPr>
          <a:xfrm>
            <a:off x="0" y="4756000"/>
            <a:ext cx="9144000" cy="3876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txBox="1"/>
          <p:nvPr>
            <p:ph idx="1" type="body"/>
          </p:nvPr>
        </p:nvSpPr>
        <p:spPr>
          <a:xfrm>
            <a:off x="187175" y="925925"/>
            <a:ext cx="8452800" cy="936000"/>
          </a:xfrm>
          <a:prstGeom prst="rect">
            <a:avLst/>
          </a:prstGeom>
        </p:spPr>
        <p:txBody>
          <a:bodyPr anchorCtr="0" anchor="t" bIns="91425" lIns="91425" spcFirstLastPara="1" rIns="91425" wrap="square" tIns="91425">
            <a:noAutofit/>
          </a:bodyPr>
          <a:lstStyle/>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If editing today’s meals, users are prompted to enter the meal of their choice to edit. </a:t>
            </a:r>
            <a:endParaRPr sz="900">
              <a:solidFill>
                <a:schemeClr val="dk1"/>
              </a:solidFill>
              <a:latin typeface="Poppins"/>
              <a:ea typeface="Poppins"/>
              <a:cs typeface="Poppins"/>
              <a:sym typeface="Poppins"/>
            </a:endParaRPr>
          </a:p>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Users must enter the name of </a:t>
            </a:r>
            <a:r>
              <a:rPr lang="en" sz="900">
                <a:solidFill>
                  <a:schemeClr val="dk1"/>
                </a:solidFill>
                <a:latin typeface="Poppins"/>
                <a:ea typeface="Poppins"/>
                <a:cs typeface="Poppins"/>
                <a:sym typeface="Poppins"/>
              </a:rPr>
              <a:t>the</a:t>
            </a:r>
            <a:r>
              <a:rPr lang="en" sz="900">
                <a:solidFill>
                  <a:schemeClr val="dk1"/>
                </a:solidFill>
                <a:latin typeface="Poppins"/>
                <a:ea typeface="Poppins"/>
                <a:cs typeface="Poppins"/>
                <a:sym typeface="Poppins"/>
              </a:rPr>
              <a:t> meal as it appears in the prompt. If the user enters a blank value, or a value that doesn’t match the meal name, they will be prompted to enter a selection until a correct selection is entered.</a:t>
            </a:r>
            <a:endParaRPr sz="900">
              <a:solidFill>
                <a:schemeClr val="dk1"/>
              </a:solidFill>
              <a:latin typeface="Poppins"/>
              <a:ea typeface="Poppins"/>
              <a:cs typeface="Poppins"/>
              <a:sym typeface="Poppins"/>
            </a:endParaRPr>
          </a:p>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Once today’s meals is edited the user will receive a confirmation message, and then they will return to the additional features menu for further editing or viewing of the diary or exiting the program.</a:t>
            </a:r>
            <a:endParaRPr sz="900">
              <a:solidFill>
                <a:schemeClr val="dk1"/>
              </a:solidFill>
              <a:latin typeface="Poppins"/>
              <a:ea typeface="Poppins"/>
              <a:cs typeface="Poppins"/>
              <a:sym typeface="Poppins"/>
            </a:endParaRPr>
          </a:p>
          <a:p>
            <a:pPr indent="0" lvl="0" marL="0" rtl="0" algn="l">
              <a:lnSpc>
                <a:spcPct val="100000"/>
              </a:lnSpc>
              <a:spcBef>
                <a:spcPts val="1200"/>
              </a:spcBef>
              <a:spcAft>
                <a:spcPts val="1200"/>
              </a:spcAft>
              <a:buNone/>
            </a:pPr>
            <a:r>
              <a:t/>
            </a:r>
            <a:endParaRPr sz="900">
              <a:solidFill>
                <a:schemeClr val="dk1"/>
              </a:solidFill>
              <a:latin typeface="Poppins"/>
              <a:ea typeface="Poppins"/>
              <a:cs typeface="Poppins"/>
              <a:sym typeface="Poppins"/>
            </a:endParaRPr>
          </a:p>
        </p:txBody>
      </p:sp>
      <p:sp>
        <p:nvSpPr>
          <p:cNvPr id="107" name="Google Shape;107;p19"/>
          <p:cNvSpPr txBox="1"/>
          <p:nvPr>
            <p:ph idx="12" type="sldNum"/>
          </p:nvPr>
        </p:nvSpPr>
        <p:spPr>
          <a:xfrm>
            <a:off x="8492558" y="47168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Poppins"/>
                <a:ea typeface="Poppins"/>
                <a:cs typeface="Poppins"/>
                <a:sym typeface="Poppins"/>
              </a:rPr>
              <a:t>‹#›</a:t>
            </a:fld>
            <a:endParaRPr>
              <a:solidFill>
                <a:schemeClr val="lt1"/>
              </a:solidFill>
              <a:latin typeface="Poppins"/>
              <a:ea typeface="Poppins"/>
              <a:cs typeface="Poppins"/>
              <a:sym typeface="Poppins"/>
            </a:endParaRPr>
          </a:p>
        </p:txBody>
      </p:sp>
      <p:sp>
        <p:nvSpPr>
          <p:cNvPr id="108" name="Google Shape;108;p19"/>
          <p:cNvSpPr txBox="1"/>
          <p:nvPr/>
        </p:nvSpPr>
        <p:spPr>
          <a:xfrm>
            <a:off x="339275" y="651375"/>
            <a:ext cx="3000000" cy="34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44">
                <a:solidFill>
                  <a:srgbClr val="00B5B5"/>
                </a:solidFill>
                <a:latin typeface="Poppins Medium"/>
                <a:ea typeface="Poppins Medium"/>
                <a:cs typeface="Poppins Medium"/>
                <a:sym typeface="Poppins Medium"/>
              </a:rPr>
              <a:t>Edit today’s meals</a:t>
            </a:r>
            <a:endParaRPr/>
          </a:p>
        </p:txBody>
      </p:sp>
      <p:sp>
        <p:nvSpPr>
          <p:cNvPr id="109" name="Google Shape;109;p19"/>
          <p:cNvSpPr txBox="1"/>
          <p:nvPr>
            <p:ph type="title"/>
          </p:nvPr>
        </p:nvSpPr>
        <p:spPr>
          <a:xfrm>
            <a:off x="339275" y="337250"/>
            <a:ext cx="50589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8081"/>
                </a:solidFill>
                <a:latin typeface="Poppins Medium"/>
                <a:ea typeface="Poppins Medium"/>
                <a:cs typeface="Poppins Medium"/>
                <a:sym typeface="Poppins Medium"/>
              </a:rPr>
              <a:t>APP WALKTHROUGH: first time user</a:t>
            </a:r>
            <a:endParaRPr sz="1800">
              <a:latin typeface="Poppins Medium"/>
              <a:ea typeface="Poppins Medium"/>
              <a:cs typeface="Poppins Medium"/>
              <a:sym typeface="Poppins Medium"/>
            </a:endParaRPr>
          </a:p>
        </p:txBody>
      </p:sp>
      <p:pic>
        <p:nvPicPr>
          <p:cNvPr id="110" name="Google Shape;110;p19"/>
          <p:cNvPicPr preferRelativeResize="0"/>
          <p:nvPr/>
        </p:nvPicPr>
        <p:blipFill>
          <a:blip r:embed="rId3">
            <a:alphaModFix/>
          </a:blip>
          <a:stretch>
            <a:fillRect/>
          </a:stretch>
        </p:blipFill>
        <p:spPr>
          <a:xfrm>
            <a:off x="406950" y="1917000"/>
            <a:ext cx="8452800" cy="20379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4" name="Shape 114"/>
        <p:cNvGrpSpPr/>
        <p:nvPr/>
      </p:nvGrpSpPr>
      <p:grpSpPr>
        <a:xfrm>
          <a:off x="0" y="0"/>
          <a:ext cx="0" cy="0"/>
          <a:chOff x="0" y="0"/>
          <a:chExt cx="0" cy="0"/>
        </a:xfrm>
      </p:grpSpPr>
      <p:sp>
        <p:nvSpPr>
          <p:cNvPr id="115" name="Google Shape;115;p20"/>
          <p:cNvSpPr/>
          <p:nvPr/>
        </p:nvSpPr>
        <p:spPr>
          <a:xfrm>
            <a:off x="0" y="4756000"/>
            <a:ext cx="9144000" cy="3876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txBox="1"/>
          <p:nvPr>
            <p:ph idx="1" type="body"/>
          </p:nvPr>
        </p:nvSpPr>
        <p:spPr>
          <a:xfrm>
            <a:off x="187175" y="925925"/>
            <a:ext cx="8452800" cy="936000"/>
          </a:xfrm>
          <a:prstGeom prst="rect">
            <a:avLst/>
          </a:prstGeom>
        </p:spPr>
        <p:txBody>
          <a:bodyPr anchorCtr="0" anchor="t" bIns="91425" lIns="91425" spcFirstLastPara="1" rIns="91425" wrap="square" tIns="91425">
            <a:noAutofit/>
          </a:bodyPr>
          <a:lstStyle/>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If editing yesterday’s meals, users are prompted to enter the meal of their choice to edit. </a:t>
            </a:r>
            <a:endParaRPr sz="900">
              <a:solidFill>
                <a:schemeClr val="dk1"/>
              </a:solidFill>
              <a:latin typeface="Poppins"/>
              <a:ea typeface="Poppins"/>
              <a:cs typeface="Poppins"/>
              <a:sym typeface="Poppins"/>
            </a:endParaRPr>
          </a:p>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Users must enter the name of the meal as it appears in the prompt. If the user enters a blank value, or a value that doesn’t match the meal name, they will be prompted to enter a selection until a correct selection is entered.</a:t>
            </a:r>
            <a:endParaRPr sz="900">
              <a:solidFill>
                <a:schemeClr val="dk1"/>
              </a:solidFill>
              <a:latin typeface="Poppins"/>
              <a:ea typeface="Poppins"/>
              <a:cs typeface="Poppins"/>
              <a:sym typeface="Poppins"/>
            </a:endParaRPr>
          </a:p>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Once yesterday’s meal is edited the user will receive a confirmation message, and then they will return to the additional features menu for further editing or viewing of the diary or exiting the program.</a:t>
            </a:r>
            <a:endParaRPr sz="900">
              <a:solidFill>
                <a:schemeClr val="dk1"/>
              </a:solidFill>
              <a:latin typeface="Poppins"/>
              <a:ea typeface="Poppins"/>
              <a:cs typeface="Poppins"/>
              <a:sym typeface="Poppins"/>
            </a:endParaRPr>
          </a:p>
        </p:txBody>
      </p:sp>
      <p:sp>
        <p:nvSpPr>
          <p:cNvPr id="117" name="Google Shape;117;p20"/>
          <p:cNvSpPr txBox="1"/>
          <p:nvPr>
            <p:ph idx="12" type="sldNum"/>
          </p:nvPr>
        </p:nvSpPr>
        <p:spPr>
          <a:xfrm>
            <a:off x="8492558" y="47168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Poppins"/>
                <a:ea typeface="Poppins"/>
                <a:cs typeface="Poppins"/>
                <a:sym typeface="Poppins"/>
              </a:rPr>
              <a:t>‹#›</a:t>
            </a:fld>
            <a:endParaRPr>
              <a:solidFill>
                <a:schemeClr val="lt1"/>
              </a:solidFill>
              <a:latin typeface="Poppins"/>
              <a:ea typeface="Poppins"/>
              <a:cs typeface="Poppins"/>
              <a:sym typeface="Poppins"/>
            </a:endParaRPr>
          </a:p>
        </p:txBody>
      </p:sp>
      <p:sp>
        <p:nvSpPr>
          <p:cNvPr id="118" name="Google Shape;118;p20"/>
          <p:cNvSpPr txBox="1"/>
          <p:nvPr/>
        </p:nvSpPr>
        <p:spPr>
          <a:xfrm>
            <a:off x="339275" y="651375"/>
            <a:ext cx="3000000" cy="34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44">
                <a:solidFill>
                  <a:srgbClr val="00B5B5"/>
                </a:solidFill>
                <a:latin typeface="Poppins Medium"/>
                <a:ea typeface="Poppins Medium"/>
                <a:cs typeface="Poppins Medium"/>
                <a:sym typeface="Poppins Medium"/>
              </a:rPr>
              <a:t>Edit yesterday’s meals</a:t>
            </a:r>
            <a:endParaRPr/>
          </a:p>
        </p:txBody>
      </p:sp>
      <p:sp>
        <p:nvSpPr>
          <p:cNvPr id="119" name="Google Shape;119;p20"/>
          <p:cNvSpPr txBox="1"/>
          <p:nvPr>
            <p:ph type="title"/>
          </p:nvPr>
        </p:nvSpPr>
        <p:spPr>
          <a:xfrm>
            <a:off x="339275" y="337250"/>
            <a:ext cx="50589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8081"/>
                </a:solidFill>
                <a:latin typeface="Poppins Medium"/>
                <a:ea typeface="Poppins Medium"/>
                <a:cs typeface="Poppins Medium"/>
                <a:sym typeface="Poppins Medium"/>
              </a:rPr>
              <a:t>APP WALKTHROUGH: first time user</a:t>
            </a:r>
            <a:endParaRPr sz="1800">
              <a:latin typeface="Poppins Medium"/>
              <a:ea typeface="Poppins Medium"/>
              <a:cs typeface="Poppins Medium"/>
              <a:sym typeface="Poppins Medium"/>
            </a:endParaRPr>
          </a:p>
        </p:txBody>
      </p:sp>
      <p:pic>
        <p:nvPicPr>
          <p:cNvPr id="120" name="Google Shape;120;p20"/>
          <p:cNvPicPr preferRelativeResize="0"/>
          <p:nvPr/>
        </p:nvPicPr>
        <p:blipFill>
          <a:blip r:embed="rId3">
            <a:alphaModFix/>
          </a:blip>
          <a:stretch>
            <a:fillRect/>
          </a:stretch>
        </p:blipFill>
        <p:spPr>
          <a:xfrm>
            <a:off x="436900" y="1861925"/>
            <a:ext cx="8090675" cy="1503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4" name="Shape 124"/>
        <p:cNvGrpSpPr/>
        <p:nvPr/>
      </p:nvGrpSpPr>
      <p:grpSpPr>
        <a:xfrm>
          <a:off x="0" y="0"/>
          <a:ext cx="0" cy="0"/>
          <a:chOff x="0" y="0"/>
          <a:chExt cx="0" cy="0"/>
        </a:xfrm>
      </p:grpSpPr>
      <p:sp>
        <p:nvSpPr>
          <p:cNvPr id="125" name="Google Shape;125;p21"/>
          <p:cNvSpPr/>
          <p:nvPr/>
        </p:nvSpPr>
        <p:spPr>
          <a:xfrm>
            <a:off x="0" y="4756000"/>
            <a:ext cx="9144000" cy="387600"/>
          </a:xfrm>
          <a:prstGeom prst="rect">
            <a:avLst/>
          </a:prstGeom>
          <a:solidFill>
            <a:srgbClr val="00B5B5"/>
          </a:solidFill>
          <a:ln cap="flat" cmpd="sng" w="9525">
            <a:solidFill>
              <a:srgbClr val="00B5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ph idx="1" type="body"/>
          </p:nvPr>
        </p:nvSpPr>
        <p:spPr>
          <a:xfrm>
            <a:off x="187175" y="925925"/>
            <a:ext cx="8452800" cy="936000"/>
          </a:xfrm>
          <a:prstGeom prst="rect">
            <a:avLst/>
          </a:prstGeom>
        </p:spPr>
        <p:txBody>
          <a:bodyPr anchorCtr="0" anchor="t" bIns="91425" lIns="91425" spcFirstLastPara="1" rIns="91425" wrap="square" tIns="91425">
            <a:noAutofit/>
          </a:bodyPr>
          <a:lstStyle/>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Upon selecting ‘View diary’ the user’s food diary is displayed in table format on the screen.</a:t>
            </a:r>
            <a:endParaRPr sz="900">
              <a:solidFill>
                <a:schemeClr val="dk1"/>
              </a:solidFill>
              <a:latin typeface="Poppins"/>
              <a:ea typeface="Poppins"/>
              <a:cs typeface="Poppins"/>
              <a:sym typeface="Poppins"/>
            </a:endParaRPr>
          </a:p>
          <a:p>
            <a:pPr indent="-285750" lvl="0" marL="457200" rtl="0" algn="l">
              <a:lnSpc>
                <a:spcPct val="100000"/>
              </a:lnSpc>
              <a:spcBef>
                <a:spcPts val="0"/>
              </a:spcBef>
              <a:spcAft>
                <a:spcPts val="0"/>
              </a:spcAft>
              <a:buClr>
                <a:schemeClr val="dk1"/>
              </a:buClr>
              <a:buSzPts val="900"/>
              <a:buFont typeface="Poppins"/>
              <a:buChar char="●"/>
            </a:pPr>
            <a:r>
              <a:rPr lang="en" sz="900">
                <a:solidFill>
                  <a:schemeClr val="dk1"/>
                </a:solidFill>
                <a:latin typeface="Poppins"/>
                <a:ea typeface="Poppins"/>
                <a:cs typeface="Poppins"/>
                <a:sym typeface="Poppins"/>
              </a:rPr>
              <a:t>Underneath the diary table, the additional features menu and prompt is displayed allowing the user to select options for further editing or viewing of the diary or exiting the program.</a:t>
            </a:r>
            <a:endParaRPr sz="900">
              <a:solidFill>
                <a:schemeClr val="dk1"/>
              </a:solidFill>
              <a:latin typeface="Poppins"/>
              <a:ea typeface="Poppins"/>
              <a:cs typeface="Poppins"/>
              <a:sym typeface="Poppins"/>
            </a:endParaRPr>
          </a:p>
          <a:p>
            <a:pPr indent="0" lvl="0" marL="0" rtl="0" algn="l">
              <a:lnSpc>
                <a:spcPct val="100000"/>
              </a:lnSpc>
              <a:spcBef>
                <a:spcPts val="1200"/>
              </a:spcBef>
              <a:spcAft>
                <a:spcPts val="1200"/>
              </a:spcAft>
              <a:buNone/>
            </a:pPr>
            <a:r>
              <a:t/>
            </a:r>
            <a:endParaRPr sz="900">
              <a:solidFill>
                <a:schemeClr val="dk1"/>
              </a:solidFill>
              <a:latin typeface="Poppins"/>
              <a:ea typeface="Poppins"/>
              <a:cs typeface="Poppins"/>
              <a:sym typeface="Poppins"/>
            </a:endParaRPr>
          </a:p>
        </p:txBody>
      </p:sp>
      <p:sp>
        <p:nvSpPr>
          <p:cNvPr id="127" name="Google Shape;127;p21"/>
          <p:cNvSpPr txBox="1"/>
          <p:nvPr>
            <p:ph idx="12" type="sldNum"/>
          </p:nvPr>
        </p:nvSpPr>
        <p:spPr>
          <a:xfrm>
            <a:off x="8492558" y="47168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Poppins"/>
                <a:ea typeface="Poppins"/>
                <a:cs typeface="Poppins"/>
                <a:sym typeface="Poppins"/>
              </a:rPr>
              <a:t>‹#›</a:t>
            </a:fld>
            <a:endParaRPr>
              <a:solidFill>
                <a:schemeClr val="lt1"/>
              </a:solidFill>
              <a:latin typeface="Poppins"/>
              <a:ea typeface="Poppins"/>
              <a:cs typeface="Poppins"/>
              <a:sym typeface="Poppins"/>
            </a:endParaRPr>
          </a:p>
        </p:txBody>
      </p:sp>
      <p:sp>
        <p:nvSpPr>
          <p:cNvPr id="128" name="Google Shape;128;p21"/>
          <p:cNvSpPr txBox="1"/>
          <p:nvPr/>
        </p:nvSpPr>
        <p:spPr>
          <a:xfrm>
            <a:off x="339275" y="651375"/>
            <a:ext cx="3000000" cy="34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44">
                <a:solidFill>
                  <a:srgbClr val="00B5B5"/>
                </a:solidFill>
                <a:latin typeface="Poppins Medium"/>
                <a:ea typeface="Poppins Medium"/>
                <a:cs typeface="Poppins Medium"/>
                <a:sym typeface="Poppins Medium"/>
              </a:rPr>
              <a:t>View diary</a:t>
            </a:r>
            <a:endParaRPr/>
          </a:p>
        </p:txBody>
      </p:sp>
      <p:sp>
        <p:nvSpPr>
          <p:cNvPr id="129" name="Google Shape;129;p21"/>
          <p:cNvSpPr txBox="1"/>
          <p:nvPr>
            <p:ph type="title"/>
          </p:nvPr>
        </p:nvSpPr>
        <p:spPr>
          <a:xfrm>
            <a:off x="339275" y="337250"/>
            <a:ext cx="50589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8081"/>
                </a:solidFill>
                <a:latin typeface="Poppins Medium"/>
                <a:ea typeface="Poppins Medium"/>
                <a:cs typeface="Poppins Medium"/>
                <a:sym typeface="Poppins Medium"/>
              </a:rPr>
              <a:t>APP WALKTHROUGH: first time user</a:t>
            </a:r>
            <a:endParaRPr sz="1800">
              <a:latin typeface="Poppins Medium"/>
              <a:ea typeface="Poppins Medium"/>
              <a:cs typeface="Poppins Medium"/>
              <a:sym typeface="Poppins Medium"/>
            </a:endParaRPr>
          </a:p>
        </p:txBody>
      </p:sp>
      <p:pic>
        <p:nvPicPr>
          <p:cNvPr id="130" name="Google Shape;130;p21"/>
          <p:cNvPicPr preferRelativeResize="0"/>
          <p:nvPr/>
        </p:nvPicPr>
        <p:blipFill>
          <a:blip r:embed="rId3">
            <a:alphaModFix/>
          </a:blip>
          <a:stretch>
            <a:fillRect/>
          </a:stretch>
        </p:blipFill>
        <p:spPr>
          <a:xfrm>
            <a:off x="411600" y="1532638"/>
            <a:ext cx="8080949" cy="20782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