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Amatic SC"/>
      <p:regular r:id="rId29"/>
      <p:bold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  <p:embeddedFont>
      <p:font typeface="Source Code Pro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FDABEBA-82B8-4A54-881A-2F4C511E30F5}">
  <a:tblStyle styleId="{8FDABEBA-82B8-4A54-881A-2F4C511E30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maticS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font" Target="fonts/AmaticSC-bold.fntdata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39" Type="http://schemas.openxmlformats.org/officeDocument/2006/relationships/font" Target="fonts/SourceCodePro-regular.fntdata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oo.gl/forms/v9pxNhlOwZMwYlXs1" TargetMode="External"/><Relationship Id="rId4" Type="http://schemas.openxmlformats.org/officeDocument/2006/relationships/hyperlink" Target="https://goo.gl/forms/UbFtmVGwqIUAyzWC2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oo.gl/YQG34N" TargetMode="External"/><Relationship Id="rId4" Type="http://schemas.openxmlformats.org/officeDocument/2006/relationships/hyperlink" Target="https://goo.gl/QTp5aH" TargetMode="External"/><Relationship Id="rId5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61C00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1188" y="336825"/>
            <a:ext cx="2804674" cy="280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Customer Journey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50" y="648125"/>
            <a:ext cx="8770076" cy="435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1211700" y="1204325"/>
            <a:ext cx="989400" cy="5427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Hace una búsqueda ingresando a Google</a:t>
            </a:r>
            <a:endParaRPr sz="700"/>
          </a:p>
        </p:txBody>
      </p:sp>
      <p:sp>
        <p:nvSpPr>
          <p:cNvPr id="114" name="Shape 114"/>
          <p:cNvSpPr txBox="1"/>
          <p:nvPr/>
        </p:nvSpPr>
        <p:spPr>
          <a:xfrm>
            <a:off x="453475" y="2915538"/>
            <a:ext cx="706200" cy="31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Canales</a:t>
            </a:r>
            <a:endParaRPr sz="1000"/>
          </a:p>
        </p:txBody>
      </p:sp>
      <p:sp>
        <p:nvSpPr>
          <p:cNvPr id="115" name="Shape 115"/>
          <p:cNvSpPr txBox="1"/>
          <p:nvPr/>
        </p:nvSpPr>
        <p:spPr>
          <a:xfrm>
            <a:off x="453475" y="1218050"/>
            <a:ext cx="706200" cy="30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Etapas</a:t>
            </a:r>
            <a:endParaRPr sz="1000"/>
          </a:p>
        </p:txBody>
      </p:sp>
      <p:sp>
        <p:nvSpPr>
          <p:cNvPr id="116" name="Shape 116"/>
          <p:cNvSpPr txBox="1"/>
          <p:nvPr/>
        </p:nvSpPr>
        <p:spPr>
          <a:xfrm>
            <a:off x="2253122" y="1192025"/>
            <a:ext cx="706200" cy="5673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Ingresa</a:t>
            </a:r>
            <a:br>
              <a:rPr lang="es" sz="800"/>
            </a:br>
            <a:r>
              <a:rPr lang="es" sz="800"/>
              <a:t>palabras: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(donación</a:t>
            </a:r>
            <a:br>
              <a:rPr lang="es" sz="800"/>
            </a:br>
            <a:r>
              <a:rPr lang="es" sz="800"/>
              <a:t>,niños)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7" name="Shape 117"/>
          <p:cNvSpPr txBox="1"/>
          <p:nvPr/>
        </p:nvSpPr>
        <p:spPr>
          <a:xfrm>
            <a:off x="1438650" y="2917575"/>
            <a:ext cx="706200" cy="5427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Buscador</a:t>
            </a:r>
            <a:endParaRPr sz="800"/>
          </a:p>
        </p:txBody>
      </p:sp>
      <p:sp>
        <p:nvSpPr>
          <p:cNvPr id="118" name="Shape 118"/>
          <p:cNvSpPr txBox="1"/>
          <p:nvPr/>
        </p:nvSpPr>
        <p:spPr>
          <a:xfrm>
            <a:off x="3905525" y="2917575"/>
            <a:ext cx="706200" cy="5427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Landing page </a:t>
            </a:r>
            <a:endParaRPr sz="800"/>
          </a:p>
        </p:txBody>
      </p:sp>
      <p:sp>
        <p:nvSpPr>
          <p:cNvPr id="119" name="Shape 119"/>
          <p:cNvSpPr txBox="1"/>
          <p:nvPr/>
        </p:nvSpPr>
        <p:spPr>
          <a:xfrm>
            <a:off x="3041825" y="1204325"/>
            <a:ext cx="876900" cy="5427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En que opcion sale http//Save de Children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20" name="Shape 120"/>
          <p:cNvSpPr txBox="1"/>
          <p:nvPr/>
        </p:nvSpPr>
        <p:spPr>
          <a:xfrm>
            <a:off x="2179500" y="2917575"/>
            <a:ext cx="706200" cy="5427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Buscador</a:t>
            </a:r>
            <a:endParaRPr sz="800"/>
          </a:p>
        </p:txBody>
      </p:sp>
      <p:sp>
        <p:nvSpPr>
          <p:cNvPr id="121" name="Shape 121"/>
          <p:cNvSpPr txBox="1"/>
          <p:nvPr/>
        </p:nvSpPr>
        <p:spPr>
          <a:xfrm>
            <a:off x="1267950" y="1782425"/>
            <a:ext cx="801900" cy="542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Encontrar una </a:t>
            </a:r>
            <a:r>
              <a:rPr lang="es" sz="700"/>
              <a:t>institución</a:t>
            </a:r>
            <a:r>
              <a:rPr lang="es" sz="700"/>
              <a:t> para donar.</a:t>
            </a:r>
            <a:endParaRPr sz="700"/>
          </a:p>
        </p:txBody>
      </p:sp>
      <p:sp>
        <p:nvSpPr>
          <p:cNvPr id="122" name="Shape 122"/>
          <p:cNvSpPr txBox="1"/>
          <p:nvPr/>
        </p:nvSpPr>
        <p:spPr>
          <a:xfrm>
            <a:off x="3981275" y="1204325"/>
            <a:ext cx="706200" cy="5427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 Entrar a la página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23" name="Shape 123"/>
          <p:cNvSpPr txBox="1"/>
          <p:nvPr/>
        </p:nvSpPr>
        <p:spPr>
          <a:xfrm>
            <a:off x="4754825" y="1192025"/>
            <a:ext cx="876900" cy="5673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 </a:t>
            </a:r>
            <a:r>
              <a:rPr lang="es" sz="800"/>
              <a:t>Identificar</a:t>
            </a:r>
            <a:br>
              <a:rPr lang="es" sz="800"/>
            </a:br>
            <a:r>
              <a:rPr lang="es" sz="800"/>
              <a:t>donde se hace la donación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24" name="Shape 124"/>
          <p:cNvSpPr txBox="1"/>
          <p:nvPr/>
        </p:nvSpPr>
        <p:spPr>
          <a:xfrm>
            <a:off x="444300" y="3545088"/>
            <a:ext cx="876900" cy="31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Sensaciones</a:t>
            </a:r>
            <a:endParaRPr sz="800"/>
          </a:p>
        </p:txBody>
      </p:sp>
      <p:sp>
        <p:nvSpPr>
          <p:cNvPr id="125" name="Shape 125"/>
          <p:cNvSpPr txBox="1"/>
          <p:nvPr/>
        </p:nvSpPr>
        <p:spPr>
          <a:xfrm>
            <a:off x="444300" y="4127100"/>
            <a:ext cx="876900" cy="31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Oportunidades</a:t>
            </a:r>
            <a:endParaRPr sz="800"/>
          </a:p>
        </p:txBody>
      </p:sp>
      <p:sp>
        <p:nvSpPr>
          <p:cNvPr id="126" name="Shape 126"/>
          <p:cNvSpPr txBox="1"/>
          <p:nvPr/>
        </p:nvSpPr>
        <p:spPr>
          <a:xfrm>
            <a:off x="444300" y="2346800"/>
            <a:ext cx="876900" cy="31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Actividades</a:t>
            </a:r>
            <a:endParaRPr sz="800"/>
          </a:p>
        </p:txBody>
      </p:sp>
      <p:sp>
        <p:nvSpPr>
          <p:cNvPr id="127" name="Shape 127"/>
          <p:cNvSpPr txBox="1"/>
          <p:nvPr/>
        </p:nvSpPr>
        <p:spPr>
          <a:xfrm>
            <a:off x="444300" y="1774625"/>
            <a:ext cx="801900" cy="31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Necesidades</a:t>
            </a:r>
            <a:endParaRPr sz="800"/>
          </a:p>
        </p:txBody>
      </p:sp>
      <p:sp>
        <p:nvSpPr>
          <p:cNvPr id="128" name="Shape 128"/>
          <p:cNvSpPr txBox="1"/>
          <p:nvPr/>
        </p:nvSpPr>
        <p:spPr>
          <a:xfrm>
            <a:off x="5699075" y="1192025"/>
            <a:ext cx="706200" cy="5673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Registro con tus datos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29" name="Shape 129"/>
          <p:cNvSpPr/>
          <p:nvPr/>
        </p:nvSpPr>
        <p:spPr>
          <a:xfrm>
            <a:off x="1759625" y="3513675"/>
            <a:ext cx="176400" cy="200100"/>
          </a:xfrm>
          <a:prstGeom prst="donut">
            <a:avLst>
              <a:gd fmla="val 25000" name="adj"/>
            </a:avLst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2518013" y="3557400"/>
            <a:ext cx="176400" cy="200100"/>
          </a:xfrm>
          <a:prstGeom prst="donut">
            <a:avLst>
              <a:gd fmla="val 25000" name="adj"/>
            </a:avLst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3344225" y="3557400"/>
            <a:ext cx="176400" cy="200100"/>
          </a:xfrm>
          <a:prstGeom prst="donut">
            <a:avLst>
              <a:gd fmla="val 25000" name="adj"/>
            </a:avLst>
          </a:prstGeom>
          <a:solidFill>
            <a:srgbClr val="FF00FF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4186675" y="3650250"/>
            <a:ext cx="176400" cy="200100"/>
          </a:xfrm>
          <a:prstGeom prst="donut">
            <a:avLst>
              <a:gd fmla="val 25000" name="adj"/>
            </a:avLst>
          </a:prstGeom>
          <a:solidFill>
            <a:srgbClr val="FF00FF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5033775" y="3650250"/>
            <a:ext cx="176400" cy="200100"/>
          </a:xfrm>
          <a:prstGeom prst="donut">
            <a:avLst>
              <a:gd fmla="val 25000" name="adj"/>
            </a:avLst>
          </a:prstGeom>
          <a:solidFill>
            <a:srgbClr val="FF00FF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5995375" y="3800400"/>
            <a:ext cx="176400" cy="200100"/>
          </a:xfrm>
          <a:prstGeom prst="donut">
            <a:avLst>
              <a:gd fmla="val 25000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Shape 135"/>
          <p:cNvCxnSpPr>
            <a:stCxn id="129" idx="6"/>
            <a:endCxn id="130" idx="2"/>
          </p:cNvCxnSpPr>
          <p:nvPr/>
        </p:nvCxnSpPr>
        <p:spPr>
          <a:xfrm>
            <a:off x="1936025" y="3613725"/>
            <a:ext cx="582000" cy="438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Shape 136"/>
          <p:cNvCxnSpPr>
            <a:stCxn id="130" idx="6"/>
            <a:endCxn id="131" idx="2"/>
          </p:cNvCxnSpPr>
          <p:nvPr/>
        </p:nvCxnSpPr>
        <p:spPr>
          <a:xfrm>
            <a:off x="2694413" y="3657450"/>
            <a:ext cx="6498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Shape 137"/>
          <p:cNvCxnSpPr>
            <a:stCxn id="131" idx="6"/>
            <a:endCxn id="132" idx="2"/>
          </p:cNvCxnSpPr>
          <p:nvPr/>
        </p:nvCxnSpPr>
        <p:spPr>
          <a:xfrm>
            <a:off x="3520625" y="3657450"/>
            <a:ext cx="666000" cy="930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Shape 138"/>
          <p:cNvCxnSpPr>
            <a:stCxn id="132" idx="6"/>
            <a:endCxn id="133" idx="2"/>
          </p:cNvCxnSpPr>
          <p:nvPr/>
        </p:nvCxnSpPr>
        <p:spPr>
          <a:xfrm>
            <a:off x="4363075" y="3750300"/>
            <a:ext cx="670800" cy="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Shape 139"/>
          <p:cNvCxnSpPr>
            <a:stCxn id="133" idx="6"/>
            <a:endCxn id="134" idx="2"/>
          </p:cNvCxnSpPr>
          <p:nvPr/>
        </p:nvCxnSpPr>
        <p:spPr>
          <a:xfrm>
            <a:off x="5210175" y="3750300"/>
            <a:ext cx="785100" cy="15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Shape 140"/>
          <p:cNvSpPr txBox="1"/>
          <p:nvPr/>
        </p:nvSpPr>
        <p:spPr>
          <a:xfrm>
            <a:off x="6467825" y="1192025"/>
            <a:ext cx="801900" cy="5673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Seleccionar Método de pago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41" name="Shape 141"/>
          <p:cNvSpPr txBox="1"/>
          <p:nvPr/>
        </p:nvSpPr>
        <p:spPr>
          <a:xfrm>
            <a:off x="7332275" y="1192025"/>
            <a:ext cx="801900" cy="5673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Realizar la Donación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42" name="Shape 142"/>
          <p:cNvSpPr txBox="1"/>
          <p:nvPr/>
        </p:nvSpPr>
        <p:spPr>
          <a:xfrm>
            <a:off x="8196725" y="1192025"/>
            <a:ext cx="801900" cy="5673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Mensaje de confirmación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43" name="Shape 143"/>
          <p:cNvSpPr/>
          <p:nvPr/>
        </p:nvSpPr>
        <p:spPr>
          <a:xfrm>
            <a:off x="6780575" y="3750300"/>
            <a:ext cx="176400" cy="200100"/>
          </a:xfrm>
          <a:prstGeom prst="donut">
            <a:avLst>
              <a:gd fmla="val 25000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7645025" y="3850350"/>
            <a:ext cx="176400" cy="200100"/>
          </a:xfrm>
          <a:prstGeom prst="donut">
            <a:avLst>
              <a:gd fmla="val 25000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8509475" y="3543075"/>
            <a:ext cx="176400" cy="200100"/>
          </a:xfrm>
          <a:prstGeom prst="donut">
            <a:avLst>
              <a:gd fmla="val 25000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Shape 146"/>
          <p:cNvCxnSpPr>
            <a:stCxn id="134" idx="6"/>
            <a:endCxn id="143" idx="2"/>
          </p:cNvCxnSpPr>
          <p:nvPr/>
        </p:nvCxnSpPr>
        <p:spPr>
          <a:xfrm flipH="1" rot="10800000">
            <a:off x="6171775" y="3850350"/>
            <a:ext cx="608700" cy="50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Shape 147"/>
          <p:cNvCxnSpPr>
            <a:stCxn id="143" idx="6"/>
            <a:endCxn id="144" idx="2"/>
          </p:cNvCxnSpPr>
          <p:nvPr/>
        </p:nvCxnSpPr>
        <p:spPr>
          <a:xfrm>
            <a:off x="6956975" y="3850350"/>
            <a:ext cx="688200" cy="100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Shape 148"/>
          <p:cNvCxnSpPr>
            <a:stCxn id="144" idx="6"/>
            <a:endCxn id="145" idx="3"/>
          </p:cNvCxnSpPr>
          <p:nvPr/>
        </p:nvCxnSpPr>
        <p:spPr>
          <a:xfrm flipH="1" rot="10800000">
            <a:off x="7821425" y="3714000"/>
            <a:ext cx="714000" cy="236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Shape 149"/>
          <p:cNvSpPr txBox="1"/>
          <p:nvPr/>
        </p:nvSpPr>
        <p:spPr>
          <a:xfrm>
            <a:off x="1494800" y="4140600"/>
            <a:ext cx="1432500" cy="567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Utilizar adwords diferentes que posicionen mejor a la página</a:t>
            </a:r>
            <a:endParaRPr sz="800"/>
          </a:p>
        </p:txBody>
      </p:sp>
      <p:sp>
        <p:nvSpPr>
          <p:cNvPr id="150" name="Shape 150"/>
          <p:cNvSpPr txBox="1"/>
          <p:nvPr/>
        </p:nvSpPr>
        <p:spPr>
          <a:xfrm>
            <a:off x="3042526" y="2917575"/>
            <a:ext cx="801900" cy="5427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Buscador, identifica página STC</a:t>
            </a:r>
            <a:endParaRPr sz="800"/>
          </a:p>
        </p:txBody>
      </p:sp>
      <p:sp>
        <p:nvSpPr>
          <p:cNvPr id="151" name="Shape 151"/>
          <p:cNvSpPr txBox="1"/>
          <p:nvPr/>
        </p:nvSpPr>
        <p:spPr>
          <a:xfrm>
            <a:off x="4434775" y="4190625"/>
            <a:ext cx="1143900" cy="542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Mejorar el diseño de la landing (imagen, texto)</a:t>
            </a:r>
            <a:endParaRPr sz="800"/>
          </a:p>
        </p:txBody>
      </p:sp>
      <p:sp>
        <p:nvSpPr>
          <p:cNvPr id="152" name="Shape 152"/>
          <p:cNvSpPr txBox="1"/>
          <p:nvPr/>
        </p:nvSpPr>
        <p:spPr>
          <a:xfrm>
            <a:off x="4742100" y="2917575"/>
            <a:ext cx="706200" cy="5427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Landing page formulario</a:t>
            </a:r>
            <a:endParaRPr sz="800"/>
          </a:p>
        </p:txBody>
      </p:sp>
      <p:sp>
        <p:nvSpPr>
          <p:cNvPr id="153" name="Shape 153"/>
          <p:cNvSpPr txBox="1"/>
          <p:nvPr/>
        </p:nvSpPr>
        <p:spPr>
          <a:xfrm>
            <a:off x="5578675" y="2917575"/>
            <a:ext cx="706200" cy="5427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Landing page formulario</a:t>
            </a:r>
            <a:endParaRPr sz="800"/>
          </a:p>
        </p:txBody>
      </p:sp>
      <p:sp>
        <p:nvSpPr>
          <p:cNvPr id="154" name="Shape 154"/>
          <p:cNvSpPr txBox="1"/>
          <p:nvPr/>
        </p:nvSpPr>
        <p:spPr>
          <a:xfrm>
            <a:off x="5699075" y="4159500"/>
            <a:ext cx="876900" cy="529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Mejorar el flujo de la página </a:t>
            </a:r>
            <a:endParaRPr sz="800"/>
          </a:p>
        </p:txBody>
      </p:sp>
      <p:sp>
        <p:nvSpPr>
          <p:cNvPr id="155" name="Shape 155"/>
          <p:cNvSpPr txBox="1"/>
          <p:nvPr/>
        </p:nvSpPr>
        <p:spPr>
          <a:xfrm>
            <a:off x="6415250" y="2917575"/>
            <a:ext cx="706200" cy="5427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Landing page formulario</a:t>
            </a:r>
            <a:endParaRPr sz="800"/>
          </a:p>
        </p:txBody>
      </p:sp>
      <p:sp>
        <p:nvSpPr>
          <p:cNvPr id="156" name="Shape 156"/>
          <p:cNvSpPr txBox="1"/>
          <p:nvPr/>
        </p:nvSpPr>
        <p:spPr>
          <a:xfrm>
            <a:off x="7357575" y="2917575"/>
            <a:ext cx="706200" cy="5427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Landing page formulario</a:t>
            </a:r>
            <a:endParaRPr sz="800"/>
          </a:p>
        </p:txBody>
      </p:sp>
      <p:sp>
        <p:nvSpPr>
          <p:cNvPr id="157" name="Shape 157"/>
          <p:cNvSpPr txBox="1"/>
          <p:nvPr/>
        </p:nvSpPr>
        <p:spPr>
          <a:xfrm>
            <a:off x="6780575" y="4140600"/>
            <a:ext cx="801900" cy="567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Optimizar el proceso de donación</a:t>
            </a:r>
            <a:endParaRPr sz="800"/>
          </a:p>
        </p:txBody>
      </p:sp>
      <p:sp>
        <p:nvSpPr>
          <p:cNvPr id="158" name="Shape 158"/>
          <p:cNvSpPr txBox="1"/>
          <p:nvPr/>
        </p:nvSpPr>
        <p:spPr>
          <a:xfrm>
            <a:off x="8196875" y="2917575"/>
            <a:ext cx="753900" cy="5427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Thanks page en institucional</a:t>
            </a:r>
            <a:endParaRPr sz="800"/>
          </a:p>
        </p:txBody>
      </p:sp>
      <p:sp>
        <p:nvSpPr>
          <p:cNvPr id="159" name="Shape 159"/>
          <p:cNvSpPr txBox="1"/>
          <p:nvPr/>
        </p:nvSpPr>
        <p:spPr>
          <a:xfrm>
            <a:off x="2186174" y="1782425"/>
            <a:ext cx="801900" cy="542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Encontrar una </a:t>
            </a:r>
            <a:r>
              <a:rPr lang="es" sz="700"/>
              <a:t>institución</a:t>
            </a:r>
            <a:r>
              <a:rPr lang="es" sz="700"/>
              <a:t> para donar.</a:t>
            </a:r>
            <a:endParaRPr sz="700"/>
          </a:p>
        </p:txBody>
      </p:sp>
      <p:sp>
        <p:nvSpPr>
          <p:cNvPr id="160" name="Shape 160"/>
          <p:cNvSpPr txBox="1"/>
          <p:nvPr/>
        </p:nvSpPr>
        <p:spPr>
          <a:xfrm>
            <a:off x="3031850" y="1782413"/>
            <a:ext cx="876900" cy="542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Save the Children sale en la primer posición de adds</a:t>
            </a:r>
            <a:endParaRPr sz="700"/>
          </a:p>
        </p:txBody>
      </p:sp>
      <p:sp>
        <p:nvSpPr>
          <p:cNvPr id="161" name="Shape 161"/>
          <p:cNvSpPr txBox="1"/>
          <p:nvPr/>
        </p:nvSpPr>
        <p:spPr>
          <a:xfrm>
            <a:off x="3946099" y="1782425"/>
            <a:ext cx="801900" cy="542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Obtener información de la institución.</a:t>
            </a:r>
            <a:endParaRPr sz="700"/>
          </a:p>
        </p:txBody>
      </p:sp>
      <p:sp>
        <p:nvSpPr>
          <p:cNvPr id="162" name="Shape 162"/>
          <p:cNvSpPr txBox="1"/>
          <p:nvPr/>
        </p:nvSpPr>
        <p:spPr>
          <a:xfrm>
            <a:off x="3088750" y="4162525"/>
            <a:ext cx="1193100" cy="567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Optimizar  la información de las distintas landing page de STC </a:t>
            </a:r>
            <a:endParaRPr sz="800"/>
          </a:p>
        </p:txBody>
      </p:sp>
      <p:sp>
        <p:nvSpPr>
          <p:cNvPr id="163" name="Shape 163"/>
          <p:cNvSpPr txBox="1"/>
          <p:nvPr/>
        </p:nvSpPr>
        <p:spPr>
          <a:xfrm>
            <a:off x="7645025" y="4162525"/>
            <a:ext cx="1305900" cy="529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Mejorar los protocolos de seguridad en la donación</a:t>
            </a:r>
            <a:endParaRPr sz="800"/>
          </a:p>
        </p:txBody>
      </p:sp>
      <p:sp>
        <p:nvSpPr>
          <p:cNvPr id="164" name="Shape 164"/>
          <p:cNvSpPr txBox="1"/>
          <p:nvPr/>
        </p:nvSpPr>
        <p:spPr>
          <a:xfrm>
            <a:off x="4820261" y="1782425"/>
            <a:ext cx="801900" cy="542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Suscribirme</a:t>
            </a:r>
            <a:endParaRPr sz="700"/>
          </a:p>
        </p:txBody>
      </p:sp>
      <p:sp>
        <p:nvSpPr>
          <p:cNvPr id="165" name="Shape 165"/>
          <p:cNvSpPr txBox="1"/>
          <p:nvPr/>
        </p:nvSpPr>
        <p:spPr>
          <a:xfrm>
            <a:off x="5694400" y="1782425"/>
            <a:ext cx="687900" cy="542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Registrarme</a:t>
            </a:r>
            <a:endParaRPr sz="700"/>
          </a:p>
        </p:txBody>
      </p:sp>
      <p:sp>
        <p:nvSpPr>
          <p:cNvPr id="166" name="Shape 166"/>
          <p:cNvSpPr txBox="1"/>
          <p:nvPr/>
        </p:nvSpPr>
        <p:spPr>
          <a:xfrm>
            <a:off x="6484700" y="1782425"/>
            <a:ext cx="753900" cy="542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Identificar el método de pago que deseo</a:t>
            </a:r>
            <a:endParaRPr sz="700"/>
          </a:p>
        </p:txBody>
      </p:sp>
      <p:sp>
        <p:nvSpPr>
          <p:cNvPr id="167" name="Shape 167"/>
          <p:cNvSpPr txBox="1"/>
          <p:nvPr/>
        </p:nvSpPr>
        <p:spPr>
          <a:xfrm>
            <a:off x="7341000" y="1782425"/>
            <a:ext cx="753900" cy="542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Realizar pago</a:t>
            </a:r>
            <a:endParaRPr/>
          </a:p>
        </p:txBody>
      </p:sp>
      <p:sp>
        <p:nvSpPr>
          <p:cNvPr id="168" name="Shape 168"/>
          <p:cNvSpPr txBox="1"/>
          <p:nvPr/>
        </p:nvSpPr>
        <p:spPr>
          <a:xfrm>
            <a:off x="8197300" y="1782425"/>
            <a:ext cx="753900" cy="542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Tener de forma clara la confirmación del pago.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User Persona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875" y="1014325"/>
            <a:ext cx="2687209" cy="374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94634" y="1014325"/>
            <a:ext cx="2551547" cy="3744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6731" y="1014325"/>
            <a:ext cx="2136816" cy="374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Hipótesis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Estrategia de comunicación positiva para incrementar los donativos y mejorar la experiencia del usuario (seguridad, transparencia) con Save the Children.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0000"/>
                </a:solidFill>
              </a:rPr>
              <a:t>Perfil de usuario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Mujer de 30 a 75 años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35 a 45 (las donantes más fuertes)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cuenta con conexión a internet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inicia el proceso en la landing page pero concluye vía telefónica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en promedio dona $250 pesos al mes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0000"/>
                </a:solidFill>
              </a:rPr>
              <a:t>Adwords Save the Children</a:t>
            </a:r>
            <a:endParaRPr>
              <a:solidFill>
                <a:srgbClr val="990000"/>
              </a:solidFill>
            </a:endParaRPr>
          </a:p>
        </p:txBody>
      </p:sp>
      <p:graphicFrame>
        <p:nvGraphicFramePr>
          <p:cNvPr id="194" name="Shape 194"/>
          <p:cNvGraphicFramePr/>
          <p:nvPr/>
        </p:nvGraphicFramePr>
        <p:xfrm>
          <a:off x="469913" y="105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{8FDABEBA-82B8-4A54-881A-2F4C511E30F5}</a:tableStyleId>
              </a:tblPr>
              <a:tblGrid>
                <a:gridCol w="2416925"/>
                <a:gridCol w="1510675"/>
                <a:gridCol w="4276575"/>
              </a:tblGrid>
              <a:tr h="3924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Keywords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Posición 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Link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0000"/>
                    </a:solidFill>
                  </a:tcPr>
                </a:tc>
              </a:tr>
              <a:tr h="5206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Derechos de los niños /niñas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https://apoyo.savethechildren.mx/defensores-de-la-ninez-t2?gclid=Cj0KCQjwkKPVBRDtARIsAA2CG6FgKpjs_MokFMQ6y_Kw6GQcOjHQ4LmsYpalbmgCaZUx5-2ixkJyq0oaAkmCEALw_wcB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5206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súmate niños ayuda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https://www.google.com.mx/search?ei=_YypWvWjHKrUjwS11LeQDg&amp;q=S%C3%9AMATE+NI%C3%91OS+AYUDA&amp;oq=S%C3%9AMATE+NI%C3%91OS+AYUDA&amp;gs_l=psy-ab.3..0i71k1l3.0.0.0.223112.0.0.0.0.0.0.0.0..0.0....0...1c..64.psy-ab..0.0.0....0.pHxGDKTrbz4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5206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ayúdanos niñas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https://www.google.com.mx/search?biw=1366&amp;bih=662&amp;ei=oI2pWsqQO-ngjwTmzKHYAw&amp;q=AY%C3%9ADANOS+NI%C3%91AS&amp;oq=AY%C3%9ADANOS+NI%C3%91AS&amp;gs_l=psy-ab.3...9534.9640.0.9763.2.2.0.0.0.0.0.0..0.0....0...1c.1.64.psy-ab..2.0.0....0.W3ct8ODjcOY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5206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fundacion niños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https://apoyo.savethechildren.mx/defensores-de-la-ninez-t2?gclid=Cj0KCQjwkKPVBRDtARIsAA2CG6GNxiglmnXODzMss-hdjAeJE9msh0_L3yhVi3bw-hZ5yRHzbvUR9GMaAmHyEALw_wcB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520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niñas, donación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https://www.savethechildren.mx/donar/haz-una-donacion</a:t>
                      </a:r>
                      <a:endParaRPr sz="8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520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ayudar niños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https://www.savethechildren.es/emergencias/ayuda-refugiados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41150" y="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Investigación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514350" y="724800"/>
            <a:ext cx="7952700" cy="4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Se realizó una encuesta multicanal (landingpage y sitio web institucional) en ambiente moderado, de forma que no sólo obtuvieramos datos duros; sino una percepción cualitativa de las reacciones, </a:t>
            </a:r>
            <a:r>
              <a:rPr lang="es" sz="1200"/>
              <a:t>emociones</a:t>
            </a:r>
            <a:r>
              <a:rPr lang="es" sz="1200"/>
              <a:t> y </a:t>
            </a:r>
            <a:r>
              <a:rPr lang="es" sz="1200"/>
              <a:t>conclusiones de los usuarios. </a:t>
            </a:r>
            <a:r>
              <a:rPr lang="es" sz="1200"/>
              <a:t> </a:t>
            </a:r>
            <a:endParaRPr sz="1200"/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Encuesta de la landingpage:  </a:t>
            </a:r>
            <a:r>
              <a:rPr lang="es" sz="1200" u="sng">
                <a:solidFill>
                  <a:schemeClr val="hlink"/>
                </a:solidFill>
                <a:hlinkClick r:id="rId3"/>
              </a:rPr>
              <a:t>https://goo.gl/forms/v9pxNhlOwZMwYlXs1</a:t>
            </a:r>
            <a:endParaRPr sz="1200"/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Encuesta del sitio web institucional: </a:t>
            </a:r>
            <a:r>
              <a:rPr lang="es" sz="1200" u="sng">
                <a:solidFill>
                  <a:schemeClr val="hlink"/>
                </a:solidFill>
                <a:hlinkClick r:id="rId4"/>
              </a:rPr>
              <a:t>https://goo.gl/forms/UbFtmVGwqIUAyzWC2</a:t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PREGUNTAS: </a:t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1.- Selecciona tu género y rango de edad</a:t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2.- ¿Cuáles son tus ingresos mensuales?</a:t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3.- ¿Cuentas con tarjeta de crédito/débito?</a:t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4.- ¿Alguna vez has donado a una organización sin fines de lucro?</a:t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5.- ¿Con qué frecuencia realizarías una donación?</a:t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6.- ¿A través de qué medio de contacto te gustaría realizar tu donación?</a:t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7.- ¿A través de qué sistema de pago te gustaría hacer una donación?</a:t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8.- ¿Qué cantidad estarías dispuesto a donar?</a:t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9.- A continuación escribe 3 palabras que relaciones con Save The Children:</a:t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10.- Respecto al sitio web que visitaste, el mensaje de Save the Children te parece:</a:t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11.- La imagen principal de la página te parece:</a:t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12. El proceso de donación de Save the Children te parece:</a:t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13.- De la información que viste en la página ¿Cuál te parece más relevante?</a:t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14. Después de tu experiencia con la página de Save the Children ¿Estarías dispuesto a hacer una donación?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41150" y="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Resultados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9900"/>
            <a:ext cx="8839198" cy="329733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/>
        </p:nvSpPr>
        <p:spPr>
          <a:xfrm>
            <a:off x="379650" y="813550"/>
            <a:ext cx="31005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Percepciones cualitativas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939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0000"/>
                </a:solidFill>
              </a:rPr>
              <a:t>Datos de encuesta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867800" y="1096350"/>
            <a:ext cx="7077900" cy="3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Resultados de la landing: </a:t>
            </a:r>
            <a:r>
              <a:rPr lang="es" sz="1800" u="sng">
                <a:solidFill>
                  <a:schemeClr val="hlink"/>
                </a:solidFill>
                <a:hlinkClick r:id="rId3"/>
              </a:rPr>
              <a:t>https://goo.gl/YQG34N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Resultados del sitio web institucional: </a:t>
            </a:r>
            <a:r>
              <a:rPr lang="es" sz="1800" u="sng">
                <a:solidFill>
                  <a:schemeClr val="hlink"/>
                </a:solidFill>
                <a:hlinkClick r:id="rId4"/>
              </a:rPr>
              <a:t>https://goo.gl/QTp5aH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descr="Forms response chart. Question title: 14. Después de tu experiencia con la página de Save the Children ¿Estarías dispuesto a hacer una donación?. Number of responses: 10 responses." id="214" name="Shape 2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7675" y="1889225"/>
            <a:ext cx="6298026" cy="293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1089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0000"/>
                </a:solidFill>
              </a:rPr>
              <a:t>Insights</a:t>
            </a:r>
            <a:endParaRPr>
              <a:solidFill>
                <a:srgbClr val="990000"/>
              </a:solidFill>
            </a:endParaRPr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63" y="909950"/>
            <a:ext cx="7689669" cy="39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0000"/>
                </a:solidFill>
              </a:rPr>
              <a:t>Insights más importantes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205200" y="1173850"/>
            <a:ext cx="8733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Al 63% de los usuarios les pareció poco agradable la imagen principal de la landing page de Save the Children.</a:t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Al 42.2% de los usuarios les pareció poco claro el mensaje de Save the Children.</a:t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El 60% de los usuarios no donarían después de su interacción con la landing page de Save the Children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Shape 61"/>
          <p:cNvGraphicFramePr/>
          <p:nvPr/>
        </p:nvGraphicFramePr>
        <p:xfrm>
          <a:off x="212138" y="800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{8FDABEBA-82B8-4A54-881A-2F4C511E30F5}</a:tableStyleId>
              </a:tblPr>
              <a:tblGrid>
                <a:gridCol w="1245675"/>
                <a:gridCol w="1245675"/>
                <a:gridCol w="1245675"/>
                <a:gridCol w="1245675"/>
                <a:gridCol w="1245675"/>
                <a:gridCol w="1245675"/>
                <a:gridCol w="1245675"/>
              </a:tblGrid>
              <a:tr h="497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200">
                          <a:solidFill>
                            <a:srgbClr val="FF0000"/>
                          </a:solidFill>
                        </a:rPr>
                        <a:t>Objetivo de negocio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200">
                          <a:solidFill>
                            <a:srgbClr val="FF9900"/>
                          </a:solidFill>
                        </a:rPr>
                        <a:t>Problemas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200">
                          <a:solidFill>
                            <a:srgbClr val="B6D7A8"/>
                          </a:solidFill>
                        </a:rPr>
                        <a:t>Causa raíz</a:t>
                      </a:r>
                      <a:endParaRPr>
                        <a:solidFill>
                          <a:srgbClr val="B6D7A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200">
                          <a:solidFill>
                            <a:srgbClr val="76A5AF"/>
                          </a:solidFill>
                        </a:rPr>
                        <a:t>Métrica</a:t>
                      </a:r>
                      <a:endParaRPr>
                        <a:solidFill>
                          <a:srgbClr val="76A5A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200">
                          <a:solidFill>
                            <a:srgbClr val="4A86E8"/>
                          </a:solidFill>
                        </a:rPr>
                        <a:t>Herramienta online</a:t>
                      </a:r>
                      <a:endParaRPr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200">
                          <a:solidFill>
                            <a:srgbClr val="9900FF"/>
                          </a:solidFill>
                        </a:rPr>
                        <a:t>Pregunta cerrada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200">
                          <a:solidFill>
                            <a:srgbClr val="FF00FF"/>
                          </a:solidFill>
                        </a:rPr>
                        <a:t>Pregunta abierta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26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B3B3B"/>
                          </a:solidFill>
                          <a:highlight>
                            <a:srgbClr val="EBECED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Optimizar la funcionalidad del formulario de pago en un plazo de 30 días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3B3B3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 valida datos</a:t>
                      </a:r>
                      <a:endParaRPr sz="1100">
                        <a:solidFill>
                          <a:srgbClr val="3B3B3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B3B3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</a:t>
                      </a:r>
                      <a:r>
                        <a:rPr lang="es" sz="1000">
                          <a:solidFill>
                            <a:srgbClr val="3B3B3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 se accede correctamente a la información que el usuario ingresa para realizar la transacción</a:t>
                      </a:r>
                      <a:r>
                        <a:rPr lang="es" sz="800">
                          <a:solidFill>
                            <a:srgbClr val="3B3B3B"/>
                          </a:solidFill>
                        </a:rPr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3B3B3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Tasa de rechazo</a:t>
                      </a:r>
                      <a:endParaRPr sz="1100">
                        <a:solidFill>
                          <a:srgbClr val="3B3B3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3B3B3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Tasa de abandono</a:t>
                      </a:r>
                      <a:endParaRPr sz="1100">
                        <a:solidFill>
                          <a:srgbClr val="3B3B3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3B3B3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 analytics</a:t>
                      </a:r>
                      <a:endParaRPr sz="1100">
                        <a:solidFill>
                          <a:srgbClr val="3B3B3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3B3B3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¿Sueles realizar compras online?</a:t>
                      </a:r>
                      <a:endParaRPr sz="1100">
                        <a:solidFill>
                          <a:srgbClr val="3B3B3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3B3B3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3B3B3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Cuéntanos qué tipo de pago prefieres a la hora de realizar compras online</a:t>
                      </a:r>
                      <a:endParaRPr sz="1100">
                        <a:solidFill>
                          <a:srgbClr val="3B3B3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401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B3B3B"/>
                          </a:solidFill>
                          <a:highlight>
                            <a:srgbClr val="EBECED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Homologar la distribución estratégica de contenido en todos los canales digitales, aumentando un</a:t>
                      </a:r>
                      <a:r>
                        <a:rPr lang="es" sz="1000">
                          <a:solidFill>
                            <a:srgbClr val="3B3B3B"/>
                          </a:solidFill>
                          <a:highlight>
                            <a:srgbClr val="EBECED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10% la percepción positiva de la organización en un plazo de 6 meses.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3B3B3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Disparidad de contenido en los diferentes canales</a:t>
                      </a:r>
                      <a:endParaRPr sz="1100">
                        <a:solidFill>
                          <a:srgbClr val="3B3B3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3B3B3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Distintos equipos y personal de trabajo asignados por canal.</a:t>
                      </a:r>
                      <a:endParaRPr sz="1100">
                        <a:solidFill>
                          <a:srgbClr val="3B3B3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3B3B3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Coherencia,</a:t>
                      </a:r>
                      <a:endParaRPr sz="1100">
                        <a:solidFill>
                          <a:srgbClr val="3B3B3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3B3B3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falta de </a:t>
                      </a:r>
                      <a:r>
                        <a:rPr lang="es" sz="1100">
                          <a:solidFill>
                            <a:srgbClr val="3B3B3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organización</a:t>
                      </a:r>
                      <a:r>
                        <a:rPr lang="es" sz="1100">
                          <a:solidFill>
                            <a:srgbClr val="3B3B3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en la </a:t>
                      </a:r>
                      <a:r>
                        <a:rPr lang="es" sz="1100">
                          <a:solidFill>
                            <a:srgbClr val="3B3B3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información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Analizar que interesa de verdad a los usuarios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Feedback y mapas de calor 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¿Entiendes el mensaje de Save the Children?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¿Cuál es(el mensaje)? 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2" name="Shape 62"/>
          <p:cNvSpPr txBox="1"/>
          <p:nvPr>
            <p:ph type="title"/>
          </p:nvPr>
        </p:nvSpPr>
        <p:spPr>
          <a:xfrm>
            <a:off x="441150" y="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Objetivos de Negocio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441150" y="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áreas de oportunidad y mejoras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1730975" y="1533150"/>
            <a:ext cx="5697300" cy="28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Landingpage</a:t>
            </a:r>
            <a:endParaRPr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Estrategia</a:t>
            </a:r>
            <a:r>
              <a:rPr lang="es"/>
              <a:t> de comunicación</a:t>
            </a:r>
            <a:endParaRPr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Estrategia de </a:t>
            </a:r>
            <a:r>
              <a:rPr lang="es"/>
              <a:t>fidelización</a:t>
            </a:r>
            <a:endParaRPr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Redes Sociales</a:t>
            </a:r>
            <a:endParaRPr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Formulario de registro y donación</a:t>
            </a:r>
            <a:endParaRPr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Transparencia</a:t>
            </a:r>
            <a:endParaRPr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Enfoque positivo</a:t>
            </a:r>
            <a:endParaRPr/>
          </a:p>
          <a:p>
            <a:pPr indent="-3175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Destacar fortalezas de la institución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441150" y="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Solución 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765050" y="1152475"/>
            <a:ext cx="747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Lato"/>
              <a:buAutoNum type="arabicPeriod"/>
            </a:pPr>
            <a:r>
              <a:rPr lang="es" sz="1800">
                <a:solidFill>
                  <a:srgbClr val="695D46"/>
                </a:solidFill>
                <a:latin typeface="Lato"/>
                <a:ea typeface="Lato"/>
                <a:cs typeface="Lato"/>
                <a:sym typeface="Lato"/>
              </a:rPr>
              <a:t>Estrategia de comunicación con enfoque positivo para incrementar los donativos</a:t>
            </a:r>
            <a:endParaRPr sz="1800">
              <a:solidFill>
                <a:srgbClr val="695D4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95D4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Lato"/>
              <a:buAutoNum type="arabicPeriod"/>
            </a:pPr>
            <a:r>
              <a:rPr lang="es" sz="1800">
                <a:solidFill>
                  <a:srgbClr val="695D46"/>
                </a:solidFill>
                <a:latin typeface="Lato"/>
                <a:ea typeface="Lato"/>
                <a:cs typeface="Lato"/>
                <a:sym typeface="Lato"/>
              </a:rPr>
              <a:t>Mejorar la experiencia del usuario ofreciendo seguridad y transparencia con Save the Children.</a:t>
            </a:r>
            <a:endParaRPr sz="1800">
              <a:solidFill>
                <a:srgbClr val="695D4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5925" y="2884650"/>
            <a:ext cx="1577525" cy="157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0325" y="2725575"/>
            <a:ext cx="1843300" cy="18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441150" y="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Backlog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820625" y="1242675"/>
            <a:ext cx="5943600" cy="24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Navbar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Vista principal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Formulario 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Sobre los programas de STC 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Agradecimiento y redes sociales. </a:t>
            </a:r>
            <a:endParaRPr sz="1800"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Datos de contacto 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59325" y="1721100"/>
            <a:ext cx="44115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Wireframe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6000" y="31588"/>
            <a:ext cx="4105137" cy="5080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Shape 67"/>
          <p:cNvGraphicFramePr/>
          <p:nvPr/>
        </p:nvGraphicFramePr>
        <p:xfrm>
          <a:off x="199175" y="79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{8FDABEBA-82B8-4A54-881A-2F4C511E30F5}</a:tableStyleId>
              </a:tblPr>
              <a:tblGrid>
                <a:gridCol w="1249375"/>
                <a:gridCol w="1249375"/>
                <a:gridCol w="1249375"/>
                <a:gridCol w="1249375"/>
                <a:gridCol w="1249375"/>
                <a:gridCol w="1249375"/>
                <a:gridCol w="1249375"/>
              </a:tblGrid>
              <a:tr h="670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200">
                          <a:solidFill>
                            <a:srgbClr val="FF0000"/>
                          </a:solidFill>
                        </a:rPr>
                        <a:t>Objetivo de negocio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200">
                          <a:solidFill>
                            <a:srgbClr val="FF9900"/>
                          </a:solidFill>
                        </a:rPr>
                        <a:t>Problemas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200">
                          <a:solidFill>
                            <a:srgbClr val="B6D7A8"/>
                          </a:solidFill>
                        </a:rPr>
                        <a:t>Causa raíz</a:t>
                      </a:r>
                      <a:endParaRPr>
                        <a:solidFill>
                          <a:srgbClr val="B6D7A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200">
                          <a:solidFill>
                            <a:srgbClr val="76A5AF"/>
                          </a:solidFill>
                        </a:rPr>
                        <a:t>Métrica</a:t>
                      </a:r>
                      <a:endParaRPr>
                        <a:solidFill>
                          <a:srgbClr val="76A5A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200">
                          <a:solidFill>
                            <a:srgbClr val="4A86E8"/>
                          </a:solidFill>
                        </a:rPr>
                        <a:t>Herramienta online</a:t>
                      </a:r>
                      <a:endParaRPr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000">
                          <a:solidFill>
                            <a:srgbClr val="9900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Pregunta cerrada</a:t>
                      </a:r>
                      <a:endParaRPr sz="1000">
                        <a:solidFill>
                          <a:srgbClr val="9900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200">
                          <a:solidFill>
                            <a:srgbClr val="FF00FF"/>
                          </a:solidFill>
                        </a:rPr>
                        <a:t>Pregunta abierta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Implementar más opciones de pago a los donadores para aumentar en un 10% las donaciones de este año, con respecto a las del año pasado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Solo existe la opción de pago con tarjeta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Existen cantidades fijas de donativos ($200, $300, $500)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00">
                          <a:solidFill>
                            <a:srgbClr val="3B3B3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 todos los donadores o futuros donadores tienen una cuenta bancaria ni los recursos para cubrir esas cantidades establecidas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Comparar las donaciones obtenidas con respecto a las del año pasado.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 Website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 Landing Page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¿Cuentas con tarjeta de crédito o débito?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¿Cuéntanos</a:t>
                      </a: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por </a:t>
                      </a: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qué</a:t>
                      </a: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decidiste donar?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Incrementar el número de donaciones desde la landing page  en un 10%  en el transcurso de 30 días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3B3B3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 se concluyen exitosamente todas las donaciones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 hay claridad en el proceso de donación a través de la landing page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Medir el número de transacciones exitosas al día 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Medir el tráfico en la landing page y cuantas visitas concluyen en donación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¿El proceso de donación en la página de save the children te parece sencillo y claro?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¿Qué cambios podemos realizar para facilitar  tu donativo?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8" name="Shape 68"/>
          <p:cNvSpPr txBox="1"/>
          <p:nvPr>
            <p:ph type="title"/>
          </p:nvPr>
        </p:nvSpPr>
        <p:spPr>
          <a:xfrm>
            <a:off x="441150" y="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Objetivos de Negocio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975" y="785275"/>
            <a:ext cx="7180046" cy="40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>
            <p:ph type="title"/>
          </p:nvPr>
        </p:nvSpPr>
        <p:spPr>
          <a:xfrm>
            <a:off x="460925" y="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Canvas del modelo de negocio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60925" y="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dofa análisis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675" y="801000"/>
            <a:ext cx="7251746" cy="40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Shape 85"/>
          <p:cNvGraphicFramePr/>
          <p:nvPr/>
        </p:nvGraphicFramePr>
        <p:xfrm>
          <a:off x="147425" y="1277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{8FDABEBA-82B8-4A54-881A-2F4C511E30F5}</a:tableStyleId>
              </a:tblPr>
              <a:tblGrid>
                <a:gridCol w="1386900"/>
                <a:gridCol w="1151500"/>
                <a:gridCol w="1410450"/>
                <a:gridCol w="1127950"/>
                <a:gridCol w="1175050"/>
                <a:gridCol w="1363350"/>
                <a:gridCol w="1269200"/>
              </a:tblGrid>
              <a:tr h="2393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Homologar la distribución estratégica de contenido en todos los canales digitales, aumentando un 10% la percepción positiva de la organización en un plazo de 6 meses.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3B3B3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Disparidad de contenido en los diferentes canales</a:t>
                      </a:r>
                      <a:endParaRPr sz="1100">
                        <a:solidFill>
                          <a:srgbClr val="3B3B3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3B3B3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Distintos equipos y personal de trabajo asignados por canal.</a:t>
                      </a:r>
                      <a:endParaRPr sz="1100">
                        <a:solidFill>
                          <a:srgbClr val="3B3B3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3B3B3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Coherencia,</a:t>
                      </a:r>
                      <a:endParaRPr sz="1100">
                        <a:solidFill>
                          <a:srgbClr val="3B3B3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3B3B3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falta de organización en la información</a:t>
                      </a:r>
                      <a:endParaRPr sz="1100">
                        <a:solidFill>
                          <a:srgbClr val="3B3B3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Analizar que interesa de verdad a los usuarios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Feedback y mapas de calor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¿Te son claros los mensajes que te dicen en las distintas páginas  y canales de Save the Children?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Cuéntanos si te gustaria ver la información de manera homogénea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464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Incrementar el número de donaciones desde la landing page  en un 10%  en el transcurso de 30 días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3B3B3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 se concluyen exitosamente todas las donaciones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 hay claridad en el proceso de donación a través de la landing page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Medir el número de transacciones exitosas al día 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Medir el tráfico en la landing page y cuantas visitas concluyen en donación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¿El proceso de donación en la página de save the children te parece sencillo y claro?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¿Qué cambios podemos realizar para facilitar  tu donativo?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6" name="Shape 86"/>
          <p:cNvSpPr txBox="1"/>
          <p:nvPr>
            <p:ph type="title"/>
          </p:nvPr>
        </p:nvSpPr>
        <p:spPr>
          <a:xfrm>
            <a:off x="441150" y="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SMART</a:t>
            </a:r>
            <a:endParaRPr>
              <a:solidFill>
                <a:srgbClr val="CC0000"/>
              </a:solidFill>
            </a:endParaRPr>
          </a:p>
        </p:txBody>
      </p:sp>
      <p:graphicFrame>
        <p:nvGraphicFramePr>
          <p:cNvPr id="87" name="Shape 87"/>
          <p:cNvGraphicFramePr/>
          <p:nvPr/>
        </p:nvGraphicFramePr>
        <p:xfrm>
          <a:off x="147413" y="73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{8FDABEBA-82B8-4A54-881A-2F4C511E30F5}</a:tableStyleId>
              </a:tblPr>
              <a:tblGrid>
                <a:gridCol w="1386900"/>
                <a:gridCol w="1151500"/>
                <a:gridCol w="1410450"/>
                <a:gridCol w="1127950"/>
                <a:gridCol w="1175050"/>
                <a:gridCol w="1363350"/>
                <a:gridCol w="1269200"/>
              </a:tblGrid>
              <a:tr h="474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200">
                          <a:solidFill>
                            <a:srgbClr val="FF0000"/>
                          </a:solidFill>
                        </a:rPr>
                        <a:t>Objetivo de negocio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200">
                          <a:solidFill>
                            <a:srgbClr val="FF9900"/>
                          </a:solidFill>
                        </a:rPr>
                        <a:t>Problemas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200">
                          <a:solidFill>
                            <a:srgbClr val="B6D7A8"/>
                          </a:solidFill>
                        </a:rPr>
                        <a:t>Causa raíz</a:t>
                      </a:r>
                      <a:endParaRPr>
                        <a:solidFill>
                          <a:srgbClr val="B6D7A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200">
                          <a:solidFill>
                            <a:srgbClr val="76A5AF"/>
                          </a:solidFill>
                        </a:rPr>
                        <a:t>Métrica</a:t>
                      </a:r>
                      <a:endParaRPr>
                        <a:solidFill>
                          <a:srgbClr val="76A5A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200">
                          <a:solidFill>
                            <a:srgbClr val="4A86E8"/>
                          </a:solidFill>
                        </a:rPr>
                        <a:t>Herramienta online</a:t>
                      </a:r>
                      <a:endParaRPr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000">
                          <a:solidFill>
                            <a:srgbClr val="9900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Pregunta cerrada</a:t>
                      </a:r>
                      <a:endParaRPr sz="1000">
                        <a:solidFill>
                          <a:srgbClr val="9900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200">
                          <a:solidFill>
                            <a:srgbClr val="FF00FF"/>
                          </a:solidFill>
                        </a:rPr>
                        <a:t>Pregunta abierta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60925" y="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pareto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9050" y="2179900"/>
            <a:ext cx="3222475" cy="133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925" y="1151225"/>
            <a:ext cx="5068774" cy="313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60925" y="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anális PeSTEL</a:t>
            </a:r>
            <a:endParaRPr>
              <a:solidFill>
                <a:srgbClr val="CC0000"/>
              </a:solidFill>
            </a:endParaRPr>
          </a:p>
        </p:txBody>
      </p:sp>
      <p:graphicFrame>
        <p:nvGraphicFramePr>
          <p:cNvPr id="100" name="Shape 100"/>
          <p:cNvGraphicFramePr/>
          <p:nvPr/>
        </p:nvGraphicFramePr>
        <p:xfrm>
          <a:off x="943475" y="75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{8FDABEBA-82B8-4A54-881A-2F4C511E30F5}</a:tableStyleId>
              </a:tblPr>
              <a:tblGrid>
                <a:gridCol w="3628525"/>
                <a:gridCol w="3628525"/>
              </a:tblGrid>
              <a:tr h="3947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Políticos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Económicos 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</a:tr>
              <a:tr h="964675"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" sz="1000"/>
                        <a:t>Elecciones 2018 (+-)</a:t>
                      </a:r>
                      <a:endParaRPr sz="1000"/>
                    </a:p>
                    <a:p>
                      <a:pPr indent="-2921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" sz="1000"/>
                        <a:t>Carrera política del ex-esposo de Cecilia Occelli (-)</a:t>
                      </a:r>
                      <a:endParaRPr sz="1000"/>
                    </a:p>
                    <a:p>
                      <a:pPr indent="-2921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" sz="1000"/>
                        <a:t>Relaciones internacionales de México (+-)</a:t>
                      </a:r>
                      <a:endParaRPr sz="1000"/>
                    </a:p>
                    <a:p>
                      <a:pPr indent="-2921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" sz="1000"/>
                        <a:t>Ataque a STC en Afganistán (-)</a:t>
                      </a:r>
                      <a:endParaRPr sz="10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" sz="1000"/>
                        <a:t>Inflación  (-)</a:t>
                      </a:r>
                      <a:endParaRPr sz="1000"/>
                    </a:p>
                    <a:p>
                      <a:pPr indent="-2921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" sz="1000"/>
                        <a:t>Reforma Energética (-)</a:t>
                      </a:r>
                      <a:endParaRPr sz="1000"/>
                    </a:p>
                    <a:p>
                      <a:pPr indent="-2921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" sz="1000"/>
                        <a:t>Pérdida de inversión extranjera (-)</a:t>
                      </a:r>
                      <a:endParaRPr sz="1000"/>
                    </a:p>
                    <a:p>
                      <a:pPr indent="-2921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" sz="1000"/>
                        <a:t>Falta de inversión local (-)</a:t>
                      </a:r>
                      <a:endParaRPr sz="1000"/>
                    </a:p>
                    <a:p>
                      <a:pPr indent="-2921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" sz="1000"/>
                        <a:t>Desarrollo de proyectos sustentables (+)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47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Social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Tecnológico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C0000"/>
                    </a:solidFill>
                  </a:tcPr>
                </a:tc>
              </a:tr>
              <a:tr h="863525"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" sz="1000"/>
                        <a:t>Incremento en la percepción negativa y la desconfianza hacia las ONG (-)</a:t>
                      </a:r>
                      <a:endParaRPr sz="1000"/>
                    </a:p>
                    <a:p>
                      <a:pPr indent="-2921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" sz="1000"/>
                        <a:t>Exigencia en la transparencia de las instituciones (+)</a:t>
                      </a:r>
                      <a:endParaRPr sz="1000"/>
                    </a:p>
                    <a:p>
                      <a:pPr indent="-292100" lvl="0" marL="4572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" sz="1000"/>
                        <a:t>Índices</a:t>
                      </a:r>
                      <a:r>
                        <a:rPr lang="es" sz="1000"/>
                        <a:t> de violencia e inseguridad  (-)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" sz="1000"/>
                        <a:t>Crecimiento del acceso a internet en la población (+)</a:t>
                      </a:r>
                      <a:endParaRPr sz="1000"/>
                    </a:p>
                    <a:p>
                      <a:pPr indent="-2921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" sz="1000"/>
                        <a:t>Expansión en el uso de TIC (+)</a:t>
                      </a:r>
                      <a:endParaRPr sz="1000"/>
                    </a:p>
                    <a:p>
                      <a:pPr indent="-2921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" sz="1000"/>
                        <a:t>Boom en el contenido en media (+)</a:t>
                      </a:r>
                      <a:endParaRPr sz="1000"/>
                    </a:p>
                    <a:p>
                      <a:pPr indent="-292100" lvl="0" marL="4572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" sz="1000"/>
                        <a:t>Crecimiento acelerado en el uso de redes sociales (+)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47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Ambiental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Legal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</a:tr>
              <a:tr h="906675"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" sz="1000"/>
                        <a:t>Deforestación (+-)</a:t>
                      </a:r>
                      <a:endParaRPr sz="1000"/>
                    </a:p>
                    <a:p>
                      <a:pPr indent="-2921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" sz="1000"/>
                        <a:t>Cambio </a:t>
                      </a:r>
                      <a:r>
                        <a:rPr lang="es" sz="1000"/>
                        <a:t>climático (+-)</a:t>
                      </a:r>
                      <a:endParaRPr sz="1000"/>
                    </a:p>
                    <a:p>
                      <a:pPr indent="-292100" lvl="0" marL="4572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" sz="1000"/>
                        <a:t>Contaminación (-+)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" sz="1000"/>
                        <a:t>Marco legal y fiscal regulatorio de las ONG en México (+)</a:t>
                      </a:r>
                      <a:endParaRPr sz="1000"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41150" y="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Objetivos de usuario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858750" y="1301675"/>
            <a:ext cx="7593300" cy="31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Satisfacer la necesidad de transparencia. 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Garantizar un proceso de donación y tratamiento de los datos personales, seguros. 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Proceso de donación intuitivo. 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Información concisa y clara.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Imágenes que motiven a reforzar la sensación de altruismo y no de culpa.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