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7" r:id="rId7"/>
    <p:sldId id="259" r:id="rId8"/>
    <p:sldId id="260" r:id="rId9"/>
    <p:sldId id="262" r:id="rId10"/>
    <p:sldId id="274" r:id="rId11"/>
    <p:sldId id="279" r:id="rId12"/>
    <p:sldId id="278" r:id="rId13"/>
    <p:sldId id="280" r:id="rId14"/>
    <p:sldId id="263" r:id="rId15"/>
    <p:sldId id="283" r:id="rId16"/>
    <p:sldId id="268" r:id="rId17"/>
    <p:sldId id="269" r:id="rId18"/>
    <p:sldId id="270" r:id="rId19"/>
    <p:sldId id="282" r:id="rId20"/>
    <p:sldId id="264"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A3B89-4864-0C84-F240-0E3EE99FF5DC}" v="681" dt="2022-11-24T16:55:20.557"/>
    <p1510:client id="{863F3E57-BF41-62B7-924A-B01187A4D1C7}" v="114" dt="2022-11-24T05:35:22.944"/>
    <p1510:client id="{CAD02E3D-4228-A01E-21F9-CBF8904B33D3}" v="30" dt="2022-11-24T13:11:41.156"/>
    <p1510:client id="{E667DBD1-AD10-20D1-8D5B-9D0D1014B5F5}" v="16" dt="2022-11-24T19:43:41.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hyperlink" Target="https://commons.wikimedia.org/wiki/File:UADY_Odontolog%C3%ADa_logo.svg" TargetMode="External"/><Relationship Id="rId4" Type="http://schemas.openxmlformats.org/officeDocument/2006/relationships/image" Target="../media/image2.png"/><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commons.wikimedia.org/wiki/File:UADY_Odontolog%C3%ADa_logo.svg" TargetMode="Externa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s://commons.wikimedia.org/wiki/File:UADY_Odontolog%C3%ADa_logo.svg" TargetMode="External"/><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Ref idx="1001">
        <a:schemeClr val="bg1"/>
      </p:bgRef>
    </p:bg>
    <p:spTree>
      <p:nvGrpSpPr>
        <p:cNvPr id="1" name=""/>
        <p:cNvGrpSpPr/>
        <p:nvPr/>
      </p:nvGrpSpPr>
      <p:grpSpPr>
        <a:xfrm>
          <a:off x="0" y="0"/>
          <a:ext cx="0" cy="0"/>
          <a:chOff x="0" y="0"/>
          <a:chExt cx="0" cy="0"/>
        </a:xfrm>
      </p:grpSpPr>
      <p:pic>
        <p:nvPicPr>
          <p:cNvPr id="19" name="Imagen 18" descr="Imagen que contiene luz, tabla, cocina&#10;&#10;Descripción generada automáticamente">
            <a:extLst>
              <a:ext uri="{FF2B5EF4-FFF2-40B4-BE49-F238E27FC236}">
                <a16:creationId xmlns:a16="http://schemas.microsoft.com/office/drawing/2014/main" id="{83A38AC2-5BF8-4176-81DD-A616FA464FF7}"/>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cxnSp>
        <p:nvCxnSpPr>
          <p:cNvPr id="15" name="Straight Connector 14"/>
          <p:cNvCxnSpPr/>
          <p:nvPr/>
        </p:nvCxnSpPr>
        <p:spPr>
          <a:xfrm>
            <a:off x="1280633" y="515115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Imagen 9" descr="Logotipo&#10;&#10;Descripción generada automáticamente">
            <a:extLst>
              <a:ext uri="{FF2B5EF4-FFF2-40B4-BE49-F238E27FC236}">
                <a16:creationId xmlns:a16="http://schemas.microsoft.com/office/drawing/2014/main" id="{94D194C9-B879-426F-84F7-C07EAEACA6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9973" y="610241"/>
            <a:ext cx="692310" cy="692310"/>
          </a:xfrm>
          <a:prstGeom prst="rect">
            <a:avLst/>
          </a:prstGeom>
        </p:spPr>
      </p:pic>
      <p:pic>
        <p:nvPicPr>
          <p:cNvPr id="11" name="Imagen 10" descr="Imagen que contiene Texto&#10;&#10;Descripción generada automáticamente">
            <a:extLst>
              <a:ext uri="{FF2B5EF4-FFF2-40B4-BE49-F238E27FC236}">
                <a16:creationId xmlns:a16="http://schemas.microsoft.com/office/drawing/2014/main" id="{C8E39A3B-8800-410A-9216-7D75C5218E34}"/>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11187399" y="525420"/>
            <a:ext cx="629220" cy="672815"/>
          </a:xfrm>
          <a:prstGeom prst="rect">
            <a:avLst/>
          </a:prstGeom>
        </p:spPr>
      </p:pic>
      <p:sp>
        <p:nvSpPr>
          <p:cNvPr id="13" name="Rectangle 8">
            <a:extLst>
              <a:ext uri="{FF2B5EF4-FFF2-40B4-BE49-F238E27FC236}">
                <a16:creationId xmlns:a16="http://schemas.microsoft.com/office/drawing/2014/main" id="{B6520499-7A66-4F07-9A6B-D206491A118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9">
            <a:extLst>
              <a:ext uri="{FF2B5EF4-FFF2-40B4-BE49-F238E27FC236}">
                <a16:creationId xmlns:a16="http://schemas.microsoft.com/office/drawing/2014/main" id="{D01EE310-C58D-4A1A-91BC-CF05C34F7269}"/>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237D8761-2103-4303-926E-4D0FF594BBF8}"/>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6">
            <a:extLst>
              <a:ext uri="{FF2B5EF4-FFF2-40B4-BE49-F238E27FC236}">
                <a16:creationId xmlns:a16="http://schemas.microsoft.com/office/drawing/2014/main" id="{4FD32B58-9C32-42D4-A39A-2B1DE4DF8F39}"/>
              </a:ext>
            </a:extLst>
          </p:cNvPr>
          <p:cNvSpPr/>
          <p:nvPr userDrawn="1"/>
        </p:nvSpPr>
        <p:spPr>
          <a:xfrm>
            <a:off x="239143" y="1570730"/>
            <a:ext cx="11262866" cy="3304800"/>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sp>
      <p:sp>
        <p:nvSpPr>
          <p:cNvPr id="18" name="Rectángulo 17">
            <a:extLst>
              <a:ext uri="{FF2B5EF4-FFF2-40B4-BE49-F238E27FC236}">
                <a16:creationId xmlns:a16="http://schemas.microsoft.com/office/drawing/2014/main" id="{24324298-017A-409D-A21A-C3B568E5BC6E}"/>
              </a:ext>
            </a:extLst>
          </p:cNvPr>
          <p:cNvSpPr/>
          <p:nvPr userDrawn="1"/>
        </p:nvSpPr>
        <p:spPr>
          <a:xfrm>
            <a:off x="1062283" y="2499855"/>
            <a:ext cx="9089411" cy="1446550"/>
          </a:xfrm>
          <a:prstGeom prst="rect">
            <a:avLst/>
          </a:prstGeom>
        </p:spPr>
        <p:txBody>
          <a:bodyPr wrap="none">
            <a:spAutoFit/>
          </a:bodyPr>
          <a:lstStyle/>
          <a:p>
            <a:r>
              <a:rPr lang="es-MX" sz="4400" b="1" kern="1200">
                <a:solidFill>
                  <a:schemeClr val="bg1"/>
                </a:solidFill>
                <a:latin typeface="Copperplate Gothic Bold" panose="020E0705020206020404" pitchFamily="34" charset="0"/>
                <a:ea typeface="+mn-ea"/>
                <a:cs typeface="+mn-cs"/>
              </a:rPr>
              <a:t>6</a:t>
            </a:r>
            <a:r>
              <a:rPr lang="es-MX" sz="3600" b="1" kern="1200">
                <a:solidFill>
                  <a:schemeClr val="bg1"/>
                </a:solidFill>
                <a:latin typeface="Copperplate Gothic Bold" panose="020E0705020206020404" pitchFamily="34" charset="0"/>
                <a:ea typeface="+mn-ea"/>
                <a:cs typeface="+mn-cs"/>
              </a:rPr>
              <a:t>o</a:t>
            </a:r>
            <a:r>
              <a:rPr lang="es-MX" sz="4400" b="1" kern="1200">
                <a:solidFill>
                  <a:schemeClr val="bg1"/>
                </a:solidFill>
                <a:latin typeface="Copperplate Gothic Bold" panose="020E0705020206020404" pitchFamily="34" charset="0"/>
                <a:ea typeface="+mn-ea"/>
                <a:cs typeface="+mn-cs"/>
              </a:rPr>
              <a:t>. Workshop de Proyectos </a:t>
            </a:r>
          </a:p>
          <a:p>
            <a:r>
              <a:rPr lang="es-MX" sz="4400" b="1" kern="1200">
                <a:solidFill>
                  <a:schemeClr val="bg1"/>
                </a:solidFill>
                <a:latin typeface="Copperplate Gothic Bold" panose="020E0705020206020404" pitchFamily="34" charset="0"/>
                <a:ea typeface="+mn-ea"/>
                <a:cs typeface="+mn-cs"/>
              </a:rPr>
              <a:t>de Investigación Junior</a:t>
            </a:r>
            <a:endParaRPr lang="es-MX" sz="3200" b="1" kern="1200">
              <a:solidFill>
                <a:schemeClr val="bg1"/>
              </a:solidFill>
              <a:latin typeface="Copperplate Gothic Light" panose="020E0507020206020404" pitchFamily="34" charset="0"/>
              <a:ea typeface="+mn-ea"/>
              <a:cs typeface="+mn-cs"/>
            </a:endParaRPr>
          </a:p>
        </p:txBody>
      </p:sp>
      <p:sp>
        <p:nvSpPr>
          <p:cNvPr id="2" name="CuadroTexto 1">
            <a:extLst>
              <a:ext uri="{FF2B5EF4-FFF2-40B4-BE49-F238E27FC236}">
                <a16:creationId xmlns:a16="http://schemas.microsoft.com/office/drawing/2014/main" id="{BA7A0E94-F383-471C-9A92-9454F4CBE2FA}"/>
              </a:ext>
            </a:extLst>
          </p:cNvPr>
          <p:cNvSpPr txBox="1"/>
          <p:nvPr userDrawn="1"/>
        </p:nvSpPr>
        <p:spPr>
          <a:xfrm>
            <a:off x="1103447" y="3902500"/>
            <a:ext cx="6615850" cy="369332"/>
          </a:xfrm>
          <a:prstGeom prst="rect">
            <a:avLst/>
          </a:prstGeom>
          <a:noFill/>
        </p:spPr>
        <p:txBody>
          <a:bodyPr wrap="none" rtlCol="0">
            <a:spAutoFit/>
          </a:bodyPr>
          <a:lstStyle/>
          <a:p>
            <a:r>
              <a:rPr lang="es-MX" sz="1800" b="1" kern="1200">
                <a:solidFill>
                  <a:srgbClr val="7030A0"/>
                </a:solidFill>
                <a:latin typeface="Copperplate Gothic Bold" panose="020E0705020206020404" pitchFamily="34" charset="0"/>
                <a:ea typeface="+mn-ea"/>
                <a:cs typeface="+mn-cs"/>
              </a:rPr>
              <a:t>“Las Ingenierías como agentes de cambio seguro”</a:t>
            </a:r>
          </a:p>
        </p:txBody>
      </p:sp>
      <p:pic>
        <p:nvPicPr>
          <p:cNvPr id="12" name="Picture 4" descr="Universidad Autónoma de Chihuahua - Wikipedia, la enciclopedia libre">
            <a:extLst>
              <a:ext uri="{FF2B5EF4-FFF2-40B4-BE49-F238E27FC236}">
                <a16:creationId xmlns:a16="http://schemas.microsoft.com/office/drawing/2014/main" id="{12237BF5-141A-4CF0-BB82-6590215398E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7599" y="5890666"/>
            <a:ext cx="817012" cy="817012"/>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descr="Imagen que contiene Interfaz de usuario gráfica&#10;&#10;Descripción generada automáticamente">
            <a:extLst>
              <a:ext uri="{FF2B5EF4-FFF2-40B4-BE49-F238E27FC236}">
                <a16:creationId xmlns:a16="http://schemas.microsoft.com/office/drawing/2014/main" id="{5C39C9AC-B60A-4AB7-A04C-69831BABF7AE}"/>
              </a:ext>
            </a:extLst>
          </p:cNvPr>
          <p:cNvPicPr>
            <a:picLocks noChangeAspect="1"/>
          </p:cNvPicPr>
          <p:nvPr userDrawn="1"/>
        </p:nvPicPr>
        <p:blipFill>
          <a:blip r:embed="rId7">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pic>
        <p:nvPicPr>
          <p:cNvPr id="4" name="Imagen 3" descr="Logotipo&#10;&#10;Descripción generada automáticamente">
            <a:extLst>
              <a:ext uri="{FF2B5EF4-FFF2-40B4-BE49-F238E27FC236}">
                <a16:creationId xmlns:a16="http://schemas.microsoft.com/office/drawing/2014/main" id="{84A3D1BE-F186-4A84-B67D-F7CA4B9441A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2" name="Imagen 21" descr="Texto&#10;&#10;Descripción generada automáticamente">
            <a:extLst>
              <a:ext uri="{FF2B5EF4-FFF2-40B4-BE49-F238E27FC236}">
                <a16:creationId xmlns:a16="http://schemas.microsoft.com/office/drawing/2014/main" id="{00D88302-C371-4C39-A8FA-4ADAC3632977}"/>
              </a:ext>
            </a:extLst>
          </p:cNvPr>
          <p:cNvPicPr>
            <a:picLocks noChangeAspect="1"/>
          </p:cNvPicPr>
          <p:nvPr userDrawn="1"/>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r="66797"/>
          <a:stretch/>
        </p:blipFill>
        <p:spPr>
          <a:xfrm>
            <a:off x="1451579" y="5969113"/>
            <a:ext cx="510649" cy="842570"/>
          </a:xfrm>
          <a:prstGeom prst="rect">
            <a:avLst/>
          </a:prstGeom>
        </p:spPr>
      </p:pic>
    </p:spTree>
    <p:extLst>
      <p:ext uri="{BB962C8B-B14F-4D97-AF65-F5344CB8AC3E}">
        <p14:creationId xmlns:p14="http://schemas.microsoft.com/office/powerpoint/2010/main" val="20554796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1DD97DDA-90CC-40F3-A2FD-DC95C4A4A26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Rectangle 8">
            <a:extLst>
              <a:ext uri="{FF2B5EF4-FFF2-40B4-BE49-F238E27FC236}">
                <a16:creationId xmlns:a16="http://schemas.microsoft.com/office/drawing/2014/main" id="{3591B799-2DC5-45AE-AE41-F60EAF5EDC33}"/>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9">
            <a:extLst>
              <a:ext uri="{FF2B5EF4-FFF2-40B4-BE49-F238E27FC236}">
                <a16:creationId xmlns:a16="http://schemas.microsoft.com/office/drawing/2014/main" id="{B433FCD7-A5FE-40BC-9F39-4EFC832E1C3B}"/>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8" name="Imagen 17" descr="Imagen que contiene Texto&#10;&#10;Descripción generada automáticamente">
            <a:extLst>
              <a:ext uri="{FF2B5EF4-FFF2-40B4-BE49-F238E27FC236}">
                <a16:creationId xmlns:a16="http://schemas.microsoft.com/office/drawing/2014/main" id="{97083179-1F91-4FFB-BD8B-DFFDADD274F7}"/>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1" name="Imagen 20" descr="Logotipo&#10;&#10;Descripción generada automáticamente">
            <a:extLst>
              <a:ext uri="{FF2B5EF4-FFF2-40B4-BE49-F238E27FC236}">
                <a16:creationId xmlns:a16="http://schemas.microsoft.com/office/drawing/2014/main" id="{0C755A05-D685-46F9-966C-F9B10D20839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2" name="Picture 4" descr="Universidad Autónoma de Chihuahua - Wikipedia, la enciclopedia libre">
            <a:extLst>
              <a:ext uri="{FF2B5EF4-FFF2-40B4-BE49-F238E27FC236}">
                <a16:creationId xmlns:a16="http://schemas.microsoft.com/office/drawing/2014/main" id="{CE4BC66D-EAA9-41FB-9EC9-96B03C944E7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n 22" descr="Texto&#10;&#10;Descripción generada automáticamente">
            <a:extLst>
              <a:ext uri="{FF2B5EF4-FFF2-40B4-BE49-F238E27FC236}">
                <a16:creationId xmlns:a16="http://schemas.microsoft.com/office/drawing/2014/main" id="{AF743372-06A3-49B5-AD49-DFCA795655BA}"/>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25" name="Imagen 24" descr="Logotipo&#10;&#10;Descripción generada automáticamente">
            <a:extLst>
              <a:ext uri="{FF2B5EF4-FFF2-40B4-BE49-F238E27FC236}">
                <a16:creationId xmlns:a16="http://schemas.microsoft.com/office/drawing/2014/main" id="{6FDDBA95-B4BB-4E0C-AF56-80605C7EEE9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7" name="Imagen 26" descr="Imagen que contiene Interfaz de usuario gráfica&#10;&#10;Descripción generada automáticamente">
            <a:extLst>
              <a:ext uri="{FF2B5EF4-FFF2-40B4-BE49-F238E27FC236}">
                <a16:creationId xmlns:a16="http://schemas.microsoft.com/office/drawing/2014/main" id="{A4026E7E-6BEF-4F60-9ADF-B5148AE6D4DE}"/>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24" name="Grupo 23">
            <a:extLst>
              <a:ext uri="{FF2B5EF4-FFF2-40B4-BE49-F238E27FC236}">
                <a16:creationId xmlns:a16="http://schemas.microsoft.com/office/drawing/2014/main" id="{63DD8DAD-759C-4D59-A79D-D491428A7AA1}"/>
              </a:ext>
            </a:extLst>
          </p:cNvPr>
          <p:cNvGrpSpPr/>
          <p:nvPr userDrawn="1"/>
        </p:nvGrpSpPr>
        <p:grpSpPr>
          <a:xfrm>
            <a:off x="4213005" y="-4799"/>
            <a:ext cx="3760966" cy="978216"/>
            <a:chOff x="4213005" y="-4799"/>
            <a:chExt cx="3760966" cy="978216"/>
          </a:xfrm>
        </p:grpSpPr>
        <p:pic>
          <p:nvPicPr>
            <p:cNvPr id="28" name="Imagen 27">
              <a:extLst>
                <a:ext uri="{FF2B5EF4-FFF2-40B4-BE49-F238E27FC236}">
                  <a16:creationId xmlns:a16="http://schemas.microsoft.com/office/drawing/2014/main" id="{4969AAF0-9F93-4FF7-A5CA-C364CBD696E4}"/>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29" name="CuadroTexto 28">
              <a:extLst>
                <a:ext uri="{FF2B5EF4-FFF2-40B4-BE49-F238E27FC236}">
                  <a16:creationId xmlns:a16="http://schemas.microsoft.com/office/drawing/2014/main" id="{72C8E280-C8BC-45E8-89F0-72043B8AEBC8}"/>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25980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2A851B5D-8AFF-4CCC-8F73-085E4F27A2B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Vertical Title 1"/>
          <p:cNvSpPr>
            <a:spLocks noGrp="1"/>
          </p:cNvSpPr>
          <p:nvPr>
            <p:ph type="title" orient="vert"/>
          </p:nvPr>
        </p:nvSpPr>
        <p:spPr>
          <a:xfrm>
            <a:off x="9439111" y="798973"/>
            <a:ext cx="1615742" cy="4659889"/>
          </a:xfrm>
        </p:spPr>
        <p:txBody>
          <a:bodyPr vert="eaVert"/>
          <a:lstStyle>
            <a:lvl1pPr algn="l">
              <a:defRPr>
                <a:solidFill>
                  <a:schemeClr val="bg1"/>
                </a:solidFil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Rectangle 8">
            <a:extLst>
              <a:ext uri="{FF2B5EF4-FFF2-40B4-BE49-F238E27FC236}">
                <a16:creationId xmlns:a16="http://schemas.microsoft.com/office/drawing/2014/main" id="{9C24245C-E0D8-417F-BA14-21D9C7F23944}"/>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9">
            <a:extLst>
              <a:ext uri="{FF2B5EF4-FFF2-40B4-BE49-F238E27FC236}">
                <a16:creationId xmlns:a16="http://schemas.microsoft.com/office/drawing/2014/main" id="{62BD0E7D-1CFF-4407-A31E-38BB126B52C1}"/>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nvGrpSpPr>
          <p:cNvPr id="13" name="Grupo 12">
            <a:extLst>
              <a:ext uri="{FF2B5EF4-FFF2-40B4-BE49-F238E27FC236}">
                <a16:creationId xmlns:a16="http://schemas.microsoft.com/office/drawing/2014/main" id="{918CD05E-6B50-4AA5-B703-149711C57C7D}"/>
              </a:ext>
            </a:extLst>
          </p:cNvPr>
          <p:cNvGrpSpPr/>
          <p:nvPr userDrawn="1"/>
        </p:nvGrpSpPr>
        <p:grpSpPr>
          <a:xfrm>
            <a:off x="4213005" y="-4799"/>
            <a:ext cx="3760966" cy="978216"/>
            <a:chOff x="4213005" y="-4799"/>
            <a:chExt cx="3760966" cy="978216"/>
          </a:xfrm>
        </p:grpSpPr>
        <p:pic>
          <p:nvPicPr>
            <p:cNvPr id="14" name="Imagen 13">
              <a:extLst>
                <a:ext uri="{FF2B5EF4-FFF2-40B4-BE49-F238E27FC236}">
                  <a16:creationId xmlns:a16="http://schemas.microsoft.com/office/drawing/2014/main" id="{D8BB8510-E2AA-48CC-AF79-707CB2207214}"/>
                </a:ext>
              </a:extLst>
            </p:cNvPr>
            <p:cNvPicPr>
              <a:picLocks noChangeAspect="1"/>
            </p:cNvPicPr>
            <p:nvPr userDrawn="1"/>
          </p:nvPicPr>
          <p:blipFill>
            <a:blip r:embed="rId4"/>
            <a:stretch>
              <a:fillRect/>
            </a:stretch>
          </p:blipFill>
          <p:spPr>
            <a:xfrm>
              <a:off x="4288401" y="-4799"/>
              <a:ext cx="3589927" cy="978216"/>
            </a:xfrm>
            <a:prstGeom prst="rect">
              <a:avLst/>
            </a:prstGeom>
          </p:spPr>
        </p:pic>
        <p:sp>
          <p:nvSpPr>
            <p:cNvPr id="17" name="CuadroTexto 16">
              <a:extLst>
                <a:ext uri="{FF2B5EF4-FFF2-40B4-BE49-F238E27FC236}">
                  <a16:creationId xmlns:a16="http://schemas.microsoft.com/office/drawing/2014/main" id="{308A3AE4-88DB-4C28-A73F-CF335F43ED6D}"/>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163397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F6F78A1E-77E0-4AA1-AB64-35832A978A4B}"/>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28452"/>
            <a:ext cx="12191999" cy="6857999"/>
          </a:xfrm>
          <a:prstGeom prst="rect">
            <a:avLst/>
          </a:prstGeom>
        </p:spPr>
      </p:pic>
      <p:sp>
        <p:nvSpPr>
          <p:cNvPr id="2" name="Title 1"/>
          <p:cNvSpPr>
            <a:spLocks noGrp="1"/>
          </p:cNvSpPr>
          <p:nvPr>
            <p:ph type="title"/>
          </p:nvPr>
        </p:nvSpPr>
        <p:spPr>
          <a:xfrm>
            <a:off x="1343265" y="1871500"/>
            <a:ext cx="9603275" cy="1049235"/>
          </a:xfrm>
        </p:spPr>
        <p:txBody>
          <a:bodyPr/>
          <a:lstStyle>
            <a:lvl1pPr>
              <a:defRPr>
                <a:solidFill>
                  <a:schemeClr val="bg1"/>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1458143" y="3054606"/>
            <a:ext cx="9603275" cy="3450613"/>
          </a:xfrm>
        </p:spPr>
        <p:txBody>
          <a:bodyPr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FB59106E-46E8-43C3-AD1E-833573752BD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2CBD21A8-8F9D-40A1-9639-F9D1AF306DC2}"/>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4" name="Imagen 23" descr="Imagen que contiene Texto&#10;&#10;Descripción generada automáticamente">
            <a:extLst>
              <a:ext uri="{FF2B5EF4-FFF2-40B4-BE49-F238E27FC236}">
                <a16:creationId xmlns:a16="http://schemas.microsoft.com/office/drawing/2014/main" id="{639DE800-AABE-43D4-B891-50824A7722A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5" name="Imagen 24" descr="Logotipo&#10;&#10;Descripción generada automáticamente">
            <a:extLst>
              <a:ext uri="{FF2B5EF4-FFF2-40B4-BE49-F238E27FC236}">
                <a16:creationId xmlns:a16="http://schemas.microsoft.com/office/drawing/2014/main" id="{B86EDC6C-9007-421B-A1EC-E3280F28A92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7" name="Picture 4" descr="Universidad Autónoma de Chihuahua - Wikipedia, la enciclopedia libre">
            <a:extLst>
              <a:ext uri="{FF2B5EF4-FFF2-40B4-BE49-F238E27FC236}">
                <a16:creationId xmlns:a16="http://schemas.microsoft.com/office/drawing/2014/main" id="{EA523B03-BEFC-406D-AB69-D84C321A437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descr="Logotipo&#10;&#10;Descripción generada automáticamente">
            <a:extLst>
              <a:ext uri="{FF2B5EF4-FFF2-40B4-BE49-F238E27FC236}">
                <a16:creationId xmlns:a16="http://schemas.microsoft.com/office/drawing/2014/main" id="{3DB32053-BDFC-4A0E-80F4-A626AE7ED14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442397" y="6301883"/>
            <a:ext cx="746266" cy="599804"/>
          </a:xfrm>
          <a:prstGeom prst="rect">
            <a:avLst/>
          </a:prstGeom>
        </p:spPr>
      </p:pic>
      <p:pic>
        <p:nvPicPr>
          <p:cNvPr id="17" name="Imagen 16" descr="Texto&#10;&#10;Descripción generada automáticamente">
            <a:extLst>
              <a:ext uri="{FF2B5EF4-FFF2-40B4-BE49-F238E27FC236}">
                <a16:creationId xmlns:a16="http://schemas.microsoft.com/office/drawing/2014/main" id="{E494BB8C-6877-4BB2-9C1D-52A2AAA4BF66}"/>
              </a:ext>
            </a:extLst>
          </p:cNvPr>
          <p:cNvPicPr>
            <a:picLocks noChangeAspect="1"/>
          </p:cNvPicPr>
          <p:nvPr userDrawn="1"/>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r="66797"/>
          <a:stretch/>
        </p:blipFill>
        <p:spPr>
          <a:xfrm>
            <a:off x="372935" y="4779912"/>
            <a:ext cx="602090" cy="993448"/>
          </a:xfrm>
          <a:prstGeom prst="rect">
            <a:avLst/>
          </a:prstGeom>
        </p:spPr>
      </p:pic>
      <p:pic>
        <p:nvPicPr>
          <p:cNvPr id="18" name="Imagen 17" descr="Imagen que contiene Interfaz de usuario gráfica&#10;&#10;Descripción generada automáticamente">
            <a:extLst>
              <a:ext uri="{FF2B5EF4-FFF2-40B4-BE49-F238E27FC236}">
                <a16:creationId xmlns:a16="http://schemas.microsoft.com/office/drawing/2014/main" id="{C35919F2-872E-4014-A4DC-B927C2225539}"/>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16" name="Grupo 15">
            <a:extLst>
              <a:ext uri="{FF2B5EF4-FFF2-40B4-BE49-F238E27FC236}">
                <a16:creationId xmlns:a16="http://schemas.microsoft.com/office/drawing/2014/main" id="{3CBEF7FB-2317-4904-A8E0-369BA14F78AB}"/>
              </a:ext>
            </a:extLst>
          </p:cNvPr>
          <p:cNvGrpSpPr/>
          <p:nvPr userDrawn="1"/>
        </p:nvGrpSpPr>
        <p:grpSpPr>
          <a:xfrm>
            <a:off x="4213005" y="-4799"/>
            <a:ext cx="3760966" cy="978216"/>
            <a:chOff x="4213005" y="-4799"/>
            <a:chExt cx="3760966" cy="978216"/>
          </a:xfrm>
        </p:grpSpPr>
        <p:pic>
          <p:nvPicPr>
            <p:cNvPr id="15" name="Imagen 14">
              <a:extLst>
                <a:ext uri="{FF2B5EF4-FFF2-40B4-BE49-F238E27FC236}">
                  <a16:creationId xmlns:a16="http://schemas.microsoft.com/office/drawing/2014/main" id="{3C0AA5DF-2E5D-4F6C-8976-51A3AC751065}"/>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30" name="CuadroTexto 29">
              <a:extLst>
                <a:ext uri="{FF2B5EF4-FFF2-40B4-BE49-F238E27FC236}">
                  <a16:creationId xmlns:a16="http://schemas.microsoft.com/office/drawing/2014/main" id="{068786E0-50DD-4B71-A16B-A0C6150735A1}"/>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239863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D0A0FE35-455D-4712-9401-D79BD291AF1B}"/>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54239" y="2672656"/>
            <a:ext cx="8643154" cy="1887950"/>
          </a:xfrm>
        </p:spPr>
        <p:txBody>
          <a:bodyPr anchor="b">
            <a:normAutofit/>
          </a:bodyPr>
          <a:lstStyle>
            <a:lvl1pPr algn="l">
              <a:defRPr sz="3600">
                <a:solidFill>
                  <a:schemeClr val="bg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372455" y="4933457"/>
            <a:ext cx="8630446" cy="1012929"/>
          </a:xfrm>
        </p:spPr>
        <p:txBody>
          <a:bodyPr tIns="91440">
            <a:normAutofit/>
          </a:bodyPr>
          <a:lstStyle>
            <a:lvl1pPr marL="0" indent="0" algn="l">
              <a:buNone/>
              <a:defRPr sz="180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a:p>
        </p:txBody>
      </p:sp>
      <p:cxnSp>
        <p:nvCxnSpPr>
          <p:cNvPr id="15" name="Straight Connector 14"/>
          <p:cNvCxnSpPr/>
          <p:nvPr/>
        </p:nvCxnSpPr>
        <p:spPr>
          <a:xfrm>
            <a:off x="1454239" y="4827636"/>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ángulo 6">
            <a:extLst>
              <a:ext uri="{FF2B5EF4-FFF2-40B4-BE49-F238E27FC236}">
                <a16:creationId xmlns:a16="http://schemas.microsoft.com/office/drawing/2014/main" id="{4535149C-90E3-4308-9438-4035076C9996}"/>
              </a:ext>
            </a:extLst>
          </p:cNvPr>
          <p:cNvSpPr/>
          <p:nvPr userDrawn="1"/>
        </p:nvSpPr>
        <p:spPr>
          <a:xfrm>
            <a:off x="1954306" y="950461"/>
            <a:ext cx="7834418" cy="1446550"/>
          </a:xfrm>
          <a:prstGeom prst="rect">
            <a:avLst/>
          </a:prstGeom>
        </p:spPr>
        <p:txBody>
          <a:bodyPr wrap="square">
            <a:spAutoFit/>
          </a:bodyPr>
          <a:lstStyle/>
          <a:p>
            <a:pPr algn="ctr"/>
            <a:r>
              <a:rPr lang="es-MX" sz="4400" b="1" kern="1200">
                <a:solidFill>
                  <a:schemeClr val="bg1"/>
                </a:solidFill>
                <a:latin typeface="Copperplate Gothic Bold" panose="020E0705020206020404" pitchFamily="34" charset="0"/>
                <a:ea typeface="+mn-ea"/>
                <a:cs typeface="+mn-cs"/>
              </a:rPr>
              <a:t>3</a:t>
            </a:r>
            <a:r>
              <a:rPr lang="es-MX" sz="3200" b="0" kern="1200">
                <a:solidFill>
                  <a:schemeClr val="bg1"/>
                </a:solidFill>
                <a:latin typeface="Copperplate Gothic Bold" panose="020E0705020206020404" pitchFamily="34" charset="0"/>
                <a:ea typeface="+mn-ea"/>
                <a:cs typeface="+mn-cs"/>
              </a:rPr>
              <a:t>er</a:t>
            </a:r>
            <a:r>
              <a:rPr lang="es-MX" sz="3200" b="1" kern="1200">
                <a:solidFill>
                  <a:schemeClr val="bg1"/>
                </a:solidFill>
                <a:latin typeface="Copperplate Gothic Light" panose="020E0507020206020404" pitchFamily="34" charset="0"/>
                <a:ea typeface="+mn-ea"/>
                <a:cs typeface="+mn-cs"/>
              </a:rPr>
              <a:t>. </a:t>
            </a:r>
            <a:r>
              <a:rPr lang="es-MX" sz="4400" b="1">
                <a:solidFill>
                  <a:schemeClr val="bg1"/>
                </a:solidFill>
                <a:latin typeface="Copperplate Gothic Bold" panose="020E0705020206020404" pitchFamily="34" charset="0"/>
              </a:rPr>
              <a:t>W</a:t>
            </a:r>
            <a:r>
              <a:rPr lang="es-MX" sz="3200" b="1">
                <a:solidFill>
                  <a:schemeClr val="bg1"/>
                </a:solidFill>
                <a:latin typeface="Copperplate Gothic Light" panose="020E0507020206020404" pitchFamily="34" charset="0"/>
              </a:rPr>
              <a:t>orkshop </a:t>
            </a:r>
            <a:r>
              <a:rPr lang="es-MX" sz="3200" b="1" kern="1200">
                <a:solidFill>
                  <a:schemeClr val="bg1"/>
                </a:solidFill>
                <a:latin typeface="Copperplate Gothic Light" panose="020E0507020206020404" pitchFamily="34" charset="0"/>
                <a:ea typeface="+mn-ea"/>
                <a:cs typeface="+mn-cs"/>
              </a:rPr>
              <a:t>de </a:t>
            </a:r>
            <a:r>
              <a:rPr lang="es-MX" sz="4400" b="1" kern="1200">
                <a:solidFill>
                  <a:schemeClr val="bg1"/>
                </a:solidFill>
                <a:latin typeface="Copperplate Gothic Bold" panose="020E0705020206020404" pitchFamily="34" charset="0"/>
                <a:ea typeface="+mn-ea"/>
                <a:cs typeface="+mn-cs"/>
              </a:rPr>
              <a:t>P</a:t>
            </a:r>
            <a:r>
              <a:rPr lang="es-MX" sz="3200" b="1" kern="1200">
                <a:solidFill>
                  <a:schemeClr val="bg1"/>
                </a:solidFill>
                <a:latin typeface="Copperplate Gothic Light" panose="020E0507020206020404" pitchFamily="34" charset="0"/>
                <a:ea typeface="+mn-ea"/>
                <a:cs typeface="+mn-cs"/>
              </a:rPr>
              <a:t>royectos de</a:t>
            </a:r>
            <a:r>
              <a:rPr lang="es-MX" sz="4400" b="1" kern="1200">
                <a:solidFill>
                  <a:schemeClr val="bg1"/>
                </a:solidFill>
                <a:latin typeface="+mn-lt"/>
                <a:ea typeface="+mn-ea"/>
                <a:cs typeface="+mn-cs"/>
              </a:rPr>
              <a:t>   </a:t>
            </a:r>
            <a:r>
              <a:rPr lang="es-MX" sz="4400" b="1" kern="1200">
                <a:solidFill>
                  <a:schemeClr val="bg1"/>
                </a:solidFill>
                <a:latin typeface="Copperplate Gothic Bold" panose="020E0705020206020404" pitchFamily="34" charset="0"/>
                <a:ea typeface="+mn-ea"/>
                <a:cs typeface="+mn-cs"/>
              </a:rPr>
              <a:t>I</a:t>
            </a:r>
            <a:r>
              <a:rPr lang="es-MX" sz="3200" b="1" kern="1200">
                <a:solidFill>
                  <a:schemeClr val="bg1"/>
                </a:solidFill>
                <a:latin typeface="Copperplate Gothic Light" panose="020E0507020206020404" pitchFamily="34" charset="0"/>
                <a:ea typeface="+mn-ea"/>
                <a:cs typeface="+mn-cs"/>
              </a:rPr>
              <a:t>nvestigación </a:t>
            </a:r>
            <a:r>
              <a:rPr lang="es-MX" sz="4400" b="1" kern="1200">
                <a:solidFill>
                  <a:schemeClr val="bg1"/>
                </a:solidFill>
                <a:latin typeface="Copperplate Gothic Bold" panose="020E0705020206020404" pitchFamily="34" charset="0"/>
                <a:ea typeface="+mn-ea"/>
                <a:cs typeface="+mn-cs"/>
              </a:rPr>
              <a:t>J</a:t>
            </a:r>
            <a:r>
              <a:rPr lang="es-MX" sz="3200" b="1" kern="1200">
                <a:solidFill>
                  <a:schemeClr val="bg1"/>
                </a:solidFill>
                <a:latin typeface="Copperplate Gothic Light" panose="020E0507020206020404" pitchFamily="34" charset="0"/>
                <a:ea typeface="+mn-ea"/>
                <a:cs typeface="+mn-cs"/>
              </a:rPr>
              <a:t>unior</a:t>
            </a:r>
          </a:p>
        </p:txBody>
      </p:sp>
      <p:sp>
        <p:nvSpPr>
          <p:cNvPr id="22" name="Rectangle 8">
            <a:extLst>
              <a:ext uri="{FF2B5EF4-FFF2-40B4-BE49-F238E27FC236}">
                <a16:creationId xmlns:a16="http://schemas.microsoft.com/office/drawing/2014/main" id="{A24D85D9-14AB-496B-84AE-836E5FCD74F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9">
            <a:extLst>
              <a:ext uri="{FF2B5EF4-FFF2-40B4-BE49-F238E27FC236}">
                <a16:creationId xmlns:a16="http://schemas.microsoft.com/office/drawing/2014/main" id="{AFC7EA39-9BC9-40B2-B7FD-1CF63ECE87AB}"/>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0">
            <a:extLst>
              <a:ext uri="{FF2B5EF4-FFF2-40B4-BE49-F238E27FC236}">
                <a16:creationId xmlns:a16="http://schemas.microsoft.com/office/drawing/2014/main" id="{D38457C7-6499-42A5-915D-05FDCCF4CAA8}"/>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30" name="CuadroTexto 29">
            <a:extLst>
              <a:ext uri="{FF2B5EF4-FFF2-40B4-BE49-F238E27FC236}">
                <a16:creationId xmlns:a16="http://schemas.microsoft.com/office/drawing/2014/main" id="{8090C022-FAAD-4AFE-BCC9-90099D8DD695}"/>
              </a:ext>
            </a:extLst>
          </p:cNvPr>
          <p:cNvSpPr txBox="1"/>
          <p:nvPr userDrawn="1"/>
        </p:nvSpPr>
        <p:spPr>
          <a:xfrm>
            <a:off x="2042785" y="2240434"/>
            <a:ext cx="6615850" cy="369332"/>
          </a:xfrm>
          <a:prstGeom prst="rect">
            <a:avLst/>
          </a:prstGeom>
          <a:noFill/>
        </p:spPr>
        <p:txBody>
          <a:bodyPr wrap="none" rtlCol="0">
            <a:spAutoFit/>
          </a:bodyPr>
          <a:lstStyle/>
          <a:p>
            <a:r>
              <a:rPr lang="es-MX" sz="1800" b="1" kern="1200">
                <a:solidFill>
                  <a:srgbClr val="7030A0"/>
                </a:solidFill>
                <a:latin typeface="Copperplate Gothic Bold" panose="020E0705020206020404" pitchFamily="34" charset="0"/>
                <a:ea typeface="+mn-ea"/>
                <a:cs typeface="+mn-cs"/>
              </a:rPr>
              <a:t>“Las Ingenierías como agentes de cambio seguro”</a:t>
            </a:r>
          </a:p>
        </p:txBody>
      </p:sp>
      <p:pic>
        <p:nvPicPr>
          <p:cNvPr id="20" name="Imagen 19" descr="Imagen que contiene Texto&#10;&#10;Descripción generada automáticamente">
            <a:extLst>
              <a:ext uri="{FF2B5EF4-FFF2-40B4-BE49-F238E27FC236}">
                <a16:creationId xmlns:a16="http://schemas.microsoft.com/office/drawing/2014/main" id="{3DAA00D8-CD26-4E6F-B54B-FD1AD8A7A3A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1" name="Imagen 20" descr="Logotipo&#10;&#10;Descripción generada automáticamente">
            <a:extLst>
              <a:ext uri="{FF2B5EF4-FFF2-40B4-BE49-F238E27FC236}">
                <a16:creationId xmlns:a16="http://schemas.microsoft.com/office/drawing/2014/main" id="{BAED5957-EC42-4F76-ADCB-5A805813420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5" name="Picture 4" descr="Universidad Autónoma de Chihuahua - Wikipedia, la enciclopedia libre">
            <a:extLst>
              <a:ext uri="{FF2B5EF4-FFF2-40B4-BE49-F238E27FC236}">
                <a16:creationId xmlns:a16="http://schemas.microsoft.com/office/drawing/2014/main" id="{9A406C57-6393-49C5-B80E-4C5CD8698EE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n 25" descr="Texto&#10;&#10;Descripción generada automáticamente">
            <a:extLst>
              <a:ext uri="{FF2B5EF4-FFF2-40B4-BE49-F238E27FC236}">
                <a16:creationId xmlns:a16="http://schemas.microsoft.com/office/drawing/2014/main" id="{CDB3774C-8683-42C8-8834-57A05F027ED7}"/>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28" name="Imagen 27" descr="Logotipo&#10;&#10;Descripción generada automáticamente">
            <a:extLst>
              <a:ext uri="{FF2B5EF4-FFF2-40B4-BE49-F238E27FC236}">
                <a16:creationId xmlns:a16="http://schemas.microsoft.com/office/drawing/2014/main" id="{A9DB71A5-D720-465C-A5CA-32B7F41AA630}"/>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9" name="Imagen 28" descr="Imagen que contiene Interfaz de usuario gráfica&#10;&#10;Descripción generada automáticamente">
            <a:extLst>
              <a:ext uri="{FF2B5EF4-FFF2-40B4-BE49-F238E27FC236}">
                <a16:creationId xmlns:a16="http://schemas.microsoft.com/office/drawing/2014/main" id="{1B2935B5-2408-4913-853F-239CD779D14B}"/>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pic>
        <p:nvPicPr>
          <p:cNvPr id="27" name="Imagen 26">
            <a:extLst>
              <a:ext uri="{FF2B5EF4-FFF2-40B4-BE49-F238E27FC236}">
                <a16:creationId xmlns:a16="http://schemas.microsoft.com/office/drawing/2014/main" id="{FD3DDD7D-652C-4B13-91A9-ECC5CFA6C65F}"/>
              </a:ext>
            </a:extLst>
          </p:cNvPr>
          <p:cNvPicPr>
            <a:picLocks noChangeAspect="1"/>
          </p:cNvPicPr>
          <p:nvPr userDrawn="1"/>
        </p:nvPicPr>
        <p:blipFill>
          <a:blip r:embed="rId11"/>
          <a:stretch>
            <a:fillRect/>
          </a:stretch>
        </p:blipFill>
        <p:spPr>
          <a:xfrm>
            <a:off x="1984078" y="893547"/>
            <a:ext cx="7830836" cy="1650149"/>
          </a:xfrm>
          <a:prstGeom prst="rect">
            <a:avLst/>
          </a:prstGeom>
        </p:spPr>
      </p:pic>
    </p:spTree>
    <p:extLst>
      <p:ext uri="{BB962C8B-B14F-4D97-AF65-F5344CB8AC3E}">
        <p14:creationId xmlns:p14="http://schemas.microsoft.com/office/powerpoint/2010/main" val="124796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solidFill>
          <a:schemeClr val="bg1"/>
        </a:solidFill>
        <a:effectLst/>
      </p:bgPr>
    </p:bg>
    <p:spTree>
      <p:nvGrpSpPr>
        <p:cNvPr id="1" name=""/>
        <p:cNvGrpSpPr/>
        <p:nvPr/>
      </p:nvGrpSpPr>
      <p:grpSpPr>
        <a:xfrm>
          <a:off x="0" y="0"/>
          <a:ext cx="0" cy="0"/>
          <a:chOff x="0" y="0"/>
          <a:chExt cx="0" cy="0"/>
        </a:xfrm>
      </p:grpSpPr>
      <p:pic>
        <p:nvPicPr>
          <p:cNvPr id="11" name="Imagen 10" descr="Imagen que contiene luz, tabla, cocina&#10;&#10;Descripción generada automáticamente">
            <a:extLst>
              <a:ext uri="{FF2B5EF4-FFF2-40B4-BE49-F238E27FC236}">
                <a16:creationId xmlns:a16="http://schemas.microsoft.com/office/drawing/2014/main" id="{32F4D970-D91B-44BC-A826-92B1BE33F170}"/>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517" y="0"/>
            <a:ext cx="12191999" cy="6857999"/>
          </a:xfrm>
          <a:prstGeom prst="rect">
            <a:avLst/>
          </a:prstGeom>
        </p:spPr>
      </p:pic>
      <p:sp>
        <p:nvSpPr>
          <p:cNvPr id="2" name="Title 1"/>
          <p:cNvSpPr>
            <a:spLocks noGrp="1"/>
          </p:cNvSpPr>
          <p:nvPr>
            <p:ph type="title"/>
          </p:nvPr>
        </p:nvSpPr>
        <p:spPr>
          <a:xfrm>
            <a:off x="1449217" y="969201"/>
            <a:ext cx="9605635" cy="1059305"/>
          </a:xfrm>
        </p:spPr>
        <p:txBody>
          <a:bodyPr/>
          <a:lstStyle>
            <a:lvl1pPr>
              <a:defRPr>
                <a:solidFill>
                  <a:schemeClr val="bg1"/>
                </a:solidFill>
              </a:defRPr>
            </a:lvl1pPr>
          </a:lstStyle>
          <a:p>
            <a:r>
              <a:rPr lang="es-ES"/>
              <a:t>Haga clic para modificar el estilo de título del patrón</a:t>
            </a:r>
            <a:endParaRPr lang="en-US"/>
          </a:p>
        </p:txBody>
      </p:sp>
      <p:sp>
        <p:nvSpPr>
          <p:cNvPr id="3" name="Content Placeholder 2"/>
          <p:cNvSpPr>
            <a:spLocks noGrp="1"/>
          </p:cNvSpPr>
          <p:nvPr>
            <p:ph sz="half" idx="1"/>
          </p:nvPr>
        </p:nvSpPr>
        <p:spPr>
          <a:xfrm>
            <a:off x="1447331" y="2175190"/>
            <a:ext cx="4645152" cy="34485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413771" y="2181655"/>
            <a:ext cx="4645152" cy="3441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pPr/>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25B251C8-EBFA-40A6-9CE6-14B07D056A04}"/>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90D3DE4-B8DC-4C6C-92F1-189F268DD531}"/>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9" name="Imagen 18" descr="Imagen que contiene Texto&#10;&#10;Descripción generada automáticamente">
            <a:extLst>
              <a:ext uri="{FF2B5EF4-FFF2-40B4-BE49-F238E27FC236}">
                <a16:creationId xmlns:a16="http://schemas.microsoft.com/office/drawing/2014/main" id="{0A4A4530-B258-4801-8B8C-5DE12B57483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0" name="Imagen 19" descr="Logotipo&#10;&#10;Descripción generada automáticamente">
            <a:extLst>
              <a:ext uri="{FF2B5EF4-FFF2-40B4-BE49-F238E27FC236}">
                <a16:creationId xmlns:a16="http://schemas.microsoft.com/office/drawing/2014/main" id="{ED513AB0-8D00-4232-AD29-E2D863D0303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1" name="Picture 4" descr="Universidad Autónoma de Chihuahua - Wikipedia, la enciclopedia libre">
            <a:extLst>
              <a:ext uri="{FF2B5EF4-FFF2-40B4-BE49-F238E27FC236}">
                <a16:creationId xmlns:a16="http://schemas.microsoft.com/office/drawing/2014/main" id="{D0263EF5-FB85-4D25-BD26-7CE37761131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n 23" descr="Texto&#10;&#10;Descripción generada automáticamente">
            <a:extLst>
              <a:ext uri="{FF2B5EF4-FFF2-40B4-BE49-F238E27FC236}">
                <a16:creationId xmlns:a16="http://schemas.microsoft.com/office/drawing/2014/main" id="{F0316745-81A8-4164-9C5B-D0E131F6FA12}"/>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26" name="Imagen 25" descr="Logotipo&#10;&#10;Descripción generada automáticamente">
            <a:extLst>
              <a:ext uri="{FF2B5EF4-FFF2-40B4-BE49-F238E27FC236}">
                <a16:creationId xmlns:a16="http://schemas.microsoft.com/office/drawing/2014/main" id="{0DB471A4-5CF6-4800-A600-08F61E5355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7" name="Imagen 26" descr="Imagen que contiene Interfaz de usuario gráfica&#10;&#10;Descripción generada automáticamente">
            <a:extLst>
              <a:ext uri="{FF2B5EF4-FFF2-40B4-BE49-F238E27FC236}">
                <a16:creationId xmlns:a16="http://schemas.microsoft.com/office/drawing/2014/main" id="{1AAB51FD-9839-4F93-B2E7-22E04B31B9DF}"/>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31" name="Grupo 30">
            <a:extLst>
              <a:ext uri="{FF2B5EF4-FFF2-40B4-BE49-F238E27FC236}">
                <a16:creationId xmlns:a16="http://schemas.microsoft.com/office/drawing/2014/main" id="{1BD8C9E8-3043-4530-827A-71C395C966EA}"/>
              </a:ext>
            </a:extLst>
          </p:cNvPr>
          <p:cNvGrpSpPr/>
          <p:nvPr userDrawn="1"/>
        </p:nvGrpSpPr>
        <p:grpSpPr>
          <a:xfrm>
            <a:off x="4213005" y="-4799"/>
            <a:ext cx="3760966" cy="978216"/>
            <a:chOff x="4213005" y="-4799"/>
            <a:chExt cx="3760966" cy="978216"/>
          </a:xfrm>
        </p:grpSpPr>
        <p:pic>
          <p:nvPicPr>
            <p:cNvPr id="32" name="Imagen 31">
              <a:extLst>
                <a:ext uri="{FF2B5EF4-FFF2-40B4-BE49-F238E27FC236}">
                  <a16:creationId xmlns:a16="http://schemas.microsoft.com/office/drawing/2014/main" id="{368436A0-12E1-4E81-9BCF-85518DAAD70D}"/>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33" name="CuadroTexto 32">
              <a:extLst>
                <a:ext uri="{FF2B5EF4-FFF2-40B4-BE49-F238E27FC236}">
                  <a16:creationId xmlns:a16="http://schemas.microsoft.com/office/drawing/2014/main" id="{F542D46D-7739-4C35-8B16-71D53EE8D1BA}"/>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20645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Pr>
        <a:solidFill>
          <a:schemeClr val="bg1"/>
        </a:solidFill>
        <a:effectLst/>
      </p:bgPr>
    </p:bg>
    <p:spTree>
      <p:nvGrpSpPr>
        <p:cNvPr id="1" name=""/>
        <p:cNvGrpSpPr/>
        <p:nvPr/>
      </p:nvGrpSpPr>
      <p:grpSpPr>
        <a:xfrm>
          <a:off x="0" y="0"/>
          <a:ext cx="0" cy="0"/>
          <a:chOff x="0" y="0"/>
          <a:chExt cx="0" cy="0"/>
        </a:xfrm>
      </p:grpSpPr>
      <p:pic>
        <p:nvPicPr>
          <p:cNvPr id="13" name="Imagen 12" descr="Imagen que contiene luz, tabla, cocina&#10;&#10;Descripción generada automáticamente">
            <a:extLst>
              <a:ext uri="{FF2B5EF4-FFF2-40B4-BE49-F238E27FC236}">
                <a16:creationId xmlns:a16="http://schemas.microsoft.com/office/drawing/2014/main" id="{E7586214-4F45-477A-9088-EFB46ACEED59}"/>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57" y="1"/>
            <a:ext cx="12191999" cy="6857999"/>
          </a:xfrm>
          <a:prstGeom prst="rect">
            <a:avLst/>
          </a:prstGeom>
        </p:spPr>
      </p:pic>
      <p:sp>
        <p:nvSpPr>
          <p:cNvPr id="2" name="Title 1"/>
          <p:cNvSpPr>
            <a:spLocks noGrp="1"/>
          </p:cNvSpPr>
          <p:nvPr>
            <p:ph type="title"/>
          </p:nvPr>
        </p:nvSpPr>
        <p:spPr>
          <a:xfrm>
            <a:off x="1447191" y="989907"/>
            <a:ext cx="9607661" cy="1056319"/>
          </a:xfrm>
        </p:spPr>
        <p:txBody>
          <a:bodyPr/>
          <a:lstStyle>
            <a:lvl1pPr>
              <a:defRPr>
                <a:solidFill>
                  <a:schemeClr val="bg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447191" y="2205293"/>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3010013"/>
            <a:ext cx="4645152" cy="264445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412362" y="2208747"/>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3007235"/>
            <a:ext cx="4645152" cy="263737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pPr/>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8">
            <a:extLst>
              <a:ext uri="{FF2B5EF4-FFF2-40B4-BE49-F238E27FC236}">
                <a16:creationId xmlns:a16="http://schemas.microsoft.com/office/drawing/2014/main" id="{B735C0B3-DA62-4168-9852-9354CCA2FF46}"/>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AA49D5C5-0B0B-4AEF-821E-4988695C196D}"/>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1" name="Imagen 20" descr="Imagen que contiene Texto&#10;&#10;Descripción generada automáticamente">
            <a:extLst>
              <a:ext uri="{FF2B5EF4-FFF2-40B4-BE49-F238E27FC236}">
                <a16:creationId xmlns:a16="http://schemas.microsoft.com/office/drawing/2014/main" id="{2CA1466E-CDFC-48BF-8E60-860E0F3FF8F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2" name="Imagen 21" descr="Logotipo&#10;&#10;Descripción generada automáticamente">
            <a:extLst>
              <a:ext uri="{FF2B5EF4-FFF2-40B4-BE49-F238E27FC236}">
                <a16:creationId xmlns:a16="http://schemas.microsoft.com/office/drawing/2014/main" id="{93CF75A4-8C74-48DD-A4F0-49A0BD574B6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5" name="Picture 4" descr="Universidad Autónoma de Chihuahua - Wikipedia, la enciclopedia libre">
            <a:extLst>
              <a:ext uri="{FF2B5EF4-FFF2-40B4-BE49-F238E27FC236}">
                <a16:creationId xmlns:a16="http://schemas.microsoft.com/office/drawing/2014/main" id="{EF7DFBA2-F35D-42B6-BD90-FD72F5D9C18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n 25" descr="Texto&#10;&#10;Descripción generada automáticamente">
            <a:extLst>
              <a:ext uri="{FF2B5EF4-FFF2-40B4-BE49-F238E27FC236}">
                <a16:creationId xmlns:a16="http://schemas.microsoft.com/office/drawing/2014/main" id="{2E75C852-CF72-4316-B6AE-581DAC197FA2}"/>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28" name="Imagen 27" descr="Logotipo&#10;&#10;Descripción generada automáticamente">
            <a:extLst>
              <a:ext uri="{FF2B5EF4-FFF2-40B4-BE49-F238E27FC236}">
                <a16:creationId xmlns:a16="http://schemas.microsoft.com/office/drawing/2014/main" id="{1AB4B5DA-4801-4E55-8E3F-45C478374893}"/>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30" name="Imagen 29" descr="Imagen que contiene Interfaz de usuario gráfica&#10;&#10;Descripción generada automáticamente">
            <a:extLst>
              <a:ext uri="{FF2B5EF4-FFF2-40B4-BE49-F238E27FC236}">
                <a16:creationId xmlns:a16="http://schemas.microsoft.com/office/drawing/2014/main" id="{F101828B-5FCA-402A-A589-39902A0598F9}"/>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27" name="Grupo 26">
            <a:extLst>
              <a:ext uri="{FF2B5EF4-FFF2-40B4-BE49-F238E27FC236}">
                <a16:creationId xmlns:a16="http://schemas.microsoft.com/office/drawing/2014/main" id="{5E8A8233-1323-433A-BB59-6905D41D8237}"/>
              </a:ext>
            </a:extLst>
          </p:cNvPr>
          <p:cNvGrpSpPr/>
          <p:nvPr userDrawn="1"/>
        </p:nvGrpSpPr>
        <p:grpSpPr>
          <a:xfrm>
            <a:off x="4213005" y="-4799"/>
            <a:ext cx="3760966" cy="978216"/>
            <a:chOff x="4213005" y="-4799"/>
            <a:chExt cx="3760966" cy="978216"/>
          </a:xfrm>
        </p:grpSpPr>
        <p:pic>
          <p:nvPicPr>
            <p:cNvPr id="31" name="Imagen 30">
              <a:extLst>
                <a:ext uri="{FF2B5EF4-FFF2-40B4-BE49-F238E27FC236}">
                  <a16:creationId xmlns:a16="http://schemas.microsoft.com/office/drawing/2014/main" id="{5C39CB42-F2FF-4459-A04D-64792B7BAC07}"/>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32" name="CuadroTexto 31">
              <a:extLst>
                <a:ext uri="{FF2B5EF4-FFF2-40B4-BE49-F238E27FC236}">
                  <a16:creationId xmlns:a16="http://schemas.microsoft.com/office/drawing/2014/main" id="{7BE48766-7175-43F9-9927-BAE061482E30}"/>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186822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bg>
      <p:bgPr>
        <a:solidFill>
          <a:schemeClr val="bg1"/>
        </a:solidFill>
        <a:effectLst/>
      </p:bgPr>
    </p:bg>
    <p:spTree>
      <p:nvGrpSpPr>
        <p:cNvPr id="1" name=""/>
        <p:cNvGrpSpPr/>
        <p:nvPr/>
      </p:nvGrpSpPr>
      <p:grpSpPr>
        <a:xfrm>
          <a:off x="0" y="0"/>
          <a:ext cx="0" cy="0"/>
          <a:chOff x="0" y="0"/>
          <a:chExt cx="0" cy="0"/>
        </a:xfrm>
      </p:grpSpPr>
      <p:pic>
        <p:nvPicPr>
          <p:cNvPr id="9" name="Imagen 8" descr="Imagen que contiene luz, tabla, cocina&#10;&#10;Descripción generada automáticamente">
            <a:extLst>
              <a:ext uri="{FF2B5EF4-FFF2-40B4-BE49-F238E27FC236}">
                <a16:creationId xmlns:a16="http://schemas.microsoft.com/office/drawing/2014/main" id="{AE3A1ACF-0138-476F-BC5D-2E69BCC20416}"/>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51578" y="1226478"/>
            <a:ext cx="9603275" cy="1049235"/>
          </a:xfrm>
        </p:spPr>
        <p:txBody>
          <a:bodyPr/>
          <a:lstStyle>
            <a:lvl1pPr>
              <a:defRPr>
                <a:solidFill>
                  <a:schemeClr val="bg1"/>
                </a:solidFill>
              </a:defRPr>
            </a:lvl1pPr>
          </a:lstStyle>
          <a:p>
            <a:r>
              <a:rPr lang="es-ES"/>
              <a:t>Haga clic para modificar el estilo de título del patrón</a:t>
            </a:r>
            <a:endParaRPr lang="en-US"/>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pPr/>
              <a:t>‹Nº›</a:t>
            </a:fld>
            <a:endParaRPr lang="en-US"/>
          </a:p>
        </p:txBody>
      </p:sp>
      <p:cxnSp>
        <p:nvCxnSpPr>
          <p:cNvPr id="25" name="Straight Connector 24"/>
          <p:cNvCxnSpPr/>
          <p:nvPr/>
        </p:nvCxnSpPr>
        <p:spPr>
          <a:xfrm>
            <a:off x="1447331" y="227571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Rectangle 8">
            <a:extLst>
              <a:ext uri="{FF2B5EF4-FFF2-40B4-BE49-F238E27FC236}">
                <a16:creationId xmlns:a16="http://schemas.microsoft.com/office/drawing/2014/main" id="{3E808336-302B-4C83-9D02-9C97CDD2F04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9">
            <a:extLst>
              <a:ext uri="{FF2B5EF4-FFF2-40B4-BE49-F238E27FC236}">
                <a16:creationId xmlns:a16="http://schemas.microsoft.com/office/drawing/2014/main" id="{FC1286B4-C404-4B94-A3BA-DB93E52F33A4}"/>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7" name="Imagen 16" descr="Imagen que contiene Texto&#10;&#10;Descripción generada automáticamente">
            <a:extLst>
              <a:ext uri="{FF2B5EF4-FFF2-40B4-BE49-F238E27FC236}">
                <a16:creationId xmlns:a16="http://schemas.microsoft.com/office/drawing/2014/main" id="{4299F532-D80C-4DA6-9BA3-A2039D72091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18" name="Imagen 17" descr="Logotipo&#10;&#10;Descripción generada automáticamente">
            <a:extLst>
              <a:ext uri="{FF2B5EF4-FFF2-40B4-BE49-F238E27FC236}">
                <a16:creationId xmlns:a16="http://schemas.microsoft.com/office/drawing/2014/main" id="{7635430C-4634-4DE2-8F3E-3D4A821C19F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1" name="Picture 4" descr="Universidad Autónoma de Chihuahua - Wikipedia, la enciclopedia libre">
            <a:extLst>
              <a:ext uri="{FF2B5EF4-FFF2-40B4-BE49-F238E27FC236}">
                <a16:creationId xmlns:a16="http://schemas.microsoft.com/office/drawing/2014/main" id="{C771C977-6778-478E-936C-1D5F8CA0B96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n 21" descr="Texto&#10;&#10;Descripción generada automáticamente">
            <a:extLst>
              <a:ext uri="{FF2B5EF4-FFF2-40B4-BE49-F238E27FC236}">
                <a16:creationId xmlns:a16="http://schemas.microsoft.com/office/drawing/2014/main" id="{337717C6-FD48-4458-AAC0-C80F77931335}"/>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24" name="Imagen 23" descr="Logotipo&#10;&#10;Descripción generada automáticamente">
            <a:extLst>
              <a:ext uri="{FF2B5EF4-FFF2-40B4-BE49-F238E27FC236}">
                <a16:creationId xmlns:a16="http://schemas.microsoft.com/office/drawing/2014/main" id="{D04DA177-027D-42CD-BCBD-FCC53807268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6" name="Imagen 25" descr="Imagen que contiene Interfaz de usuario gráfica&#10;&#10;Descripción generada automáticamente">
            <a:extLst>
              <a:ext uri="{FF2B5EF4-FFF2-40B4-BE49-F238E27FC236}">
                <a16:creationId xmlns:a16="http://schemas.microsoft.com/office/drawing/2014/main" id="{7EE0E54C-3FA3-4E3A-AF46-C7C9FB8FE996}"/>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23" name="Grupo 22">
            <a:extLst>
              <a:ext uri="{FF2B5EF4-FFF2-40B4-BE49-F238E27FC236}">
                <a16:creationId xmlns:a16="http://schemas.microsoft.com/office/drawing/2014/main" id="{FBFDB17C-0E45-42E9-8518-8D60175F86B7}"/>
              </a:ext>
            </a:extLst>
          </p:cNvPr>
          <p:cNvGrpSpPr/>
          <p:nvPr userDrawn="1"/>
        </p:nvGrpSpPr>
        <p:grpSpPr>
          <a:xfrm>
            <a:off x="4213005" y="-4799"/>
            <a:ext cx="3760966" cy="978216"/>
            <a:chOff x="4213005" y="-4799"/>
            <a:chExt cx="3760966" cy="978216"/>
          </a:xfrm>
        </p:grpSpPr>
        <p:pic>
          <p:nvPicPr>
            <p:cNvPr id="27" name="Imagen 26">
              <a:extLst>
                <a:ext uri="{FF2B5EF4-FFF2-40B4-BE49-F238E27FC236}">
                  <a16:creationId xmlns:a16="http://schemas.microsoft.com/office/drawing/2014/main" id="{02568662-A8FC-4517-B64F-E48D60C82B13}"/>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28" name="CuadroTexto 27">
              <a:extLst>
                <a:ext uri="{FF2B5EF4-FFF2-40B4-BE49-F238E27FC236}">
                  <a16:creationId xmlns:a16="http://schemas.microsoft.com/office/drawing/2014/main" id="{852A4550-7928-4DE8-B4D7-22049870D49C}"/>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133382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bg>
      <p:bgPr>
        <a:solidFill>
          <a:schemeClr val="bg1"/>
        </a:solidFill>
        <a:effectLst/>
      </p:bgPr>
    </p:bg>
    <p:spTree>
      <p:nvGrpSpPr>
        <p:cNvPr id="1" name=""/>
        <p:cNvGrpSpPr/>
        <p:nvPr/>
      </p:nvGrpSpPr>
      <p:grpSpPr>
        <a:xfrm>
          <a:off x="0" y="0"/>
          <a:ext cx="0" cy="0"/>
          <a:chOff x="0" y="0"/>
          <a:chExt cx="0" cy="0"/>
        </a:xfrm>
      </p:grpSpPr>
      <p:pic>
        <p:nvPicPr>
          <p:cNvPr id="7" name="Imagen 6" descr="Imagen que contiene luz, tabla, cocina&#10;&#10;Descripción generada automáticamente">
            <a:extLst>
              <a:ext uri="{FF2B5EF4-FFF2-40B4-BE49-F238E27FC236}">
                <a16:creationId xmlns:a16="http://schemas.microsoft.com/office/drawing/2014/main" id="{B154513D-BE38-4F1F-B480-F5E91F0DB2EC}"/>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Date Placeholder 1"/>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pPr/>
              <a:t>‹Nº›</a:t>
            </a:fld>
            <a:endParaRPr lang="en-US"/>
          </a:p>
        </p:txBody>
      </p:sp>
      <p:sp>
        <p:nvSpPr>
          <p:cNvPr id="8" name="Rectangle 8">
            <a:extLst>
              <a:ext uri="{FF2B5EF4-FFF2-40B4-BE49-F238E27FC236}">
                <a16:creationId xmlns:a16="http://schemas.microsoft.com/office/drawing/2014/main" id="{43BCB54B-5396-4B3C-B525-88C98B8EC785}"/>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9">
            <a:extLst>
              <a:ext uri="{FF2B5EF4-FFF2-40B4-BE49-F238E27FC236}">
                <a16:creationId xmlns:a16="http://schemas.microsoft.com/office/drawing/2014/main" id="{2511A69B-6CD7-4F5D-85B6-17D9EAAF8A27}"/>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5" name="Imagen 14" descr="Imagen que contiene Texto&#10;&#10;Descripción generada automáticamente">
            <a:extLst>
              <a:ext uri="{FF2B5EF4-FFF2-40B4-BE49-F238E27FC236}">
                <a16:creationId xmlns:a16="http://schemas.microsoft.com/office/drawing/2014/main" id="{420E73EA-C492-476D-A683-4F91696218C7}"/>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16" name="Imagen 15" descr="Logotipo&#10;&#10;Descripción generada automáticamente">
            <a:extLst>
              <a:ext uri="{FF2B5EF4-FFF2-40B4-BE49-F238E27FC236}">
                <a16:creationId xmlns:a16="http://schemas.microsoft.com/office/drawing/2014/main" id="{3E19C3C0-D066-43D4-B910-F01CADB5FFE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17" name="Picture 4" descr="Universidad Autónoma de Chihuahua - Wikipedia, la enciclopedia libre">
            <a:extLst>
              <a:ext uri="{FF2B5EF4-FFF2-40B4-BE49-F238E27FC236}">
                <a16:creationId xmlns:a16="http://schemas.microsoft.com/office/drawing/2014/main" id="{0371879A-CA3A-4E1F-8482-3AF80EDCAC7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descr="Texto&#10;&#10;Descripción generada automáticamente">
            <a:extLst>
              <a:ext uri="{FF2B5EF4-FFF2-40B4-BE49-F238E27FC236}">
                <a16:creationId xmlns:a16="http://schemas.microsoft.com/office/drawing/2014/main" id="{876486C9-A86A-43F4-A228-A8C9221EFE1C}"/>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22" name="Imagen 21" descr="Logotipo&#10;&#10;Descripción generada automáticamente">
            <a:extLst>
              <a:ext uri="{FF2B5EF4-FFF2-40B4-BE49-F238E27FC236}">
                <a16:creationId xmlns:a16="http://schemas.microsoft.com/office/drawing/2014/main" id="{279250B4-4A2E-4314-99F6-1B0BF1BDAAD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3" name="Imagen 22" descr="Imagen que contiene Interfaz de usuario gráfica&#10;&#10;Descripción generada automáticamente">
            <a:extLst>
              <a:ext uri="{FF2B5EF4-FFF2-40B4-BE49-F238E27FC236}">
                <a16:creationId xmlns:a16="http://schemas.microsoft.com/office/drawing/2014/main" id="{0B834BED-3DC2-4937-955C-95F1B48E59B1}"/>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21" name="Grupo 20">
            <a:extLst>
              <a:ext uri="{FF2B5EF4-FFF2-40B4-BE49-F238E27FC236}">
                <a16:creationId xmlns:a16="http://schemas.microsoft.com/office/drawing/2014/main" id="{18B69274-D9C5-4119-B519-E55FC5DEDBAD}"/>
              </a:ext>
            </a:extLst>
          </p:cNvPr>
          <p:cNvGrpSpPr/>
          <p:nvPr userDrawn="1"/>
        </p:nvGrpSpPr>
        <p:grpSpPr>
          <a:xfrm>
            <a:off x="4213005" y="-4799"/>
            <a:ext cx="3760966" cy="978216"/>
            <a:chOff x="4213005" y="-4799"/>
            <a:chExt cx="3760966" cy="978216"/>
          </a:xfrm>
        </p:grpSpPr>
        <p:pic>
          <p:nvPicPr>
            <p:cNvPr id="24" name="Imagen 23">
              <a:extLst>
                <a:ext uri="{FF2B5EF4-FFF2-40B4-BE49-F238E27FC236}">
                  <a16:creationId xmlns:a16="http://schemas.microsoft.com/office/drawing/2014/main" id="{A8AE6DB1-2F3E-4EB2-8791-BE4A4538E55D}"/>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25" name="CuadroTexto 24">
              <a:extLst>
                <a:ext uri="{FF2B5EF4-FFF2-40B4-BE49-F238E27FC236}">
                  <a16:creationId xmlns:a16="http://schemas.microsoft.com/office/drawing/2014/main" id="{ADFCBAF7-4A9A-4B6F-99E8-821F0E2BEAD0}"/>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57680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solidFill>
          <a:schemeClr val="bg1"/>
        </a:solidFill>
        <a:effectLst/>
      </p:bgPr>
    </p:bg>
    <p:spTree>
      <p:nvGrpSpPr>
        <p:cNvPr id="1" name=""/>
        <p:cNvGrpSpPr/>
        <p:nvPr/>
      </p:nvGrpSpPr>
      <p:grpSpPr>
        <a:xfrm>
          <a:off x="0" y="0"/>
          <a:ext cx="0" cy="0"/>
          <a:chOff x="0" y="0"/>
          <a:chExt cx="0" cy="0"/>
        </a:xfrm>
      </p:grpSpPr>
      <p:pic>
        <p:nvPicPr>
          <p:cNvPr id="11" name="Imagen 10" descr="Imagen que contiene luz, tabla, cocina&#10;&#10;Descripción generada automáticamente">
            <a:extLst>
              <a:ext uri="{FF2B5EF4-FFF2-40B4-BE49-F238E27FC236}">
                <a16:creationId xmlns:a16="http://schemas.microsoft.com/office/drawing/2014/main" id="{38B64015-059B-4BEF-AFF1-A1588B7199A0}"/>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44671" y="798973"/>
            <a:ext cx="3273099" cy="2247117"/>
          </a:xfrm>
        </p:spPr>
        <p:txBody>
          <a:bodyPr anchor="b">
            <a:normAutofit/>
          </a:bodyPr>
          <a:lstStyle>
            <a:lvl1pPr algn="l">
              <a:defRPr sz="2400">
                <a:solidFill>
                  <a:schemeClr val="bg1"/>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5043714" y="798974"/>
            <a:ext cx="6012470" cy="4658826"/>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pPr/>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0F00A049-7DD2-48A0-8CE2-D5E001AE4BF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91941999-2376-4274-A55C-58FF1794530A}"/>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1" name="Imagen 20" descr="Imagen que contiene Texto&#10;&#10;Descripción generada automáticamente">
            <a:extLst>
              <a:ext uri="{FF2B5EF4-FFF2-40B4-BE49-F238E27FC236}">
                <a16:creationId xmlns:a16="http://schemas.microsoft.com/office/drawing/2014/main" id="{947C950B-0751-4FC6-A972-A53727C8C82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2" name="Imagen 21" descr="Logotipo&#10;&#10;Descripción generada automáticamente">
            <a:extLst>
              <a:ext uri="{FF2B5EF4-FFF2-40B4-BE49-F238E27FC236}">
                <a16:creationId xmlns:a16="http://schemas.microsoft.com/office/drawing/2014/main" id="{7231C558-05EE-4A8F-8193-0E9D4BA34E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3" name="Picture 4" descr="Universidad Autónoma de Chihuahua - Wikipedia, la enciclopedia libre">
            <a:extLst>
              <a:ext uri="{FF2B5EF4-FFF2-40B4-BE49-F238E27FC236}">
                <a16:creationId xmlns:a16="http://schemas.microsoft.com/office/drawing/2014/main" id="{E3AA23A9-F8B1-459E-961D-3C07482DBC4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n 23" descr="Texto&#10;&#10;Descripción generada automáticamente">
            <a:extLst>
              <a:ext uri="{FF2B5EF4-FFF2-40B4-BE49-F238E27FC236}">
                <a16:creationId xmlns:a16="http://schemas.microsoft.com/office/drawing/2014/main" id="{91D6060F-1916-4A59-B437-D58BF7530A01}"/>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33" name="Imagen 32" descr="Logotipo&#10;&#10;Descripción generada automáticamente">
            <a:extLst>
              <a:ext uri="{FF2B5EF4-FFF2-40B4-BE49-F238E27FC236}">
                <a16:creationId xmlns:a16="http://schemas.microsoft.com/office/drawing/2014/main" id="{B9C54587-D403-4B5C-B73B-0544EB94F1C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8" name="Imagen 27" descr="Imagen que contiene Interfaz de usuario gráfica&#10;&#10;Descripción generada automáticamente">
            <a:extLst>
              <a:ext uri="{FF2B5EF4-FFF2-40B4-BE49-F238E27FC236}">
                <a16:creationId xmlns:a16="http://schemas.microsoft.com/office/drawing/2014/main" id="{7A6F585F-58A5-4B9F-B328-F3BF388EEE01}"/>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26" name="Grupo 25">
            <a:extLst>
              <a:ext uri="{FF2B5EF4-FFF2-40B4-BE49-F238E27FC236}">
                <a16:creationId xmlns:a16="http://schemas.microsoft.com/office/drawing/2014/main" id="{884D6589-D7CF-4BF2-BD36-D3D137945A5C}"/>
              </a:ext>
            </a:extLst>
          </p:cNvPr>
          <p:cNvGrpSpPr/>
          <p:nvPr userDrawn="1"/>
        </p:nvGrpSpPr>
        <p:grpSpPr>
          <a:xfrm>
            <a:off x="4213005" y="-4799"/>
            <a:ext cx="3760966" cy="978216"/>
            <a:chOff x="4213005" y="-4799"/>
            <a:chExt cx="3760966" cy="978216"/>
          </a:xfrm>
        </p:grpSpPr>
        <p:pic>
          <p:nvPicPr>
            <p:cNvPr id="29" name="Imagen 28">
              <a:extLst>
                <a:ext uri="{FF2B5EF4-FFF2-40B4-BE49-F238E27FC236}">
                  <a16:creationId xmlns:a16="http://schemas.microsoft.com/office/drawing/2014/main" id="{F3A73A12-4C91-4C82-94F2-B164883F6016}"/>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30" name="CuadroTexto 29">
              <a:extLst>
                <a:ext uri="{FF2B5EF4-FFF2-40B4-BE49-F238E27FC236}">
                  <a16:creationId xmlns:a16="http://schemas.microsoft.com/office/drawing/2014/main" id="{C8FE8AE8-BB18-48B0-8A6C-E482735B02C8}"/>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11945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solidFill>
          <a:schemeClr val="bg1"/>
        </a:solidFill>
        <a:effectLst/>
      </p:bgPr>
    </p:bg>
    <p:spTree>
      <p:nvGrpSpPr>
        <p:cNvPr id="1" name=""/>
        <p:cNvGrpSpPr/>
        <p:nvPr/>
      </p:nvGrpSpPr>
      <p:grpSpPr>
        <a:xfrm>
          <a:off x="0" y="0"/>
          <a:ext cx="0" cy="0"/>
          <a:chOff x="0" y="0"/>
          <a:chExt cx="0" cy="0"/>
        </a:xfrm>
      </p:grpSpPr>
      <p:pic>
        <p:nvPicPr>
          <p:cNvPr id="14" name="Imagen 13" descr="Imagen que contiene luz, tabla, cocina&#10;&#10;Descripción generada automáticamente">
            <a:extLst>
              <a:ext uri="{FF2B5EF4-FFF2-40B4-BE49-F238E27FC236}">
                <a16:creationId xmlns:a16="http://schemas.microsoft.com/office/drawing/2014/main" id="{DCCDCB41-90DF-4D91-AE2E-CC6859B9831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grpSp>
        <p:nvGrpSpPr>
          <p:cNvPr id="8" name="Group 7"/>
          <p:cNvGrpSpPr/>
          <p:nvPr/>
        </p:nvGrpSpPr>
        <p:grpSpPr>
          <a:xfrm>
            <a:off x="7482707" y="1489442"/>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751023"/>
            <a:ext cx="5532328" cy="1830584"/>
          </a:xfrm>
        </p:spPr>
        <p:txBody>
          <a:bodyPr anchor="b">
            <a:normAutofit/>
          </a:bodyPr>
          <a:lstStyle>
            <a:lvl1pPr>
              <a:defRPr sz="3200">
                <a:solidFill>
                  <a:schemeClr val="bg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8139953" y="2024257"/>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450329" y="3767502"/>
            <a:ext cx="5524404" cy="2003742"/>
          </a:xfrm>
        </p:spPr>
        <p:txBody>
          <a:bodyPr>
            <a:normAutofit/>
          </a:bodyPr>
          <a:lstStyle>
            <a:lvl1pPr marL="0" indent="0" algn="l">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2F3E8B1C-86EF-43CF-8304-249481088644}" type="datetimeFigureOut">
              <a:rPr lang="en-US" smtClean="0"/>
              <a:pPr/>
              <a:t>11/25/2022</a:t>
            </a:fld>
            <a:endParaRPr lang="en-US"/>
          </a:p>
        </p:txBody>
      </p:sp>
      <p:cxnSp>
        <p:nvCxnSpPr>
          <p:cNvPr id="31" name="Straight Connector 30"/>
          <p:cNvCxnSpPr/>
          <p:nvPr/>
        </p:nvCxnSpPr>
        <p:spPr>
          <a:xfrm>
            <a:off x="1447382" y="376511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8">
            <a:extLst>
              <a:ext uri="{FF2B5EF4-FFF2-40B4-BE49-F238E27FC236}">
                <a16:creationId xmlns:a16="http://schemas.microsoft.com/office/drawing/2014/main" id="{A5E58131-0AC2-4D5C-951E-DA9D302C2B4A}"/>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9">
            <a:extLst>
              <a:ext uri="{FF2B5EF4-FFF2-40B4-BE49-F238E27FC236}">
                <a16:creationId xmlns:a16="http://schemas.microsoft.com/office/drawing/2014/main" id="{B138F064-0C43-4D82-8434-F5ABD26F0934}"/>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0" name="Imagen 19" descr="Imagen que contiene Texto&#10;&#10;Descripción generada automáticamente">
            <a:extLst>
              <a:ext uri="{FF2B5EF4-FFF2-40B4-BE49-F238E27FC236}">
                <a16:creationId xmlns:a16="http://schemas.microsoft.com/office/drawing/2014/main" id="{B73194AB-795C-4D61-A88C-FD3C22EB644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1" name="Imagen 20" descr="Logotipo&#10;&#10;Descripción generada automáticamente">
            <a:extLst>
              <a:ext uri="{FF2B5EF4-FFF2-40B4-BE49-F238E27FC236}">
                <a16:creationId xmlns:a16="http://schemas.microsoft.com/office/drawing/2014/main" id="{BF9F69BA-5411-47D8-8769-7C959A9792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4" name="Picture 4" descr="Universidad Autónoma de Chihuahua - Wikipedia, la enciclopedia libre">
            <a:extLst>
              <a:ext uri="{FF2B5EF4-FFF2-40B4-BE49-F238E27FC236}">
                <a16:creationId xmlns:a16="http://schemas.microsoft.com/office/drawing/2014/main" id="{48FC1823-070D-4261-9F8B-862A31C9446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5358" y="3435919"/>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Texto&#10;&#10;Descripción generada automáticamente">
            <a:extLst>
              <a:ext uri="{FF2B5EF4-FFF2-40B4-BE49-F238E27FC236}">
                <a16:creationId xmlns:a16="http://schemas.microsoft.com/office/drawing/2014/main" id="{C132CC50-8A5A-472E-B34C-A7314A398972}"/>
              </a:ext>
            </a:extLst>
          </p:cNvPr>
          <p:cNvPicPr>
            <a:picLocks noChangeAspect="1"/>
          </p:cNvPicPr>
          <p:nvPr userDrawn="1"/>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797"/>
          <a:stretch/>
        </p:blipFill>
        <p:spPr>
          <a:xfrm>
            <a:off x="372935" y="4779912"/>
            <a:ext cx="602090" cy="993448"/>
          </a:xfrm>
          <a:prstGeom prst="rect">
            <a:avLst/>
          </a:prstGeom>
        </p:spPr>
      </p:pic>
      <p:pic>
        <p:nvPicPr>
          <p:cNvPr id="27" name="Imagen 26" descr="Logotipo&#10;&#10;Descripción generada automáticamente">
            <a:extLst>
              <a:ext uri="{FF2B5EF4-FFF2-40B4-BE49-F238E27FC236}">
                <a16:creationId xmlns:a16="http://schemas.microsoft.com/office/drawing/2014/main" id="{C0F8FFF2-1389-44E2-BA27-811C5F95CDB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pic>
        <p:nvPicPr>
          <p:cNvPr id="28" name="Imagen 27" descr="Imagen que contiene Interfaz de usuario gráfica&#10;&#10;Descripción generada automáticamente">
            <a:extLst>
              <a:ext uri="{FF2B5EF4-FFF2-40B4-BE49-F238E27FC236}">
                <a16:creationId xmlns:a16="http://schemas.microsoft.com/office/drawing/2014/main" id="{E29C767F-AAC6-4D07-8CC7-FA400C7E3D12}"/>
              </a:ext>
            </a:extLst>
          </p:cNvPr>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grpSp>
        <p:nvGrpSpPr>
          <p:cNvPr id="26" name="Grupo 25">
            <a:extLst>
              <a:ext uri="{FF2B5EF4-FFF2-40B4-BE49-F238E27FC236}">
                <a16:creationId xmlns:a16="http://schemas.microsoft.com/office/drawing/2014/main" id="{4314FE1E-0E4B-4777-A27A-721A67308E61}"/>
              </a:ext>
            </a:extLst>
          </p:cNvPr>
          <p:cNvGrpSpPr/>
          <p:nvPr userDrawn="1"/>
        </p:nvGrpSpPr>
        <p:grpSpPr>
          <a:xfrm>
            <a:off x="4213005" y="-4799"/>
            <a:ext cx="3760966" cy="978216"/>
            <a:chOff x="4213005" y="-4799"/>
            <a:chExt cx="3760966" cy="978216"/>
          </a:xfrm>
        </p:grpSpPr>
        <p:pic>
          <p:nvPicPr>
            <p:cNvPr id="29" name="Imagen 28">
              <a:extLst>
                <a:ext uri="{FF2B5EF4-FFF2-40B4-BE49-F238E27FC236}">
                  <a16:creationId xmlns:a16="http://schemas.microsoft.com/office/drawing/2014/main" id="{4C65D0DC-AA76-4A46-B868-774542BA2390}"/>
                </a:ext>
              </a:extLst>
            </p:cNvPr>
            <p:cNvPicPr>
              <a:picLocks noChangeAspect="1"/>
            </p:cNvPicPr>
            <p:nvPr userDrawn="1"/>
          </p:nvPicPr>
          <p:blipFill>
            <a:blip r:embed="rId11"/>
            <a:stretch>
              <a:fillRect/>
            </a:stretch>
          </p:blipFill>
          <p:spPr>
            <a:xfrm>
              <a:off x="4288401" y="-4799"/>
              <a:ext cx="3589927" cy="978216"/>
            </a:xfrm>
            <a:prstGeom prst="rect">
              <a:avLst/>
            </a:prstGeom>
          </p:spPr>
        </p:pic>
        <p:sp>
          <p:nvSpPr>
            <p:cNvPr id="30" name="CuadroTexto 29">
              <a:extLst>
                <a:ext uri="{FF2B5EF4-FFF2-40B4-BE49-F238E27FC236}">
                  <a16:creationId xmlns:a16="http://schemas.microsoft.com/office/drawing/2014/main" id="{01A752FA-E706-400E-A916-23EB37790984}"/>
                </a:ext>
              </a:extLst>
            </p:cNvPr>
            <p:cNvSpPr txBox="1"/>
            <p:nvPr userDrawn="1"/>
          </p:nvSpPr>
          <p:spPr>
            <a:xfrm>
              <a:off x="4213005" y="638171"/>
              <a:ext cx="3760966" cy="246221"/>
            </a:xfrm>
            <a:prstGeom prst="rect">
              <a:avLst/>
            </a:prstGeom>
            <a:noFill/>
          </p:spPr>
          <p:txBody>
            <a:bodyPr wrap="none" rtlCol="0">
              <a:spAutoFit/>
            </a:bodyPr>
            <a:lstStyle/>
            <a:p>
              <a:r>
                <a:rPr lang="es-MX" sz="1000" b="0" kern="1200">
                  <a:solidFill>
                    <a:srgbClr val="7030A0"/>
                  </a:solidFill>
                  <a:latin typeface="Copperplate Gothic Bold" panose="020E0705020206020404" pitchFamily="34" charset="0"/>
                  <a:ea typeface="+mn-ea"/>
                  <a:cs typeface="+mn-cs"/>
                </a:rPr>
                <a:t>“Las Ingenierías como agentes de cambio seguro”</a:t>
              </a:r>
            </a:p>
          </p:txBody>
        </p:sp>
      </p:grpSp>
    </p:spTree>
    <p:extLst>
      <p:ext uri="{BB962C8B-B14F-4D97-AF65-F5344CB8AC3E}">
        <p14:creationId xmlns:p14="http://schemas.microsoft.com/office/powerpoint/2010/main" val="209217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hyperlink" Target="https://commons.wikimedia.org/wiki/File:UADY_Odontolog%C3%ADa_logo.svg"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n 15" descr="Imagen que contiene luz, tabla, cocina&#10;&#10;Descripción generada automáticamente">
            <a:extLst>
              <a:ext uri="{FF2B5EF4-FFF2-40B4-BE49-F238E27FC236}">
                <a16:creationId xmlns:a16="http://schemas.microsoft.com/office/drawing/2014/main" id="{9FBEA2BA-8740-42DF-BDA6-160C05A3EE36}"/>
              </a:ext>
            </a:extLst>
          </p:cNvPr>
          <p:cNvPicPr>
            <a:picLocks noChangeAspect="1"/>
          </p:cNvPicPr>
          <p:nvPr userDrawn="1"/>
        </p:nvPicPr>
        <p:blipFill>
          <a:blip r:embed="rId13">
            <a:alphaModFix amt="59000"/>
            <a:duotone>
              <a:prstClr val="black"/>
              <a:srgbClr val="0070C0">
                <a:tint val="45000"/>
                <a:satMod val="400000"/>
              </a:srgbClr>
            </a:duotone>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8" name="Rectangle 7"/>
          <p:cNvSpPr/>
          <p:nvPr/>
        </p:nvSpPr>
        <p:spPr>
          <a:xfrm>
            <a:off x="0" y="2019476"/>
            <a:ext cx="12192000" cy="4105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Footer Placeholder 4"/>
          <p:cNvSpPr>
            <a:spLocks noGrp="1"/>
          </p:cNvSpPr>
          <p:nvPr>
            <p:ph type="ftr" sz="quarter" idx="3"/>
          </p:nvPr>
        </p:nvSpPr>
        <p:spPr>
          <a:xfrm>
            <a:off x="608616" y="5679159"/>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81298" y="5579348"/>
            <a:ext cx="969008" cy="503578"/>
          </a:xfrm>
          <a:prstGeom prst="rect">
            <a:avLst/>
          </a:prstGeom>
        </p:spPr>
        <p:txBody>
          <a:bodyPr vert="horz" lIns="91440" tIns="45720" rIns="91440" bIns="45720" rtlCol="0" anchor="t"/>
          <a:lstStyle>
            <a:lvl1pPr algn="r">
              <a:defRPr sz="2800">
                <a:solidFill>
                  <a:schemeClr val="accent1"/>
                </a:solidFill>
              </a:defRPr>
            </a:lvl1pPr>
          </a:lstStyle>
          <a:p>
            <a:fld id="{C3DB2ADC-AF19-4574-8C10-79B5B04FCA27}" type="slidenum">
              <a:rPr lang="en-US" smtClean="0"/>
              <a:pPr/>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8">
            <a:extLst>
              <a:ext uri="{FF2B5EF4-FFF2-40B4-BE49-F238E27FC236}">
                <a16:creationId xmlns:a16="http://schemas.microsoft.com/office/drawing/2014/main" id="{3430F935-1271-4878-8C11-4DBC694CE91E}"/>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9">
            <a:extLst>
              <a:ext uri="{FF2B5EF4-FFF2-40B4-BE49-F238E27FC236}">
                <a16:creationId xmlns:a16="http://schemas.microsoft.com/office/drawing/2014/main" id="{DA97BFAE-2EF0-4056-AFE9-DAD99151742F}"/>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0">
            <a:extLst>
              <a:ext uri="{FF2B5EF4-FFF2-40B4-BE49-F238E27FC236}">
                <a16:creationId xmlns:a16="http://schemas.microsoft.com/office/drawing/2014/main" id="{B90EE557-82C7-442B-8FD4-7A9BF50638E5}"/>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17" name="Date Placeholder 3">
            <a:extLst>
              <a:ext uri="{FF2B5EF4-FFF2-40B4-BE49-F238E27FC236}">
                <a16:creationId xmlns:a16="http://schemas.microsoft.com/office/drawing/2014/main" id="{E6F71D11-D41D-49AC-9200-3AE0BF1D1E8E}"/>
              </a:ext>
            </a:extLst>
          </p:cNvPr>
          <p:cNvSpPr>
            <a:spLocks noGrp="1"/>
          </p:cNvSpPr>
          <p:nvPr>
            <p:ph type="dt" sz="half" idx="2"/>
          </p:nvPr>
        </p:nvSpPr>
        <p:spPr>
          <a:xfrm>
            <a:off x="6682600" y="5676537"/>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3E8B1C-86EF-43CF-8304-249481088644}" type="datetimeFigureOut">
              <a:rPr lang="en-US" smtClean="0"/>
              <a:pPr/>
              <a:t>11/25/2022</a:t>
            </a:fld>
            <a:endParaRPr lang="en-US"/>
          </a:p>
        </p:txBody>
      </p:sp>
      <p:pic>
        <p:nvPicPr>
          <p:cNvPr id="18" name="Imagen 17" descr="Logotipo&#10;&#10;Descripción generada automáticamente">
            <a:extLst>
              <a:ext uri="{FF2B5EF4-FFF2-40B4-BE49-F238E27FC236}">
                <a16:creationId xmlns:a16="http://schemas.microsoft.com/office/drawing/2014/main" id="{72A2E247-9A9B-4AE8-8559-5D5D4B5CE3F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69973" y="610241"/>
            <a:ext cx="692310" cy="692310"/>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ACD3281A-40BB-4683-AF51-AA4E2D0017A5}"/>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r="81429"/>
          <a:stretch/>
        </p:blipFill>
        <p:spPr>
          <a:xfrm>
            <a:off x="11187399" y="525420"/>
            <a:ext cx="629220" cy="672815"/>
          </a:xfrm>
          <a:prstGeom prst="rect">
            <a:avLst/>
          </a:prstGeom>
        </p:spPr>
      </p:pic>
      <p:pic>
        <p:nvPicPr>
          <p:cNvPr id="20" name="Picture 4" descr="Universidad Autónoma de Chihuahua - Wikipedia, la enciclopedia libre">
            <a:extLst>
              <a:ext uri="{FF2B5EF4-FFF2-40B4-BE49-F238E27FC236}">
                <a16:creationId xmlns:a16="http://schemas.microsoft.com/office/drawing/2014/main" id="{CCD70350-6518-42FB-93AE-5234583E8FF0}"/>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97599" y="5890666"/>
            <a:ext cx="817012" cy="817012"/>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descr="Texto&#10;&#10;Descripción generada automáticamente">
            <a:extLst>
              <a:ext uri="{FF2B5EF4-FFF2-40B4-BE49-F238E27FC236}">
                <a16:creationId xmlns:a16="http://schemas.microsoft.com/office/drawing/2014/main" id="{CE4F174B-9FE5-4102-A699-FAF4B9236CBC}"/>
              </a:ext>
            </a:extLst>
          </p:cNvPr>
          <p:cNvPicPr>
            <a:picLocks noChangeAspect="1"/>
          </p:cNvPicPr>
          <p:nvPr userDrawn="1"/>
        </p:nvPicPr>
        <p:blipFill rotWithShape="1">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rcRect r="66797"/>
          <a:stretch/>
        </p:blipFill>
        <p:spPr>
          <a:xfrm>
            <a:off x="1451579" y="5969113"/>
            <a:ext cx="510649" cy="842570"/>
          </a:xfrm>
          <a:prstGeom prst="rect">
            <a:avLst/>
          </a:prstGeom>
        </p:spPr>
      </p:pic>
    </p:spTree>
    <p:extLst>
      <p:ext uri="{BB962C8B-B14F-4D97-AF65-F5344CB8AC3E}">
        <p14:creationId xmlns:p14="http://schemas.microsoft.com/office/powerpoint/2010/main" val="3205169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bg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sana.com/es/resources/what-is-scrum?gclid=CjwKCAiAmuKbBhA2EiwAxQnt79KW4NFCUJkhMBLBnVPKoUq92CM_vzFN0z9OCp95VV3MdrSGhBT5QRoCfR8QAvD_BwE&amp;gclsrc=aw.ds" TargetMode="External"/><Relationship Id="rId2" Type="http://schemas.openxmlformats.org/officeDocument/2006/relationships/hyperlink" Target="https://habitatweb.mx/desarrollo-de-aplicaciones-we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2E522-8B56-4BAC-BAE7-4111AEFD5C97}"/>
              </a:ext>
            </a:extLst>
          </p:cNvPr>
          <p:cNvSpPr>
            <a:spLocks noGrp="1"/>
          </p:cNvSpPr>
          <p:nvPr>
            <p:ph type="ctrTitle" idx="4294967295"/>
          </p:nvPr>
        </p:nvSpPr>
        <p:spPr>
          <a:xfrm>
            <a:off x="735013" y="5192713"/>
            <a:ext cx="11456987" cy="1519237"/>
          </a:xfrm>
        </p:spPr>
        <p:txBody>
          <a:bodyPr>
            <a:normAutofit fontScale="90000"/>
          </a:bodyPr>
          <a:lstStyle/>
          <a:p>
            <a:r>
              <a:rPr lang="es" sz="5400" dirty="0">
                <a:ea typeface="+mj-lt"/>
                <a:cs typeface="+mj-lt"/>
              </a:rPr>
              <a:t>Metodología UWE caso de estudio de Sistema de </a:t>
            </a:r>
            <a:r>
              <a:rPr lang="es" sz="5400" dirty="0" err="1">
                <a:ea typeface="+mj-lt"/>
                <a:cs typeface="+mj-lt"/>
              </a:rPr>
              <a:t>Streaming</a:t>
            </a:r>
            <a:r>
              <a:rPr lang="es-MX" sz="5400" dirty="0">
                <a:ea typeface="+mj-lt"/>
                <a:cs typeface="+mj-lt"/>
              </a:rPr>
              <a:t> </a:t>
            </a:r>
            <a:endParaRPr lang="en-US"/>
          </a:p>
        </p:txBody>
      </p:sp>
    </p:spTree>
    <p:extLst>
      <p:ext uri="{BB962C8B-B14F-4D97-AF65-F5344CB8AC3E}">
        <p14:creationId xmlns:p14="http://schemas.microsoft.com/office/powerpoint/2010/main" val="89669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AAF45-96BB-4976-89E3-CDF250BFB44D}"/>
              </a:ext>
            </a:extLst>
          </p:cNvPr>
          <p:cNvSpPr>
            <a:spLocks noGrp="1"/>
          </p:cNvSpPr>
          <p:nvPr>
            <p:ph type="title"/>
          </p:nvPr>
        </p:nvSpPr>
        <p:spPr/>
        <p:txBody>
          <a:bodyPr/>
          <a:lstStyle/>
          <a:p>
            <a:r>
              <a:rPr lang="es-MX" dirty="0" err="1">
                <a:ea typeface="+mj-lt"/>
                <a:cs typeface="+mj-lt"/>
              </a:rPr>
              <a:t>Metodologias</a:t>
            </a:r>
            <a:endParaRPr lang="en-US" dirty="0" err="1">
              <a:ea typeface="+mj-lt"/>
              <a:cs typeface="+mj-lt"/>
            </a:endParaRPr>
          </a:p>
        </p:txBody>
      </p:sp>
      <p:pic>
        <p:nvPicPr>
          <p:cNvPr id="5" name="Picture 5" descr="Diagram&#10;&#10;Description automatically generated">
            <a:extLst>
              <a:ext uri="{FF2B5EF4-FFF2-40B4-BE49-F238E27FC236}">
                <a16:creationId xmlns:a16="http://schemas.microsoft.com/office/drawing/2014/main" id="{5590A763-62C3-2171-52B9-B70BF5F3C723}"/>
              </a:ext>
            </a:extLst>
          </p:cNvPr>
          <p:cNvPicPr>
            <a:picLocks noGrp="1" noChangeAspect="1"/>
          </p:cNvPicPr>
          <p:nvPr>
            <p:ph sz="half" idx="1"/>
          </p:nvPr>
        </p:nvPicPr>
        <p:blipFill>
          <a:blip r:embed="rId2"/>
          <a:stretch>
            <a:fillRect/>
          </a:stretch>
        </p:blipFill>
        <p:spPr>
          <a:xfrm>
            <a:off x="1447331" y="2199115"/>
            <a:ext cx="4645152" cy="3400745"/>
          </a:xfrm>
        </p:spPr>
      </p:pic>
      <p:pic>
        <p:nvPicPr>
          <p:cNvPr id="6" name="Picture 6" descr="Diagram&#10;&#10;Description automatically generated">
            <a:extLst>
              <a:ext uri="{FF2B5EF4-FFF2-40B4-BE49-F238E27FC236}">
                <a16:creationId xmlns:a16="http://schemas.microsoft.com/office/drawing/2014/main" id="{FC37C11B-D1EB-145E-AA5B-DD631310F3AE}"/>
              </a:ext>
            </a:extLst>
          </p:cNvPr>
          <p:cNvPicPr>
            <a:picLocks noGrp="1" noChangeAspect="1"/>
          </p:cNvPicPr>
          <p:nvPr>
            <p:ph sz="half" idx="2"/>
          </p:nvPr>
        </p:nvPicPr>
        <p:blipFill>
          <a:blip r:embed="rId3"/>
          <a:stretch>
            <a:fillRect/>
          </a:stretch>
        </p:blipFill>
        <p:spPr>
          <a:xfrm>
            <a:off x="6901503" y="2181655"/>
            <a:ext cx="3669687" cy="3441520"/>
          </a:xfrm>
        </p:spPr>
      </p:pic>
      <p:sp>
        <p:nvSpPr>
          <p:cNvPr id="8" name="Marcador de contenido 2">
            <a:extLst>
              <a:ext uri="{FF2B5EF4-FFF2-40B4-BE49-F238E27FC236}">
                <a16:creationId xmlns:a16="http://schemas.microsoft.com/office/drawing/2014/main" id="{696FFDC3-A5A7-1191-A875-92B7B2D4D43C}"/>
              </a:ext>
            </a:extLst>
          </p:cNvPr>
          <p:cNvSpPr txBox="1">
            <a:spLocks/>
          </p:cNvSpPr>
          <p:nvPr/>
        </p:nvSpPr>
        <p:spPr>
          <a:xfrm>
            <a:off x="1444032" y="5580495"/>
            <a:ext cx="4918386" cy="58605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1.7 Diagrama de actividades crear perfil.</a:t>
            </a:r>
          </a:p>
        </p:txBody>
      </p:sp>
      <p:sp>
        <p:nvSpPr>
          <p:cNvPr id="12" name="Marcador de contenido 2">
            <a:extLst>
              <a:ext uri="{FF2B5EF4-FFF2-40B4-BE49-F238E27FC236}">
                <a16:creationId xmlns:a16="http://schemas.microsoft.com/office/drawing/2014/main" id="{64962D04-A57B-1F03-86CE-02FEE72F31B3}"/>
              </a:ext>
            </a:extLst>
          </p:cNvPr>
          <p:cNvSpPr txBox="1">
            <a:spLocks/>
          </p:cNvSpPr>
          <p:nvPr/>
        </p:nvSpPr>
        <p:spPr>
          <a:xfrm>
            <a:off x="6902210" y="5605895"/>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1.8 Diagrama de actividades búsqueda.</a:t>
            </a:r>
          </a:p>
        </p:txBody>
      </p:sp>
    </p:spTree>
    <p:extLst>
      <p:ext uri="{BB962C8B-B14F-4D97-AF65-F5344CB8AC3E}">
        <p14:creationId xmlns:p14="http://schemas.microsoft.com/office/powerpoint/2010/main" val="357157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err="1">
                <a:solidFill>
                  <a:schemeClr val="bg1"/>
                </a:solidFill>
              </a:rPr>
              <a:t>rESULTADOS</a:t>
            </a:r>
            <a:endParaRPr lang="es-MX">
              <a:solidFill>
                <a:schemeClr val="bg1"/>
              </a:solidFill>
            </a:endParaRPr>
          </a:p>
        </p:txBody>
      </p:sp>
      <p:sp>
        <p:nvSpPr>
          <p:cNvPr id="4" name="Marcador de contenido 2">
            <a:extLst>
              <a:ext uri="{FF2B5EF4-FFF2-40B4-BE49-F238E27FC236}">
                <a16:creationId xmlns:a16="http://schemas.microsoft.com/office/drawing/2014/main" id="{6618E020-F674-AAFB-FE7F-58601331249D}"/>
              </a:ext>
            </a:extLst>
          </p:cNvPr>
          <p:cNvSpPr txBox="1">
            <a:spLocks/>
          </p:cNvSpPr>
          <p:nvPr/>
        </p:nvSpPr>
        <p:spPr>
          <a:xfrm>
            <a:off x="1458143" y="3054606"/>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s" dirty="0">
                <a:ea typeface="+mn-lt"/>
                <a:cs typeface="+mn-lt"/>
              </a:rPr>
              <a:t>Los resultados de este caso de estudio se muestran a continuación es las figuras 2.1 con la interfaz del administrador, que muestra la opción de agregar una serie o película nueva, así como modificar o eliminar las ya existentes que se muestra en la figura 2.2.</a:t>
            </a:r>
            <a:r>
              <a:rPr lang="es-MX" dirty="0">
                <a:ea typeface="+mn-lt"/>
                <a:cs typeface="+mn-lt"/>
              </a:rPr>
              <a:t> </a:t>
            </a:r>
            <a:r>
              <a:rPr lang="es" dirty="0">
                <a:ea typeface="+mn-lt"/>
                <a:cs typeface="+mn-lt"/>
              </a:rPr>
              <a:t> </a:t>
            </a:r>
            <a:r>
              <a:rPr lang="es-MX" dirty="0">
                <a:ea typeface="+mn-lt"/>
                <a:cs typeface="+mn-lt"/>
              </a:rPr>
              <a:t> </a:t>
            </a:r>
            <a:endParaRPr lang="es" dirty="0"/>
          </a:p>
          <a:p>
            <a:pPr algn="just"/>
            <a:r>
              <a:rPr lang="es" dirty="0">
                <a:ea typeface="+mn-lt"/>
                <a:cs typeface="+mn-lt"/>
              </a:rPr>
              <a:t>En la figura 2.3 y 2.4 es posible observar el índex del usuario, así como la interfaz de selección de perfiles en la figura 2.5.</a:t>
            </a:r>
            <a:r>
              <a:rPr lang="es-MX" dirty="0">
                <a:ea typeface="+mn-lt"/>
                <a:cs typeface="+mn-lt"/>
              </a:rPr>
              <a:t> </a:t>
            </a:r>
            <a:endParaRPr lang="es-MX" dirty="0"/>
          </a:p>
          <a:p>
            <a:pPr marL="0" indent="0">
              <a:buNone/>
            </a:pPr>
            <a:r>
              <a:rPr lang="es" dirty="0">
                <a:ea typeface="+mn-lt"/>
                <a:cs typeface="+mn-lt"/>
              </a:rPr>
              <a:t> </a:t>
            </a:r>
            <a:r>
              <a:rPr lang="es-MX" dirty="0">
                <a:ea typeface="+mn-lt"/>
                <a:cs typeface="+mn-lt"/>
              </a:rPr>
              <a:t> </a:t>
            </a:r>
          </a:p>
        </p:txBody>
      </p:sp>
    </p:spTree>
    <p:extLst>
      <p:ext uri="{BB962C8B-B14F-4D97-AF65-F5344CB8AC3E}">
        <p14:creationId xmlns:p14="http://schemas.microsoft.com/office/powerpoint/2010/main" val="161204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F5E9D-08C4-4E1A-9416-ED280987C6AF}"/>
              </a:ext>
            </a:extLst>
          </p:cNvPr>
          <p:cNvSpPr>
            <a:spLocks noGrp="1"/>
          </p:cNvSpPr>
          <p:nvPr>
            <p:ph type="title"/>
          </p:nvPr>
        </p:nvSpPr>
        <p:spPr/>
        <p:txBody>
          <a:bodyPr/>
          <a:lstStyle/>
          <a:p>
            <a:r>
              <a:rPr lang="es-MX" dirty="0"/>
              <a:t>Resultados</a:t>
            </a:r>
          </a:p>
        </p:txBody>
      </p:sp>
      <p:pic>
        <p:nvPicPr>
          <p:cNvPr id="6" name="Picture 6" descr="Graphical user interface, website&#10;&#10;Description automatically generated">
            <a:extLst>
              <a:ext uri="{FF2B5EF4-FFF2-40B4-BE49-F238E27FC236}">
                <a16:creationId xmlns:a16="http://schemas.microsoft.com/office/drawing/2014/main" id="{D476DCC2-4C49-129B-6F3A-94903174B662}"/>
              </a:ext>
            </a:extLst>
          </p:cNvPr>
          <p:cNvPicPr>
            <a:picLocks noGrp="1" noChangeAspect="1"/>
          </p:cNvPicPr>
          <p:nvPr>
            <p:ph idx="1"/>
          </p:nvPr>
        </p:nvPicPr>
        <p:blipFill>
          <a:blip r:embed="rId2"/>
          <a:stretch>
            <a:fillRect/>
          </a:stretch>
        </p:blipFill>
        <p:spPr>
          <a:xfrm>
            <a:off x="2656685" y="2388256"/>
            <a:ext cx="6867525" cy="3400425"/>
          </a:xfrm>
        </p:spPr>
      </p:pic>
      <p:sp>
        <p:nvSpPr>
          <p:cNvPr id="10" name="Marcador de contenido 2">
            <a:extLst>
              <a:ext uri="{FF2B5EF4-FFF2-40B4-BE49-F238E27FC236}">
                <a16:creationId xmlns:a16="http://schemas.microsoft.com/office/drawing/2014/main" id="{63581191-CFAB-1743-973A-633A447D67D5}"/>
              </a:ext>
            </a:extLst>
          </p:cNvPr>
          <p:cNvSpPr txBox="1">
            <a:spLocks/>
          </p:cNvSpPr>
          <p:nvPr/>
        </p:nvSpPr>
        <p:spPr>
          <a:xfrm>
            <a:off x="2615255" y="5792161"/>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2.1 Vista registrar contenido nuevo.</a:t>
            </a:r>
          </a:p>
        </p:txBody>
      </p:sp>
    </p:spTree>
    <p:extLst>
      <p:ext uri="{BB962C8B-B14F-4D97-AF65-F5344CB8AC3E}">
        <p14:creationId xmlns:p14="http://schemas.microsoft.com/office/powerpoint/2010/main" val="286397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F5E9D-08C4-4E1A-9416-ED280987C6AF}"/>
              </a:ext>
            </a:extLst>
          </p:cNvPr>
          <p:cNvSpPr>
            <a:spLocks noGrp="1"/>
          </p:cNvSpPr>
          <p:nvPr>
            <p:ph type="title"/>
          </p:nvPr>
        </p:nvSpPr>
        <p:spPr/>
        <p:txBody>
          <a:bodyPr/>
          <a:lstStyle/>
          <a:p>
            <a:r>
              <a:rPr lang="es-MX" dirty="0">
                <a:ea typeface="+mj-lt"/>
                <a:cs typeface="+mj-lt"/>
              </a:rPr>
              <a:t>Resultados</a:t>
            </a:r>
            <a:endParaRPr lang="en-US" dirty="0"/>
          </a:p>
        </p:txBody>
      </p:sp>
      <p:pic>
        <p:nvPicPr>
          <p:cNvPr id="4" name="Picture 5" descr="A picture containing text, different, bunch, various&#10;&#10;Description automatically generated">
            <a:extLst>
              <a:ext uri="{FF2B5EF4-FFF2-40B4-BE49-F238E27FC236}">
                <a16:creationId xmlns:a16="http://schemas.microsoft.com/office/drawing/2014/main" id="{D09E686D-6AF4-8F64-59C4-2FC591BB79EA}"/>
              </a:ext>
            </a:extLst>
          </p:cNvPr>
          <p:cNvPicPr>
            <a:picLocks noGrp="1" noChangeAspect="1"/>
          </p:cNvPicPr>
          <p:nvPr>
            <p:ph idx="1"/>
          </p:nvPr>
        </p:nvPicPr>
        <p:blipFill>
          <a:blip r:embed="rId2"/>
          <a:stretch>
            <a:fillRect/>
          </a:stretch>
        </p:blipFill>
        <p:spPr>
          <a:xfrm>
            <a:off x="2784566" y="2388784"/>
            <a:ext cx="6724650" cy="3314700"/>
          </a:xfrm>
        </p:spPr>
      </p:pic>
      <p:sp>
        <p:nvSpPr>
          <p:cNvPr id="7" name="Marcador de contenido 2">
            <a:extLst>
              <a:ext uri="{FF2B5EF4-FFF2-40B4-BE49-F238E27FC236}">
                <a16:creationId xmlns:a16="http://schemas.microsoft.com/office/drawing/2014/main" id="{A4FFFBE4-D47B-99E7-E649-6CE72E54171B}"/>
              </a:ext>
            </a:extLst>
          </p:cNvPr>
          <p:cNvSpPr txBox="1">
            <a:spLocks/>
          </p:cNvSpPr>
          <p:nvPr/>
        </p:nvSpPr>
        <p:spPr>
          <a:xfrm>
            <a:off x="2784588" y="5707495"/>
            <a:ext cx="4918386" cy="58605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2.2 Vista de administración de contenido.</a:t>
            </a:r>
          </a:p>
        </p:txBody>
      </p:sp>
    </p:spTree>
    <p:extLst>
      <p:ext uri="{BB962C8B-B14F-4D97-AF65-F5344CB8AC3E}">
        <p14:creationId xmlns:p14="http://schemas.microsoft.com/office/powerpoint/2010/main" val="426329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47F01-B3F0-4C8F-87DB-A496A4B7D90F}"/>
              </a:ext>
            </a:extLst>
          </p:cNvPr>
          <p:cNvSpPr>
            <a:spLocks noGrp="1"/>
          </p:cNvSpPr>
          <p:nvPr>
            <p:ph type="title"/>
          </p:nvPr>
        </p:nvSpPr>
        <p:spPr/>
        <p:txBody>
          <a:bodyPr/>
          <a:lstStyle/>
          <a:p>
            <a:r>
              <a:rPr lang="es-MX" dirty="0">
                <a:ea typeface="+mj-lt"/>
                <a:cs typeface="+mj-lt"/>
              </a:rPr>
              <a:t>Resultados</a:t>
            </a:r>
            <a:endParaRPr lang="en-US" dirty="0"/>
          </a:p>
        </p:txBody>
      </p:sp>
      <p:pic>
        <p:nvPicPr>
          <p:cNvPr id="8" name="Picture 8" descr="Background pattern&#10;&#10;Description automatically generated">
            <a:extLst>
              <a:ext uri="{FF2B5EF4-FFF2-40B4-BE49-F238E27FC236}">
                <a16:creationId xmlns:a16="http://schemas.microsoft.com/office/drawing/2014/main" id="{E3769A6C-0199-AA54-ED9F-66FA3A195E33}"/>
              </a:ext>
            </a:extLst>
          </p:cNvPr>
          <p:cNvPicPr>
            <a:picLocks noGrp="1" noChangeAspect="1"/>
          </p:cNvPicPr>
          <p:nvPr>
            <p:ph idx="1"/>
          </p:nvPr>
        </p:nvPicPr>
        <p:blipFill>
          <a:blip r:embed="rId2"/>
          <a:stretch>
            <a:fillRect/>
          </a:stretch>
        </p:blipFill>
        <p:spPr>
          <a:xfrm>
            <a:off x="2770279" y="2388608"/>
            <a:ext cx="6753225" cy="3343275"/>
          </a:xfrm>
        </p:spPr>
      </p:pic>
      <p:sp>
        <p:nvSpPr>
          <p:cNvPr id="10" name="Marcador de contenido 2">
            <a:extLst>
              <a:ext uri="{FF2B5EF4-FFF2-40B4-BE49-F238E27FC236}">
                <a16:creationId xmlns:a16="http://schemas.microsoft.com/office/drawing/2014/main" id="{8F5F40F9-4E60-88B3-F9F5-61A77E428F6D}"/>
              </a:ext>
            </a:extLst>
          </p:cNvPr>
          <p:cNvSpPr txBox="1">
            <a:spLocks/>
          </p:cNvSpPr>
          <p:nvPr/>
        </p:nvSpPr>
        <p:spPr>
          <a:xfrm>
            <a:off x="2714032" y="5735717"/>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2.3 Vista de página principal.</a:t>
            </a:r>
          </a:p>
        </p:txBody>
      </p:sp>
    </p:spTree>
    <p:extLst>
      <p:ext uri="{BB962C8B-B14F-4D97-AF65-F5344CB8AC3E}">
        <p14:creationId xmlns:p14="http://schemas.microsoft.com/office/powerpoint/2010/main" val="107139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81655-695E-4D3A-97F2-6F88B79444ED}"/>
              </a:ext>
            </a:extLst>
          </p:cNvPr>
          <p:cNvSpPr>
            <a:spLocks noGrp="1"/>
          </p:cNvSpPr>
          <p:nvPr>
            <p:ph type="title"/>
          </p:nvPr>
        </p:nvSpPr>
        <p:spPr/>
        <p:txBody>
          <a:bodyPr/>
          <a:lstStyle/>
          <a:p>
            <a:r>
              <a:rPr lang="es-MX" dirty="0">
                <a:ea typeface="+mj-lt"/>
                <a:cs typeface="+mj-lt"/>
              </a:rPr>
              <a:t>Resultados</a:t>
            </a:r>
            <a:endParaRPr lang="en-US" dirty="0"/>
          </a:p>
        </p:txBody>
      </p:sp>
      <p:pic>
        <p:nvPicPr>
          <p:cNvPr id="4" name="Picture 4" descr="A picture containing text, different, several&#10;&#10;Description automatically generated">
            <a:extLst>
              <a:ext uri="{FF2B5EF4-FFF2-40B4-BE49-F238E27FC236}">
                <a16:creationId xmlns:a16="http://schemas.microsoft.com/office/drawing/2014/main" id="{A8530DC3-D712-F76B-A071-5D02CC5FFF24}"/>
              </a:ext>
            </a:extLst>
          </p:cNvPr>
          <p:cNvPicPr>
            <a:picLocks noGrp="1" noChangeAspect="1"/>
          </p:cNvPicPr>
          <p:nvPr>
            <p:ph idx="1"/>
          </p:nvPr>
        </p:nvPicPr>
        <p:blipFill>
          <a:blip r:embed="rId2"/>
          <a:stretch>
            <a:fillRect/>
          </a:stretch>
        </p:blipFill>
        <p:spPr>
          <a:xfrm>
            <a:off x="2718597" y="2397956"/>
            <a:ext cx="6743700" cy="3352800"/>
          </a:xfrm>
        </p:spPr>
      </p:pic>
      <p:sp>
        <p:nvSpPr>
          <p:cNvPr id="6" name="Marcador de contenido 2">
            <a:extLst>
              <a:ext uri="{FF2B5EF4-FFF2-40B4-BE49-F238E27FC236}">
                <a16:creationId xmlns:a16="http://schemas.microsoft.com/office/drawing/2014/main" id="{3130E11D-4211-F5F2-7571-6DD77149E869}"/>
              </a:ext>
            </a:extLst>
          </p:cNvPr>
          <p:cNvSpPr txBox="1">
            <a:spLocks/>
          </p:cNvSpPr>
          <p:nvPr/>
        </p:nvSpPr>
        <p:spPr>
          <a:xfrm>
            <a:off x="2714032" y="5749828"/>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2.4 Vista del contenido de series</a:t>
            </a:r>
          </a:p>
        </p:txBody>
      </p:sp>
    </p:spTree>
    <p:extLst>
      <p:ext uri="{BB962C8B-B14F-4D97-AF65-F5344CB8AC3E}">
        <p14:creationId xmlns:p14="http://schemas.microsoft.com/office/powerpoint/2010/main" val="2568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81655-695E-4D3A-97F2-6F88B79444ED}"/>
              </a:ext>
            </a:extLst>
          </p:cNvPr>
          <p:cNvSpPr>
            <a:spLocks noGrp="1"/>
          </p:cNvSpPr>
          <p:nvPr>
            <p:ph type="title"/>
          </p:nvPr>
        </p:nvSpPr>
        <p:spPr/>
        <p:txBody>
          <a:bodyPr/>
          <a:lstStyle/>
          <a:p>
            <a:r>
              <a:rPr lang="es-MX" dirty="0">
                <a:ea typeface="+mj-lt"/>
                <a:cs typeface="+mj-lt"/>
              </a:rPr>
              <a:t>Resultados</a:t>
            </a:r>
            <a:endParaRPr lang="en-US" dirty="0"/>
          </a:p>
        </p:txBody>
      </p:sp>
      <p:pic>
        <p:nvPicPr>
          <p:cNvPr id="4" name="Picture 4" descr="A picture containing text, pink&#10;&#10;Description automatically generated">
            <a:extLst>
              <a:ext uri="{FF2B5EF4-FFF2-40B4-BE49-F238E27FC236}">
                <a16:creationId xmlns:a16="http://schemas.microsoft.com/office/drawing/2014/main" id="{DE1CD3E7-68BA-552D-C170-11EBC1E50DF5}"/>
              </a:ext>
            </a:extLst>
          </p:cNvPr>
          <p:cNvPicPr>
            <a:picLocks noGrp="1" noChangeAspect="1"/>
          </p:cNvPicPr>
          <p:nvPr>
            <p:ph idx="1"/>
          </p:nvPr>
        </p:nvPicPr>
        <p:blipFill>
          <a:blip r:embed="rId2"/>
          <a:stretch>
            <a:fillRect/>
          </a:stretch>
        </p:blipFill>
        <p:spPr>
          <a:xfrm>
            <a:off x="2770279" y="2397956"/>
            <a:ext cx="6753225" cy="3352800"/>
          </a:xfrm>
        </p:spPr>
      </p:pic>
      <p:sp>
        <p:nvSpPr>
          <p:cNvPr id="8" name="Marcador de contenido 2">
            <a:extLst>
              <a:ext uri="{FF2B5EF4-FFF2-40B4-BE49-F238E27FC236}">
                <a16:creationId xmlns:a16="http://schemas.microsoft.com/office/drawing/2014/main" id="{1C1615C8-208C-C840-08CF-7C729E55E906}"/>
              </a:ext>
            </a:extLst>
          </p:cNvPr>
          <p:cNvSpPr txBox="1">
            <a:spLocks/>
          </p:cNvSpPr>
          <p:nvPr/>
        </p:nvSpPr>
        <p:spPr>
          <a:xfrm>
            <a:off x="2770476" y="5749828"/>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2.5 Vista administración de vista.</a:t>
            </a:r>
          </a:p>
        </p:txBody>
      </p:sp>
    </p:spTree>
    <p:extLst>
      <p:ext uri="{BB962C8B-B14F-4D97-AF65-F5344CB8AC3E}">
        <p14:creationId xmlns:p14="http://schemas.microsoft.com/office/powerpoint/2010/main" val="391068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a:solidFill>
                  <a:schemeClr val="bg1"/>
                </a:solidFill>
              </a:rPr>
              <a:t>CONCLUSIÓN</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r>
              <a:rPr lang="es-MX"/>
              <a:t>Podemos concluir que las plataformas de </a:t>
            </a:r>
            <a:r>
              <a:rPr lang="es-MX" err="1"/>
              <a:t>streaming</a:t>
            </a:r>
            <a:r>
              <a:rPr lang="es-MX"/>
              <a:t> hoy en día son muy populares pues hay diferentes opciones entre gustos y preferencias, donde los usuarios pueden visualizar el contenido que prefieran.  Además, que el proyecto fue realizado con éxito, pues entre todas sus etapas se pudo analizar, desarrollar y mejorar su desarrollo.  Al igual que se llegó a los objetivos de planeación que se tuvieron desde el inicio.</a:t>
            </a:r>
          </a:p>
        </p:txBody>
      </p:sp>
    </p:spTree>
    <p:extLst>
      <p:ext uri="{BB962C8B-B14F-4D97-AF65-F5344CB8AC3E}">
        <p14:creationId xmlns:p14="http://schemas.microsoft.com/office/powerpoint/2010/main" val="233092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a:solidFill>
                  <a:schemeClr val="bg1"/>
                </a:solidFill>
              </a:rPr>
              <a:t>REFERENCIAS</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normAutofit fontScale="92500" lnSpcReduction="10000"/>
          </a:bodyPr>
          <a:lstStyle/>
          <a:p>
            <a:r>
              <a:rPr lang="es-MX" dirty="0">
                <a:ea typeface="+mn-lt"/>
                <a:cs typeface="+mn-lt"/>
              </a:rPr>
              <a:t>Armijo, R. M. (22 de Agosto de 2015). </a:t>
            </a:r>
            <a:r>
              <a:rPr lang="es-MX" dirty="0" err="1">
                <a:ea typeface="+mn-lt"/>
                <a:cs typeface="+mn-lt"/>
              </a:rPr>
              <a:t>habitatweb</a:t>
            </a:r>
            <a:r>
              <a:rPr lang="es-MX" dirty="0">
                <a:ea typeface="+mn-lt"/>
                <a:cs typeface="+mn-lt"/>
              </a:rPr>
              <a:t>. Obtenido de </a:t>
            </a:r>
            <a:r>
              <a:rPr lang="es-MX" dirty="0" err="1">
                <a:ea typeface="+mn-lt"/>
                <a:cs typeface="+mn-lt"/>
              </a:rPr>
              <a:t>habitatweb</a:t>
            </a:r>
            <a:r>
              <a:rPr lang="es-MX" dirty="0">
                <a:ea typeface="+mn-lt"/>
                <a:cs typeface="+mn-lt"/>
              </a:rPr>
              <a:t>: </a:t>
            </a:r>
            <a:r>
              <a:rPr lang="es-MX" dirty="0">
                <a:ea typeface="+mn-lt"/>
                <a:cs typeface="+mn-lt"/>
                <a:hlinkClick r:id="rId2"/>
              </a:rPr>
              <a:t>https://habitatweb.mx/desarrollo-de-aplicaciones-web</a:t>
            </a:r>
            <a:endParaRPr lang="es-MX" dirty="0">
              <a:ea typeface="+mn-lt"/>
              <a:cs typeface="+mn-lt"/>
            </a:endParaRPr>
          </a:p>
          <a:p>
            <a:r>
              <a:rPr lang="es" dirty="0">
                <a:ea typeface="+mn-lt"/>
                <a:cs typeface="+mn-lt"/>
              </a:rPr>
              <a:t>INC., I. (23 de marzo de 2022). DIGITAL GUIDE. Obtenido de DIGITAL GUIDE: </a:t>
            </a:r>
            <a:r>
              <a:rPr lang="es" dirty="0">
                <a:ea typeface="+mn-lt"/>
                <a:cs typeface="+mn-lt"/>
                <a:hlinkClick r:id="rId2"/>
              </a:rPr>
              <a:t>https://habitatweb.mx/desarrollo-de-aplicaciones-web</a:t>
            </a:r>
            <a:endParaRPr lang="es-MX"/>
          </a:p>
          <a:p>
            <a:r>
              <a:rPr lang="es" dirty="0" err="1">
                <a:ea typeface="+mn-lt"/>
                <a:cs typeface="+mn-lt"/>
              </a:rPr>
              <a:t>Martins</a:t>
            </a:r>
            <a:r>
              <a:rPr lang="es" dirty="0">
                <a:ea typeface="+mn-lt"/>
                <a:cs typeface="+mn-lt"/>
              </a:rPr>
              <a:t>, J. (17 de Agosto de 2022). asana. Obtenido de asana: </a:t>
            </a:r>
            <a:r>
              <a:rPr lang="es" dirty="0">
                <a:ea typeface="+mn-lt"/>
                <a:cs typeface="+mn-lt"/>
                <a:hlinkClick r:id="rId3"/>
              </a:rPr>
              <a:t>https://asana.com/es/resources/what-is-scrum?gclid=CjwKCAiAmuKbBhA2EiwAxQnt79KW4NFCUJkhMBLBnVPKoUq92CM_vzFN0z9OCp95VV3MdrSGhBT5QRoCfR8QAvD_BwE&amp;gclsrc=aw.ds</a:t>
            </a:r>
            <a:endParaRPr lang="es-MX"/>
          </a:p>
          <a:p>
            <a:r>
              <a:rPr lang="es" dirty="0">
                <a:ea typeface="+mn-lt"/>
                <a:cs typeface="+mn-lt"/>
              </a:rPr>
              <a:t> </a:t>
            </a:r>
            <a:r>
              <a:rPr lang="es-MX" dirty="0">
                <a:ea typeface="+mn-lt"/>
                <a:cs typeface="+mn-lt"/>
              </a:rPr>
              <a:t> </a:t>
            </a:r>
            <a:endParaRPr lang="es-MX"/>
          </a:p>
        </p:txBody>
      </p:sp>
    </p:spTree>
    <p:extLst>
      <p:ext uri="{BB962C8B-B14F-4D97-AF65-F5344CB8AC3E}">
        <p14:creationId xmlns:p14="http://schemas.microsoft.com/office/powerpoint/2010/main" val="133562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698A6-332D-4F7D-9D7F-464443DDBA4D}"/>
              </a:ext>
            </a:extLst>
          </p:cNvPr>
          <p:cNvSpPr>
            <a:spLocks noGrp="1"/>
          </p:cNvSpPr>
          <p:nvPr>
            <p:ph type="title"/>
          </p:nvPr>
        </p:nvSpPr>
        <p:spPr/>
        <p:txBody>
          <a:bodyPr/>
          <a:lstStyle/>
          <a:p>
            <a:r>
              <a:rPr lang="es-MX">
                <a:solidFill>
                  <a:schemeClr val="bg1"/>
                </a:solidFill>
              </a:rPr>
              <a:t>INTEGRANTES DEL EQUIPO</a:t>
            </a:r>
          </a:p>
        </p:txBody>
      </p:sp>
      <p:sp>
        <p:nvSpPr>
          <p:cNvPr id="3" name="Marcador de contenido 2">
            <a:extLst>
              <a:ext uri="{FF2B5EF4-FFF2-40B4-BE49-F238E27FC236}">
                <a16:creationId xmlns:a16="http://schemas.microsoft.com/office/drawing/2014/main" id="{52F4916E-CACA-4D39-AC6A-89D86F77AFFF}"/>
              </a:ext>
            </a:extLst>
          </p:cNvPr>
          <p:cNvSpPr>
            <a:spLocks noGrp="1"/>
          </p:cNvSpPr>
          <p:nvPr>
            <p:ph idx="1"/>
          </p:nvPr>
        </p:nvSpPr>
        <p:spPr/>
        <p:txBody>
          <a:bodyPr/>
          <a:lstStyle/>
          <a:p>
            <a:endParaRPr lang="es-MX"/>
          </a:p>
          <a:p>
            <a:r>
              <a:rPr lang="es-MX" dirty="0"/>
              <a:t>Karla Guadalupe Ramírez Álvarez</a:t>
            </a:r>
          </a:p>
          <a:p>
            <a:r>
              <a:rPr lang="es-MX" dirty="0"/>
              <a:t>Bryan Castillo De Los Santos</a:t>
            </a:r>
          </a:p>
          <a:p>
            <a:r>
              <a:rPr lang="es-MX" dirty="0"/>
              <a:t>Tomas García </a:t>
            </a:r>
            <a:r>
              <a:rPr lang="es-MX" dirty="0" err="1"/>
              <a:t>García</a:t>
            </a:r>
          </a:p>
          <a:p>
            <a:r>
              <a:rPr lang="es" dirty="0">
                <a:ea typeface="+mn-lt"/>
                <a:cs typeface="+mn-lt"/>
              </a:rPr>
              <a:t>Guillermo García Sarmiento</a:t>
            </a:r>
            <a:endParaRPr lang="es-MX" dirty="0">
              <a:ea typeface="+mn-lt"/>
              <a:cs typeface="+mn-lt"/>
            </a:endParaRPr>
          </a:p>
          <a:p>
            <a:endParaRPr lang="es-MX">
              <a:solidFill>
                <a:schemeClr val="bg1"/>
              </a:solidFill>
            </a:endParaRPr>
          </a:p>
        </p:txBody>
      </p:sp>
    </p:spTree>
    <p:extLst>
      <p:ext uri="{BB962C8B-B14F-4D97-AF65-F5344CB8AC3E}">
        <p14:creationId xmlns:p14="http://schemas.microsoft.com/office/powerpoint/2010/main" val="24892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84585-0B72-490D-9CB9-063AC35E8CE4}"/>
              </a:ext>
            </a:extLst>
          </p:cNvPr>
          <p:cNvSpPr>
            <a:spLocks noGrp="1"/>
          </p:cNvSpPr>
          <p:nvPr>
            <p:ph type="title"/>
          </p:nvPr>
        </p:nvSpPr>
        <p:spPr/>
        <p:txBody>
          <a:bodyPr/>
          <a:lstStyle/>
          <a:p>
            <a:r>
              <a:rPr lang="es-MX" dirty="0">
                <a:solidFill>
                  <a:schemeClr val="bg1"/>
                </a:solidFill>
              </a:rPr>
              <a:t>OBJETIVO DE LA INVESTIGACIÓN</a:t>
            </a:r>
          </a:p>
        </p:txBody>
      </p:sp>
      <p:sp>
        <p:nvSpPr>
          <p:cNvPr id="3" name="Marcador de contenido 2">
            <a:extLst>
              <a:ext uri="{FF2B5EF4-FFF2-40B4-BE49-F238E27FC236}">
                <a16:creationId xmlns:a16="http://schemas.microsoft.com/office/drawing/2014/main" id="{A170B40F-644F-43CD-BBCE-AC78C9ABDAC4}"/>
              </a:ext>
            </a:extLst>
          </p:cNvPr>
          <p:cNvSpPr>
            <a:spLocks noGrp="1"/>
          </p:cNvSpPr>
          <p:nvPr>
            <p:ph idx="1"/>
          </p:nvPr>
        </p:nvSpPr>
        <p:spPr/>
        <p:txBody>
          <a:bodyPr>
            <a:normAutofit fontScale="92500" lnSpcReduction="10000"/>
          </a:bodyPr>
          <a:lstStyle/>
          <a:p>
            <a:pPr algn="just"/>
            <a:r>
              <a:rPr lang="es" dirty="0">
                <a:ea typeface="+mn-lt"/>
                <a:cs typeface="+mn-lt"/>
              </a:rPr>
              <a:t>La aplicación Web tiene como objetivo administrar el contenido de un servicio de streaming, esta se dividirá en dos partes, la aplicación del cliente y la aplicación del administrador, la aplicación del administrador será utilizada para gestionar el contenido de la aplicación del cliente, en la aplicación del cliente se mostrará el contenido con el que podrá interactuar. </a:t>
            </a:r>
          </a:p>
          <a:p>
            <a:pPr algn="just"/>
            <a:r>
              <a:rPr lang="es" dirty="0">
                <a:ea typeface="+mn-lt"/>
                <a:cs typeface="+mn-lt"/>
              </a:rPr>
              <a:t>El usuario podrá registrarse para tener acceso a las diferentes series y películas donde podrá disfrutar del contenido de la plataforma. Una vez registrado, accederá con un usuario y contraseña. Para mejorar la experiencia del cliente, el contenido sera actualizado mensualmente. El contenido se divide entre series y peliculas, donde en ambas secciones tienen sus propias subcategorías por medio de genero, por ejemplo: acción, romance o suspenso.</a:t>
            </a:r>
            <a:endParaRPr lang="es-MX" dirty="0">
              <a:solidFill>
                <a:schemeClr val="bg1"/>
              </a:solidFill>
            </a:endParaRPr>
          </a:p>
        </p:txBody>
      </p:sp>
    </p:spTree>
    <p:extLst>
      <p:ext uri="{BB962C8B-B14F-4D97-AF65-F5344CB8AC3E}">
        <p14:creationId xmlns:p14="http://schemas.microsoft.com/office/powerpoint/2010/main" val="37960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FC4CE-5CE9-4727-91B0-6E7ABA8D22E1}"/>
              </a:ext>
            </a:extLst>
          </p:cNvPr>
          <p:cNvSpPr>
            <a:spLocks noGrp="1"/>
          </p:cNvSpPr>
          <p:nvPr>
            <p:ph type="title"/>
          </p:nvPr>
        </p:nvSpPr>
        <p:spPr/>
        <p:txBody>
          <a:bodyPr/>
          <a:lstStyle/>
          <a:p>
            <a:r>
              <a:rPr lang="es-MX"/>
              <a:t>Í</a:t>
            </a:r>
            <a:r>
              <a:rPr lang="es-MX">
                <a:solidFill>
                  <a:schemeClr val="bg1"/>
                </a:solidFill>
              </a:rPr>
              <a:t>NDICE</a:t>
            </a:r>
          </a:p>
        </p:txBody>
      </p:sp>
      <p:sp>
        <p:nvSpPr>
          <p:cNvPr id="3" name="Marcador de contenido 2">
            <a:extLst>
              <a:ext uri="{FF2B5EF4-FFF2-40B4-BE49-F238E27FC236}">
                <a16:creationId xmlns:a16="http://schemas.microsoft.com/office/drawing/2014/main" id="{28E120FB-CCE8-43F4-8F4D-9695B1E58ECD}"/>
              </a:ext>
            </a:extLst>
          </p:cNvPr>
          <p:cNvSpPr>
            <a:spLocks noGrp="1"/>
          </p:cNvSpPr>
          <p:nvPr>
            <p:ph idx="1"/>
          </p:nvPr>
        </p:nvSpPr>
        <p:spPr/>
        <p:txBody>
          <a:bodyPr/>
          <a:lstStyle/>
          <a:p>
            <a:r>
              <a:rPr lang="es-MX">
                <a:solidFill>
                  <a:schemeClr val="bg1"/>
                </a:solidFill>
              </a:rPr>
              <a:t>INTRODUCCIÓN</a:t>
            </a:r>
          </a:p>
          <a:p>
            <a:r>
              <a:rPr lang="es-MX">
                <a:solidFill>
                  <a:schemeClr val="bg1"/>
                </a:solidFill>
              </a:rPr>
              <a:t>METODOLOGÍAS</a:t>
            </a:r>
          </a:p>
          <a:p>
            <a:r>
              <a:rPr lang="es-MX">
                <a:solidFill>
                  <a:schemeClr val="bg1"/>
                </a:solidFill>
              </a:rPr>
              <a:t>RESULTADOS</a:t>
            </a:r>
          </a:p>
          <a:p>
            <a:r>
              <a:rPr lang="es-MX">
                <a:solidFill>
                  <a:schemeClr val="bg1"/>
                </a:solidFill>
              </a:rPr>
              <a:t>CONCLUSIÓN</a:t>
            </a:r>
          </a:p>
          <a:p>
            <a:r>
              <a:rPr lang="es-MX">
                <a:solidFill>
                  <a:schemeClr val="bg1"/>
                </a:solidFill>
              </a:rPr>
              <a:t>REFERENCIAS</a:t>
            </a:r>
          </a:p>
          <a:p>
            <a:endParaRPr lang="es-MX">
              <a:solidFill>
                <a:schemeClr val="bg1"/>
              </a:solidFill>
            </a:endParaRPr>
          </a:p>
        </p:txBody>
      </p:sp>
    </p:spTree>
    <p:extLst>
      <p:ext uri="{BB962C8B-B14F-4D97-AF65-F5344CB8AC3E}">
        <p14:creationId xmlns:p14="http://schemas.microsoft.com/office/powerpoint/2010/main" val="159567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a:solidFill>
                  <a:schemeClr val="bg1"/>
                </a:solidFill>
              </a:rPr>
              <a:t>INTRODUCCIÓN</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normAutofit fontScale="85000" lnSpcReduction="10000"/>
          </a:bodyPr>
          <a:lstStyle/>
          <a:p>
            <a:pPr algn="just"/>
            <a:r>
              <a:rPr lang="es-MX" dirty="0"/>
              <a:t>En 2020 el número de consumidores de </a:t>
            </a:r>
            <a:r>
              <a:rPr lang="es-MX" dirty="0" err="1"/>
              <a:t>streaming</a:t>
            </a:r>
            <a:r>
              <a:rPr lang="es-MX" dirty="0"/>
              <a:t> superó los 62 millones, sobrepasando por primera vez a la audiencia de TV convencional. Para 2026 se espera que plataformas de video </a:t>
            </a:r>
            <a:r>
              <a:rPr lang="es-MX" dirty="0" err="1"/>
              <a:t>streaming</a:t>
            </a:r>
            <a:r>
              <a:rPr lang="es-MX" dirty="0"/>
              <a:t> (</a:t>
            </a:r>
            <a:r>
              <a:rPr lang="es-MX" dirty="0" err="1"/>
              <a:t>Netfix</a:t>
            </a:r>
            <a:r>
              <a:rPr lang="es-MX" dirty="0"/>
              <a:t>, Disney+, etc.) tengan el 90% de las suscripciones de usuarios. En 2021, Netflix presentaba 8 mil 367 millones de dólares en ingresos, gracias a sus 41 millones de suscriptores en América Latina, su éxito se debe a la gran diversidad de contenido que tiene por región. Disney+ se perfila como el gran contrincante en 2026, pues, ganó popularidad en países como Brasil, México y Argentina en el 2020. La diversidad en gustos se esparce en todos los sentidos, el contenido que se puede observar a través de internet no es el mismo que hace 10 años, para apoyar la diversidad de contenido multimedia creamos una nueva plataforma de </a:t>
            </a:r>
            <a:r>
              <a:rPr lang="es-MX" dirty="0" err="1"/>
              <a:t>streaming</a:t>
            </a:r>
            <a:r>
              <a:rPr lang="es-MX" dirty="0"/>
              <a:t> enfocada un poco más a la comunidad del anime. Apoyando su masificación ante el usuario común, comunicando que existe una gran diversidad de géneros dentro de la categoría del Anime, tanto para niños, jóvenes, adultos e incluso gente de la tercer edad. </a:t>
            </a:r>
            <a:endParaRPr lang="es-MX" dirty="0">
              <a:solidFill>
                <a:schemeClr val="bg1"/>
              </a:solidFill>
            </a:endParaRPr>
          </a:p>
        </p:txBody>
      </p:sp>
    </p:spTree>
    <p:extLst>
      <p:ext uri="{BB962C8B-B14F-4D97-AF65-F5344CB8AC3E}">
        <p14:creationId xmlns:p14="http://schemas.microsoft.com/office/powerpoint/2010/main" val="414913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a:solidFill>
                  <a:schemeClr val="bg1"/>
                </a:solidFill>
              </a:rPr>
              <a:t>Metodologías</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pPr algn="just"/>
            <a:r>
              <a:rPr lang="es-MX" dirty="0"/>
              <a:t>Las metodologías que se usaron fueron UWE (ingeniería web basada en UML) junto con la metodología de planeación SCRUM, cuales sirvieron de base para el desarrollo del proyecto.</a:t>
            </a:r>
            <a:br>
              <a:rPr lang="es-MX" dirty="0"/>
            </a:br>
            <a:r>
              <a:rPr lang="es" dirty="0"/>
              <a:t>En la metodología SCRUM, cual es una metodología ágil ampliada pues además ofrece una forma de conectar varios equipos que trabajan de forma colaborativa para ofrecer soluciones complejas.  </a:t>
            </a:r>
            <a:endParaRPr lang="es-MX"/>
          </a:p>
          <a:p>
            <a:pPr algn="just"/>
            <a:r>
              <a:rPr lang="es-MX" dirty="0"/>
              <a:t>UWE en el apartado del desarrollo de modelado de contenido, presentación y navegación.</a:t>
            </a:r>
          </a:p>
        </p:txBody>
      </p:sp>
    </p:spTree>
    <p:extLst>
      <p:ext uri="{BB962C8B-B14F-4D97-AF65-F5344CB8AC3E}">
        <p14:creationId xmlns:p14="http://schemas.microsoft.com/office/powerpoint/2010/main" val="323884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AAF45-96BB-4976-89E3-CDF250BFB44D}"/>
              </a:ext>
            </a:extLst>
          </p:cNvPr>
          <p:cNvSpPr>
            <a:spLocks noGrp="1"/>
          </p:cNvSpPr>
          <p:nvPr>
            <p:ph type="title"/>
          </p:nvPr>
        </p:nvSpPr>
        <p:spPr/>
        <p:txBody>
          <a:bodyPr/>
          <a:lstStyle/>
          <a:p>
            <a:r>
              <a:rPr lang="es-MX" dirty="0"/>
              <a:t>Metodologías</a:t>
            </a:r>
          </a:p>
        </p:txBody>
      </p:sp>
      <p:pic>
        <p:nvPicPr>
          <p:cNvPr id="5" name="Picture 5" descr="Diagram&#10;&#10;Description automatically generated">
            <a:extLst>
              <a:ext uri="{FF2B5EF4-FFF2-40B4-BE49-F238E27FC236}">
                <a16:creationId xmlns:a16="http://schemas.microsoft.com/office/drawing/2014/main" id="{099913A9-979A-65E9-969D-22AEF89ED8A5}"/>
              </a:ext>
            </a:extLst>
          </p:cNvPr>
          <p:cNvPicPr>
            <a:picLocks noGrp="1" noChangeAspect="1"/>
          </p:cNvPicPr>
          <p:nvPr>
            <p:ph sz="half" idx="1"/>
          </p:nvPr>
        </p:nvPicPr>
        <p:blipFill>
          <a:blip r:embed="rId2"/>
          <a:stretch>
            <a:fillRect/>
          </a:stretch>
        </p:blipFill>
        <p:spPr>
          <a:xfrm>
            <a:off x="1447331" y="2213297"/>
            <a:ext cx="4645152" cy="3372380"/>
          </a:xfrm>
        </p:spPr>
      </p:pic>
      <p:pic>
        <p:nvPicPr>
          <p:cNvPr id="6" name="Picture 6" descr="Diagram&#10;&#10;Description automatically generated">
            <a:extLst>
              <a:ext uri="{FF2B5EF4-FFF2-40B4-BE49-F238E27FC236}">
                <a16:creationId xmlns:a16="http://schemas.microsoft.com/office/drawing/2014/main" id="{5C07D749-0F81-B725-8E0F-45CB0730843C}"/>
              </a:ext>
            </a:extLst>
          </p:cNvPr>
          <p:cNvPicPr>
            <a:picLocks noGrp="1" noChangeAspect="1"/>
          </p:cNvPicPr>
          <p:nvPr>
            <p:ph sz="half" idx="2"/>
          </p:nvPr>
        </p:nvPicPr>
        <p:blipFill>
          <a:blip r:embed="rId3"/>
          <a:stretch>
            <a:fillRect/>
          </a:stretch>
        </p:blipFill>
        <p:spPr>
          <a:xfrm>
            <a:off x="6899265" y="2181655"/>
            <a:ext cx="3674164" cy="3441520"/>
          </a:xfrm>
        </p:spPr>
      </p:pic>
      <p:sp>
        <p:nvSpPr>
          <p:cNvPr id="8" name="Marcador de contenido 2">
            <a:extLst>
              <a:ext uri="{FF2B5EF4-FFF2-40B4-BE49-F238E27FC236}">
                <a16:creationId xmlns:a16="http://schemas.microsoft.com/office/drawing/2014/main" id="{1BE6C974-2F81-4135-FAB4-7C3F648706FA}"/>
              </a:ext>
            </a:extLst>
          </p:cNvPr>
          <p:cNvSpPr txBox="1">
            <a:spLocks/>
          </p:cNvSpPr>
          <p:nvPr/>
        </p:nvSpPr>
        <p:spPr>
          <a:xfrm>
            <a:off x="1444032" y="5580495"/>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1.1 Diagrama casos de uso.</a:t>
            </a:r>
          </a:p>
        </p:txBody>
      </p:sp>
      <p:sp>
        <p:nvSpPr>
          <p:cNvPr id="10" name="Marcador de contenido 2">
            <a:extLst>
              <a:ext uri="{FF2B5EF4-FFF2-40B4-BE49-F238E27FC236}">
                <a16:creationId xmlns:a16="http://schemas.microsoft.com/office/drawing/2014/main" id="{BC717726-CC70-452D-AB30-794A24C44F60}"/>
              </a:ext>
            </a:extLst>
          </p:cNvPr>
          <p:cNvSpPr txBox="1">
            <a:spLocks/>
          </p:cNvSpPr>
          <p:nvPr/>
        </p:nvSpPr>
        <p:spPr>
          <a:xfrm>
            <a:off x="1458143" y="3054606"/>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s" dirty="0"/>
          </a:p>
        </p:txBody>
      </p:sp>
      <p:sp>
        <p:nvSpPr>
          <p:cNvPr id="11" name="Marcador de contenido 2">
            <a:extLst>
              <a:ext uri="{FF2B5EF4-FFF2-40B4-BE49-F238E27FC236}">
                <a16:creationId xmlns:a16="http://schemas.microsoft.com/office/drawing/2014/main" id="{EBCBD2D7-E235-4313-AFA5-8E46C4325A1D}"/>
              </a:ext>
            </a:extLst>
          </p:cNvPr>
          <p:cNvSpPr txBox="1">
            <a:spLocks/>
          </p:cNvSpPr>
          <p:nvPr/>
        </p:nvSpPr>
        <p:spPr>
          <a:xfrm>
            <a:off x="6905032" y="5608717"/>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1.2 Diagrama de contenido.</a:t>
            </a:r>
          </a:p>
        </p:txBody>
      </p:sp>
    </p:spTree>
    <p:extLst>
      <p:ext uri="{BB962C8B-B14F-4D97-AF65-F5344CB8AC3E}">
        <p14:creationId xmlns:p14="http://schemas.microsoft.com/office/powerpoint/2010/main" val="246337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AAF45-96BB-4976-89E3-CDF250BFB44D}"/>
              </a:ext>
            </a:extLst>
          </p:cNvPr>
          <p:cNvSpPr>
            <a:spLocks noGrp="1"/>
          </p:cNvSpPr>
          <p:nvPr>
            <p:ph type="title"/>
          </p:nvPr>
        </p:nvSpPr>
        <p:spPr/>
        <p:txBody>
          <a:bodyPr/>
          <a:lstStyle/>
          <a:p>
            <a:r>
              <a:rPr lang="es-MX" dirty="0">
                <a:ea typeface="+mj-lt"/>
                <a:cs typeface="+mj-lt"/>
              </a:rPr>
              <a:t>Metodologías</a:t>
            </a:r>
            <a:endParaRPr lang="en-US" dirty="0" err="1"/>
          </a:p>
        </p:txBody>
      </p:sp>
      <p:pic>
        <p:nvPicPr>
          <p:cNvPr id="5" name="Picture 5" descr="Diagram, engineering drawing&#10;&#10;Description automatically generated">
            <a:extLst>
              <a:ext uri="{FF2B5EF4-FFF2-40B4-BE49-F238E27FC236}">
                <a16:creationId xmlns:a16="http://schemas.microsoft.com/office/drawing/2014/main" id="{CA3DD167-3FB3-4D1F-0D13-1A7DC0D4F255}"/>
              </a:ext>
            </a:extLst>
          </p:cNvPr>
          <p:cNvPicPr>
            <a:picLocks noGrp="1" noChangeAspect="1"/>
          </p:cNvPicPr>
          <p:nvPr>
            <p:ph sz="half" idx="1"/>
          </p:nvPr>
        </p:nvPicPr>
        <p:blipFill>
          <a:blip r:embed="rId2"/>
          <a:stretch>
            <a:fillRect/>
          </a:stretch>
        </p:blipFill>
        <p:spPr>
          <a:xfrm>
            <a:off x="1447331" y="2199115"/>
            <a:ext cx="4645152" cy="3400745"/>
          </a:xfrm>
        </p:spPr>
      </p:pic>
      <p:pic>
        <p:nvPicPr>
          <p:cNvPr id="6" name="Picture 6" descr="Diagram, schematic&#10;&#10;Description automatically generated">
            <a:extLst>
              <a:ext uri="{FF2B5EF4-FFF2-40B4-BE49-F238E27FC236}">
                <a16:creationId xmlns:a16="http://schemas.microsoft.com/office/drawing/2014/main" id="{B468A5DF-E888-DF07-6B95-8808B478C92C}"/>
              </a:ext>
            </a:extLst>
          </p:cNvPr>
          <p:cNvPicPr>
            <a:picLocks noGrp="1" noChangeAspect="1"/>
          </p:cNvPicPr>
          <p:nvPr>
            <p:ph sz="half" idx="2"/>
          </p:nvPr>
        </p:nvPicPr>
        <p:blipFill>
          <a:blip r:embed="rId3"/>
          <a:stretch>
            <a:fillRect/>
          </a:stretch>
        </p:blipFill>
        <p:spPr>
          <a:xfrm>
            <a:off x="6898022" y="2197440"/>
            <a:ext cx="3676650" cy="3409950"/>
          </a:xfrm>
        </p:spPr>
      </p:pic>
      <p:sp>
        <p:nvSpPr>
          <p:cNvPr id="8" name="Marcador de contenido 2">
            <a:extLst>
              <a:ext uri="{FF2B5EF4-FFF2-40B4-BE49-F238E27FC236}">
                <a16:creationId xmlns:a16="http://schemas.microsoft.com/office/drawing/2014/main" id="{19E11820-12FD-9814-4932-7FD3BCAD19FA}"/>
              </a:ext>
            </a:extLst>
          </p:cNvPr>
          <p:cNvSpPr txBox="1">
            <a:spLocks/>
          </p:cNvSpPr>
          <p:nvPr/>
        </p:nvSpPr>
        <p:spPr>
          <a:xfrm>
            <a:off x="1444032" y="5580495"/>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1.3 Diagrama de presentación.</a:t>
            </a:r>
          </a:p>
        </p:txBody>
      </p:sp>
      <p:sp>
        <p:nvSpPr>
          <p:cNvPr id="10" name="Marcador de contenido 2">
            <a:extLst>
              <a:ext uri="{FF2B5EF4-FFF2-40B4-BE49-F238E27FC236}">
                <a16:creationId xmlns:a16="http://schemas.microsoft.com/office/drawing/2014/main" id="{46D6A2B5-517E-2C62-64C4-597A2B505DDE}"/>
              </a:ext>
            </a:extLst>
          </p:cNvPr>
          <p:cNvSpPr txBox="1">
            <a:spLocks/>
          </p:cNvSpPr>
          <p:nvPr/>
        </p:nvSpPr>
        <p:spPr>
          <a:xfrm>
            <a:off x="6902210" y="5577673"/>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1.4 Diagrama de navegación.</a:t>
            </a:r>
          </a:p>
        </p:txBody>
      </p:sp>
    </p:spTree>
    <p:extLst>
      <p:ext uri="{BB962C8B-B14F-4D97-AF65-F5344CB8AC3E}">
        <p14:creationId xmlns:p14="http://schemas.microsoft.com/office/powerpoint/2010/main" val="264684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AAF45-96BB-4976-89E3-CDF250BFB44D}"/>
              </a:ext>
            </a:extLst>
          </p:cNvPr>
          <p:cNvSpPr>
            <a:spLocks noGrp="1"/>
          </p:cNvSpPr>
          <p:nvPr>
            <p:ph type="title"/>
          </p:nvPr>
        </p:nvSpPr>
        <p:spPr/>
        <p:txBody>
          <a:bodyPr/>
          <a:lstStyle/>
          <a:p>
            <a:r>
              <a:rPr lang="es-MX" dirty="0">
                <a:ea typeface="+mj-lt"/>
                <a:cs typeface="+mj-lt"/>
              </a:rPr>
              <a:t>Metodologías</a:t>
            </a:r>
            <a:endParaRPr lang="en-US" dirty="0" err="1">
              <a:ea typeface="+mj-lt"/>
              <a:cs typeface="+mj-lt"/>
            </a:endParaRPr>
          </a:p>
        </p:txBody>
      </p:sp>
      <p:pic>
        <p:nvPicPr>
          <p:cNvPr id="5" name="Picture 5" descr="Diagram, schematic&#10;&#10;Description automatically generated">
            <a:extLst>
              <a:ext uri="{FF2B5EF4-FFF2-40B4-BE49-F238E27FC236}">
                <a16:creationId xmlns:a16="http://schemas.microsoft.com/office/drawing/2014/main" id="{BD4BCF8A-FAEF-818A-426E-938BCC5311E4}"/>
              </a:ext>
            </a:extLst>
          </p:cNvPr>
          <p:cNvPicPr>
            <a:picLocks noGrp="1" noChangeAspect="1"/>
          </p:cNvPicPr>
          <p:nvPr>
            <p:ph sz="half" idx="1"/>
          </p:nvPr>
        </p:nvPicPr>
        <p:blipFill>
          <a:blip r:embed="rId2"/>
          <a:stretch>
            <a:fillRect/>
          </a:stretch>
        </p:blipFill>
        <p:spPr>
          <a:xfrm>
            <a:off x="1447331" y="2194365"/>
            <a:ext cx="4645152" cy="3410245"/>
          </a:xfrm>
        </p:spPr>
      </p:pic>
      <p:pic>
        <p:nvPicPr>
          <p:cNvPr id="6" name="Picture 6" descr="Diagram&#10;&#10;Description automatically generated">
            <a:extLst>
              <a:ext uri="{FF2B5EF4-FFF2-40B4-BE49-F238E27FC236}">
                <a16:creationId xmlns:a16="http://schemas.microsoft.com/office/drawing/2014/main" id="{A8F4A670-D774-9E28-B881-11A24EABECE7}"/>
              </a:ext>
            </a:extLst>
          </p:cNvPr>
          <p:cNvPicPr>
            <a:picLocks noGrp="1" noChangeAspect="1"/>
          </p:cNvPicPr>
          <p:nvPr>
            <p:ph sz="half" idx="2"/>
          </p:nvPr>
        </p:nvPicPr>
        <p:blipFill>
          <a:blip r:embed="rId3"/>
          <a:stretch>
            <a:fillRect/>
          </a:stretch>
        </p:blipFill>
        <p:spPr>
          <a:xfrm>
            <a:off x="6898022" y="2187915"/>
            <a:ext cx="3676650" cy="3429000"/>
          </a:xfrm>
        </p:spPr>
      </p:pic>
      <p:sp>
        <p:nvSpPr>
          <p:cNvPr id="8" name="Marcador de contenido 2">
            <a:extLst>
              <a:ext uri="{FF2B5EF4-FFF2-40B4-BE49-F238E27FC236}">
                <a16:creationId xmlns:a16="http://schemas.microsoft.com/office/drawing/2014/main" id="{6FFEE5FC-B995-4302-0EE3-93ADBBF81D28}"/>
              </a:ext>
            </a:extLst>
          </p:cNvPr>
          <p:cNvSpPr txBox="1">
            <a:spLocks/>
          </p:cNvSpPr>
          <p:nvPr/>
        </p:nvSpPr>
        <p:spPr>
          <a:xfrm>
            <a:off x="1444032" y="5622828"/>
            <a:ext cx="4918386" cy="5860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1.5 Diagrama entidad-relación.</a:t>
            </a:r>
          </a:p>
        </p:txBody>
      </p:sp>
      <p:sp>
        <p:nvSpPr>
          <p:cNvPr id="12" name="Marcador de contenido 2">
            <a:extLst>
              <a:ext uri="{FF2B5EF4-FFF2-40B4-BE49-F238E27FC236}">
                <a16:creationId xmlns:a16="http://schemas.microsoft.com/office/drawing/2014/main" id="{6D476995-B35E-9270-8A24-357DF448B488}"/>
              </a:ext>
            </a:extLst>
          </p:cNvPr>
          <p:cNvSpPr txBox="1">
            <a:spLocks/>
          </p:cNvSpPr>
          <p:nvPr/>
        </p:nvSpPr>
        <p:spPr>
          <a:xfrm>
            <a:off x="6820365" y="5622828"/>
            <a:ext cx="4918386" cy="58605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MX" dirty="0"/>
              <a:t>Figura 1.6 Diagrama de actividades crear cuenta.</a:t>
            </a:r>
          </a:p>
        </p:txBody>
      </p:sp>
    </p:spTree>
    <p:extLst>
      <p:ext uri="{BB962C8B-B14F-4D97-AF65-F5344CB8AC3E}">
        <p14:creationId xmlns:p14="http://schemas.microsoft.com/office/powerpoint/2010/main" val="958871680"/>
      </p:ext>
    </p:extLst>
  </p:cSld>
  <p:clrMapOvr>
    <a:masterClrMapping/>
  </p:clrMapOvr>
</p:sld>
</file>

<file path=ppt/theme/theme1.xml><?xml version="1.0" encoding="utf-8"?>
<a:theme xmlns:a="http://schemas.openxmlformats.org/drawingml/2006/main" name="Galerí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0ee3b5c-7a3f-43e9-af9a-681d4fd4246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4D8126D5CDC04ABF640160EF9925A3" ma:contentTypeVersion="11" ma:contentTypeDescription="Create a new document." ma:contentTypeScope="" ma:versionID="bdc50a8849d0b6a526b13e550241e58e">
  <xsd:schema xmlns:xsd="http://www.w3.org/2001/XMLSchema" xmlns:xs="http://www.w3.org/2001/XMLSchema" xmlns:p="http://schemas.microsoft.com/office/2006/metadata/properties" xmlns:ns3="c15b2f25-5df8-4f82-b406-67cd7722c9a6" xmlns:ns4="a0ee3b5c-7a3f-43e9-af9a-681d4fd42468" targetNamespace="http://schemas.microsoft.com/office/2006/metadata/properties" ma:root="true" ma:fieldsID="3b5e89c0d78dabf70746a5114f99db7b" ns3:_="" ns4:_="">
    <xsd:import namespace="c15b2f25-5df8-4f82-b406-67cd7722c9a6"/>
    <xsd:import namespace="a0ee3b5c-7a3f-43e9-af9a-681d4fd4246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b2f25-5df8-4f82-b406-67cd7722c9a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ee3b5c-7a3f-43e9-af9a-681d4fd4246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231255-B659-49D1-A381-89EAD6ACEDED}">
  <ds:schemaRefs>
    <ds:schemaRef ds:uri="a0ee3b5c-7a3f-43e9-af9a-681d4fd42468"/>
    <ds:schemaRef ds:uri="c15b2f25-5df8-4f82-b406-67cd7722c9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C934B12-7844-4BFB-BE22-3F6EB4EB2576}">
  <ds:schemaRefs>
    <ds:schemaRef ds:uri="http://schemas.microsoft.com/sharepoint/v3/contenttype/forms"/>
  </ds:schemaRefs>
</ds:datastoreItem>
</file>

<file path=customXml/itemProps3.xml><?xml version="1.0" encoding="utf-8"?>
<ds:datastoreItem xmlns:ds="http://schemas.openxmlformats.org/officeDocument/2006/customXml" ds:itemID="{F78DD6CB-0DB8-4661-B07B-F676C38294EB}">
  <ds:schemaRefs>
    <ds:schemaRef ds:uri="a0ee3b5c-7a3f-43e9-af9a-681d4fd42468"/>
    <ds:schemaRef ds:uri="c15b2f25-5df8-4f82-b406-67cd7722c9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812</Words>
  <Application>Microsoft Office PowerPoint</Application>
  <PresentationFormat>Panorámica</PresentationFormat>
  <Paragraphs>54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Copperplate Gothic Bold</vt:lpstr>
      <vt:lpstr>Copperplate Gothic Light</vt:lpstr>
      <vt:lpstr>Gill Sans MT</vt:lpstr>
      <vt:lpstr>Galería</vt:lpstr>
      <vt:lpstr>Metodología UWE caso de estudio de Sistema de Streaming </vt:lpstr>
      <vt:lpstr>INTEGRANTES DEL EQUIPO</vt:lpstr>
      <vt:lpstr>OBJETIVO DE LA INVESTIGACIÓN</vt:lpstr>
      <vt:lpstr>ÍNDICE</vt:lpstr>
      <vt:lpstr>INTRODUCCIÓN</vt:lpstr>
      <vt:lpstr>Metodologías</vt:lpstr>
      <vt:lpstr>Metodologías</vt:lpstr>
      <vt:lpstr>Metodologías</vt:lpstr>
      <vt:lpstr>Metodologías</vt:lpstr>
      <vt:lpstr>Metodologias</vt:lpstr>
      <vt:lpstr>rESULTADOS</vt:lpstr>
      <vt:lpstr>Resultados</vt:lpstr>
      <vt:lpstr>Resultados</vt:lpstr>
      <vt:lpstr>Resultados</vt:lpstr>
      <vt:lpstr>Resultados</vt:lpstr>
      <vt:lpstr>Resultados</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SERVIDOR ESCOLAR AVANTY</dc:title>
  <dc:creator>YEINY ROMERO - HERNANDEZ</dc:creator>
  <cp:lastModifiedBy>BRYAN CASTILLO DE LOS SANTOS</cp:lastModifiedBy>
  <cp:revision>240</cp:revision>
  <dcterms:created xsi:type="dcterms:W3CDTF">2021-04-08T20:09:01Z</dcterms:created>
  <dcterms:modified xsi:type="dcterms:W3CDTF">2022-11-25T20:44:08Z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0x0101002E4D8126D5CDC04ABF640160EF9925A3</vt:lpwstr>
  </property>
</Properties>
</file>