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5" r:id="rId10"/>
    <p:sldId id="267" r:id="rId11"/>
    <p:sldId id="268" r:id="rId12"/>
    <p:sldId id="269" r:id="rId13"/>
    <p:sldId id="271"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7496F3-E82A-4402-ABD5-920C20A7108D}" type="datetimeFigureOut">
              <a:rPr lang="es-MX" smtClean="0"/>
              <a:t>06/10/2020</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119691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0454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787033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543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3445126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57496F3-E82A-4402-ABD5-920C20A7108D}" type="datetimeFigureOut">
              <a:rPr lang="es-MX" smtClean="0"/>
              <a:t>06/10/2020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3580611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57496F3-E82A-4402-ABD5-920C20A7108D}" type="datetimeFigureOut">
              <a:rPr lang="es-MX" smtClean="0"/>
              <a:t>06/10/2020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1991855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7496F3-E82A-4402-ABD5-920C20A7108D}"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889127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7496F3-E82A-4402-ABD5-920C20A7108D}"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55340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7496F3-E82A-4402-ABD5-920C20A7108D}"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3084286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7496F3-E82A-4402-ABD5-920C20A7108D}" type="datetimeFigureOut">
              <a:rPr lang="es-MX" smtClean="0"/>
              <a:t>06/10/2020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70535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35302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7496F3-E82A-4402-ABD5-920C20A7108D}" type="datetimeFigureOut">
              <a:rPr lang="es-MX" smtClean="0"/>
              <a:t>06/10/2020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18209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7496F3-E82A-4402-ABD5-920C20A7108D}" type="datetimeFigureOut">
              <a:rPr lang="es-MX" smtClean="0"/>
              <a:t>06/10/2020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238652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496F3-E82A-4402-ABD5-920C20A7108D}" type="datetimeFigureOut">
              <a:rPr lang="es-MX" smtClean="0"/>
              <a:t>06/10/2020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148682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32272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7496F3-E82A-4402-ABD5-920C20A7108D}" type="datetimeFigureOut">
              <a:rPr lang="es-MX" smtClean="0"/>
              <a:t>06/10/2020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1A6807D-7A9F-4826-976E-D666CD750340}" type="slidenum">
              <a:rPr lang="es-MX" smtClean="0"/>
              <a:t>‹Nº›</a:t>
            </a:fld>
            <a:endParaRPr lang="es-MX"/>
          </a:p>
        </p:txBody>
      </p:sp>
    </p:spTree>
    <p:extLst>
      <p:ext uri="{BB962C8B-B14F-4D97-AF65-F5344CB8AC3E}">
        <p14:creationId xmlns:p14="http://schemas.microsoft.com/office/powerpoint/2010/main" val="158326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496F3-E82A-4402-ABD5-920C20A7108D}" type="datetimeFigureOut">
              <a:rPr lang="es-MX" smtClean="0"/>
              <a:t>06/10/2020</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A6807D-7A9F-4826-976E-D666CD750340}" type="slidenum">
              <a:rPr lang="es-MX" smtClean="0"/>
              <a:t>‹Nº›</a:t>
            </a:fld>
            <a:endParaRPr lang="es-MX"/>
          </a:p>
        </p:txBody>
      </p:sp>
    </p:spTree>
    <p:extLst>
      <p:ext uri="{BB962C8B-B14F-4D97-AF65-F5344CB8AC3E}">
        <p14:creationId xmlns:p14="http://schemas.microsoft.com/office/powerpoint/2010/main" val="1638509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86BD8-6048-4924-8C65-25B5B2D49B6D}"/>
              </a:ext>
            </a:extLst>
          </p:cNvPr>
          <p:cNvSpPr>
            <a:spLocks noGrp="1"/>
          </p:cNvSpPr>
          <p:nvPr>
            <p:ph type="ctrTitle"/>
          </p:nvPr>
        </p:nvSpPr>
        <p:spPr>
          <a:xfrm>
            <a:off x="2141468" y="1787594"/>
            <a:ext cx="8195228" cy="1641406"/>
          </a:xfrm>
        </p:spPr>
        <p:txBody>
          <a:bodyPr/>
          <a:lstStyle/>
          <a:p>
            <a:pPr algn="ctr"/>
            <a:r>
              <a:rPr lang="en-US" dirty="0"/>
              <a:t>Predict the severity of car accident	</a:t>
            </a:r>
            <a:r>
              <a:rPr lang="es-MX" dirty="0"/>
              <a:t>	</a:t>
            </a:r>
          </a:p>
        </p:txBody>
      </p:sp>
      <p:sp>
        <p:nvSpPr>
          <p:cNvPr id="3" name="Subtítulo 2">
            <a:extLst>
              <a:ext uri="{FF2B5EF4-FFF2-40B4-BE49-F238E27FC236}">
                <a16:creationId xmlns:a16="http://schemas.microsoft.com/office/drawing/2014/main" id="{3A3A1D2B-DF33-41D9-A577-91E869E97419}"/>
              </a:ext>
            </a:extLst>
          </p:cNvPr>
          <p:cNvSpPr>
            <a:spLocks noGrp="1"/>
          </p:cNvSpPr>
          <p:nvPr>
            <p:ph type="subTitle" idx="1"/>
          </p:nvPr>
        </p:nvSpPr>
        <p:spPr>
          <a:xfrm>
            <a:off x="7972425" y="5735637"/>
            <a:ext cx="3583472" cy="559145"/>
          </a:xfrm>
        </p:spPr>
        <p:txBody>
          <a:bodyPr/>
          <a:lstStyle/>
          <a:p>
            <a:r>
              <a:rPr lang="es-MX" dirty="0"/>
              <a:t>Karla Itzel vega ortega</a:t>
            </a:r>
          </a:p>
        </p:txBody>
      </p:sp>
    </p:spTree>
    <p:extLst>
      <p:ext uri="{BB962C8B-B14F-4D97-AF65-F5344CB8AC3E}">
        <p14:creationId xmlns:p14="http://schemas.microsoft.com/office/powerpoint/2010/main" val="418575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CAB4DE6-55CA-485F-BBCC-11C48D50D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064032" y="-2479030"/>
            <a:ext cx="6063935" cy="1181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9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7D7067AE-3325-4FD3-9F68-CD77AF38CF8B}"/>
              </a:ext>
            </a:extLst>
          </p:cNvPr>
          <p:cNvSpPr>
            <a:spLocks noGrp="1"/>
          </p:cNvSpPr>
          <p:nvPr>
            <p:ph type="title"/>
          </p:nvPr>
        </p:nvSpPr>
        <p:spPr>
          <a:xfrm>
            <a:off x="1141413" y="618518"/>
            <a:ext cx="4459286" cy="1478570"/>
          </a:xfrm>
        </p:spPr>
        <p:txBody>
          <a:bodyPr>
            <a:normAutofit/>
          </a:bodyPr>
          <a:lstStyle/>
          <a:p>
            <a:r>
              <a:rPr lang="en-US" sz="3200"/>
              <a:t>Analysis when speed was the cause of the accident </a:t>
            </a:r>
            <a:endParaRPr lang="es-MX" sz="3200"/>
          </a:p>
        </p:txBody>
      </p:sp>
      <p:sp>
        <p:nvSpPr>
          <p:cNvPr id="3" name="Marcador de contenido 2">
            <a:extLst>
              <a:ext uri="{FF2B5EF4-FFF2-40B4-BE49-F238E27FC236}">
                <a16:creationId xmlns:a16="http://schemas.microsoft.com/office/drawing/2014/main" id="{12494353-AFE8-4D6D-BF62-F12F7820C391}"/>
              </a:ext>
            </a:extLst>
          </p:cNvPr>
          <p:cNvSpPr>
            <a:spLocks noGrp="1"/>
          </p:cNvSpPr>
          <p:nvPr>
            <p:ph idx="1"/>
          </p:nvPr>
        </p:nvSpPr>
        <p:spPr>
          <a:xfrm>
            <a:off x="1141412" y="2249487"/>
            <a:ext cx="4459287" cy="3965046"/>
          </a:xfrm>
        </p:spPr>
        <p:txBody>
          <a:bodyPr>
            <a:normAutofit/>
          </a:bodyPr>
          <a:lstStyle/>
          <a:p>
            <a:r>
              <a:rPr lang="en-US" sz="2000"/>
              <a:t>The junctiontype, the weather and the lightconditions do not change even when the speed does. In other words, even if we go slow, if the same conditions happen at the same time, an accident could be presented.</a:t>
            </a:r>
          </a:p>
        </p:txBody>
      </p:sp>
      <p:pic>
        <p:nvPicPr>
          <p:cNvPr id="5" name="Imagen 4" descr="Gráfico, Gráfico de barras&#10;&#10;Descripción generada automáticamente">
            <a:extLst>
              <a:ext uri="{FF2B5EF4-FFF2-40B4-BE49-F238E27FC236}">
                <a16:creationId xmlns:a16="http://schemas.microsoft.com/office/drawing/2014/main" id="{5A43E847-B44C-45CD-95BA-E5835FF68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581" y="618518"/>
            <a:ext cx="4471116"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428997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48043C88-F891-462A-8AA9-0C2B7FB7C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16" y="389341"/>
            <a:ext cx="5626145" cy="5025132"/>
          </a:xfrm>
        </p:spPr>
      </p:pic>
      <p:pic>
        <p:nvPicPr>
          <p:cNvPr id="7" name="Imagen 6" descr="Gráfico, Gráfico de barras&#10;&#10;Descripción generada automáticamente">
            <a:extLst>
              <a:ext uri="{FF2B5EF4-FFF2-40B4-BE49-F238E27FC236}">
                <a16:creationId xmlns:a16="http://schemas.microsoft.com/office/drawing/2014/main" id="{240A3AEC-5E83-4AFF-B651-7FBDB10C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066" y="1621327"/>
            <a:ext cx="5835042" cy="5025132"/>
          </a:xfrm>
          <a:prstGeom prst="rect">
            <a:avLst/>
          </a:prstGeom>
        </p:spPr>
      </p:pic>
    </p:spTree>
    <p:extLst>
      <p:ext uri="{BB962C8B-B14F-4D97-AF65-F5344CB8AC3E}">
        <p14:creationId xmlns:p14="http://schemas.microsoft.com/office/powerpoint/2010/main" val="169482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EE19FAB-A7A6-4927-AC91-ADDA24B12480}"/>
              </a:ext>
            </a:extLst>
          </p:cNvPr>
          <p:cNvSpPr>
            <a:spLocks noGrp="1"/>
          </p:cNvSpPr>
          <p:nvPr>
            <p:ph idx="1"/>
          </p:nvPr>
        </p:nvSpPr>
        <p:spPr>
          <a:xfrm>
            <a:off x="1141412" y="1760561"/>
            <a:ext cx="9905999" cy="2251881"/>
          </a:xfrm>
        </p:spPr>
        <p:txBody>
          <a:bodyPr/>
          <a:lstStyle/>
          <a:p>
            <a:r>
              <a:rPr lang="en-US" dirty="0"/>
              <a:t>Surprisingly when the speed is a factor in the accident the locations chance. It is than when the speed is higher there are certain places where is more probable to suffer a misfortune. It could be due to curves in the roadway</a:t>
            </a:r>
          </a:p>
          <a:p>
            <a:r>
              <a:rPr lang="en-US" dirty="0"/>
              <a:t>The list is the following</a:t>
            </a:r>
          </a:p>
        </p:txBody>
      </p:sp>
      <p:sp>
        <p:nvSpPr>
          <p:cNvPr id="4" name="Título 1">
            <a:extLst>
              <a:ext uri="{FF2B5EF4-FFF2-40B4-BE49-F238E27FC236}">
                <a16:creationId xmlns:a16="http://schemas.microsoft.com/office/drawing/2014/main" id="{093FD1F0-0789-4679-AFF4-19B03CF6BA9F}"/>
              </a:ext>
            </a:extLst>
          </p:cNvPr>
          <p:cNvSpPr>
            <a:spLocks noGrp="1"/>
          </p:cNvSpPr>
          <p:nvPr>
            <p:ph type="title"/>
          </p:nvPr>
        </p:nvSpPr>
        <p:spPr>
          <a:xfrm>
            <a:off x="1141412" y="455352"/>
            <a:ext cx="9906000" cy="1477963"/>
          </a:xfrm>
        </p:spPr>
        <p:txBody>
          <a:bodyPr>
            <a:normAutofit fontScale="90000"/>
          </a:bodyPr>
          <a:lstStyle/>
          <a:p>
            <a:r>
              <a:rPr lang="en-US" dirty="0"/>
              <a:t>What about the location when the speed is a factor</a:t>
            </a:r>
            <a:br>
              <a:rPr lang="es-MX" dirty="0"/>
            </a:br>
            <a:endParaRPr lang="es-MX" dirty="0"/>
          </a:p>
        </p:txBody>
      </p:sp>
      <p:pic>
        <p:nvPicPr>
          <p:cNvPr id="6" name="Imagen 5" descr="Texto, Carta&#10;&#10;Descripción generada automáticamente">
            <a:extLst>
              <a:ext uri="{FF2B5EF4-FFF2-40B4-BE49-F238E27FC236}">
                <a16:creationId xmlns:a16="http://schemas.microsoft.com/office/drawing/2014/main" id="{DD7C5BC4-A120-4543-8AF3-C07AE8783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021" y="3867793"/>
            <a:ext cx="7057958" cy="2737883"/>
          </a:xfrm>
          <a:prstGeom prst="rect">
            <a:avLst/>
          </a:prstGeom>
        </p:spPr>
      </p:pic>
    </p:spTree>
    <p:extLst>
      <p:ext uri="{BB962C8B-B14F-4D97-AF65-F5344CB8AC3E}">
        <p14:creationId xmlns:p14="http://schemas.microsoft.com/office/powerpoint/2010/main" val="182926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17F16-8DF1-4C6A-807A-FAD312EF5256}"/>
              </a:ext>
            </a:extLst>
          </p:cNvPr>
          <p:cNvSpPr>
            <a:spLocks noGrp="1"/>
          </p:cNvSpPr>
          <p:nvPr>
            <p:ph type="title"/>
          </p:nvPr>
        </p:nvSpPr>
        <p:spPr>
          <a:xfrm>
            <a:off x="1141413" y="246009"/>
            <a:ext cx="9905998" cy="1478570"/>
          </a:xfrm>
        </p:spPr>
        <p:txBody>
          <a:bodyPr>
            <a:normAutofit fontScale="90000"/>
          </a:bodyPr>
          <a:lstStyle/>
          <a:p>
            <a:r>
              <a:rPr lang="en-US" dirty="0"/>
              <a:t>What about the location when the speed is a factor</a:t>
            </a:r>
            <a:br>
              <a:rPr lang="es-MX" dirty="0"/>
            </a:br>
            <a:endParaRPr lang="es-MX" dirty="0"/>
          </a:p>
        </p:txBody>
      </p:sp>
      <p:pic>
        <p:nvPicPr>
          <p:cNvPr id="2054" name="Picture 6">
            <a:extLst>
              <a:ext uri="{FF2B5EF4-FFF2-40B4-BE49-F238E27FC236}">
                <a16:creationId xmlns:a16="http://schemas.microsoft.com/office/drawing/2014/main" id="{85EB252F-C8E3-44B2-A933-F711E1457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488273" y="-890750"/>
            <a:ext cx="5212278" cy="952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4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0A0A1-AF60-458B-9C2F-ED908DEB7098}"/>
              </a:ext>
            </a:extLst>
          </p:cNvPr>
          <p:cNvSpPr>
            <a:spLocks noGrp="1"/>
          </p:cNvSpPr>
          <p:nvPr>
            <p:ph type="title"/>
          </p:nvPr>
        </p:nvSpPr>
        <p:spPr>
          <a:xfrm>
            <a:off x="1141413" y="385931"/>
            <a:ext cx="9905998" cy="769102"/>
          </a:xfrm>
        </p:spPr>
        <p:txBody>
          <a:bodyPr/>
          <a:lstStyle/>
          <a:p>
            <a:r>
              <a:rPr lang="en-US" dirty="0"/>
              <a:t>Conclusion</a:t>
            </a:r>
          </a:p>
        </p:txBody>
      </p:sp>
      <p:sp>
        <p:nvSpPr>
          <p:cNvPr id="3" name="Marcador de contenido 2">
            <a:extLst>
              <a:ext uri="{FF2B5EF4-FFF2-40B4-BE49-F238E27FC236}">
                <a16:creationId xmlns:a16="http://schemas.microsoft.com/office/drawing/2014/main" id="{8DF9B589-1579-41A0-A689-CD72FAC22DF4}"/>
              </a:ext>
            </a:extLst>
          </p:cNvPr>
          <p:cNvSpPr>
            <a:spLocks noGrp="1"/>
          </p:cNvSpPr>
          <p:nvPr>
            <p:ph idx="1"/>
          </p:nvPr>
        </p:nvSpPr>
        <p:spPr>
          <a:xfrm>
            <a:off x="1141412" y="1364776"/>
            <a:ext cx="9905999" cy="4983015"/>
          </a:xfrm>
        </p:spPr>
        <p:txBody>
          <a:bodyPr>
            <a:normAutofit lnSpcReduction="10000"/>
          </a:bodyPr>
          <a:lstStyle/>
          <a:p>
            <a:r>
              <a:rPr lang="en-US" dirty="0"/>
              <a:t>The objective of this case study was to analyze where accident are more likely to occur. </a:t>
            </a:r>
          </a:p>
          <a:p>
            <a:r>
              <a:rPr lang="en-US" dirty="0"/>
              <a:t>The results are the following, overall, people will have more chances to suffer a car accident if…</a:t>
            </a:r>
          </a:p>
          <a:p>
            <a:pPr lvl="1"/>
            <a:r>
              <a:rPr lang="en-US" dirty="0"/>
              <a:t>They are driving trough the first 15 – 50 locations shown in the </a:t>
            </a:r>
            <a:r>
              <a:rPr lang="en-US" dirty="0" err="1"/>
              <a:t>Jupyter</a:t>
            </a:r>
            <a:r>
              <a:rPr lang="en-US" dirty="0"/>
              <a:t> Notebook (The first 15 are show in the slide 8)</a:t>
            </a:r>
          </a:p>
          <a:p>
            <a:pPr lvl="1"/>
            <a:r>
              <a:rPr lang="en-US" dirty="0"/>
              <a:t>They are driving when t</a:t>
            </a:r>
            <a:r>
              <a:rPr lang="en-US" sz="2000" dirty="0"/>
              <a:t>he weather is clear, the </a:t>
            </a:r>
            <a:r>
              <a:rPr lang="en-US" sz="2000" dirty="0" err="1"/>
              <a:t>Junctiontype</a:t>
            </a:r>
            <a:r>
              <a:rPr lang="en-US" sz="2000" dirty="0"/>
              <a:t> is Mid-Block and ROADCOND is Dry</a:t>
            </a:r>
          </a:p>
          <a:p>
            <a:pPr lvl="1"/>
            <a:r>
              <a:rPr lang="en-US" dirty="0"/>
              <a:t>The people involver is 2.5 per accident and 1.9 vehicles</a:t>
            </a:r>
          </a:p>
          <a:p>
            <a:pPr lvl="1"/>
            <a:r>
              <a:rPr lang="en-US" sz="2000" dirty="0"/>
              <a:t>Finally ther</a:t>
            </a:r>
            <a:r>
              <a:rPr lang="en-US" dirty="0"/>
              <a:t>e is almost no difference in the weather conditions, </a:t>
            </a:r>
            <a:r>
              <a:rPr lang="en-US" dirty="0" err="1"/>
              <a:t>Junctiontypes</a:t>
            </a:r>
            <a:r>
              <a:rPr lang="en-US" dirty="0"/>
              <a:t>, </a:t>
            </a:r>
            <a:r>
              <a:rPr lang="en-US" dirty="0" err="1"/>
              <a:t>etc</a:t>
            </a:r>
            <a:r>
              <a:rPr lang="en-US" dirty="0"/>
              <a:t> when the speed is a factor. Only the locations, it could be due to the amount of curves in a roadway</a:t>
            </a:r>
            <a:endParaRPr lang="en-US" sz="2000" dirty="0"/>
          </a:p>
          <a:p>
            <a:pPr lvl="1"/>
            <a:endParaRPr lang="en-US" dirty="0"/>
          </a:p>
        </p:txBody>
      </p:sp>
      <p:sp>
        <p:nvSpPr>
          <p:cNvPr id="5" name="Flecha: a la derecha 4">
            <a:extLst>
              <a:ext uri="{FF2B5EF4-FFF2-40B4-BE49-F238E27FC236}">
                <a16:creationId xmlns:a16="http://schemas.microsoft.com/office/drawing/2014/main" id="{23933BA5-02C5-4403-90AD-65D7EF29AFF0}"/>
              </a:ext>
            </a:extLst>
          </p:cNvPr>
          <p:cNvSpPr/>
          <p:nvPr/>
        </p:nvSpPr>
        <p:spPr>
          <a:xfrm>
            <a:off x="1431237" y="6069496"/>
            <a:ext cx="9496906" cy="488038"/>
          </a:xfrm>
          <a:prstGeom prst="rightArrow">
            <a:avLst/>
          </a:prstGeom>
          <a:noFill/>
          <a:ln w="1905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9300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8F233-C036-49D4-9082-1309DAAC896A}"/>
              </a:ext>
            </a:extLst>
          </p:cNvPr>
          <p:cNvSpPr>
            <a:spLocks noGrp="1"/>
          </p:cNvSpPr>
          <p:nvPr>
            <p:ph type="title"/>
          </p:nvPr>
        </p:nvSpPr>
        <p:spPr>
          <a:xfrm>
            <a:off x="1141412" y="181197"/>
            <a:ext cx="9905998" cy="898719"/>
          </a:xfrm>
        </p:spPr>
        <p:txBody>
          <a:bodyPr/>
          <a:lstStyle/>
          <a:p>
            <a:pPr algn="ctr"/>
            <a:r>
              <a:rPr lang="en-US" dirty="0"/>
              <a:t>Description</a:t>
            </a:r>
          </a:p>
        </p:txBody>
      </p:sp>
      <p:sp>
        <p:nvSpPr>
          <p:cNvPr id="3" name="Marcador de contenido 2">
            <a:extLst>
              <a:ext uri="{FF2B5EF4-FFF2-40B4-BE49-F238E27FC236}">
                <a16:creationId xmlns:a16="http://schemas.microsoft.com/office/drawing/2014/main" id="{30418E9F-FF36-4232-8562-A1CAC7A624C4}"/>
              </a:ext>
            </a:extLst>
          </p:cNvPr>
          <p:cNvSpPr>
            <a:spLocks noGrp="1"/>
          </p:cNvSpPr>
          <p:nvPr>
            <p:ph idx="1"/>
          </p:nvPr>
        </p:nvSpPr>
        <p:spPr>
          <a:xfrm>
            <a:off x="1141412" y="2484919"/>
            <a:ext cx="9905999" cy="3571324"/>
          </a:xfrm>
        </p:spPr>
        <p:txBody>
          <a:bodyPr>
            <a:normAutofit/>
          </a:bodyPr>
          <a:lstStyle/>
          <a:p>
            <a:pPr marL="457200" indent="-457200">
              <a:buFont typeface="+mj-lt"/>
              <a:buAutoNum type="arabicPeriod"/>
            </a:pPr>
            <a:r>
              <a:rPr lang="en-US" dirty="0"/>
              <a:t>Reduce the amount of car accidents in target zones. </a:t>
            </a:r>
          </a:p>
          <a:p>
            <a:pPr marL="457200" indent="-457200">
              <a:buFont typeface="+mj-lt"/>
              <a:buAutoNum type="arabicPeriod"/>
            </a:pPr>
            <a:r>
              <a:rPr lang="en-US" dirty="0"/>
              <a:t>Analyze how weather conditions can affect / increase road accidents</a:t>
            </a:r>
          </a:p>
          <a:p>
            <a:pPr marL="457200" indent="-457200">
              <a:buFont typeface="+mj-lt"/>
              <a:buAutoNum type="arabicPeriod"/>
            </a:pPr>
            <a:r>
              <a:rPr lang="en-US" dirty="0"/>
              <a:t>Warm people about areas where car accidents are higher</a:t>
            </a:r>
          </a:p>
          <a:p>
            <a:pPr marL="457200" indent="-457200">
              <a:buFont typeface="+mj-lt"/>
              <a:buAutoNum type="arabicPeriod"/>
            </a:pPr>
            <a:r>
              <a:rPr lang="en-US" dirty="0"/>
              <a:t>Probe that depending on the junction the probabilities to suffer a misfortune will vary</a:t>
            </a:r>
          </a:p>
          <a:p>
            <a:pPr marL="457200" indent="-457200">
              <a:buFont typeface="+mj-lt"/>
              <a:buAutoNum type="arabicPeriod"/>
            </a:pPr>
            <a:r>
              <a:rPr lang="en-US" dirty="0"/>
              <a:t>Show the reader an overall analysis of car accidents and how to avoid them</a:t>
            </a:r>
          </a:p>
          <a:p>
            <a:pPr marL="0" indent="0">
              <a:buNone/>
            </a:pPr>
            <a:endParaRPr lang="en-US" dirty="0"/>
          </a:p>
          <a:p>
            <a:pPr marL="0" indent="0">
              <a:buNone/>
            </a:pPr>
            <a:endParaRPr lang="en-US" dirty="0"/>
          </a:p>
          <a:p>
            <a:pPr marL="0" indent="0">
              <a:buNone/>
            </a:pPr>
            <a:endParaRPr lang="en-US" dirty="0"/>
          </a:p>
        </p:txBody>
      </p:sp>
      <p:sp>
        <p:nvSpPr>
          <p:cNvPr id="4" name="Rectángulo 3">
            <a:extLst>
              <a:ext uri="{FF2B5EF4-FFF2-40B4-BE49-F238E27FC236}">
                <a16:creationId xmlns:a16="http://schemas.microsoft.com/office/drawing/2014/main" id="{6BD642EC-D819-45C4-B705-38EEAF4331DF}"/>
              </a:ext>
            </a:extLst>
          </p:cNvPr>
          <p:cNvSpPr/>
          <p:nvPr/>
        </p:nvSpPr>
        <p:spPr>
          <a:xfrm>
            <a:off x="894522" y="1333058"/>
            <a:ext cx="10402955" cy="898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The first step in this Capstone Project is to determine the objectives of the activity, which are the following:</a:t>
            </a:r>
          </a:p>
        </p:txBody>
      </p:sp>
    </p:spTree>
    <p:extLst>
      <p:ext uri="{BB962C8B-B14F-4D97-AF65-F5344CB8AC3E}">
        <p14:creationId xmlns:p14="http://schemas.microsoft.com/office/powerpoint/2010/main" val="203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969BE-3683-4E40-AE27-B298256DDB6F}"/>
              </a:ext>
            </a:extLst>
          </p:cNvPr>
          <p:cNvSpPr>
            <a:spLocks noGrp="1"/>
          </p:cNvSpPr>
          <p:nvPr>
            <p:ph type="title"/>
          </p:nvPr>
        </p:nvSpPr>
        <p:spPr>
          <a:xfrm>
            <a:off x="1141412" y="313718"/>
            <a:ext cx="9905998" cy="1038004"/>
          </a:xfrm>
        </p:spPr>
        <p:txBody>
          <a:bodyPr/>
          <a:lstStyle/>
          <a:p>
            <a:pPr algn="ctr"/>
            <a:r>
              <a:rPr lang="es-MX" dirty="0"/>
              <a:t>Data </a:t>
            </a:r>
            <a:r>
              <a:rPr lang="es-MX" dirty="0" err="1"/>
              <a:t>acquisition</a:t>
            </a:r>
            <a:r>
              <a:rPr lang="es-MX" dirty="0"/>
              <a:t> and </a:t>
            </a:r>
            <a:r>
              <a:rPr lang="es-MX" dirty="0" err="1"/>
              <a:t>cleaning</a:t>
            </a:r>
            <a:endParaRPr lang="es-MX" dirty="0"/>
          </a:p>
        </p:txBody>
      </p:sp>
      <p:sp>
        <p:nvSpPr>
          <p:cNvPr id="3" name="Marcador de contenido 2">
            <a:extLst>
              <a:ext uri="{FF2B5EF4-FFF2-40B4-BE49-F238E27FC236}">
                <a16:creationId xmlns:a16="http://schemas.microsoft.com/office/drawing/2014/main" id="{96B91522-2B30-47C8-AF78-B5AFBF22553D}"/>
              </a:ext>
            </a:extLst>
          </p:cNvPr>
          <p:cNvSpPr>
            <a:spLocks noGrp="1"/>
          </p:cNvSpPr>
          <p:nvPr>
            <p:ph idx="1"/>
          </p:nvPr>
        </p:nvSpPr>
        <p:spPr>
          <a:xfrm>
            <a:off x="1141412" y="1749288"/>
            <a:ext cx="9905999" cy="3366051"/>
          </a:xfrm>
        </p:spPr>
        <p:txBody>
          <a:bodyPr>
            <a:normAutofit/>
          </a:bodyPr>
          <a:lstStyle/>
          <a:p>
            <a:r>
              <a:rPr lang="en-US" dirty="0"/>
              <a:t>The information was taken from the Excel of the course Applied Data Science Capstone, with the following characteristics:</a:t>
            </a:r>
          </a:p>
          <a:p>
            <a:pPr lvl="1"/>
            <a:r>
              <a:rPr lang="en-US" dirty="0"/>
              <a:t>194,673 total information rows </a:t>
            </a:r>
          </a:p>
          <a:p>
            <a:pPr lvl="1"/>
            <a:r>
              <a:rPr lang="en-US" dirty="0"/>
              <a:t>38 attributes, this exercise will only take into consideration 8 columns: </a:t>
            </a:r>
          </a:p>
          <a:p>
            <a:pPr lvl="3">
              <a:buFont typeface="Wingdings" panose="05000000000000000000" pitchFamily="2" charset="2"/>
              <a:buChar char="ü"/>
            </a:pPr>
            <a:r>
              <a:rPr lang="en-US" dirty="0"/>
              <a:t>LOCATION, PERSONCOUNT, VEHCOUNT, JUNCTIONTYPE, WEATHER, ROADCOND, LIGHTCOND, SPEEDING</a:t>
            </a:r>
          </a:p>
          <a:p>
            <a:pPr lvl="1"/>
            <a:r>
              <a:rPr lang="en-US" dirty="0"/>
              <a:t>Due to location is a main characteristic and there are rows with no address the universe reduce to 191,997</a:t>
            </a:r>
          </a:p>
        </p:txBody>
      </p:sp>
      <p:sp>
        <p:nvSpPr>
          <p:cNvPr id="6" name="CuadroTexto 5">
            <a:extLst>
              <a:ext uri="{FF2B5EF4-FFF2-40B4-BE49-F238E27FC236}">
                <a16:creationId xmlns:a16="http://schemas.microsoft.com/office/drawing/2014/main" id="{65CEDAB2-71B0-4627-9AAB-B9E38BDD9B6F}"/>
              </a:ext>
            </a:extLst>
          </p:cNvPr>
          <p:cNvSpPr txBox="1"/>
          <p:nvPr/>
        </p:nvSpPr>
        <p:spPr>
          <a:xfrm>
            <a:off x="1141413" y="5393635"/>
            <a:ext cx="9606100" cy="830997"/>
          </a:xfrm>
          <a:prstGeom prst="rect">
            <a:avLst/>
          </a:prstGeom>
          <a:noFill/>
        </p:spPr>
        <p:txBody>
          <a:bodyPr wrap="square" rtlCol="0">
            <a:spAutoFit/>
          </a:bodyPr>
          <a:lstStyle/>
          <a:p>
            <a:r>
              <a:rPr lang="en-US" sz="2400" dirty="0"/>
              <a:t>This data will help us to achieve the main objective which is to reduce the amount of car accidents</a:t>
            </a:r>
          </a:p>
        </p:txBody>
      </p:sp>
    </p:spTree>
    <p:extLst>
      <p:ext uri="{BB962C8B-B14F-4D97-AF65-F5344CB8AC3E}">
        <p14:creationId xmlns:p14="http://schemas.microsoft.com/office/powerpoint/2010/main" val="363842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F65F9AB2-46EA-4B48-BA96-C4D12413984C}"/>
              </a:ext>
            </a:extLst>
          </p:cNvPr>
          <p:cNvSpPr>
            <a:spLocks noGrp="1"/>
          </p:cNvSpPr>
          <p:nvPr>
            <p:ph type="title"/>
          </p:nvPr>
        </p:nvSpPr>
        <p:spPr>
          <a:xfrm>
            <a:off x="1158571" y="291493"/>
            <a:ext cx="4459286" cy="1478570"/>
          </a:xfrm>
        </p:spPr>
        <p:txBody>
          <a:bodyPr>
            <a:normAutofit/>
          </a:bodyPr>
          <a:lstStyle/>
          <a:p>
            <a:pPr algn="ctr"/>
            <a:r>
              <a:rPr lang="en-US" sz="3200" dirty="0"/>
              <a:t>Description of the data</a:t>
            </a:r>
          </a:p>
        </p:txBody>
      </p:sp>
      <p:sp>
        <p:nvSpPr>
          <p:cNvPr id="9" name="Content Placeholder 8">
            <a:extLst>
              <a:ext uri="{FF2B5EF4-FFF2-40B4-BE49-F238E27FC236}">
                <a16:creationId xmlns:a16="http://schemas.microsoft.com/office/drawing/2014/main" id="{89FA2118-0826-4F6D-85D3-760DBF896594}"/>
              </a:ext>
            </a:extLst>
          </p:cNvPr>
          <p:cNvSpPr>
            <a:spLocks noGrp="1"/>
          </p:cNvSpPr>
          <p:nvPr>
            <p:ph idx="1"/>
          </p:nvPr>
        </p:nvSpPr>
        <p:spPr>
          <a:xfrm>
            <a:off x="1141412" y="2249487"/>
            <a:ext cx="4459287" cy="3965046"/>
          </a:xfrm>
        </p:spPr>
        <p:txBody>
          <a:bodyPr>
            <a:normAutofit/>
          </a:bodyPr>
          <a:lstStyle/>
          <a:p>
            <a:r>
              <a:rPr lang="en-US" sz="2000" dirty="0"/>
              <a:t>It is possible to see that the number of accidents increased when the </a:t>
            </a:r>
            <a:r>
              <a:rPr lang="en-US" sz="2000" dirty="0" err="1"/>
              <a:t>JunctionType</a:t>
            </a:r>
            <a:r>
              <a:rPr lang="en-US" sz="2000" dirty="0"/>
              <a:t> is Mid-Block (not related to the intersection) </a:t>
            </a:r>
          </a:p>
          <a:p>
            <a:r>
              <a:rPr lang="en-US" sz="2000" dirty="0"/>
              <a:t>The Data “Unknown” is not representative so we might say that the distribution could be accepted</a:t>
            </a:r>
          </a:p>
          <a:p>
            <a:r>
              <a:rPr lang="en-US" sz="2000" dirty="0"/>
              <a:t>In Ramp Junctions is where there are least accidents</a:t>
            </a:r>
          </a:p>
        </p:txBody>
      </p:sp>
      <p:pic>
        <p:nvPicPr>
          <p:cNvPr id="5" name="Marcador de contenido 4" descr="Gráfico&#10;&#10;Descripción generada automáticamente">
            <a:extLst>
              <a:ext uri="{FF2B5EF4-FFF2-40B4-BE49-F238E27FC236}">
                <a16:creationId xmlns:a16="http://schemas.microsoft.com/office/drawing/2014/main" id="{660DD96E-C564-46D1-8947-1992AB380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7953" y="618518"/>
            <a:ext cx="509237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252972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2"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4" name="Group 63">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5"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6"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6"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uadroTexto 7">
            <a:extLst>
              <a:ext uri="{FF2B5EF4-FFF2-40B4-BE49-F238E27FC236}">
                <a16:creationId xmlns:a16="http://schemas.microsoft.com/office/drawing/2014/main" id="{41D219CD-3C0F-4933-9B75-BA1ADE87426F}"/>
              </a:ext>
            </a:extLst>
          </p:cNvPr>
          <p:cNvSpPr txBox="1"/>
          <p:nvPr/>
        </p:nvSpPr>
        <p:spPr>
          <a:xfrm>
            <a:off x="409575" y="636587"/>
            <a:ext cx="5589271" cy="1192761"/>
          </a:xfrm>
          <a:prstGeom prst="rect">
            <a:avLst/>
          </a:prstGeom>
        </p:spPr>
        <p:txBody>
          <a:bodyPr vert="horz" lIns="91440" tIns="45720" rIns="91440" bIns="45720" rtlCol="0" anchor="b">
            <a:normAutofit/>
          </a:bodyPr>
          <a:lstStyle/>
          <a:p>
            <a:pPr algn="just" defTabSz="914400">
              <a:lnSpc>
                <a:spcPct val="90000"/>
              </a:lnSpc>
              <a:spcBef>
                <a:spcPct val="0"/>
              </a:spcBef>
              <a:spcAft>
                <a:spcPts val="600"/>
              </a:spcAft>
            </a:pPr>
            <a:r>
              <a:rPr lang="en-US" b="1" cap="all" dirty="0">
                <a:solidFill>
                  <a:schemeClr val="bg2">
                    <a:lumMod val="50000"/>
                  </a:schemeClr>
                </a:solidFill>
                <a:latin typeface="+mj-lt"/>
                <a:ea typeface="+mj-ea"/>
                <a:cs typeface="+mj-cs"/>
              </a:rPr>
              <a:t>As seen, accidents are likely to happen when the climate conditions ARE CLEAR. </a:t>
            </a:r>
          </a:p>
          <a:p>
            <a:pPr algn="just" defTabSz="914400">
              <a:lnSpc>
                <a:spcPct val="90000"/>
              </a:lnSpc>
              <a:spcBef>
                <a:spcPct val="0"/>
              </a:spcBef>
              <a:spcAft>
                <a:spcPts val="600"/>
              </a:spcAft>
            </a:pPr>
            <a:r>
              <a:rPr lang="en-US" b="1" cap="all" dirty="0">
                <a:solidFill>
                  <a:schemeClr val="bg2">
                    <a:lumMod val="50000"/>
                  </a:schemeClr>
                </a:solidFill>
                <a:latin typeface="+mj-lt"/>
                <a:ea typeface="+mj-ea"/>
                <a:cs typeface="+mj-cs"/>
              </a:rPr>
              <a:t>THEY OCCUR WHEN WEATHER IS REAINING AND OVERCAST BUT IT IS NOT SIGNIFICANT</a:t>
            </a:r>
          </a:p>
        </p:txBody>
      </p:sp>
      <p:pic>
        <p:nvPicPr>
          <p:cNvPr id="10" name="Imagen 9" descr="Gráfico, Gráfico de barras&#10;&#10;Descripción generada automáticamente">
            <a:extLst>
              <a:ext uri="{FF2B5EF4-FFF2-40B4-BE49-F238E27FC236}">
                <a16:creationId xmlns:a16="http://schemas.microsoft.com/office/drawing/2014/main" id="{CE57ED87-F104-4160-AD10-AA5701E77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127" y="2448971"/>
            <a:ext cx="4464312" cy="415515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n 4" descr="Gráfico&#10;&#10;Descripción generada automáticamente">
            <a:extLst>
              <a:ext uri="{FF2B5EF4-FFF2-40B4-BE49-F238E27FC236}">
                <a16:creationId xmlns:a16="http://schemas.microsoft.com/office/drawing/2014/main" id="{078549BD-6097-4613-A53D-C5FEA38CF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563" y="456312"/>
            <a:ext cx="4988333" cy="39853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CuadroTexto 10">
            <a:extLst>
              <a:ext uri="{FF2B5EF4-FFF2-40B4-BE49-F238E27FC236}">
                <a16:creationId xmlns:a16="http://schemas.microsoft.com/office/drawing/2014/main" id="{A247A7B4-7AFD-43C4-8CED-C08F2939208F}"/>
              </a:ext>
            </a:extLst>
          </p:cNvPr>
          <p:cNvSpPr txBox="1"/>
          <p:nvPr/>
        </p:nvSpPr>
        <p:spPr>
          <a:xfrm>
            <a:off x="6194585" y="5043906"/>
            <a:ext cx="5589271" cy="1192761"/>
          </a:xfrm>
          <a:prstGeom prst="rect">
            <a:avLst/>
          </a:prstGeom>
        </p:spPr>
        <p:txBody>
          <a:bodyPr vert="horz" lIns="91440" tIns="45720" rIns="91440" bIns="45720" rtlCol="0" anchor="b">
            <a:normAutofit/>
          </a:bodyPr>
          <a:lstStyle/>
          <a:p>
            <a:pPr algn="just" defTabSz="914400">
              <a:lnSpc>
                <a:spcPct val="90000"/>
              </a:lnSpc>
              <a:spcBef>
                <a:spcPct val="0"/>
              </a:spcBef>
              <a:spcAft>
                <a:spcPts val="600"/>
              </a:spcAft>
            </a:pPr>
            <a:r>
              <a:rPr lang="en-US" b="1" cap="all" dirty="0" err="1">
                <a:solidFill>
                  <a:schemeClr val="tx2"/>
                </a:solidFill>
                <a:latin typeface="+mj-lt"/>
                <a:ea typeface="+mj-ea"/>
                <a:cs typeface="+mj-cs"/>
              </a:rPr>
              <a:t>Roadconditions</a:t>
            </a:r>
            <a:r>
              <a:rPr lang="en-US" b="1" cap="all" dirty="0">
                <a:solidFill>
                  <a:schemeClr val="tx2"/>
                </a:solidFill>
                <a:latin typeface="+mj-lt"/>
                <a:ea typeface="+mj-ea"/>
                <a:cs typeface="+mj-cs"/>
              </a:rPr>
              <a:t> accidents happen when it is dry and wet.</a:t>
            </a:r>
          </a:p>
          <a:p>
            <a:pPr algn="just" defTabSz="914400">
              <a:lnSpc>
                <a:spcPct val="90000"/>
              </a:lnSpc>
              <a:spcBef>
                <a:spcPct val="0"/>
              </a:spcBef>
              <a:spcAft>
                <a:spcPts val="600"/>
              </a:spcAft>
            </a:pPr>
            <a:r>
              <a:rPr lang="en-US" b="1" cap="all" dirty="0">
                <a:solidFill>
                  <a:schemeClr val="tx2"/>
                </a:solidFill>
                <a:latin typeface="+mj-lt"/>
                <a:ea typeface="+mj-ea"/>
                <a:cs typeface="+mj-cs"/>
              </a:rPr>
              <a:t>There is also data with “unknown” but is not significant</a:t>
            </a:r>
          </a:p>
        </p:txBody>
      </p:sp>
    </p:spTree>
    <p:extLst>
      <p:ext uri="{BB962C8B-B14F-4D97-AF65-F5344CB8AC3E}">
        <p14:creationId xmlns:p14="http://schemas.microsoft.com/office/powerpoint/2010/main" val="48736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42271F52-A269-4F95-B4E4-9A1243C3055E}"/>
              </a:ext>
            </a:extLst>
          </p:cNvPr>
          <p:cNvSpPr>
            <a:spLocks noGrp="1"/>
          </p:cNvSpPr>
          <p:nvPr>
            <p:ph type="title"/>
          </p:nvPr>
        </p:nvSpPr>
        <p:spPr>
          <a:xfrm>
            <a:off x="5128643" y="618518"/>
            <a:ext cx="6188402" cy="1478570"/>
          </a:xfrm>
        </p:spPr>
        <p:txBody>
          <a:bodyPr>
            <a:normAutofit/>
          </a:bodyPr>
          <a:lstStyle/>
          <a:p>
            <a:r>
              <a:rPr lang="es-MX">
                <a:solidFill>
                  <a:srgbClr val="FFFFFF"/>
                </a:solidFill>
              </a:rPr>
              <a:t>What about the people and cars involved</a:t>
            </a:r>
          </a:p>
        </p:txBody>
      </p:sp>
      <p:sp useBgFill="1">
        <p:nvSpPr>
          <p:cNvPr id="5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Tabla&#10;&#10;Descripción generada automáticamente">
            <a:extLst>
              <a:ext uri="{FF2B5EF4-FFF2-40B4-BE49-F238E27FC236}">
                <a16:creationId xmlns:a16="http://schemas.microsoft.com/office/drawing/2014/main" id="{E13EFA0D-3949-468A-9594-2197C49FE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2015834"/>
            <a:ext cx="3178638" cy="2820870"/>
          </a:xfrm>
          <a:prstGeom prst="rect">
            <a:avLst/>
          </a:prstGeom>
        </p:spPr>
      </p:pic>
      <p:sp>
        <p:nvSpPr>
          <p:cNvPr id="9" name="Content Placeholder 8">
            <a:extLst>
              <a:ext uri="{FF2B5EF4-FFF2-40B4-BE49-F238E27FC236}">
                <a16:creationId xmlns:a16="http://schemas.microsoft.com/office/drawing/2014/main" id="{2E6FA419-BC40-45D4-9971-0235FA08916A}"/>
              </a:ext>
            </a:extLst>
          </p:cNvPr>
          <p:cNvSpPr>
            <a:spLocks noGrp="1"/>
          </p:cNvSpPr>
          <p:nvPr>
            <p:ph idx="1"/>
          </p:nvPr>
        </p:nvSpPr>
        <p:spPr>
          <a:xfrm>
            <a:off x="5447183" y="2628900"/>
            <a:ext cx="6188402" cy="2617788"/>
          </a:xfrm>
        </p:spPr>
        <p:txBody>
          <a:bodyPr>
            <a:normAutofit/>
          </a:bodyPr>
          <a:lstStyle/>
          <a:p>
            <a:r>
              <a:rPr lang="en-US" dirty="0">
                <a:solidFill>
                  <a:srgbClr val="FFFFFF"/>
                </a:solidFill>
              </a:rPr>
              <a:t>In the left data it is possible to see that the people involved in an accident are 2.4 average and the cars are 1.9.</a:t>
            </a:r>
          </a:p>
          <a:p>
            <a:r>
              <a:rPr lang="en-US" dirty="0">
                <a:solidFill>
                  <a:srgbClr val="FFFFFF"/>
                </a:solidFill>
              </a:rPr>
              <a:t>This data show us that when accidents occur not only one car is affected nor one person. </a:t>
            </a:r>
          </a:p>
        </p:txBody>
      </p:sp>
    </p:spTree>
    <p:extLst>
      <p:ext uri="{BB962C8B-B14F-4D97-AF65-F5344CB8AC3E}">
        <p14:creationId xmlns:p14="http://schemas.microsoft.com/office/powerpoint/2010/main" val="245481757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Gráfico&#10;&#10;Descripción generada automáticamente">
            <a:extLst>
              <a:ext uri="{FF2B5EF4-FFF2-40B4-BE49-F238E27FC236}">
                <a16:creationId xmlns:a16="http://schemas.microsoft.com/office/drawing/2014/main" id="{88964A31-21C0-4AFA-9622-B036223D3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30" y="1081632"/>
            <a:ext cx="5075625" cy="4951828"/>
          </a:xfrm>
        </p:spPr>
      </p:pic>
      <p:pic>
        <p:nvPicPr>
          <p:cNvPr id="11" name="Imagen 10" descr="Imagen que contiene Interfaz de usuario gráfica&#10;&#10;Descripción generada automáticamente">
            <a:extLst>
              <a:ext uri="{FF2B5EF4-FFF2-40B4-BE49-F238E27FC236}">
                <a16:creationId xmlns:a16="http://schemas.microsoft.com/office/drawing/2014/main" id="{7C2BF246-056A-436B-9B84-BBD02FBA6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2" y="768626"/>
            <a:ext cx="6469379" cy="5577840"/>
          </a:xfrm>
          <a:prstGeom prst="rect">
            <a:avLst/>
          </a:prstGeom>
        </p:spPr>
      </p:pic>
    </p:spTree>
    <p:extLst>
      <p:ext uri="{BB962C8B-B14F-4D97-AF65-F5344CB8AC3E}">
        <p14:creationId xmlns:p14="http://schemas.microsoft.com/office/powerpoint/2010/main" val="360307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1AD33D7B-3A19-4A6A-B2A3-4B71845193BB}"/>
              </a:ext>
            </a:extLst>
          </p:cNvPr>
          <p:cNvSpPr>
            <a:spLocks noGrp="1"/>
          </p:cNvSpPr>
          <p:nvPr>
            <p:ph type="title"/>
          </p:nvPr>
        </p:nvSpPr>
        <p:spPr>
          <a:xfrm>
            <a:off x="1141413" y="618518"/>
            <a:ext cx="4459286" cy="1478570"/>
          </a:xfrm>
        </p:spPr>
        <p:txBody>
          <a:bodyPr>
            <a:normAutofit/>
          </a:bodyPr>
          <a:lstStyle/>
          <a:p>
            <a:endParaRPr lang="es-MX" sz="3200"/>
          </a:p>
        </p:txBody>
      </p:sp>
      <p:sp>
        <p:nvSpPr>
          <p:cNvPr id="9" name="Content Placeholder 8">
            <a:extLst>
              <a:ext uri="{FF2B5EF4-FFF2-40B4-BE49-F238E27FC236}">
                <a16:creationId xmlns:a16="http://schemas.microsoft.com/office/drawing/2014/main" id="{B06F8442-30D7-4C8C-BFE8-1EFF92F0C07F}"/>
              </a:ext>
            </a:extLst>
          </p:cNvPr>
          <p:cNvSpPr>
            <a:spLocks noGrp="1"/>
          </p:cNvSpPr>
          <p:nvPr>
            <p:ph idx="1"/>
          </p:nvPr>
        </p:nvSpPr>
        <p:spPr>
          <a:xfrm>
            <a:off x="366713" y="2899811"/>
            <a:ext cx="11501437" cy="3606573"/>
          </a:xfrm>
        </p:spPr>
        <p:txBody>
          <a:bodyPr>
            <a:normAutofit/>
          </a:bodyPr>
          <a:lstStyle/>
          <a:p>
            <a:r>
              <a:rPr lang="en-US" sz="2000" dirty="0"/>
              <a:t>In this chart I wanted to show the relations between Weather and </a:t>
            </a:r>
            <a:r>
              <a:rPr lang="en-US" sz="2000" dirty="0" err="1"/>
              <a:t>JunctionType</a:t>
            </a:r>
            <a:r>
              <a:rPr lang="en-US" sz="2000" dirty="0"/>
              <a:t> and when accidents are more likely to happen. </a:t>
            </a:r>
          </a:p>
          <a:p>
            <a:r>
              <a:rPr lang="en-US" sz="2000" dirty="0"/>
              <a:t>We can see that there are higher chances to suffer a misfortune if the following conditions are happening</a:t>
            </a:r>
          </a:p>
          <a:p>
            <a:pPr lvl="1"/>
            <a:r>
              <a:rPr lang="en-US" sz="1600" dirty="0"/>
              <a:t>The weather is clear and the </a:t>
            </a:r>
            <a:r>
              <a:rPr lang="en-US" sz="1600" dirty="0" err="1"/>
              <a:t>Junctiontype</a:t>
            </a:r>
            <a:r>
              <a:rPr lang="en-US" sz="1600" dirty="0"/>
              <a:t> is Mid-Block</a:t>
            </a:r>
          </a:p>
          <a:p>
            <a:pPr lvl="1"/>
            <a:r>
              <a:rPr lang="en-US" sz="1600" dirty="0"/>
              <a:t>The weather is clear and the </a:t>
            </a:r>
            <a:r>
              <a:rPr lang="en-US" sz="1600" dirty="0" err="1"/>
              <a:t>Junctiontype</a:t>
            </a:r>
            <a:r>
              <a:rPr lang="en-US" sz="1600" dirty="0"/>
              <a:t> is At Intersection</a:t>
            </a:r>
          </a:p>
          <a:p>
            <a:pPr lvl="1"/>
            <a:r>
              <a:rPr lang="en-US" sz="1600" dirty="0"/>
              <a:t>The weather is raining and the </a:t>
            </a:r>
            <a:r>
              <a:rPr lang="en-US" sz="1600" dirty="0" err="1"/>
              <a:t>Junctiontype</a:t>
            </a:r>
            <a:r>
              <a:rPr lang="en-US" sz="1600" dirty="0"/>
              <a:t> is Mid-Block</a:t>
            </a:r>
          </a:p>
          <a:p>
            <a:r>
              <a:rPr lang="en-US" sz="2000" dirty="0"/>
              <a:t> </a:t>
            </a:r>
          </a:p>
        </p:txBody>
      </p:sp>
      <p:pic>
        <p:nvPicPr>
          <p:cNvPr id="5" name="Marcador de contenido 4" descr="Imagen que contiene Interfaz de usuario gráfica, Aplicación&#10;&#10;Descripción generada automáticamente">
            <a:extLst>
              <a:ext uri="{FF2B5EF4-FFF2-40B4-BE49-F238E27FC236}">
                <a16:creationId xmlns:a16="http://schemas.microsoft.com/office/drawing/2014/main" id="{9237A8C5-CCEC-4261-9AFA-557B4EFEC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70" y="351616"/>
            <a:ext cx="11444563" cy="23175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6" name="Rectángulo 5">
            <a:extLst>
              <a:ext uri="{FF2B5EF4-FFF2-40B4-BE49-F238E27FC236}">
                <a16:creationId xmlns:a16="http://schemas.microsoft.com/office/drawing/2014/main" id="{FA0D776C-7668-45CF-B530-A366286D5655}"/>
              </a:ext>
            </a:extLst>
          </p:cNvPr>
          <p:cNvSpPr/>
          <p:nvPr/>
        </p:nvSpPr>
        <p:spPr>
          <a:xfrm>
            <a:off x="3995225" y="1747769"/>
            <a:ext cx="422030" cy="15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3A803AA2-5104-4ED5-BDAE-1B28236B7725}"/>
              </a:ext>
            </a:extLst>
          </p:cNvPr>
          <p:cNvSpPr/>
          <p:nvPr/>
        </p:nvSpPr>
        <p:spPr>
          <a:xfrm>
            <a:off x="3995225" y="1098407"/>
            <a:ext cx="422030" cy="15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C53EA488-71E0-4CB6-B12A-03BD50341B9D}"/>
              </a:ext>
            </a:extLst>
          </p:cNvPr>
          <p:cNvSpPr/>
          <p:nvPr/>
        </p:nvSpPr>
        <p:spPr>
          <a:xfrm>
            <a:off x="7281765" y="1747769"/>
            <a:ext cx="422030" cy="15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Rectángulo 9">
            <a:extLst>
              <a:ext uri="{FF2B5EF4-FFF2-40B4-BE49-F238E27FC236}">
                <a16:creationId xmlns:a16="http://schemas.microsoft.com/office/drawing/2014/main" id="{D0C1CB88-9596-4DAE-A569-1A40F2C9AF51}"/>
              </a:ext>
            </a:extLst>
          </p:cNvPr>
          <p:cNvSpPr/>
          <p:nvPr/>
        </p:nvSpPr>
        <p:spPr>
          <a:xfrm>
            <a:off x="7281762" y="1098410"/>
            <a:ext cx="422030" cy="15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D03BC730-D702-4081-81CD-2E4B001484DD}"/>
              </a:ext>
            </a:extLst>
          </p:cNvPr>
          <p:cNvSpPr/>
          <p:nvPr/>
        </p:nvSpPr>
        <p:spPr>
          <a:xfrm>
            <a:off x="5983051" y="1761021"/>
            <a:ext cx="422030" cy="15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8515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26A34-7703-4C1E-8166-911D7A820D49}"/>
              </a:ext>
            </a:extLst>
          </p:cNvPr>
          <p:cNvSpPr>
            <a:spLocks noGrp="1"/>
          </p:cNvSpPr>
          <p:nvPr>
            <p:ph type="title"/>
          </p:nvPr>
        </p:nvSpPr>
        <p:spPr>
          <a:xfrm>
            <a:off x="1143001" y="167944"/>
            <a:ext cx="9905998" cy="1478570"/>
          </a:xfrm>
        </p:spPr>
        <p:txBody>
          <a:bodyPr/>
          <a:lstStyle/>
          <a:p>
            <a:r>
              <a:rPr lang="en-US" dirty="0"/>
              <a:t>location</a:t>
            </a:r>
          </a:p>
        </p:txBody>
      </p:sp>
      <p:pic>
        <p:nvPicPr>
          <p:cNvPr id="18" name="Marcador de contenido 17" descr="Texto, Carta&#10;&#10;Descripción generada automáticamente">
            <a:extLst>
              <a:ext uri="{FF2B5EF4-FFF2-40B4-BE49-F238E27FC236}">
                <a16:creationId xmlns:a16="http://schemas.microsoft.com/office/drawing/2014/main" id="{C75B51CE-295E-42FE-828C-98C3B1360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2642766"/>
            <a:ext cx="9123903" cy="3241199"/>
          </a:xfrm>
        </p:spPr>
      </p:pic>
      <p:sp>
        <p:nvSpPr>
          <p:cNvPr id="19" name="CuadroTexto 18">
            <a:extLst>
              <a:ext uri="{FF2B5EF4-FFF2-40B4-BE49-F238E27FC236}">
                <a16:creationId xmlns:a16="http://schemas.microsoft.com/office/drawing/2014/main" id="{9B7471E5-1171-400A-98E8-BF77141E4E90}"/>
              </a:ext>
            </a:extLst>
          </p:cNvPr>
          <p:cNvSpPr txBox="1"/>
          <p:nvPr/>
        </p:nvSpPr>
        <p:spPr>
          <a:xfrm>
            <a:off x="397565" y="1646514"/>
            <a:ext cx="10813774" cy="461665"/>
          </a:xfrm>
          <a:prstGeom prst="rect">
            <a:avLst/>
          </a:prstGeom>
          <a:noFill/>
        </p:spPr>
        <p:txBody>
          <a:bodyPr wrap="square" rtlCol="0">
            <a:spAutoFit/>
          </a:bodyPr>
          <a:lstStyle/>
          <a:p>
            <a:pPr algn="ctr"/>
            <a:r>
              <a:rPr lang="en-US" sz="2400" dirty="0"/>
              <a:t>The following list show us the first 15 places where more accidents tend to occur.</a:t>
            </a:r>
          </a:p>
        </p:txBody>
      </p:sp>
    </p:spTree>
    <p:extLst>
      <p:ext uri="{BB962C8B-B14F-4D97-AF65-F5344CB8AC3E}">
        <p14:creationId xmlns:p14="http://schemas.microsoft.com/office/powerpoint/2010/main" val="3244955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8</TotalTime>
  <Words>676</Words>
  <Application>Microsoft Office PowerPoint</Application>
  <PresentationFormat>Panorámica</PresentationFormat>
  <Paragraphs>49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Tw Cen MT</vt:lpstr>
      <vt:lpstr>Wingdings</vt:lpstr>
      <vt:lpstr>Circuito</vt:lpstr>
      <vt:lpstr>Predict the severity of car accident  </vt:lpstr>
      <vt:lpstr>Description</vt:lpstr>
      <vt:lpstr>Data acquisition and cleaning</vt:lpstr>
      <vt:lpstr>Description of the data</vt:lpstr>
      <vt:lpstr>Presentación de PowerPoint</vt:lpstr>
      <vt:lpstr>What about the people and cars involved</vt:lpstr>
      <vt:lpstr>Presentación de PowerPoint</vt:lpstr>
      <vt:lpstr>Presentación de PowerPoint</vt:lpstr>
      <vt:lpstr>location</vt:lpstr>
      <vt:lpstr>Presentación de PowerPoint</vt:lpstr>
      <vt:lpstr>Analysis when speed was the cause of the accident </vt:lpstr>
      <vt:lpstr>Presentación de PowerPoint</vt:lpstr>
      <vt:lpstr>What about the location when the speed is a factor </vt:lpstr>
      <vt:lpstr>What about the location when the speed is a factor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the severity of car accident  </dc:title>
  <dc:creator>Karla Vega Ortega</dc:creator>
  <cp:lastModifiedBy>Karla Vega Ortega</cp:lastModifiedBy>
  <cp:revision>4</cp:revision>
  <dcterms:created xsi:type="dcterms:W3CDTF">2020-10-07T04:28:39Z</dcterms:created>
  <dcterms:modified xsi:type="dcterms:W3CDTF">2020-10-07T04:36:55Z</dcterms:modified>
</cp:coreProperties>
</file>