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91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4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03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43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12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61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855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127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40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28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35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9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52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82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2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2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96F3-E82A-4402-ABD5-920C20A7108D}" type="datetimeFigureOut">
              <a:rPr lang="es-MX" smtClean="0"/>
              <a:t>05/10/2020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509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86BD8-6048-4924-8C65-25B5B2D49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468" y="1787594"/>
            <a:ext cx="8195228" cy="1641406"/>
          </a:xfrm>
        </p:spPr>
        <p:txBody>
          <a:bodyPr/>
          <a:lstStyle/>
          <a:p>
            <a:pPr algn="ctr"/>
            <a:r>
              <a:rPr lang="en-US" dirty="0"/>
              <a:t>Predict the severity of car accident	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A1D2B-DF33-41D9-A577-91E869E9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2425" y="5735637"/>
            <a:ext cx="3583472" cy="559145"/>
          </a:xfrm>
        </p:spPr>
        <p:txBody>
          <a:bodyPr/>
          <a:lstStyle/>
          <a:p>
            <a:r>
              <a:rPr lang="es-MX" dirty="0"/>
              <a:t>Karla Itzel vega ortega</a:t>
            </a:r>
          </a:p>
        </p:txBody>
      </p:sp>
    </p:spTree>
    <p:extLst>
      <p:ext uri="{BB962C8B-B14F-4D97-AF65-F5344CB8AC3E}">
        <p14:creationId xmlns:p14="http://schemas.microsoft.com/office/powerpoint/2010/main" val="418575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8F233-C036-49D4-9082-1309DAAC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1197"/>
            <a:ext cx="9905998" cy="898719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18E9F-FF36-4232-8562-A1CAC7A6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84919"/>
            <a:ext cx="9905999" cy="35713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Reduce the amount of car accidents in target zones.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how weather conditions can affect / increase road accidents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Warm people about areas where car accidents are higher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Probe that depending on the junction the probabilities to suffer a misfortune will vary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Show the reader an overall analysis of car accidents and how to avoid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BD642EC-D819-45C4-B705-38EEAF4331DF}"/>
              </a:ext>
            </a:extLst>
          </p:cNvPr>
          <p:cNvSpPr/>
          <p:nvPr/>
        </p:nvSpPr>
        <p:spPr>
          <a:xfrm>
            <a:off x="894522" y="1333058"/>
            <a:ext cx="10402955" cy="898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first step in this Capstone Project is to determine the objectives of the activity, which are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035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969BE-3683-4E40-AE27-B298256D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8"/>
            <a:ext cx="9905998" cy="1038004"/>
          </a:xfrm>
        </p:spPr>
        <p:txBody>
          <a:bodyPr/>
          <a:lstStyle/>
          <a:p>
            <a:pPr algn="ctr"/>
            <a:r>
              <a:rPr lang="es-MX" dirty="0"/>
              <a:t>Data </a:t>
            </a:r>
            <a:r>
              <a:rPr lang="es-MX" dirty="0" err="1"/>
              <a:t>acquisition</a:t>
            </a:r>
            <a:r>
              <a:rPr lang="es-MX" dirty="0"/>
              <a:t> and </a:t>
            </a:r>
            <a:r>
              <a:rPr lang="es-MX" dirty="0" err="1"/>
              <a:t>cleaning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91522-2B30-47C8-AF78-B5AFBF22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288"/>
            <a:ext cx="9905999" cy="3366051"/>
          </a:xfrm>
        </p:spPr>
        <p:txBody>
          <a:bodyPr>
            <a:normAutofit/>
          </a:bodyPr>
          <a:lstStyle/>
          <a:p>
            <a:r>
              <a:rPr lang="en-US" dirty="0"/>
              <a:t>The information was taken from the Excel of the course Applied Data Science Capstone, with the following characteristics:</a:t>
            </a:r>
          </a:p>
          <a:p>
            <a:pPr lvl="1"/>
            <a:r>
              <a:rPr lang="en-US" dirty="0"/>
              <a:t>194,673 total information rows </a:t>
            </a:r>
          </a:p>
          <a:p>
            <a:pPr lvl="1"/>
            <a:r>
              <a:rPr lang="en-US" dirty="0"/>
              <a:t>38 attributes, this exercise will only take into consideration 8 columns: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LOCATION, PERSONCOUNT, VEHCOUNT, JUNCTIONTYPE, WEATHER, ROADCOND, LIGHTCOND, SPEEDING</a:t>
            </a:r>
          </a:p>
          <a:p>
            <a:pPr lvl="1"/>
            <a:r>
              <a:rPr lang="en-US" dirty="0"/>
              <a:t>Due to location is a main characteristic and there are rows with no address the universe reduce to 191,997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CEDAB2-71B0-4627-9AAB-B9E38BDD9B6F}"/>
              </a:ext>
            </a:extLst>
          </p:cNvPr>
          <p:cNvSpPr txBox="1"/>
          <p:nvPr/>
        </p:nvSpPr>
        <p:spPr>
          <a:xfrm>
            <a:off x="1141413" y="5393635"/>
            <a:ext cx="96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 will help us to achieve the main objective which is to reduce the amount of car accidents</a:t>
            </a:r>
          </a:p>
        </p:txBody>
      </p:sp>
    </p:spTree>
    <p:extLst>
      <p:ext uri="{BB962C8B-B14F-4D97-AF65-F5344CB8AC3E}">
        <p14:creationId xmlns:p14="http://schemas.microsoft.com/office/powerpoint/2010/main" val="363842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5F9AB2-46EA-4B48-BA96-C4D12413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571" y="291493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Description of the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FA2118-0826-4F6D-85D3-760DBF89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It is possible to see that the number of accidents increased when the </a:t>
            </a:r>
            <a:r>
              <a:rPr lang="en-US" sz="2000" dirty="0" err="1"/>
              <a:t>JunctionType</a:t>
            </a:r>
            <a:r>
              <a:rPr lang="en-US" sz="2000" dirty="0"/>
              <a:t> is Mid-Block (not related to the intersection) </a:t>
            </a:r>
          </a:p>
          <a:p>
            <a:r>
              <a:rPr lang="en-US" sz="2000" dirty="0"/>
              <a:t>The Data “Unknown” is not representative so we might say that the distribution could be accepted</a:t>
            </a:r>
          </a:p>
          <a:p>
            <a:r>
              <a:rPr lang="en-US" sz="2000" dirty="0"/>
              <a:t>In Ramp Junctions is where there are least accidents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660DD96E-C564-46D1-8947-1992AB380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3" y="618518"/>
            <a:ext cx="5092373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972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1D219CD-3C0F-4933-9B75-BA1ADE87426F}"/>
              </a:ext>
            </a:extLst>
          </p:cNvPr>
          <p:cNvSpPr txBox="1"/>
          <p:nvPr/>
        </p:nvSpPr>
        <p:spPr>
          <a:xfrm>
            <a:off x="409575" y="636587"/>
            <a:ext cx="5589271" cy="1192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As seen, accidents are likely to happen when the climate conditions ARE CLEAR. </a:t>
            </a:r>
          </a:p>
          <a:p>
            <a:pPr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THEY OCCUR WHEN WEATHER IS REAINING AND OVERCAST BUT IT IS NOT SIGNIFICANT</a:t>
            </a:r>
          </a:p>
        </p:txBody>
      </p:sp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E57ED87-F104-4160-AD10-AA5701E77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27" y="2448971"/>
            <a:ext cx="4464312" cy="41551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078549BD-6097-4613-A53D-C5FEA38CF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63" y="456312"/>
            <a:ext cx="4988333" cy="39853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247A7B4-7AFD-43C4-8CED-C08F2939208F}"/>
              </a:ext>
            </a:extLst>
          </p:cNvPr>
          <p:cNvSpPr txBox="1"/>
          <p:nvPr/>
        </p:nvSpPr>
        <p:spPr>
          <a:xfrm>
            <a:off x="6194585" y="5043906"/>
            <a:ext cx="5589271" cy="1192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Roadconditions</a:t>
            </a:r>
            <a:r>
              <a:rPr lang="en-US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accidents happen when it is dry and wet.</a:t>
            </a:r>
          </a:p>
          <a:p>
            <a:pPr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There is also data with “unknown” but is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48736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271F52-A269-4F95-B4E4-9A1243C3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What about the people and cars involved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E13EFA0D-3949-468A-9594-2197C49FE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7" y="2015834"/>
            <a:ext cx="3178638" cy="28208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6FA419-BC40-45D4-9971-0235FA08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183" y="2628900"/>
            <a:ext cx="6188402" cy="26177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the left data it is possible to see that the people involved in an accident are 2.4 average and the cars are 1.9.</a:t>
            </a:r>
          </a:p>
          <a:p>
            <a:r>
              <a:rPr lang="en-US" dirty="0">
                <a:solidFill>
                  <a:srgbClr val="FFFFFF"/>
                </a:solidFill>
              </a:rPr>
              <a:t>This data show us that when accidents occur not only one car is affected nor one person. </a:t>
            </a:r>
          </a:p>
        </p:txBody>
      </p:sp>
    </p:spTree>
    <p:extLst>
      <p:ext uri="{BB962C8B-B14F-4D97-AF65-F5344CB8AC3E}">
        <p14:creationId xmlns:p14="http://schemas.microsoft.com/office/powerpoint/2010/main" val="2454817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D33D7B-3A19-4A6A-B2A3-4B718451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endParaRPr lang="es-MX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6F8442-30D7-4C8C-BFE8-1EFF92F0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2899811"/>
            <a:ext cx="11501437" cy="3606573"/>
          </a:xfrm>
        </p:spPr>
        <p:txBody>
          <a:bodyPr>
            <a:normAutofit/>
          </a:bodyPr>
          <a:lstStyle/>
          <a:p>
            <a:r>
              <a:rPr lang="en-US" sz="2000" dirty="0"/>
              <a:t>In this chart I wanted to show the relations between Weather and </a:t>
            </a:r>
            <a:r>
              <a:rPr lang="en-US" sz="2000" dirty="0" err="1"/>
              <a:t>JunctionType</a:t>
            </a:r>
            <a:r>
              <a:rPr lang="en-US" sz="2000" dirty="0"/>
              <a:t> and when accidents are more likely to happen. </a:t>
            </a:r>
          </a:p>
          <a:p>
            <a:r>
              <a:rPr lang="en-US" sz="2000" dirty="0"/>
              <a:t>We can see that there are higher chances to suffer a misfortune if the following conditions are happening</a:t>
            </a:r>
          </a:p>
          <a:p>
            <a:pPr lvl="1"/>
            <a:r>
              <a:rPr lang="en-US" sz="1600" dirty="0"/>
              <a:t>The weather is clear and the </a:t>
            </a:r>
            <a:r>
              <a:rPr lang="en-US" sz="1600" dirty="0" err="1"/>
              <a:t>Junctiontype</a:t>
            </a:r>
            <a:r>
              <a:rPr lang="en-US" sz="1600" dirty="0"/>
              <a:t> is Mid-Block</a:t>
            </a:r>
          </a:p>
          <a:p>
            <a:pPr lvl="1"/>
            <a:r>
              <a:rPr lang="en-US" sz="1600" dirty="0"/>
              <a:t>The weather is clear and the </a:t>
            </a:r>
            <a:r>
              <a:rPr lang="en-US" sz="1600" dirty="0" err="1"/>
              <a:t>Junctiontype</a:t>
            </a:r>
            <a:r>
              <a:rPr lang="en-US" sz="1600" dirty="0"/>
              <a:t> is At Intersection</a:t>
            </a:r>
          </a:p>
          <a:p>
            <a:pPr lvl="1"/>
            <a:r>
              <a:rPr lang="en-US" sz="1600" dirty="0"/>
              <a:t>The weather is raining and the </a:t>
            </a:r>
            <a:r>
              <a:rPr lang="en-US" sz="1600" dirty="0" err="1"/>
              <a:t>Junctiontype</a:t>
            </a:r>
            <a:r>
              <a:rPr lang="en-US" sz="1600" dirty="0"/>
              <a:t> is Mid-Block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5" name="Marcador de contenido 4" descr="Imagen que contiene 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237A8C5-CCEC-4261-9AFA-557B4EFEC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0" y="351616"/>
            <a:ext cx="11444563" cy="23175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FA0D776C-7668-45CF-B530-A366286D5655}"/>
              </a:ext>
            </a:extLst>
          </p:cNvPr>
          <p:cNvSpPr/>
          <p:nvPr/>
        </p:nvSpPr>
        <p:spPr>
          <a:xfrm>
            <a:off x="3995225" y="1747769"/>
            <a:ext cx="422030" cy="155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803AA2-5104-4ED5-BDAE-1B28236B7725}"/>
              </a:ext>
            </a:extLst>
          </p:cNvPr>
          <p:cNvSpPr/>
          <p:nvPr/>
        </p:nvSpPr>
        <p:spPr>
          <a:xfrm>
            <a:off x="3995225" y="1098407"/>
            <a:ext cx="422030" cy="155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EA488-71E0-4CB6-B12A-03BD50341B9D}"/>
              </a:ext>
            </a:extLst>
          </p:cNvPr>
          <p:cNvSpPr/>
          <p:nvPr/>
        </p:nvSpPr>
        <p:spPr>
          <a:xfrm>
            <a:off x="7281765" y="1747769"/>
            <a:ext cx="422030" cy="155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0C1CB88-9596-4DAE-A569-1A40F2C9AF51}"/>
              </a:ext>
            </a:extLst>
          </p:cNvPr>
          <p:cNvSpPr/>
          <p:nvPr/>
        </p:nvSpPr>
        <p:spPr>
          <a:xfrm>
            <a:off x="7281762" y="1098410"/>
            <a:ext cx="422030" cy="155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03BC730-D702-4081-81CD-2E4B001484DD}"/>
              </a:ext>
            </a:extLst>
          </p:cNvPr>
          <p:cNvSpPr/>
          <p:nvPr/>
        </p:nvSpPr>
        <p:spPr>
          <a:xfrm>
            <a:off x="5983051" y="1761021"/>
            <a:ext cx="422030" cy="155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15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26A34-7703-4C1E-8166-911D7A82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944"/>
            <a:ext cx="9905998" cy="1478570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pic>
        <p:nvPicPr>
          <p:cNvPr id="18" name="Marcador de contenido 17" descr="Texto, Carta&#10;&#10;Descripción generada automáticamente">
            <a:extLst>
              <a:ext uri="{FF2B5EF4-FFF2-40B4-BE49-F238E27FC236}">
                <a16:creationId xmlns:a16="http://schemas.microsoft.com/office/drawing/2014/main" id="{C75B51CE-295E-42FE-828C-98C3B136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642766"/>
            <a:ext cx="9123903" cy="3241199"/>
          </a:xfr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B7471E5-1171-400A-98E8-BF77141E4E90}"/>
              </a:ext>
            </a:extLst>
          </p:cNvPr>
          <p:cNvSpPr txBox="1"/>
          <p:nvPr/>
        </p:nvSpPr>
        <p:spPr>
          <a:xfrm>
            <a:off x="397565" y="1646514"/>
            <a:ext cx="1081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following list show us the first 15 places where more accidents tend to occur.</a:t>
            </a:r>
          </a:p>
        </p:txBody>
      </p:sp>
    </p:spTree>
    <p:extLst>
      <p:ext uri="{BB962C8B-B14F-4D97-AF65-F5344CB8AC3E}">
        <p14:creationId xmlns:p14="http://schemas.microsoft.com/office/powerpoint/2010/main" val="32449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0A0A1-AF60-458B-9C2F-ED908DE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466"/>
            <a:ext cx="9905998" cy="147857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9B589-1579-41A0-A689-CD72FAC22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664765"/>
          </a:xfrm>
        </p:spPr>
        <p:txBody>
          <a:bodyPr/>
          <a:lstStyle/>
          <a:p>
            <a:r>
              <a:rPr lang="en-US" dirty="0"/>
              <a:t>The objective of this case study was to analyze where accident are more likely to occur. </a:t>
            </a:r>
          </a:p>
          <a:p>
            <a:r>
              <a:rPr lang="en-US" dirty="0"/>
              <a:t>The results are the following, overall, people will have more chances to suffer a car accident if…</a:t>
            </a:r>
          </a:p>
          <a:p>
            <a:pPr lvl="1"/>
            <a:r>
              <a:rPr lang="en-US" dirty="0"/>
              <a:t>They are driving trough the first 15 – 50 locations shown in the </a:t>
            </a:r>
            <a:r>
              <a:rPr lang="en-US" dirty="0" err="1"/>
              <a:t>Jupyter</a:t>
            </a:r>
            <a:r>
              <a:rPr lang="en-US" dirty="0"/>
              <a:t> Notebook (The first 15 are show in the slide 8)</a:t>
            </a:r>
          </a:p>
          <a:p>
            <a:pPr lvl="1"/>
            <a:r>
              <a:rPr lang="en-US" dirty="0"/>
              <a:t>They are driving when t</a:t>
            </a:r>
            <a:r>
              <a:rPr lang="en-US" sz="2000" dirty="0"/>
              <a:t>he weather is clear, the </a:t>
            </a:r>
            <a:r>
              <a:rPr lang="en-US" sz="2000" dirty="0" err="1"/>
              <a:t>Junctiontype</a:t>
            </a:r>
            <a:r>
              <a:rPr lang="en-US" sz="2000" dirty="0"/>
              <a:t> is Mid-Block and ROADCOND is Dry</a:t>
            </a:r>
          </a:p>
          <a:p>
            <a:pPr lvl="1"/>
            <a:r>
              <a:rPr lang="en-US" dirty="0"/>
              <a:t>Finally the people involver is 2.5 per accident and 1.9 vehicles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3933BA5-02C5-4403-90AD-65D7EF29AFF0}"/>
              </a:ext>
            </a:extLst>
          </p:cNvPr>
          <p:cNvSpPr/>
          <p:nvPr/>
        </p:nvSpPr>
        <p:spPr>
          <a:xfrm>
            <a:off x="1431237" y="6069496"/>
            <a:ext cx="9496906" cy="488038"/>
          </a:xfrm>
          <a:prstGeom prst="rightArrow">
            <a:avLst/>
          </a:prstGeom>
          <a:noFill/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01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517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Circuito</vt:lpstr>
      <vt:lpstr>Predict the severity of car accident  </vt:lpstr>
      <vt:lpstr>Description</vt:lpstr>
      <vt:lpstr>Data acquisition and cleaning</vt:lpstr>
      <vt:lpstr>Description of the data</vt:lpstr>
      <vt:lpstr>Presentación de PowerPoint</vt:lpstr>
      <vt:lpstr>What about the people and cars involved</vt:lpstr>
      <vt:lpstr>Presentación de PowerPoint</vt:lpstr>
      <vt:lpstr>location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severity of car accident  </dc:title>
  <dc:creator>Karla Vega Ortega</dc:creator>
  <cp:lastModifiedBy>Karla Vega Ortega</cp:lastModifiedBy>
  <cp:revision>4</cp:revision>
  <dcterms:created xsi:type="dcterms:W3CDTF">2020-10-06T03:48:56Z</dcterms:created>
  <dcterms:modified xsi:type="dcterms:W3CDTF">2020-10-06T04:53:41Z</dcterms:modified>
</cp:coreProperties>
</file>