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cade Gamer" panose="020B0604020202020204" charset="0"/>
      <p:regular r:id="rId10"/>
    </p:embeddedFont>
    <p:embeddedFont>
      <p:font typeface="Glacial Indifference" panose="020B0604020202020204" charset="0"/>
      <p:regular r:id="rId11"/>
    </p:embeddedFont>
    <p:embeddedFont>
      <p:font typeface="Retropix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gif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31784" y="1425520"/>
            <a:ext cx="13609182" cy="5013881"/>
            <a:chOff x="0" y="0"/>
            <a:chExt cx="585926" cy="2158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85926" cy="215866"/>
            </a:xfrm>
            <a:custGeom>
              <a:avLst/>
              <a:gdLst/>
              <a:ahLst/>
              <a:cxnLst/>
              <a:rect l="l" t="t" r="r" b="b"/>
              <a:pathLst>
                <a:path w="585926" h="215866">
                  <a:moveTo>
                    <a:pt x="0" y="0"/>
                  </a:moveTo>
                  <a:lnTo>
                    <a:pt x="585926" y="0"/>
                  </a:lnTo>
                  <a:lnTo>
                    <a:pt x="585926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F55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85926" cy="2539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67918" y="8659085"/>
            <a:ext cx="5401791" cy="844071"/>
            <a:chOff x="0" y="0"/>
            <a:chExt cx="129585" cy="2024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9585" cy="20249"/>
            </a:xfrm>
            <a:custGeom>
              <a:avLst/>
              <a:gdLst/>
              <a:ahLst/>
              <a:cxnLst/>
              <a:rect l="l" t="t" r="r" b="b"/>
              <a:pathLst>
                <a:path w="129585" h="20249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F55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18291" y="8659085"/>
            <a:ext cx="5401791" cy="844071"/>
            <a:chOff x="0" y="0"/>
            <a:chExt cx="129585" cy="2024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9585" cy="20249"/>
            </a:xfrm>
            <a:custGeom>
              <a:avLst/>
              <a:gdLst/>
              <a:ahLst/>
              <a:cxnLst/>
              <a:rect l="l" t="t" r="r" b="b"/>
              <a:pathLst>
                <a:path w="129585" h="20249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F55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983062" y="7919729"/>
            <a:ext cx="642672" cy="575192"/>
          </a:xfrm>
          <a:custGeom>
            <a:avLst/>
            <a:gdLst/>
            <a:ahLst/>
            <a:cxnLst/>
            <a:rect l="l" t="t" r="r" b="b"/>
            <a:pathLst>
              <a:path w="642672" h="575192">
                <a:moveTo>
                  <a:pt x="0" y="0"/>
                </a:moveTo>
                <a:lnTo>
                  <a:pt x="642672" y="0"/>
                </a:lnTo>
                <a:lnTo>
                  <a:pt x="642672" y="575192"/>
                </a:lnTo>
                <a:lnTo>
                  <a:pt x="0" y="57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/>
          <p:cNvSpPr txBox="1"/>
          <p:nvPr/>
        </p:nvSpPr>
        <p:spPr>
          <a:xfrm>
            <a:off x="2659420" y="2471491"/>
            <a:ext cx="12953911" cy="2950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29"/>
              </a:lnSpc>
            </a:pPr>
            <a:r>
              <a:rPr lang="en-US" sz="10864">
                <a:solidFill>
                  <a:srgbClr val="FFE34D"/>
                </a:solidFill>
                <a:latin typeface="Retropix"/>
                <a:ea typeface="Retropix"/>
                <a:cs typeface="Retropix"/>
                <a:sym typeface="Retropix"/>
              </a:rPr>
              <a:t>ABYA YALA</a:t>
            </a:r>
          </a:p>
          <a:p>
            <a:pPr algn="ctr">
              <a:lnSpc>
                <a:spcPts val="10429"/>
              </a:lnSpc>
            </a:pPr>
            <a:r>
              <a:rPr lang="en-US" sz="10864">
                <a:solidFill>
                  <a:srgbClr val="FFE34D"/>
                </a:solidFill>
                <a:latin typeface="Retropix"/>
                <a:ea typeface="Retropix"/>
                <a:cs typeface="Retropix"/>
                <a:sym typeface="Retropix"/>
              </a:rPr>
              <a:t>FREDOOM FIGHTERS</a:t>
            </a:r>
          </a:p>
        </p:txBody>
      </p:sp>
      <p:sp>
        <p:nvSpPr>
          <p:cNvPr id="13" name="Freeform 13"/>
          <p:cNvSpPr/>
          <p:nvPr/>
        </p:nvSpPr>
        <p:spPr>
          <a:xfrm>
            <a:off x="3943593" y="7919729"/>
            <a:ext cx="642672" cy="575192"/>
          </a:xfrm>
          <a:custGeom>
            <a:avLst/>
            <a:gdLst/>
            <a:ahLst/>
            <a:cxnLst/>
            <a:rect l="l" t="t" r="r" b="b"/>
            <a:pathLst>
              <a:path w="642672" h="575192">
                <a:moveTo>
                  <a:pt x="0" y="0"/>
                </a:moveTo>
                <a:lnTo>
                  <a:pt x="642672" y="0"/>
                </a:lnTo>
                <a:lnTo>
                  <a:pt x="642672" y="575192"/>
                </a:lnTo>
                <a:lnTo>
                  <a:pt x="0" y="5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4" name="Freeform 14"/>
          <p:cNvSpPr/>
          <p:nvPr/>
        </p:nvSpPr>
        <p:spPr>
          <a:xfrm>
            <a:off x="4900758" y="7919729"/>
            <a:ext cx="642672" cy="575192"/>
          </a:xfrm>
          <a:custGeom>
            <a:avLst/>
            <a:gdLst/>
            <a:ahLst/>
            <a:cxnLst/>
            <a:rect l="l" t="t" r="r" b="b"/>
            <a:pathLst>
              <a:path w="642672" h="575192">
                <a:moveTo>
                  <a:pt x="0" y="0"/>
                </a:moveTo>
                <a:lnTo>
                  <a:pt x="642672" y="0"/>
                </a:lnTo>
                <a:lnTo>
                  <a:pt x="642672" y="575192"/>
                </a:lnTo>
                <a:lnTo>
                  <a:pt x="0" y="575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5" name="Freeform 15"/>
          <p:cNvSpPr/>
          <p:nvPr/>
        </p:nvSpPr>
        <p:spPr>
          <a:xfrm>
            <a:off x="13576184" y="7919729"/>
            <a:ext cx="642672" cy="575192"/>
          </a:xfrm>
          <a:custGeom>
            <a:avLst/>
            <a:gdLst/>
            <a:ahLst/>
            <a:cxnLst/>
            <a:rect l="l" t="t" r="r" b="b"/>
            <a:pathLst>
              <a:path w="642672" h="575192">
                <a:moveTo>
                  <a:pt x="0" y="0"/>
                </a:moveTo>
                <a:lnTo>
                  <a:pt x="642673" y="0"/>
                </a:lnTo>
                <a:lnTo>
                  <a:pt x="642673" y="575192"/>
                </a:lnTo>
                <a:lnTo>
                  <a:pt x="0" y="575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6" name="Freeform 16"/>
          <p:cNvSpPr/>
          <p:nvPr/>
        </p:nvSpPr>
        <p:spPr>
          <a:xfrm>
            <a:off x="14637957" y="7919729"/>
            <a:ext cx="642672" cy="575192"/>
          </a:xfrm>
          <a:custGeom>
            <a:avLst/>
            <a:gdLst/>
            <a:ahLst/>
            <a:cxnLst/>
            <a:rect l="l" t="t" r="r" b="b"/>
            <a:pathLst>
              <a:path w="642672" h="575192">
                <a:moveTo>
                  <a:pt x="0" y="0"/>
                </a:moveTo>
                <a:lnTo>
                  <a:pt x="642672" y="0"/>
                </a:lnTo>
                <a:lnTo>
                  <a:pt x="642672" y="575192"/>
                </a:lnTo>
                <a:lnTo>
                  <a:pt x="0" y="575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7" name="Freeform 17"/>
          <p:cNvSpPr/>
          <p:nvPr/>
        </p:nvSpPr>
        <p:spPr>
          <a:xfrm>
            <a:off x="12619187" y="7919729"/>
            <a:ext cx="642672" cy="575192"/>
          </a:xfrm>
          <a:custGeom>
            <a:avLst/>
            <a:gdLst/>
            <a:ahLst/>
            <a:cxnLst/>
            <a:rect l="l" t="t" r="r" b="b"/>
            <a:pathLst>
              <a:path w="642672" h="575192">
                <a:moveTo>
                  <a:pt x="0" y="0"/>
                </a:moveTo>
                <a:lnTo>
                  <a:pt x="642672" y="0"/>
                </a:lnTo>
                <a:lnTo>
                  <a:pt x="642672" y="575192"/>
                </a:lnTo>
                <a:lnTo>
                  <a:pt x="0" y="57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8" name="AutoShape 18"/>
          <p:cNvSpPr/>
          <p:nvPr/>
        </p:nvSpPr>
        <p:spPr>
          <a:xfrm>
            <a:off x="5958305" y="8207325"/>
            <a:ext cx="6371390" cy="0"/>
          </a:xfrm>
          <a:prstGeom prst="line">
            <a:avLst/>
          </a:prstGeom>
          <a:ln w="104775" cap="flat">
            <a:solidFill>
              <a:srgbClr val="FFE34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19" name="AutoShape 19"/>
          <p:cNvSpPr/>
          <p:nvPr/>
        </p:nvSpPr>
        <p:spPr>
          <a:xfrm flipV="1">
            <a:off x="9159144" y="8494921"/>
            <a:ext cx="0" cy="1008235"/>
          </a:xfrm>
          <a:prstGeom prst="line">
            <a:avLst/>
          </a:prstGeom>
          <a:ln w="104775" cap="flat">
            <a:solidFill>
              <a:srgbClr val="FFE34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5983379" y="14551980"/>
            <a:ext cx="6305993" cy="141884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id="21" name="Group 21"/>
          <p:cNvGrpSpPr/>
          <p:nvPr/>
        </p:nvGrpSpPr>
        <p:grpSpPr>
          <a:xfrm>
            <a:off x="12983605" y="14551980"/>
            <a:ext cx="2328852" cy="1418849"/>
            <a:chOff x="0" y="0"/>
            <a:chExt cx="55867" cy="3403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867" cy="34037"/>
            </a:xfrm>
            <a:custGeom>
              <a:avLst/>
              <a:gdLst/>
              <a:ahLst/>
              <a:cxnLst/>
              <a:rect l="l" t="t" r="r" b="b"/>
              <a:pathLst>
                <a:path w="55867" h="3403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2975437" y="14551980"/>
            <a:ext cx="2328852" cy="1418849"/>
            <a:chOff x="0" y="0"/>
            <a:chExt cx="55867" cy="3403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867" cy="34037"/>
            </a:xfrm>
            <a:custGeom>
              <a:avLst/>
              <a:gdLst/>
              <a:ahLst/>
              <a:cxnLst/>
              <a:rect l="l" t="t" r="r" b="b"/>
              <a:pathLst>
                <a:path w="55867" h="3403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13826695" y="14973809"/>
            <a:ext cx="642672" cy="575192"/>
          </a:xfrm>
          <a:custGeom>
            <a:avLst/>
            <a:gdLst/>
            <a:ahLst/>
            <a:cxnLst/>
            <a:rect l="l" t="t" r="r" b="b"/>
            <a:pathLst>
              <a:path w="642672" h="575192">
                <a:moveTo>
                  <a:pt x="0" y="0"/>
                </a:moveTo>
                <a:lnTo>
                  <a:pt x="642673" y="0"/>
                </a:lnTo>
                <a:lnTo>
                  <a:pt x="642673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8" name="Freeform 28"/>
          <p:cNvSpPr/>
          <p:nvPr/>
        </p:nvSpPr>
        <p:spPr>
          <a:xfrm>
            <a:off x="3833672" y="14973809"/>
            <a:ext cx="642672" cy="575192"/>
          </a:xfrm>
          <a:custGeom>
            <a:avLst/>
            <a:gdLst/>
            <a:ahLst/>
            <a:cxnLst/>
            <a:rect l="l" t="t" r="r" b="b"/>
            <a:pathLst>
              <a:path w="642672" h="575192">
                <a:moveTo>
                  <a:pt x="0" y="0"/>
                </a:moveTo>
                <a:lnTo>
                  <a:pt x="642672" y="0"/>
                </a:lnTo>
                <a:lnTo>
                  <a:pt x="642672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9" name="TextBox 29"/>
          <p:cNvSpPr txBox="1"/>
          <p:nvPr/>
        </p:nvSpPr>
        <p:spPr>
          <a:xfrm>
            <a:off x="2659420" y="6801875"/>
            <a:ext cx="12953911" cy="717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4800">
                <a:solidFill>
                  <a:srgbClr val="FFE34D"/>
                </a:solidFill>
                <a:latin typeface="Retropix"/>
                <a:ea typeface="Retropix"/>
                <a:cs typeface="Retropix"/>
                <a:sym typeface="Retropix"/>
              </a:rPr>
              <a:t>SAVE THE LAND AND RECOVER THE GOLD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57326" y="1613961"/>
            <a:ext cx="14527269" cy="6777032"/>
            <a:chOff x="0" y="0"/>
            <a:chExt cx="625453" cy="2917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5453" cy="291776"/>
            </a:xfrm>
            <a:custGeom>
              <a:avLst/>
              <a:gdLst/>
              <a:ahLst/>
              <a:cxnLst/>
              <a:rect l="l" t="t" r="r" b="b"/>
              <a:pathLst>
                <a:path w="625453" h="291776">
                  <a:moveTo>
                    <a:pt x="0" y="0"/>
                  </a:moveTo>
                  <a:lnTo>
                    <a:pt x="625453" y="0"/>
                  </a:lnTo>
                  <a:lnTo>
                    <a:pt x="625453" y="291776"/>
                  </a:lnTo>
                  <a:lnTo>
                    <a:pt x="0" y="2917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F55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25453" cy="3298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32784" y="4430356"/>
            <a:ext cx="13776352" cy="2822393"/>
            <a:chOff x="0" y="0"/>
            <a:chExt cx="3228156" cy="66136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28156" cy="661360"/>
            </a:xfrm>
            <a:custGeom>
              <a:avLst/>
              <a:gdLst/>
              <a:ahLst/>
              <a:cxnLst/>
              <a:rect l="l" t="t" r="r" b="b"/>
              <a:pathLst>
                <a:path w="3228156" h="661360">
                  <a:moveTo>
                    <a:pt x="0" y="0"/>
                  </a:moveTo>
                  <a:lnTo>
                    <a:pt x="3228156" y="0"/>
                  </a:lnTo>
                  <a:lnTo>
                    <a:pt x="3228156" y="661360"/>
                  </a:lnTo>
                  <a:lnTo>
                    <a:pt x="0" y="661360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66675"/>
              <a:ext cx="3228156" cy="594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40"/>
                </a:lnSpc>
              </a:pPr>
              <a:r>
                <a:rPr lang="en-US" sz="4699" spc="-93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Game Summary</a:t>
              </a:r>
            </a:p>
            <a:p>
              <a:pPr algn="ctr">
                <a:lnSpc>
                  <a:spcPts val="4840"/>
                </a:lnSpc>
              </a:pPr>
              <a:r>
                <a:rPr lang="en-US" sz="4699" spc="-93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Level Scene Design </a:t>
              </a:r>
            </a:p>
            <a:p>
              <a:pPr algn="ctr">
                <a:lnSpc>
                  <a:spcPts val="4840"/>
                </a:lnSpc>
              </a:pPr>
              <a:r>
                <a:rPr lang="en-US" sz="4699" spc="-93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Mechanics</a:t>
              </a:r>
            </a:p>
            <a:p>
              <a:pPr algn="ctr">
                <a:lnSpc>
                  <a:spcPts val="4840"/>
                </a:lnSpc>
              </a:pPr>
              <a:endParaRPr lang="en-US" sz="4699" spc="-93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332784" y="2707173"/>
            <a:ext cx="13776352" cy="1387748"/>
            <a:chOff x="0" y="0"/>
            <a:chExt cx="3228156" cy="3251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28156" cy="325185"/>
            </a:xfrm>
            <a:custGeom>
              <a:avLst/>
              <a:gdLst/>
              <a:ahLst/>
              <a:cxnLst/>
              <a:rect l="l" t="t" r="r" b="b"/>
              <a:pathLst>
                <a:path w="3228156" h="325185">
                  <a:moveTo>
                    <a:pt x="0" y="0"/>
                  </a:moveTo>
                  <a:lnTo>
                    <a:pt x="3228156" y="0"/>
                  </a:lnTo>
                  <a:lnTo>
                    <a:pt x="3228156" y="325185"/>
                  </a:lnTo>
                  <a:lnTo>
                    <a:pt x="0" y="325185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04775"/>
              <a:ext cx="3228156" cy="2204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106"/>
                </a:lnSpc>
              </a:pPr>
              <a:r>
                <a:rPr lang="en-US" sz="6899" spc="-137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AGENDA</a:t>
              </a:r>
            </a:p>
          </p:txBody>
        </p:sp>
      </p:grpSp>
      <p:sp>
        <p:nvSpPr>
          <p:cNvPr id="11" name="AutoShape 11"/>
          <p:cNvSpPr/>
          <p:nvPr/>
        </p:nvSpPr>
        <p:spPr>
          <a:xfrm>
            <a:off x="5958305" y="3911067"/>
            <a:ext cx="6371390" cy="0"/>
          </a:xfrm>
          <a:prstGeom prst="line">
            <a:avLst/>
          </a:prstGeom>
          <a:ln w="104775" cap="flat">
            <a:solidFill>
              <a:srgbClr val="FFE34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12" name="Freeform 12"/>
          <p:cNvSpPr/>
          <p:nvPr/>
        </p:nvSpPr>
        <p:spPr>
          <a:xfrm>
            <a:off x="13592125" y="4679479"/>
            <a:ext cx="1714548" cy="1714548"/>
          </a:xfrm>
          <a:custGeom>
            <a:avLst/>
            <a:gdLst/>
            <a:ahLst/>
            <a:cxnLst/>
            <a:rect l="l" t="t" r="r" b="b"/>
            <a:pathLst>
              <a:path w="1714548" h="1714548">
                <a:moveTo>
                  <a:pt x="0" y="0"/>
                </a:moveTo>
                <a:lnTo>
                  <a:pt x="1714547" y="0"/>
                </a:lnTo>
                <a:lnTo>
                  <a:pt x="1714547" y="1714548"/>
                </a:lnTo>
                <a:lnTo>
                  <a:pt x="0" y="17145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3" name="Freeform 13"/>
          <p:cNvSpPr/>
          <p:nvPr/>
        </p:nvSpPr>
        <p:spPr>
          <a:xfrm>
            <a:off x="2962216" y="4679479"/>
            <a:ext cx="1714548" cy="1714548"/>
          </a:xfrm>
          <a:custGeom>
            <a:avLst/>
            <a:gdLst/>
            <a:ahLst/>
            <a:cxnLst/>
            <a:rect l="l" t="t" r="r" b="b"/>
            <a:pathLst>
              <a:path w="1714548" h="1714548">
                <a:moveTo>
                  <a:pt x="0" y="0"/>
                </a:moveTo>
                <a:lnTo>
                  <a:pt x="1714548" y="0"/>
                </a:lnTo>
                <a:lnTo>
                  <a:pt x="1714548" y="1714548"/>
                </a:lnTo>
                <a:lnTo>
                  <a:pt x="0" y="17145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57326" y="1613961"/>
            <a:ext cx="14527269" cy="6777032"/>
            <a:chOff x="0" y="0"/>
            <a:chExt cx="625453" cy="2917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5453" cy="291776"/>
            </a:xfrm>
            <a:custGeom>
              <a:avLst/>
              <a:gdLst/>
              <a:ahLst/>
              <a:cxnLst/>
              <a:rect l="l" t="t" r="r" b="b"/>
              <a:pathLst>
                <a:path w="625453" h="291776">
                  <a:moveTo>
                    <a:pt x="0" y="0"/>
                  </a:moveTo>
                  <a:lnTo>
                    <a:pt x="625453" y="0"/>
                  </a:lnTo>
                  <a:lnTo>
                    <a:pt x="625453" y="291776"/>
                  </a:lnTo>
                  <a:lnTo>
                    <a:pt x="0" y="2917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F55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25453" cy="3298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55824" y="5143500"/>
            <a:ext cx="13776352" cy="2153664"/>
            <a:chOff x="0" y="0"/>
            <a:chExt cx="3228156" cy="5046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28156" cy="504659"/>
            </a:xfrm>
            <a:custGeom>
              <a:avLst/>
              <a:gdLst/>
              <a:ahLst/>
              <a:cxnLst/>
              <a:rect l="l" t="t" r="r" b="b"/>
              <a:pathLst>
                <a:path w="3228156" h="504659">
                  <a:moveTo>
                    <a:pt x="0" y="0"/>
                  </a:moveTo>
                  <a:lnTo>
                    <a:pt x="3228156" y="0"/>
                  </a:lnTo>
                  <a:lnTo>
                    <a:pt x="3228156" y="504659"/>
                  </a:lnTo>
                  <a:lnTo>
                    <a:pt x="0" y="504659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7625"/>
              <a:ext cx="3228156" cy="4570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04"/>
                </a:lnSpc>
              </a:pPr>
              <a:r>
                <a:rPr lang="en-US" sz="3499" spc="-69" dirty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Story: Colonizers have attacked an Indigenous village, stealing gold and destroying the land. Brave defenders must chase them into the forest to get the gold back and protect their home.</a:t>
              </a:r>
            </a:p>
            <a:p>
              <a:pPr algn="ctr">
                <a:lnSpc>
                  <a:spcPts val="3604"/>
                </a:lnSpc>
              </a:pPr>
              <a:endParaRPr lang="en-US" sz="3499" spc="-69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332784" y="3655324"/>
            <a:ext cx="13776352" cy="782064"/>
            <a:chOff x="0" y="0"/>
            <a:chExt cx="3228156" cy="18325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28156" cy="183258"/>
            </a:xfrm>
            <a:custGeom>
              <a:avLst/>
              <a:gdLst/>
              <a:ahLst/>
              <a:cxnLst/>
              <a:rect l="l" t="t" r="r" b="b"/>
              <a:pathLst>
                <a:path w="3228156" h="183258">
                  <a:moveTo>
                    <a:pt x="0" y="0"/>
                  </a:moveTo>
                  <a:lnTo>
                    <a:pt x="3228156" y="0"/>
                  </a:lnTo>
                  <a:lnTo>
                    <a:pt x="3228156" y="183258"/>
                  </a:lnTo>
                  <a:lnTo>
                    <a:pt x="0" y="183258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7625"/>
              <a:ext cx="3228156" cy="1356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04"/>
                </a:lnSpc>
              </a:pPr>
              <a:r>
                <a:rPr lang="en-US" sz="3499" spc="-69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Genre: Action-adventure, side-scrolling platformer.</a:t>
              </a:r>
            </a:p>
          </p:txBody>
        </p:sp>
      </p:grpSp>
      <p:sp>
        <p:nvSpPr>
          <p:cNvPr id="11" name="AutoShape 11"/>
          <p:cNvSpPr/>
          <p:nvPr/>
        </p:nvSpPr>
        <p:spPr>
          <a:xfrm>
            <a:off x="5958305" y="4950089"/>
            <a:ext cx="6371390" cy="0"/>
          </a:xfrm>
          <a:prstGeom prst="line">
            <a:avLst/>
          </a:prstGeom>
          <a:ln w="104775" cap="flat">
            <a:solidFill>
              <a:srgbClr val="FFE34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12" name="TextBox 12"/>
          <p:cNvSpPr txBox="1"/>
          <p:nvPr/>
        </p:nvSpPr>
        <p:spPr>
          <a:xfrm>
            <a:off x="2667045" y="1896181"/>
            <a:ext cx="12953911" cy="1298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</a:pPr>
            <a:r>
              <a:rPr lang="en-US" sz="4800">
                <a:solidFill>
                  <a:srgbClr val="FFE34D"/>
                </a:solidFill>
                <a:latin typeface="Retropix"/>
                <a:ea typeface="Retropix"/>
                <a:cs typeface="Retropix"/>
                <a:sym typeface="Retropix"/>
              </a:rPr>
              <a:t>ABYA YALA</a:t>
            </a:r>
          </a:p>
          <a:p>
            <a:pPr algn="ctr">
              <a:lnSpc>
                <a:spcPts val="4608"/>
              </a:lnSpc>
            </a:pPr>
            <a:r>
              <a:rPr lang="en-US" sz="4800">
                <a:solidFill>
                  <a:srgbClr val="FFE34D"/>
                </a:solidFill>
                <a:latin typeface="Retropix"/>
                <a:ea typeface="Retropix"/>
                <a:cs typeface="Retropix"/>
                <a:sym typeface="Retropix"/>
              </a:rPr>
              <a:t>FREDOOM FIGHTERS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57326" y="1613961"/>
            <a:ext cx="14527269" cy="7339783"/>
            <a:chOff x="0" y="0"/>
            <a:chExt cx="625453" cy="3160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5453" cy="316005"/>
            </a:xfrm>
            <a:custGeom>
              <a:avLst/>
              <a:gdLst/>
              <a:ahLst/>
              <a:cxnLst/>
              <a:rect l="l" t="t" r="r" b="b"/>
              <a:pathLst>
                <a:path w="625453" h="316005">
                  <a:moveTo>
                    <a:pt x="0" y="0"/>
                  </a:moveTo>
                  <a:lnTo>
                    <a:pt x="625453" y="0"/>
                  </a:lnTo>
                  <a:lnTo>
                    <a:pt x="625453" y="316005"/>
                  </a:lnTo>
                  <a:lnTo>
                    <a:pt x="0" y="316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F55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25453" cy="354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55824" y="2059625"/>
            <a:ext cx="13776352" cy="6725664"/>
            <a:chOff x="0" y="0"/>
            <a:chExt cx="3228156" cy="15759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28156" cy="1575997"/>
            </a:xfrm>
            <a:custGeom>
              <a:avLst/>
              <a:gdLst/>
              <a:ahLst/>
              <a:cxnLst/>
              <a:rect l="l" t="t" r="r" b="b"/>
              <a:pathLst>
                <a:path w="3228156" h="1575997">
                  <a:moveTo>
                    <a:pt x="0" y="0"/>
                  </a:moveTo>
                  <a:lnTo>
                    <a:pt x="3228156" y="0"/>
                  </a:lnTo>
                  <a:lnTo>
                    <a:pt x="3228156" y="1575997"/>
                  </a:lnTo>
                  <a:lnTo>
                    <a:pt x="0" y="1575997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7625"/>
              <a:ext cx="3228156" cy="15283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604"/>
                </a:lnSpc>
              </a:pPr>
              <a:r>
                <a:rPr lang="en-US" sz="3499" spc="-69" dirty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Victory: The player wins by:</a:t>
              </a:r>
            </a:p>
            <a:p>
              <a:pPr algn="l">
                <a:lnSpc>
                  <a:spcPts val="3604"/>
                </a:lnSpc>
              </a:pPr>
              <a:endParaRPr lang="en-US" sz="3499" spc="-69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  <a:p>
              <a:pPr algn="l">
                <a:lnSpc>
                  <a:spcPts val="3604"/>
                </a:lnSpc>
              </a:pPr>
              <a:r>
                <a:rPr lang="en-US" sz="3499" spc="-69" dirty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Recovering most of the stolen gold.</a:t>
              </a:r>
            </a:p>
            <a:p>
              <a:pPr algn="l">
                <a:lnSpc>
                  <a:spcPts val="3604"/>
                </a:lnSpc>
              </a:pPr>
              <a:r>
                <a:rPr lang="en-US" sz="3499" spc="-69" dirty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Defeating all soldiers/colonizers in the current level.</a:t>
              </a:r>
            </a:p>
            <a:p>
              <a:pPr algn="l">
                <a:lnSpc>
                  <a:spcPts val="3604"/>
                </a:lnSpc>
              </a:pPr>
              <a:endParaRPr lang="en-US" sz="3499" spc="-69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  <a:p>
              <a:pPr algn="l">
                <a:lnSpc>
                  <a:spcPts val="3604"/>
                </a:lnSpc>
              </a:pPr>
              <a:r>
                <a:rPr lang="en-US" sz="3499" spc="-69" dirty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Defeat: The player loses if:</a:t>
              </a:r>
            </a:p>
            <a:p>
              <a:pPr algn="l">
                <a:lnSpc>
                  <a:spcPts val="3604"/>
                </a:lnSpc>
              </a:pPr>
              <a:endParaRPr lang="en-US" sz="3499" spc="-69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  <a:p>
              <a:pPr algn="l">
                <a:lnSpc>
                  <a:spcPts val="3604"/>
                </a:lnSpc>
              </a:pPr>
              <a:r>
                <a:rPr lang="en-US" sz="3499" spc="-69" dirty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All lives are lost (no more health and lives left).</a:t>
              </a:r>
            </a:p>
            <a:p>
              <a:pPr algn="l">
                <a:lnSpc>
                  <a:spcPts val="3604"/>
                </a:lnSpc>
              </a:pPr>
              <a:r>
                <a:rPr lang="en-US" sz="3499" spc="-69" dirty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Time runs out, and the soldiers/colonizers successfully escape with the gold or secure control over the forest.</a:t>
              </a:r>
            </a:p>
            <a:p>
              <a:pPr algn="ctr">
                <a:lnSpc>
                  <a:spcPts val="3604"/>
                </a:lnSpc>
              </a:pPr>
              <a:endParaRPr lang="en-US" sz="3499" spc="-69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624159"/>
            <a:ext cx="16797067" cy="9044820"/>
            <a:chOff x="0" y="0"/>
            <a:chExt cx="723176" cy="3894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23176" cy="389413"/>
            </a:xfrm>
            <a:custGeom>
              <a:avLst/>
              <a:gdLst/>
              <a:ahLst/>
              <a:cxnLst/>
              <a:rect l="l" t="t" r="r" b="b"/>
              <a:pathLst>
                <a:path w="723176" h="389413">
                  <a:moveTo>
                    <a:pt x="0" y="0"/>
                  </a:moveTo>
                  <a:lnTo>
                    <a:pt x="723176" y="0"/>
                  </a:lnTo>
                  <a:lnTo>
                    <a:pt x="723176" y="389413"/>
                  </a:lnTo>
                  <a:lnTo>
                    <a:pt x="0" y="3894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F55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23176" cy="427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55824" y="1187350"/>
            <a:ext cx="13776352" cy="6740755"/>
            <a:chOff x="0" y="0"/>
            <a:chExt cx="3228156" cy="157953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28156" cy="1579534"/>
            </a:xfrm>
            <a:custGeom>
              <a:avLst/>
              <a:gdLst/>
              <a:ahLst/>
              <a:cxnLst/>
              <a:rect l="l" t="t" r="r" b="b"/>
              <a:pathLst>
                <a:path w="3228156" h="1579534">
                  <a:moveTo>
                    <a:pt x="0" y="0"/>
                  </a:moveTo>
                  <a:lnTo>
                    <a:pt x="3228156" y="0"/>
                  </a:lnTo>
                  <a:lnTo>
                    <a:pt x="3228156" y="1579534"/>
                  </a:lnTo>
                  <a:lnTo>
                    <a:pt x="0" y="1579534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7150"/>
              <a:ext cx="3228156" cy="15223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604"/>
                </a:lnSpc>
              </a:pPr>
              <a:endParaRPr/>
            </a:p>
            <a:p>
              <a:pPr algn="l">
                <a:lnSpc>
                  <a:spcPts val="3604"/>
                </a:lnSpc>
              </a:pPr>
              <a:endParaRPr/>
            </a:p>
            <a:p>
              <a:pPr algn="l">
                <a:lnSpc>
                  <a:spcPts val="3604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970406" y="2975075"/>
            <a:ext cx="9897825" cy="5073509"/>
          </a:xfrm>
          <a:custGeom>
            <a:avLst/>
            <a:gdLst/>
            <a:ahLst/>
            <a:cxnLst/>
            <a:rect l="l" t="t" r="r" b="b"/>
            <a:pathLst>
              <a:path w="9897825" h="5073509">
                <a:moveTo>
                  <a:pt x="0" y="0"/>
                </a:moveTo>
                <a:lnTo>
                  <a:pt x="9897825" y="0"/>
                </a:lnTo>
                <a:lnTo>
                  <a:pt x="9897825" y="5073509"/>
                </a:lnTo>
                <a:lnTo>
                  <a:pt x="0" y="50735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4" t="-11216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Freeform 9"/>
          <p:cNvSpPr/>
          <p:nvPr/>
        </p:nvSpPr>
        <p:spPr>
          <a:xfrm>
            <a:off x="14168091" y="3937375"/>
            <a:ext cx="1407844" cy="1425341"/>
          </a:xfrm>
          <a:custGeom>
            <a:avLst/>
            <a:gdLst/>
            <a:ahLst/>
            <a:cxnLst/>
            <a:rect l="l" t="t" r="r" b="b"/>
            <a:pathLst>
              <a:path w="1407844" h="1425341">
                <a:moveTo>
                  <a:pt x="0" y="0"/>
                </a:moveTo>
                <a:lnTo>
                  <a:pt x="1407844" y="0"/>
                </a:lnTo>
                <a:lnTo>
                  <a:pt x="1407844" y="1425341"/>
                </a:lnTo>
                <a:lnTo>
                  <a:pt x="0" y="14253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168" r="-13964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/>
          <p:cNvSpPr/>
          <p:nvPr/>
        </p:nvSpPr>
        <p:spPr>
          <a:xfrm>
            <a:off x="13204802" y="6618112"/>
            <a:ext cx="1234137" cy="1407959"/>
          </a:xfrm>
          <a:custGeom>
            <a:avLst/>
            <a:gdLst/>
            <a:ahLst/>
            <a:cxnLst/>
            <a:rect l="l" t="t" r="r" b="b"/>
            <a:pathLst>
              <a:path w="1234137" h="1407959">
                <a:moveTo>
                  <a:pt x="0" y="0"/>
                </a:moveTo>
                <a:lnTo>
                  <a:pt x="1234137" y="0"/>
                </a:lnTo>
                <a:lnTo>
                  <a:pt x="1234137" y="1407958"/>
                </a:lnTo>
                <a:lnTo>
                  <a:pt x="0" y="1407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>
          <a:xfrm>
            <a:off x="14872013" y="6595598"/>
            <a:ext cx="1109670" cy="1452986"/>
          </a:xfrm>
          <a:custGeom>
            <a:avLst/>
            <a:gdLst/>
            <a:ahLst/>
            <a:cxnLst/>
            <a:rect l="l" t="t" r="r" b="b"/>
            <a:pathLst>
              <a:path w="1109670" h="1452986">
                <a:moveTo>
                  <a:pt x="0" y="0"/>
                </a:moveTo>
                <a:lnTo>
                  <a:pt x="1109670" y="0"/>
                </a:lnTo>
                <a:lnTo>
                  <a:pt x="1109670" y="1452986"/>
                </a:lnTo>
                <a:lnTo>
                  <a:pt x="0" y="14529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26370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/>
          <p:cNvSpPr txBox="1"/>
          <p:nvPr/>
        </p:nvSpPr>
        <p:spPr>
          <a:xfrm>
            <a:off x="2667045" y="1196875"/>
            <a:ext cx="12953911" cy="979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39"/>
              </a:lnSpc>
            </a:pPr>
            <a:r>
              <a:rPr lang="en-US" sz="6499">
                <a:solidFill>
                  <a:srgbClr val="FFE34D"/>
                </a:solidFill>
                <a:latin typeface="Retropix"/>
                <a:ea typeface="Retropix"/>
                <a:cs typeface="Retropix"/>
                <a:sym typeface="Retropix"/>
              </a:rPr>
              <a:t>LEVEL SCENE DESIGN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231021" y="2975075"/>
            <a:ext cx="12953911" cy="607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4000">
                <a:solidFill>
                  <a:srgbClr val="FFE34D"/>
                </a:solidFill>
                <a:latin typeface="Retropix"/>
                <a:ea typeface="Retropix"/>
                <a:cs typeface="Retropix"/>
                <a:sym typeface="Retropix"/>
              </a:rPr>
              <a:t>CHARACTERS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395058" y="5677041"/>
            <a:ext cx="12953911" cy="607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4000">
                <a:solidFill>
                  <a:srgbClr val="FFE34D"/>
                </a:solidFill>
                <a:latin typeface="Retropix"/>
                <a:ea typeface="Retropix"/>
                <a:cs typeface="Retropix"/>
                <a:sym typeface="Retropix"/>
              </a:rPr>
              <a:t>ENEMIES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622025" y="8458159"/>
            <a:ext cx="12953911" cy="783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200">
                <a:solidFill>
                  <a:srgbClr val="FFE3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TAKEN FROM: ITCH.IO, VECTEEZY</a:t>
            </a:r>
          </a:p>
          <a:p>
            <a:pPr algn="ctr">
              <a:lnSpc>
                <a:spcPts val="3072"/>
              </a:lnSpc>
            </a:pPr>
            <a:endParaRPr lang="en-US" sz="3200">
              <a:solidFill>
                <a:srgbClr val="FFE34D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57326" y="443439"/>
            <a:ext cx="14527269" cy="9388196"/>
            <a:chOff x="0" y="0"/>
            <a:chExt cx="625453" cy="4041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5453" cy="404197"/>
            </a:xfrm>
            <a:custGeom>
              <a:avLst/>
              <a:gdLst/>
              <a:ahLst/>
              <a:cxnLst/>
              <a:rect l="l" t="t" r="r" b="b"/>
              <a:pathLst>
                <a:path w="625453" h="404197">
                  <a:moveTo>
                    <a:pt x="0" y="0"/>
                  </a:moveTo>
                  <a:lnTo>
                    <a:pt x="625453" y="0"/>
                  </a:lnTo>
                  <a:lnTo>
                    <a:pt x="625453" y="404197"/>
                  </a:lnTo>
                  <a:lnTo>
                    <a:pt x="0" y="4041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F55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25453" cy="442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55824" y="1883849"/>
            <a:ext cx="13776352" cy="7655155"/>
            <a:chOff x="0" y="0"/>
            <a:chExt cx="3228156" cy="179380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28156" cy="1793801"/>
            </a:xfrm>
            <a:custGeom>
              <a:avLst/>
              <a:gdLst/>
              <a:ahLst/>
              <a:cxnLst/>
              <a:rect l="l" t="t" r="r" b="b"/>
              <a:pathLst>
                <a:path w="3228156" h="1793801">
                  <a:moveTo>
                    <a:pt x="0" y="0"/>
                  </a:moveTo>
                  <a:lnTo>
                    <a:pt x="3228156" y="0"/>
                  </a:lnTo>
                  <a:lnTo>
                    <a:pt x="3228156" y="1793801"/>
                  </a:lnTo>
                  <a:lnTo>
                    <a:pt x="0" y="1793801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7625"/>
              <a:ext cx="3228156" cy="17461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604"/>
                </a:lnSpc>
              </a:pPr>
              <a:r>
                <a:rPr lang="en-US" sz="3499" spc="-69" dirty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Movement Mechanics</a:t>
              </a:r>
            </a:p>
            <a:p>
              <a:pPr algn="l">
                <a:lnSpc>
                  <a:spcPts val="3604"/>
                </a:lnSpc>
              </a:pPr>
              <a:endParaRPr lang="en-US" sz="3499" spc="-69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  <a:p>
              <a:pPr marL="755639" lvl="1" indent="-377820" algn="l">
                <a:lnSpc>
                  <a:spcPts val="3604"/>
                </a:lnSpc>
                <a:buFont typeface="Arial"/>
                <a:buChar char="•"/>
              </a:pPr>
              <a:r>
                <a:rPr lang="en-US" sz="3499" spc="-69" dirty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Walking/Running: Players can move left or right </a:t>
              </a:r>
            </a:p>
            <a:p>
              <a:pPr marL="755639" lvl="1" indent="-377820" algn="l">
                <a:lnSpc>
                  <a:spcPts val="3604"/>
                </a:lnSpc>
                <a:buFont typeface="Arial"/>
                <a:buChar char="•"/>
              </a:pPr>
              <a:r>
                <a:rPr lang="en-US" sz="3499" spc="-69" dirty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Jumping: Players can leap over obstacles or onto platforms, with jump height.</a:t>
              </a:r>
            </a:p>
            <a:p>
              <a:pPr marL="755639" lvl="1" indent="-377820" algn="l">
                <a:lnSpc>
                  <a:spcPts val="3604"/>
                </a:lnSpc>
                <a:buFont typeface="Arial"/>
                <a:buChar char="•"/>
              </a:pPr>
              <a:endParaRPr lang="en-US" sz="3499" spc="-69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  <a:p>
              <a:pPr algn="l">
                <a:lnSpc>
                  <a:spcPts val="3604"/>
                </a:lnSpc>
              </a:pPr>
              <a:r>
                <a:rPr lang="en-US" sz="3499" spc="-69" dirty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Combat Mechanics</a:t>
              </a:r>
            </a:p>
            <a:p>
              <a:pPr marL="755639" lvl="1" indent="-377820" algn="l">
                <a:lnSpc>
                  <a:spcPts val="3604"/>
                </a:lnSpc>
                <a:buFont typeface="Arial"/>
                <a:buChar char="•"/>
              </a:pPr>
              <a:r>
                <a:rPr lang="en-US" sz="3499" spc="-69" dirty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Melee Attacks: Close-range combat with knives.</a:t>
              </a:r>
            </a:p>
            <a:p>
              <a:pPr marL="755639" lvl="1" indent="-377820" algn="l">
                <a:lnSpc>
                  <a:spcPts val="3604"/>
                </a:lnSpc>
                <a:buFont typeface="Arial"/>
                <a:buChar char="•"/>
              </a:pPr>
              <a:r>
                <a:rPr lang="en-US" sz="3499" spc="-69" dirty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Ranged Attacks: Arrows follow trajectories, requiring aim adjustment for distance and gravity.</a:t>
              </a:r>
            </a:p>
            <a:p>
              <a:pPr marL="755639" lvl="1" indent="-377820" algn="l">
                <a:lnSpc>
                  <a:spcPts val="3604"/>
                </a:lnSpc>
                <a:buFont typeface="Arial"/>
                <a:buChar char="•"/>
              </a:pPr>
              <a:r>
                <a:rPr lang="en-US" sz="3499" spc="-69" dirty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Enemies attack with guns, providing a tactical challenge.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667045" y="1196875"/>
            <a:ext cx="12953911" cy="979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39"/>
              </a:lnSpc>
            </a:pPr>
            <a:r>
              <a:rPr lang="en-US" sz="6499">
                <a:solidFill>
                  <a:srgbClr val="FFE34D"/>
                </a:solidFill>
                <a:latin typeface="Retropix"/>
                <a:ea typeface="Retropix"/>
                <a:cs typeface="Retropix"/>
                <a:sym typeface="Retropix"/>
              </a:rPr>
              <a:t>MECHANICS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80366" y="624159"/>
            <a:ext cx="14527269" cy="9388196"/>
            <a:chOff x="0" y="0"/>
            <a:chExt cx="625453" cy="4041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5453" cy="404197"/>
            </a:xfrm>
            <a:custGeom>
              <a:avLst/>
              <a:gdLst/>
              <a:ahLst/>
              <a:cxnLst/>
              <a:rect l="l" t="t" r="r" b="b"/>
              <a:pathLst>
                <a:path w="625453" h="404197">
                  <a:moveTo>
                    <a:pt x="0" y="0"/>
                  </a:moveTo>
                  <a:lnTo>
                    <a:pt x="625453" y="0"/>
                  </a:lnTo>
                  <a:lnTo>
                    <a:pt x="625453" y="404197"/>
                  </a:lnTo>
                  <a:lnTo>
                    <a:pt x="0" y="4041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F55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25453" cy="442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55824" y="1260245"/>
            <a:ext cx="13776352" cy="8328944"/>
            <a:chOff x="0" y="0"/>
            <a:chExt cx="3228156" cy="19516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28156" cy="1951688"/>
            </a:xfrm>
            <a:custGeom>
              <a:avLst/>
              <a:gdLst/>
              <a:ahLst/>
              <a:cxnLst/>
              <a:rect l="l" t="t" r="r" b="b"/>
              <a:pathLst>
                <a:path w="3228156" h="1951688">
                  <a:moveTo>
                    <a:pt x="0" y="0"/>
                  </a:moveTo>
                  <a:lnTo>
                    <a:pt x="3228156" y="0"/>
                  </a:lnTo>
                  <a:lnTo>
                    <a:pt x="3228156" y="1951688"/>
                  </a:lnTo>
                  <a:lnTo>
                    <a:pt x="0" y="1951688"/>
                  </a:ln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7625"/>
              <a:ext cx="3228156" cy="1904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604"/>
                </a:lnSpc>
              </a:pPr>
              <a:r>
                <a:rPr lang="en-US" sz="3499" spc="-69" dirty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Resource Management</a:t>
              </a:r>
            </a:p>
            <a:p>
              <a:pPr marL="755639" lvl="1" indent="-377820" algn="l">
                <a:lnSpc>
                  <a:spcPts val="3604"/>
                </a:lnSpc>
                <a:buFont typeface="Arial"/>
                <a:buChar char="•"/>
              </a:pPr>
              <a:r>
                <a:rPr lang="en-US" sz="3499" spc="-69" dirty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Gold Collection: Gold is automatically collected when players overlap with it or press the interact key.</a:t>
              </a:r>
            </a:p>
            <a:p>
              <a:pPr marL="755639" lvl="1" indent="-377820" algn="l">
                <a:lnSpc>
                  <a:spcPts val="3604"/>
                </a:lnSpc>
                <a:buFont typeface="Arial"/>
                <a:buChar char="•"/>
              </a:pPr>
              <a:r>
                <a:rPr lang="en-US" sz="3499" spc="-69" dirty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Gold Loss: If the player loses a life, the collected gold permanently disappears</a:t>
              </a:r>
            </a:p>
            <a:p>
              <a:pPr marL="755639" lvl="1" indent="-377820" algn="l">
                <a:lnSpc>
                  <a:spcPts val="3604"/>
                </a:lnSpc>
                <a:buFont typeface="Arial"/>
                <a:buChar char="•"/>
              </a:pPr>
              <a:endParaRPr lang="en-US" sz="3499" spc="-69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  <a:p>
              <a:pPr algn="l">
                <a:lnSpc>
                  <a:spcPts val="3604"/>
                </a:lnSpc>
              </a:pPr>
              <a:r>
                <a:rPr lang="en-US" sz="3499" spc="-69" dirty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Progression Mechanics</a:t>
              </a:r>
            </a:p>
            <a:p>
              <a:pPr marL="755639" lvl="1" indent="-377820" algn="l">
                <a:lnSpc>
                  <a:spcPts val="3604"/>
                </a:lnSpc>
                <a:buFont typeface="Arial"/>
                <a:buChar char="•"/>
              </a:pPr>
              <a:r>
                <a:rPr lang="en-US" sz="3499" spc="-69" dirty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Lives: Players have five lives; losing all results in game over.</a:t>
              </a:r>
            </a:p>
            <a:p>
              <a:pPr marL="755639" lvl="1" indent="-377820" algn="l">
                <a:lnSpc>
                  <a:spcPts val="3604"/>
                </a:lnSpc>
                <a:buFont typeface="Arial"/>
                <a:buChar char="•"/>
              </a:pPr>
              <a:r>
                <a:rPr lang="en-US" sz="3499" spc="-69" dirty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Limited Time: Each level has a time limit, encouraging strategic decision-making.</a:t>
              </a:r>
            </a:p>
            <a:p>
              <a:pPr marL="755639" lvl="1" indent="-377820" algn="l">
                <a:lnSpc>
                  <a:spcPts val="3604"/>
                </a:lnSpc>
                <a:buFont typeface="Arial"/>
                <a:buChar char="•"/>
              </a:pPr>
              <a:r>
                <a:rPr lang="en-US" sz="3499" spc="-69" dirty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Power-Ups: Temporary boosts to stats like increasing a life.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667045" y="1196875"/>
            <a:ext cx="12953911" cy="979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39"/>
              </a:lnSpc>
            </a:pPr>
            <a:r>
              <a:rPr lang="en-US" sz="6499">
                <a:solidFill>
                  <a:srgbClr val="FFE34D"/>
                </a:solidFill>
                <a:latin typeface="Retropix"/>
                <a:ea typeface="Retropix"/>
                <a:cs typeface="Retropix"/>
                <a:sym typeface="Retropix"/>
              </a:rPr>
              <a:t>MECHANICS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55162" y="3213449"/>
            <a:ext cx="8577676" cy="5013881"/>
            <a:chOff x="0" y="0"/>
            <a:chExt cx="369301" cy="2158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9301" cy="215866"/>
            </a:xfrm>
            <a:custGeom>
              <a:avLst/>
              <a:gdLst/>
              <a:ahLst/>
              <a:cxnLst/>
              <a:rect l="l" t="t" r="r" b="b"/>
              <a:pathLst>
                <a:path w="369301" h="215866">
                  <a:moveTo>
                    <a:pt x="0" y="0"/>
                  </a:moveTo>
                  <a:lnTo>
                    <a:pt x="369301" y="0"/>
                  </a:lnTo>
                  <a:lnTo>
                    <a:pt x="369301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69301" cy="2539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974954" y="4023691"/>
            <a:ext cx="8338093" cy="290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13"/>
              </a:lnSpc>
            </a:pPr>
            <a:r>
              <a:rPr lang="en-US" sz="11264">
                <a:solidFill>
                  <a:srgbClr val="FF75ED"/>
                </a:solidFill>
                <a:latin typeface="Arcade Gamer"/>
                <a:ea typeface="Arcade Gamer"/>
                <a:cs typeface="Arcade Gamer"/>
                <a:sym typeface="Arcade Gamer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7828521" y="6930615"/>
            <a:ext cx="2661247" cy="648398"/>
            <a:chOff x="0" y="0"/>
            <a:chExt cx="573162" cy="13964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3162" cy="139648"/>
            </a:xfrm>
            <a:custGeom>
              <a:avLst/>
              <a:gdLst/>
              <a:ahLst/>
              <a:cxnLst/>
              <a:rect l="l" t="t" r="r" b="b"/>
              <a:pathLst>
                <a:path w="573162" h="139648">
                  <a:moveTo>
                    <a:pt x="0" y="0"/>
                  </a:moveTo>
                  <a:lnTo>
                    <a:pt x="573162" y="0"/>
                  </a:lnTo>
                  <a:lnTo>
                    <a:pt x="573162" y="139648"/>
                  </a:lnTo>
                  <a:lnTo>
                    <a:pt x="0" y="139648"/>
                  </a:lnTo>
                  <a:close/>
                </a:path>
              </a:pathLst>
            </a:custGeom>
            <a:solidFill>
              <a:srgbClr val="0029A8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573162" cy="2063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9FF0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END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71070" y="2059727"/>
            <a:ext cx="3945860" cy="88781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id="10" name="Group 10"/>
          <p:cNvGrpSpPr/>
          <p:nvPr/>
        </p:nvGrpSpPr>
        <p:grpSpPr>
          <a:xfrm>
            <a:off x="4855162" y="2059670"/>
            <a:ext cx="1457330" cy="887875"/>
            <a:chOff x="0" y="0"/>
            <a:chExt cx="55867" cy="340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5867" cy="34037"/>
            </a:xfrm>
            <a:custGeom>
              <a:avLst/>
              <a:gdLst/>
              <a:ahLst/>
              <a:cxnLst/>
              <a:rect l="l" t="t" r="r" b="b"/>
              <a:pathLst>
                <a:path w="55867" h="3403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5392221" y="2323638"/>
            <a:ext cx="402166" cy="359939"/>
          </a:xfrm>
          <a:custGeom>
            <a:avLst/>
            <a:gdLst/>
            <a:ahLst/>
            <a:cxnLst/>
            <a:rect l="l" t="t" r="r" b="b"/>
            <a:pathLst>
              <a:path w="402166" h="359939">
                <a:moveTo>
                  <a:pt x="0" y="0"/>
                </a:moveTo>
                <a:lnTo>
                  <a:pt x="402166" y="0"/>
                </a:lnTo>
                <a:lnTo>
                  <a:pt x="402166" y="359939"/>
                </a:lnTo>
                <a:lnTo>
                  <a:pt x="0" y="3599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4" name="AutoShape 14"/>
          <p:cNvSpPr/>
          <p:nvPr/>
        </p:nvSpPr>
        <p:spPr>
          <a:xfrm>
            <a:off x="6740655" y="2126498"/>
            <a:ext cx="0" cy="821048"/>
          </a:xfrm>
          <a:prstGeom prst="line">
            <a:avLst/>
          </a:prstGeom>
          <a:ln w="104775" cap="flat">
            <a:solidFill>
              <a:srgbClr val="F9FF00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grpSp>
        <p:nvGrpSpPr>
          <p:cNvPr id="15" name="Group 15"/>
          <p:cNvGrpSpPr/>
          <p:nvPr/>
        </p:nvGrpSpPr>
        <p:grpSpPr>
          <a:xfrm>
            <a:off x="11975508" y="2093084"/>
            <a:ext cx="1457330" cy="887875"/>
            <a:chOff x="0" y="0"/>
            <a:chExt cx="55867" cy="3403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5867" cy="34037"/>
            </a:xfrm>
            <a:custGeom>
              <a:avLst/>
              <a:gdLst/>
              <a:ahLst/>
              <a:cxnLst/>
              <a:rect l="l" t="t" r="r" b="b"/>
              <a:pathLst>
                <a:path w="55867" h="3403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2512567" y="2357052"/>
            <a:ext cx="402166" cy="359939"/>
          </a:xfrm>
          <a:custGeom>
            <a:avLst/>
            <a:gdLst/>
            <a:ahLst/>
            <a:cxnLst/>
            <a:rect l="l" t="t" r="r" b="b"/>
            <a:pathLst>
              <a:path w="402166" h="359939">
                <a:moveTo>
                  <a:pt x="0" y="0"/>
                </a:moveTo>
                <a:lnTo>
                  <a:pt x="402166" y="0"/>
                </a:lnTo>
                <a:lnTo>
                  <a:pt x="402166" y="359939"/>
                </a:lnTo>
                <a:lnTo>
                  <a:pt x="0" y="3599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9" name="AutoShape 19"/>
          <p:cNvSpPr/>
          <p:nvPr/>
        </p:nvSpPr>
        <p:spPr>
          <a:xfrm>
            <a:off x="11506723" y="2126498"/>
            <a:ext cx="0" cy="821048"/>
          </a:xfrm>
          <a:prstGeom prst="line">
            <a:avLst/>
          </a:prstGeom>
          <a:ln w="104775" cap="flat">
            <a:solidFill>
              <a:srgbClr val="F9FF00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283</Words>
  <Application>Microsoft Office PowerPoint</Application>
  <PresentationFormat>Custom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Retropix</vt:lpstr>
      <vt:lpstr>Glacial Indifference</vt:lpstr>
      <vt:lpstr>Arcade Gamer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Genre: Action-adventure, side-scrolling platformer. Story: The game takes place in a lush, forested land inspired by Indigenous territories. Colonizers have raided your community and are retreating with stolen treasures. As a defender, your mission is to</dc:title>
  <cp:lastModifiedBy>Serrano, Karla</cp:lastModifiedBy>
  <cp:revision>2</cp:revision>
  <dcterms:created xsi:type="dcterms:W3CDTF">2006-08-16T00:00:00Z</dcterms:created>
  <dcterms:modified xsi:type="dcterms:W3CDTF">2025-01-21T14:23:16Z</dcterms:modified>
  <dc:identifier>DAGc0g352K8</dc:identifier>
</cp:coreProperties>
</file>