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Nc8gBtbyyMjDavT+BETBittH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F3A131-BB74-4ABE-BB8A-06326AB7DEFA}">
  <a:tblStyle styleId="{16F3A131-BB74-4ABE-BB8A-06326AB7D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b5caa6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cb5caa68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b5caa68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cb5caa686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f09c2403_0_16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f09c2403_0_16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f09c2403_0_16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f09c2403_0_16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f09c2403_0_167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f09c2403_0_167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f09c2403_0_16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f09c2403_0_17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f09c2403_0_17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f09c2403_0_17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f09c2403_0_1734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f09c2403_0_1734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f09c2403_0_17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f09c2403_0_174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f09c2403_0_16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f09c2403_0_16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f09c2403_0_16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f09c2403_0_1678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f09c2403_0_16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f09c2403_0_168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f09c2403_0_168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f09c2403_0_16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f09c2403_0_16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f09c2403_0_168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f09c2403_0_168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f09c2403_0_16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f09c2403_0_169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f09c2403_0_169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f09c2403_0_16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f09c2403_0_16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f09c2403_0_169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f09c2403_0_1692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f09c2403_0_1692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f09c2403_0_169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f09c2403_0_17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f09c2403_0_17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f09c2403_0_17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f09c2403_0_17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f09c2403_0_170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f09c2403_0_17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f09c2403_0_170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f09c2403_0_170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f09c2403_0_17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f09c2403_0_17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f09c2403_0_1708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f09c2403_0_1708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f09c2403_0_170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f09c2403_0_171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f09c2403_0_17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f09c2403_0_17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f09c2403_0_1716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f09c2403_0_17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f09c2403_0_17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f09c2403_0_17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f09c2403_0_17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f09c2403_0_17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f09c2403_0_172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f09c2403_0_172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f09c2403_0_1722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f09c2403_0_17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f09c2403_0_173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f09c2403_0_17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f09c2403_0_16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f09c2403_0_16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f09c2403_0_16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Relationship Id="rId5" Type="http://schemas.openxmlformats.org/officeDocument/2006/relationships/image" Target="../media/image2.png"/><Relationship Id="rId6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68046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847" y="2226675"/>
            <a:ext cx="7795404" cy="43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9"/>
          <p:cNvPicPr preferRelativeResize="0"/>
          <p:nvPr/>
        </p:nvPicPr>
        <p:blipFill rotWithShape="1">
          <a:blip r:embed="rId3">
            <a:alphaModFix/>
          </a:blip>
          <a:srcRect b="-8700" l="0" r="0" t="8700"/>
          <a:stretch/>
        </p:blipFill>
        <p:spPr>
          <a:xfrm>
            <a:off x="9113702" y="709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-12" y="278953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-12" y="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3" name="Google Shape;19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775" y="552150"/>
            <a:ext cx="9189519" cy="63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526" y="4108025"/>
            <a:ext cx="1745851" cy="1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6200" y="2095250"/>
            <a:ext cx="1802051" cy="18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44" y="2123350"/>
            <a:ext cx="1745850" cy="1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50" y="42665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9867" y="4295323"/>
            <a:ext cx="1947976" cy="109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0525" y="2123350"/>
            <a:ext cx="1745851" cy="1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70050" y="4108030"/>
            <a:ext cx="1585800" cy="180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78650" y="2095250"/>
            <a:ext cx="1968599" cy="18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18073" y="2123348"/>
            <a:ext cx="1745850" cy="1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18075" y="3869200"/>
            <a:ext cx="1947976" cy="194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45075" y="3161150"/>
            <a:ext cx="2617475" cy="18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573750" y="2280800"/>
            <a:ext cx="66594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Centralización de Información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Creación de una base de datos unificada que integra información validada sobre medicamentos.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Implementación de una API externa para mantener los datos actualizados en tiempo real.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Acceso Personalizado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Desarrollo de perfiles de usuario para registrar medicamentos y alergias.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Experiencia personalizada con búsqueda filtrada y recomendaciones.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Soporte a Profesionales y Usuarios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Consulta rápida y confiable para tomar decisiones médicas.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Visualización del historial médico y medicación activa de los usuarios.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200"/>
              <a:t>Optimización Técnica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Plataforma desarrollada con HTML, JavaScript y Bootstrap para una interfaz intuitiva.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CL" sz="1200"/>
              <a:t>Infraestructura soportada en AWS, garantizando seguridad y escalabilidad.</a:t>
            </a:r>
            <a:endParaRPr sz="1200"/>
          </a:p>
        </p:txBody>
      </p:sp>
      <p:pic>
        <p:nvPicPr>
          <p:cNvPr id="221" name="Google Shape;22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150" y="3011311"/>
            <a:ext cx="4654052" cy="290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1" y="152472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789550" y="2626275"/>
            <a:ext cx="46746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con la API.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Migración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proyecto.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Desviación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enfoque de la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problemática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central.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350" y="4409125"/>
            <a:ext cx="1875300" cy="1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225" y="2411573"/>
            <a:ext cx="4965100" cy="278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Camilo Pulgar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Gaete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Scrum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 Luis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8900" r="1917" t="6138"/>
          <a:stretch/>
        </p:blipFill>
        <p:spPr>
          <a:xfrm>
            <a:off x="4249150" y="4828300"/>
            <a:ext cx="1537777" cy="1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150" y="3348325"/>
            <a:ext cx="1537775" cy="1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6">
            <a:alphaModFix/>
          </a:blip>
          <a:srcRect b="41458" l="0" r="0" t="0"/>
          <a:stretch/>
        </p:blipFill>
        <p:spPr>
          <a:xfrm>
            <a:off x="4249150" y="1778700"/>
            <a:ext cx="1537774" cy="12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”|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CL" sz="1500">
                <a:latin typeface="Lato"/>
                <a:ea typeface="Lato"/>
                <a:cs typeface="Lato"/>
                <a:sym typeface="Lato"/>
              </a:rPr>
              <a:t>Actualmente, en el área farmacéutica de la clínica “Ciudad del Mar” ubicada en la ciudad de Viña del Mar. Los farmacéuticos deben realizar entrega de medicamentos, tanto a pacientes hospitalizados como a pacientes ambulatorios, es por esto que deben realizar búsquedas por cada medicamento debido a las alergias que los pacientes poseen, estas búsquedas por lo usual son realizadas en google en diversas páginas web. </a:t>
            </a:r>
            <a:r>
              <a:rPr lang="es-CL" sz="1200">
                <a:latin typeface="Lato"/>
                <a:ea typeface="Lato"/>
                <a:cs typeface="Lato"/>
                <a:sym typeface="Lato"/>
              </a:rPr>
              <a:t> 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912079" y="216977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2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2800" u="sng"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502">
                <a:latin typeface="Lato"/>
                <a:ea typeface="Lato"/>
                <a:cs typeface="Lato"/>
                <a:sym typeface="Lato"/>
              </a:rPr>
              <a:t>Desarrollar una 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 web la cual permita a los funcionarios de salud, profesionales de la salud y a la gente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502">
                <a:latin typeface="Lato"/>
                <a:ea typeface="Lato"/>
                <a:cs typeface="Lato"/>
                <a:sym typeface="Lato"/>
              </a:rPr>
              <a:t>de cualquier punto con conexión a internet  acceder rápidamente a información respecto a medicamentos.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14525" y="2040576"/>
            <a:ext cx="10962900" cy="183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Lato"/>
                <a:ea typeface="Lato"/>
                <a:cs typeface="Lato"/>
                <a:sym typeface="Lato"/>
              </a:rPr>
              <a:t>La construcción de la página web tiene como principal objetivo el centralizar la información respecto a medicina en una sola herramienta permitiendo a los profesionales en el área o a la población en general, el poder buscar información respecto a los medicamentos.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CL" sz="1800">
                <a:latin typeface="Lato"/>
                <a:ea typeface="Lato"/>
                <a:cs typeface="Lato"/>
                <a:sym typeface="Lato"/>
              </a:rPr>
              <a:t>La principal función es desarrollar una página web la cual permite buscar información acerca de medicamentos, tales como, nombre, componentes químicos, uso frecuente y  alergia o contramedidas.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4550" y="4728773"/>
            <a:ext cx="10962900" cy="193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Generar un punto de acceso a información de medicamentos.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Entregar información técnica.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Entregar información sobre usos frecuentes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Personalizar la experiencia.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Ayudar a la gente a centralizar el punto de búsqueda de medicamentos.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Visualizar que medicina toma el usuario.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Apoyar a profesionales a buscar información respecto a medicamentos.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5"/>
          <p:cNvSpPr txBox="1"/>
          <p:nvPr/>
        </p:nvSpPr>
        <p:spPr>
          <a:xfrm>
            <a:off x="136200" y="1748400"/>
            <a:ext cx="5464500" cy="4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/>
              <a:t>Alcances del Proyecto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Búsqueda de Información de Medicamentos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Detalles como nombre comercial, principios activos, indicaciones, contraindicaciones y reacciones adversas comunes.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Acceso a información sobre alergias.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Centralización de Datos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Base de datos unificada con información validada y actualizada.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Integración de una API externa para mantener datos actualizados.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Acceso y Personalización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Perfiles de usuario para registrar medicamentos y alergias personales.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Búsqueda filtrada y recomendaciones personalizadas.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-CL" sz="1300"/>
              <a:t>Soporte a Profesionales de la Salud y Pacientes</a:t>
            </a:r>
            <a:r>
              <a:rPr lang="es-CL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Funcionalidades para consultas rápidas, acceso técnico y visualización de historial médico.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CL" sz="1300"/>
              <a:t>Herramientas para decisiones médicas confiables y reducción de tiempos de búsqueda.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936300" y="1748400"/>
            <a:ext cx="5856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Limitaciones </a:t>
            </a:r>
            <a:r>
              <a:rPr b="1" lang="es-CL" sz="1300">
                <a:latin typeface="Lato"/>
                <a:ea typeface="Lato"/>
                <a:cs typeface="Lato"/>
                <a:sym typeface="Lato"/>
              </a:rPr>
              <a:t>del proyecto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Dependencia de la calidad de las fuentes externas: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La información de medicamentos puede depender de APIs externas que podrían no estar siempre actualizadas o disponibles.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Restricciones presupuestarias y técnicas: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El uso de espacio en AWS se </a:t>
            </a:r>
            <a:r>
              <a:rPr lang="es-CL" sz="1300">
                <a:latin typeface="Lato"/>
                <a:ea typeface="Lato"/>
                <a:cs typeface="Lato"/>
                <a:sym typeface="Lato"/>
              </a:rPr>
              <a:t>encuentra</a:t>
            </a:r>
            <a:r>
              <a:rPr lang="es-CL" sz="1300">
                <a:latin typeface="Lato"/>
                <a:ea typeface="Lato"/>
                <a:cs typeface="Lato"/>
                <a:sym typeface="Lato"/>
              </a:rPr>
              <a:t> limitado a 20GB.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Regulación y cumplimiento legal: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Necesidad de cumplir con normativas locales e internacionales sobre manejo de datos médicos sensibles, como GDPR o la Ley Chilena de Protección de Datos Personales.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Cobertura limitada: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Inicialmente, el sistema puede centrarse en un número reducido de medicamentos o alergias comunes, dejando fuera casos específicos o raros.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s-CL" sz="1300">
                <a:latin typeface="Lato"/>
                <a:ea typeface="Lato"/>
                <a:cs typeface="Lato"/>
                <a:sym typeface="Lato"/>
              </a:rPr>
              <a:t>Requerimientos de usuarios: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s-CL" sz="1300">
                <a:latin typeface="Lato"/>
                <a:ea typeface="Lato"/>
                <a:cs typeface="Lato"/>
                <a:sym typeface="Lato"/>
              </a:rPr>
              <a:t>La adopción y el uso del sistema dependen de que los usuarios confíen en la herramienta y estén dispuestos a registrar sus datos personales y de salud.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6"/>
          <p:cNvSpPr txBox="1"/>
          <p:nvPr/>
        </p:nvSpPr>
        <p:spPr>
          <a:xfrm>
            <a:off x="631150" y="2437175"/>
            <a:ext cx="10970100" cy="4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Para este proyecto se utilizará una metodología ágil, llamada SCRUM, ya que esto permite un enfoque de trabajo bastante flexible el cual se adapta fácilmente a los cambios y permite el proyecto a medida que avanza.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Esta metodología de trabajo ayuda a organizar y entender mejor el proyecto en desarrollo, definir claramente los roles de cada persona involucrada, identificar qué se necesita, establecer criterios de éxito y alinear los objetivos del proyecto.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El proyecto se dividirá en 4 sprints: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0: Gestión de la configuración base.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1: Levantamiento y diseño de la plataforma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2: Desarrollo de interfaz de usuario y experiencia de búsqueda.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Sprint 3: Creación de usuarios e integraciones finales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CL" sz="1600">
                <a:latin typeface="Lato"/>
                <a:ea typeface="Lato"/>
                <a:cs typeface="Lato"/>
                <a:sym typeface="Lato"/>
              </a:rPr>
              <a:t>Este enfoque garantiza que el equipo esté alineado, se puedan hacer ajustes rápidamente y se logre un producto final de alta calidad.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Farmawiki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8" name="Google Shape;158;p7"/>
          <p:cNvGraphicFramePr/>
          <p:nvPr/>
        </p:nvGraphicFramePr>
        <p:xfrm>
          <a:off x="713175" y="22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{16F3A131-BB74-4ABE-BB8A-06326AB7DEFA}</a:tableStyleId>
              </a:tblPr>
              <a:tblGrid>
                <a:gridCol w="977800"/>
                <a:gridCol w="401225"/>
                <a:gridCol w="455600"/>
                <a:gridCol w="469050"/>
                <a:gridCol w="491825"/>
                <a:gridCol w="552200"/>
                <a:gridCol w="552200"/>
                <a:gridCol w="549675"/>
                <a:gridCol w="588225"/>
                <a:gridCol w="578600"/>
                <a:gridCol w="491825"/>
                <a:gridCol w="491825"/>
                <a:gridCol w="491825"/>
                <a:gridCol w="491825"/>
                <a:gridCol w="491825"/>
                <a:gridCol w="491825"/>
                <a:gridCol w="491825"/>
                <a:gridCol w="491825"/>
                <a:gridCol w="491825"/>
                <a:gridCol w="491825"/>
              </a:tblGrid>
              <a:tr h="8568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/>
                        <a:t>Actividad</a:t>
                      </a:r>
                      <a:endParaRPr b="1"/>
                    </a:p>
                  </a:txBody>
                  <a:tcPr marT="0" marB="0" marR="68575" marL="68575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/>
                        <a:t>Fase 1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100"/>
                        <a:t>Fase 2</a:t>
                      </a:r>
                      <a:endParaRPr b="1" sz="11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/>
                        <a:t>Fase 3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546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S2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S3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S4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S5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S6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S7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S8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S9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S10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S11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S12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S13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S14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S15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S16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S17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S18</a:t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</a:tr>
              <a:tr h="92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/>
                        <a:t>Definición de proyecto APT</a:t>
                      </a:r>
                      <a:endParaRPr b="1"/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</a:tr>
              <a:tr h="113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/>
                        <a:t>Análisis del Caso y Responsabilidades </a:t>
                      </a:r>
                      <a:endParaRPr b="1"/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</a:tr>
              <a:tr h="85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Documentación inicial </a:t>
                      </a:r>
                      <a:endParaRPr b="1"/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g31cb5caa686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1cb5caa686_1_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“Farmawiki”</a:t>
            </a:r>
            <a:endParaRPr/>
          </a:p>
        </p:txBody>
      </p:sp>
      <p:sp>
        <p:nvSpPr>
          <p:cNvPr id="165" name="Google Shape;165;g31cb5caa686_1_5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31cb5caa686_1_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7" name="Google Shape;167;g31cb5caa686_1_5"/>
          <p:cNvGraphicFramePr/>
          <p:nvPr/>
        </p:nvGraphicFramePr>
        <p:xfrm>
          <a:off x="701550" y="2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{16F3A131-BB74-4ABE-BB8A-06326AB7DEFA}</a:tableStyleId>
              </a:tblPr>
              <a:tblGrid>
                <a:gridCol w="1258525"/>
                <a:gridCol w="709975"/>
                <a:gridCol w="709975"/>
                <a:gridCol w="806200"/>
                <a:gridCol w="806200"/>
                <a:gridCol w="806200"/>
                <a:gridCol w="806200"/>
                <a:gridCol w="806200"/>
                <a:gridCol w="806200"/>
                <a:gridCol w="806200"/>
                <a:gridCol w="806200"/>
                <a:gridCol w="806200"/>
                <a:gridCol w="806200"/>
              </a:tblGrid>
              <a:tr h="5510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000"/>
                        <a:t>Actividad</a:t>
                      </a:r>
                      <a:endParaRPr b="1" sz="1000"/>
                    </a:p>
                  </a:txBody>
                  <a:tcPr marT="0" marB="0" marR="68575" marL="68575" anchor="ctr"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000"/>
                        <a:t>Fase 2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S4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S5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S6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S7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S8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S9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S10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S11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S12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S13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S14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S15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</a:tr>
              <a:tr h="6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Documentación del Sprint 1.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6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Programación de las bases del proyecto y la capa externa (frontend).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Documentación del sprint 2.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77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Programación de la capa interna del proyecto (Backend)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Documentación</a:t>
                      </a:r>
                      <a:r>
                        <a:rPr b="1" lang="es-CL" sz="1000"/>
                        <a:t> del sprint 3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Integraciones de api y mejoras hacia las funcionalidades del proyecto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R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7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g31cb5caa686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1cb5caa686_1_3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“Farmawiki”</a:t>
            </a:r>
            <a:endParaRPr/>
          </a:p>
        </p:txBody>
      </p:sp>
      <p:sp>
        <p:nvSpPr>
          <p:cNvPr id="174" name="Google Shape;174;g31cb5caa686_1_36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31cb5caa686_1_3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6" name="Google Shape;176;g31cb5caa686_1_36"/>
          <p:cNvGraphicFramePr/>
          <p:nvPr/>
        </p:nvGraphicFramePr>
        <p:xfrm>
          <a:off x="479475" y="21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{16F3A131-BB74-4ABE-BB8A-06326AB7DEFA}</a:tableStyleId>
              </a:tblPr>
              <a:tblGrid>
                <a:gridCol w="1318025"/>
                <a:gridCol w="735100"/>
                <a:gridCol w="735100"/>
                <a:gridCol w="698350"/>
                <a:gridCol w="747325"/>
                <a:gridCol w="735100"/>
                <a:gridCol w="624825"/>
                <a:gridCol w="624825"/>
                <a:gridCol w="624825"/>
                <a:gridCol w="624825"/>
                <a:gridCol w="624825"/>
                <a:gridCol w="624825"/>
                <a:gridCol w="624825"/>
                <a:gridCol w="624825"/>
                <a:gridCol w="624825"/>
                <a:gridCol w="624825"/>
              </a:tblGrid>
              <a:tr h="6463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000"/>
                        <a:t>Actividad</a:t>
                      </a:r>
                      <a:endParaRPr b="1" sz="1000"/>
                    </a:p>
                  </a:txBody>
                  <a:tcPr marT="0" marB="0" marR="68575" marL="68575" anchor="ctr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000"/>
                        <a:t>Fase 2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000"/>
                        <a:t>Fase 3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646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S4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S5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S6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S7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S8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S9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S10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S11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S12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S13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S14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S15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S16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S17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S18</a:t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</a:tr>
              <a:tr h="6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Retrospective final </a:t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6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Retroalimentación del trabajo</a:t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6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Aprobación del parte del cliente</a:t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</a:tr>
              <a:tr h="6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Entrega formal</a:t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</a:tr>
              <a:tr h="64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/>
                        <a:t>Evaluación del proyecto</a:t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0" marB="0" marR="68575" marL="68575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