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8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8352928" cy="2595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Политика</a:t>
            </a:r>
            <a:br>
              <a:rPr lang="ru-RU" dirty="0" smtClean="0"/>
            </a:br>
            <a:r>
              <a:rPr lang="ru-RU" dirty="0" smtClean="0"/>
              <a:t>информационной безопасности </a:t>
            </a:r>
            <a:br>
              <a:rPr lang="ru-RU" dirty="0" smtClean="0"/>
            </a:br>
            <a:r>
              <a:rPr lang="ru-RU" dirty="0" smtClean="0"/>
              <a:t>издательства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8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06751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ru-RU" dirty="0"/>
              <a:t>У</a:t>
            </a:r>
            <a:r>
              <a:rPr lang="ru-RU" dirty="0" smtClean="0"/>
              <a:t>словная </a:t>
            </a:r>
            <a:r>
              <a:rPr lang="ru-RU" dirty="0"/>
              <a:t>численная шкала для оценки ущерба издательству от НСД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364754"/>
              </p:ext>
            </p:extLst>
          </p:nvPr>
        </p:nvGraphicFramePr>
        <p:xfrm>
          <a:off x="503548" y="2420888"/>
          <a:ext cx="8136904" cy="4054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140975681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784927690"/>
                    </a:ext>
                  </a:extLst>
                </a:gridCol>
              </a:tblGrid>
              <a:tr h="3518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Величина ущерба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+mn-ea"/>
                        </a:rPr>
                        <a:t>Описание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330650"/>
                  </a:ext>
                </a:extLst>
              </a:tr>
              <a:tr h="25497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Раскрытие информации принесет ничтожный моральный и финансовый ущерб издательству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22249"/>
                  </a:ext>
                </a:extLst>
              </a:tr>
              <a:tr h="76491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Ущерб от атаки есть, но он незначителен, основные финансовые операции и положение издательства на рынке не затронуты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506051"/>
                  </a:ext>
                </a:extLst>
              </a:tr>
              <a:tr h="76491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Финансовые операции не ведутся в течение некоторого времени, за это время издательство терпит убытки, но его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положение на рынке и количество клиентов изменяются минимально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243833"/>
                  </a:ext>
                </a:extLst>
              </a:tr>
              <a:tr h="25497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Значительные потери на рынке и в прибыли. От издательства уходит ощутимая часть клиентов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417974"/>
                  </a:ext>
                </a:extLst>
              </a:tr>
              <a:tr h="25497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Потери очень значительны, издательство на период до года теряет положение на рынке. Для восстановления положения требуются крупные финансовые займы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650732"/>
                  </a:ext>
                </a:extLst>
              </a:tr>
              <a:tr h="25497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Издательство прекращает существование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18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94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988840"/>
            <a:ext cx="7315200" cy="1514137"/>
          </a:xfrm>
        </p:spPr>
        <p:txBody>
          <a:bodyPr>
            <a:normAutofit fontScale="90000"/>
          </a:bodyPr>
          <a:lstStyle/>
          <a:p>
            <a:r>
              <a:rPr lang="ru-RU" dirty="0"/>
              <a:t>В</a:t>
            </a:r>
            <a:r>
              <a:rPr lang="ru-RU" dirty="0" smtClean="0"/>
              <a:t>ероятностно-временная </a:t>
            </a:r>
            <a:r>
              <a:rPr lang="ru-RU" dirty="0"/>
              <a:t>шкала реализации несанкционированного доступа к информационным ресурсам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13124"/>
              </p:ext>
            </p:extLst>
          </p:nvPr>
        </p:nvGraphicFramePr>
        <p:xfrm>
          <a:off x="611560" y="3789040"/>
          <a:ext cx="8136904" cy="2047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140975681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784927690"/>
                    </a:ext>
                  </a:extLst>
                </a:gridCol>
              </a:tblGrid>
              <a:tr h="35187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Вероятность события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Средняя частота события (НДС)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330650"/>
                  </a:ext>
                </a:extLst>
              </a:tr>
              <a:tr h="25497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Данный вид атаки отсутствует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22249"/>
                  </a:ext>
                </a:extLst>
              </a:tr>
              <a:tr h="30991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Реже, чем раз в год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5060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Около 1 раза в год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243833"/>
                  </a:ext>
                </a:extLst>
              </a:tr>
              <a:tr h="25497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Около 1 раза в месяц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417974"/>
                  </a:ext>
                </a:extLst>
              </a:tr>
              <a:tr h="25497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Около 1 раза в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неделю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650732"/>
                  </a:ext>
                </a:extLst>
              </a:tr>
              <a:tr h="25497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0,5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Практически ежедневно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18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32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315200" cy="1154097"/>
          </a:xfrm>
        </p:spPr>
        <p:txBody>
          <a:bodyPr/>
          <a:lstStyle/>
          <a:p>
            <a:r>
              <a:rPr lang="ru-RU" dirty="0" smtClean="0"/>
              <a:t>Оценка рисков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145093"/>
              </p:ext>
            </p:extLst>
          </p:nvPr>
        </p:nvGraphicFramePr>
        <p:xfrm>
          <a:off x="539552" y="1340766"/>
          <a:ext cx="8208912" cy="5256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7533">
                  <a:extLst>
                    <a:ext uri="{9D8B030D-6E8A-4147-A177-3AD203B41FA5}">
                      <a16:colId xmlns:a16="http://schemas.microsoft.com/office/drawing/2014/main" val="2140975681"/>
                    </a:ext>
                  </a:extLst>
                </a:gridCol>
                <a:gridCol w="1516475">
                  <a:extLst>
                    <a:ext uri="{9D8B030D-6E8A-4147-A177-3AD203B41FA5}">
                      <a16:colId xmlns:a16="http://schemas.microsoft.com/office/drawing/2014/main" val="784927690"/>
                    </a:ext>
                  </a:extLst>
                </a:gridCol>
                <a:gridCol w="1468739">
                  <a:extLst>
                    <a:ext uri="{9D8B030D-6E8A-4147-A177-3AD203B41FA5}">
                      <a16:colId xmlns:a16="http://schemas.microsoft.com/office/drawing/2014/main" val="1519265338"/>
                    </a:ext>
                  </a:extLst>
                </a:gridCol>
                <a:gridCol w="1986165">
                  <a:extLst>
                    <a:ext uri="{9D8B030D-6E8A-4147-A177-3AD203B41FA5}">
                      <a16:colId xmlns:a16="http://schemas.microsoft.com/office/drawing/2014/main" val="3068706523"/>
                    </a:ext>
                  </a:extLst>
                </a:gridCol>
              </a:tblGrid>
              <a:tr h="61842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Описание атаки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Ущерб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Вероятность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Риск (Ущерб </a:t>
                      </a:r>
                      <a:r>
                        <a:rPr lang="en-US" sz="1400">
                          <a:effectLst/>
                        </a:rPr>
                        <a:t>x </a:t>
                      </a:r>
                      <a:r>
                        <a:rPr lang="ru-RU" sz="1400">
                          <a:effectLst/>
                        </a:rPr>
                        <a:t>Вероятность)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33065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Спам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22249"/>
                  </a:ext>
                </a:extLst>
              </a:tr>
              <a:tr h="9276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Копирование жесткого диска из центрального офиса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506051"/>
                  </a:ext>
                </a:extLst>
              </a:tr>
              <a:tr h="9276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</a:rPr>
                        <a:t>Межсайтовое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</a:rPr>
                        <a:t> кодирование (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</a:rPr>
                        <a:t>XSS-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</a:rPr>
                        <a:t>атаки)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24383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SQL-</a:t>
                      </a:r>
                      <a:r>
                        <a:rPr lang="ru-RU" sz="1400">
                          <a:effectLst/>
                        </a:rPr>
                        <a:t>инъекции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41797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Вирусы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65073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DDoS-</a:t>
                      </a:r>
                      <a:r>
                        <a:rPr lang="ru-RU" sz="1400">
                          <a:effectLst/>
                        </a:rPr>
                        <a:t>атаки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186541"/>
                  </a:ext>
                </a:extLst>
              </a:tr>
              <a:tr h="9276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Неправильная конфигурация </a:t>
                      </a:r>
                      <a:r>
                        <a:rPr lang="en-US" sz="1400">
                          <a:effectLst/>
                        </a:rPr>
                        <a:t>web-</a:t>
                      </a:r>
                      <a:r>
                        <a:rPr lang="ru-RU" sz="1400">
                          <a:effectLst/>
                        </a:rPr>
                        <a:t>сервера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64145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Пиратское ПО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8698279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Итого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1,1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1,9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82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36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064896" cy="1790092"/>
          </a:xfrm>
        </p:spPr>
        <p:txBody>
          <a:bodyPr>
            <a:normAutofit/>
          </a:bodyPr>
          <a:lstStyle/>
          <a:p>
            <a:r>
              <a:rPr lang="ru-RU" dirty="0" smtClean="0"/>
              <a:t>Цели информационной </a:t>
            </a:r>
            <a:r>
              <a:rPr lang="ru-RU" dirty="0"/>
              <a:t>безопасности издательства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72816"/>
            <a:ext cx="9058735" cy="4032448"/>
          </a:xfrm>
        </p:spPr>
        <p:txBody>
          <a:bodyPr>
            <a:noAutofit/>
          </a:bodyPr>
          <a:lstStyle/>
          <a:p>
            <a:pPr lvl="0"/>
            <a:r>
              <a:rPr lang="ru-RU" sz="1800" dirty="0" smtClean="0"/>
              <a:t>соответствие </a:t>
            </a:r>
            <a:r>
              <a:rPr lang="ru-RU" sz="1800" dirty="0"/>
              <a:t>требованиям законодательства, требованиям надзорных и регулирующих органов;</a:t>
            </a:r>
            <a:endParaRPr lang="en-US" sz="1800" dirty="0"/>
          </a:p>
          <a:p>
            <a:pPr lvl="0"/>
            <a:r>
              <a:rPr lang="ru-RU" sz="1800" dirty="0"/>
              <a:t>повышение стабильности функционирования издательства в целом;</a:t>
            </a:r>
            <a:endParaRPr lang="en-US" sz="1800" dirty="0"/>
          </a:p>
          <a:p>
            <a:pPr lvl="0"/>
            <a:r>
              <a:rPr lang="ru-RU" sz="1800" dirty="0"/>
              <a:t>достижение адекватности мер по защите от реальных угроз информационной безопасности; </a:t>
            </a:r>
            <a:endParaRPr lang="en-US" sz="1800" dirty="0"/>
          </a:p>
          <a:p>
            <a:pPr lvl="0"/>
            <a:r>
              <a:rPr lang="ru-RU" sz="1800" dirty="0"/>
              <a:t>предотвращение и/или снижение ущерба от инцидентов информационной безопасности;</a:t>
            </a:r>
            <a:endParaRPr lang="en-US" sz="1800" dirty="0"/>
          </a:p>
          <a:p>
            <a:pPr lvl="0"/>
            <a:r>
              <a:rPr lang="ru-RU" sz="1800" dirty="0"/>
              <a:t>повышение доверия к издательству со стороны клиентов, контрагентов, партнеров, инвесторов и общественности в целом, повышение рейтинга издательства и его инвестиционной привлекательности;</a:t>
            </a:r>
            <a:endParaRPr lang="en-US" sz="1800" dirty="0"/>
          </a:p>
          <a:p>
            <a:pPr lvl="0"/>
            <a:r>
              <a:rPr lang="ru-RU" sz="1800" dirty="0"/>
              <a:t>защита законных прав издательства и его работников, в случаях неправомерного использования или злоупотребления информационной инфраструктурой и информационными активами;</a:t>
            </a:r>
            <a:endParaRPr lang="en-US" sz="1800" dirty="0"/>
          </a:p>
          <a:p>
            <a:pPr lvl="0"/>
            <a:r>
              <a:rPr lang="ru-RU" sz="1800" dirty="0"/>
              <a:t>формирование взвешенного подхода к защите от угроз ИБ посредством применения экономически и технически обоснованных, а также необходимых и достаточных защитных мер информационной безопасности</a:t>
            </a:r>
            <a:r>
              <a:rPr lang="ru-RU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487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064896" cy="1790092"/>
          </a:xfrm>
        </p:spPr>
        <p:txBody>
          <a:bodyPr>
            <a:normAutofit/>
          </a:bodyPr>
          <a:lstStyle/>
          <a:p>
            <a:r>
              <a:rPr lang="ru-RU" dirty="0" smtClean="0"/>
              <a:t>Задачи информационной </a:t>
            </a:r>
            <a:r>
              <a:rPr lang="ru-RU" dirty="0"/>
              <a:t>безопасности издательства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72816"/>
            <a:ext cx="9058735" cy="4032448"/>
          </a:xfrm>
        </p:spPr>
        <p:txBody>
          <a:bodyPr>
            <a:noAutofit/>
          </a:bodyPr>
          <a:lstStyle/>
          <a:p>
            <a:pPr lvl="0"/>
            <a:r>
              <a:rPr lang="ru-RU" dirty="0"/>
              <a:t>своевременное выявление и устранение угроз безопасности и ресурсам, причин и условий, способствующих нанесению финансового, материального и морального ущерба его интересам;</a:t>
            </a:r>
            <a:endParaRPr lang="en-US" dirty="0"/>
          </a:p>
          <a:p>
            <a:pPr lvl="0"/>
            <a:r>
              <a:rPr lang="ru-RU" dirty="0"/>
              <a:t>создание механизма и условий оперативного реагирования на угрозы безопасности и проявлению негативных тенденций в функционировании предприятия;</a:t>
            </a:r>
            <a:endParaRPr lang="en-US" dirty="0"/>
          </a:p>
          <a:p>
            <a:pPr lvl="0"/>
            <a:r>
              <a:rPr lang="ru-RU" dirty="0"/>
              <a:t>эффективное пресечение посягательств на ресурсы и угроз персоналу на основе правовых, организационных и инженерно-технических мер и средств обеспечения безопасности;</a:t>
            </a:r>
            <a:endParaRPr lang="en-US" dirty="0"/>
          </a:p>
          <a:p>
            <a:pPr lvl="0"/>
            <a:r>
              <a:rPr lang="ru-RU" dirty="0"/>
              <a:t>создание условий для максимально возможного возмещения и локализации наносимого ущерба неправомерными действиями физических и юридических лиц, ослабление негативного влияния последствий нарушения безопасности на достижение целей организации.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064896" cy="1790092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структуры издательства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44824"/>
            <a:ext cx="9058735" cy="4536504"/>
          </a:xfrm>
        </p:spPr>
        <p:txBody>
          <a:bodyPr/>
          <a:lstStyle/>
          <a:p>
            <a:r>
              <a:rPr lang="ru-RU" dirty="0" smtClean="0"/>
              <a:t>Главный редактор издательства (директор)</a:t>
            </a:r>
          </a:p>
          <a:p>
            <a:r>
              <a:rPr lang="ru-RU" dirty="0" smtClean="0"/>
              <a:t>Отдел специалистов по маркетингу (менеджеры по рекламе, продвижению и предоставлению продукта покупателям)</a:t>
            </a:r>
          </a:p>
          <a:p>
            <a:r>
              <a:rPr lang="ru-RU" dirty="0" smtClean="0"/>
              <a:t>Отдел специалистов по ресурсам (работники полиграфии)</a:t>
            </a:r>
          </a:p>
          <a:p>
            <a:r>
              <a:rPr lang="ru-RU" dirty="0" smtClean="0"/>
              <a:t>Отдел по производству изданий (осуществление связи издательства с типографиями, контроль качества полиграфических работ)</a:t>
            </a:r>
          </a:p>
          <a:p>
            <a:r>
              <a:rPr lang="ru-RU" dirty="0" smtClean="0"/>
              <a:t>Дизайнерский отдел (создание художественного образа книги)</a:t>
            </a:r>
          </a:p>
          <a:p>
            <a:r>
              <a:rPr lang="ru-RU" dirty="0" smtClean="0"/>
              <a:t>Финансово-экономический отдел (общая бухгалтерия, финансовый анализ, налоговая документация)</a:t>
            </a:r>
          </a:p>
          <a:p>
            <a:r>
              <a:rPr lang="ru-RU" dirty="0" smtClean="0"/>
              <a:t>Технический редактор (разработка технического оформления каждого издания, контроль всех технических правил набора и верстки)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705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315200" cy="1154097"/>
          </a:xfrm>
        </p:spPr>
        <p:txBody>
          <a:bodyPr/>
          <a:lstStyle/>
          <a:p>
            <a:r>
              <a:rPr lang="ru-RU" dirty="0" smtClean="0"/>
              <a:t>Объекты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420888"/>
            <a:ext cx="7315200" cy="3539527"/>
          </a:xfrm>
        </p:spPr>
        <p:txBody>
          <a:bodyPr/>
          <a:lstStyle/>
          <a:p>
            <a:r>
              <a:rPr lang="ru-RU" sz="2400" dirty="0" smtClean="0"/>
              <a:t>Персональные данные работников, клиентов</a:t>
            </a:r>
          </a:p>
          <a:p>
            <a:r>
              <a:rPr lang="ru-RU" sz="2400" dirty="0" smtClean="0"/>
              <a:t>Реестр имущества издательства</a:t>
            </a:r>
          </a:p>
          <a:p>
            <a:r>
              <a:rPr lang="ru-RU" sz="2400" dirty="0" smtClean="0"/>
              <a:t>Репутация издательства</a:t>
            </a:r>
          </a:p>
          <a:p>
            <a:r>
              <a:rPr lang="ru-RU" sz="2400" dirty="0" smtClean="0"/>
              <a:t>Защита авторского права</a:t>
            </a:r>
          </a:p>
          <a:p>
            <a:r>
              <a:rPr lang="ru-RU" sz="2400" dirty="0" smtClean="0"/>
              <a:t>Прибыль</a:t>
            </a:r>
          </a:p>
          <a:p>
            <a:r>
              <a:rPr lang="ru-RU" sz="2400" dirty="0" smtClean="0"/>
              <a:t>Защита официальной документации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2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315200" cy="1154097"/>
          </a:xfrm>
        </p:spPr>
        <p:txBody>
          <a:bodyPr/>
          <a:lstStyle/>
          <a:p>
            <a:r>
              <a:rPr lang="ru-RU" dirty="0" smtClean="0"/>
              <a:t>Основные риски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352928" cy="4032448"/>
          </a:xfrm>
        </p:spPr>
        <p:txBody>
          <a:bodyPr>
            <a:normAutofit/>
          </a:bodyPr>
          <a:lstStyle/>
          <a:p>
            <a:r>
              <a:rPr lang="ru-RU" dirty="0" smtClean="0"/>
              <a:t>Недостижимость планов реализации (продаж)</a:t>
            </a:r>
          </a:p>
          <a:p>
            <a:r>
              <a:rPr lang="ru-RU" dirty="0" smtClean="0"/>
              <a:t>Выбор наименования и тематики книг, намечающихся к изданию</a:t>
            </a:r>
          </a:p>
          <a:p>
            <a:r>
              <a:rPr lang="ru-RU" dirty="0" smtClean="0"/>
              <a:t>Выбор структуры и оформления издания, определение его тиража</a:t>
            </a:r>
          </a:p>
          <a:p>
            <a:r>
              <a:rPr lang="ru-RU" dirty="0" smtClean="0"/>
              <a:t>Конкуренты и их продукция</a:t>
            </a:r>
          </a:p>
          <a:p>
            <a:r>
              <a:rPr lang="ru-RU" dirty="0" smtClean="0"/>
              <a:t>Сложности и задержки в получении необходимых ресурсов и материалов</a:t>
            </a:r>
          </a:p>
          <a:p>
            <a:r>
              <a:rPr lang="ru-RU" dirty="0" smtClean="0"/>
              <a:t>Некоторые потенциально неблагоприятные производственные и финансово-экономические тенденции</a:t>
            </a:r>
          </a:p>
          <a:p>
            <a:r>
              <a:rPr lang="ru-RU" dirty="0" smtClean="0"/>
              <a:t>Потеря клиентской или авторской базы</a:t>
            </a: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39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315200" cy="1154097"/>
          </a:xfrm>
        </p:spPr>
        <p:txBody>
          <a:bodyPr/>
          <a:lstStyle/>
          <a:p>
            <a:r>
              <a:rPr lang="ru-RU" dirty="0" smtClean="0"/>
              <a:t>Угрозы и их 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204864"/>
            <a:ext cx="7776864" cy="3539527"/>
          </a:xfrm>
        </p:spPr>
        <p:txBody>
          <a:bodyPr/>
          <a:lstStyle/>
          <a:p>
            <a:r>
              <a:rPr lang="ru-RU" sz="2400" dirty="0"/>
              <a:t>Естественные угрозы— это угрозы, вызванные воздействиями на информационную систему и ее компоненты объективных физических процессов техногенного характера или стихийных природных явлений, независящих от человека. </a:t>
            </a:r>
          </a:p>
          <a:p>
            <a:r>
              <a:rPr lang="ru-RU" sz="2400" dirty="0"/>
              <a:t>Искусственные угрозы— это угрозы, вызванные деятельностью человека.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83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484784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Межсайтовое </a:t>
            </a:r>
            <a:r>
              <a:rPr lang="ru-RU" sz="2400" dirty="0"/>
              <a:t>кодирование( </a:t>
            </a:r>
            <a:r>
              <a:rPr lang="en-US" sz="2400" dirty="0"/>
              <a:t>XSS</a:t>
            </a:r>
            <a:r>
              <a:rPr lang="ru-RU" sz="2400" dirty="0"/>
              <a:t>-атаки</a:t>
            </a:r>
            <a:r>
              <a:rPr lang="ru-RU" sz="2400" dirty="0" smtClean="0"/>
              <a:t>)</a:t>
            </a:r>
            <a:endParaRPr lang="en-US" sz="2400" dirty="0"/>
          </a:p>
          <a:p>
            <a:r>
              <a:rPr lang="en-US" sz="2400" dirty="0"/>
              <a:t>SQL</a:t>
            </a:r>
            <a:r>
              <a:rPr lang="ru-RU" sz="2400" dirty="0" smtClean="0"/>
              <a:t>-инъекция</a:t>
            </a:r>
          </a:p>
          <a:p>
            <a:r>
              <a:rPr lang="ru-RU" sz="2400" dirty="0" smtClean="0"/>
              <a:t>Вирусы</a:t>
            </a:r>
            <a:endParaRPr lang="ru-RU" sz="2400" dirty="0"/>
          </a:p>
          <a:p>
            <a:r>
              <a:rPr lang="ru-RU" sz="2400" dirty="0"/>
              <a:t>Недоступность, часто вызванная специальным типом атаки, называемой </a:t>
            </a:r>
            <a:r>
              <a:rPr lang="ru-RU" sz="2400" dirty="0" err="1"/>
              <a:t>DDoS</a:t>
            </a:r>
            <a:r>
              <a:rPr lang="ru-RU" sz="2400" dirty="0"/>
              <a:t> (</a:t>
            </a:r>
            <a:r>
              <a:rPr lang="ru-RU" sz="2400" dirty="0" err="1"/>
              <a:t>Distributed</a:t>
            </a:r>
            <a:r>
              <a:rPr lang="ru-RU" sz="2400" dirty="0"/>
              <a:t> </a:t>
            </a:r>
            <a:r>
              <a:rPr lang="ru-RU" sz="2400" dirty="0" err="1"/>
              <a:t>Denial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Service</a:t>
            </a:r>
            <a:r>
              <a:rPr lang="ru-RU" sz="2400" dirty="0"/>
              <a:t> – распределенный отказ в обслуживании</a:t>
            </a:r>
            <a:r>
              <a:rPr lang="ru-RU" sz="2400" dirty="0" smtClean="0"/>
              <a:t>)</a:t>
            </a:r>
            <a:endParaRPr lang="en-US" sz="2400" dirty="0"/>
          </a:p>
          <a:p>
            <a:r>
              <a:rPr lang="ru-RU" sz="2400" dirty="0"/>
              <a:t>Неправильная конфигурация </a:t>
            </a:r>
            <a:r>
              <a:rPr lang="en-US" sz="2400" dirty="0"/>
              <a:t>web</a:t>
            </a:r>
            <a:r>
              <a:rPr lang="ru-RU" sz="2400" dirty="0" smtClean="0"/>
              <a:t>-сервера</a:t>
            </a:r>
            <a:endParaRPr lang="en-US" sz="2400" dirty="0"/>
          </a:p>
          <a:p>
            <a:r>
              <a:rPr lang="ru-RU" sz="2400" dirty="0" smtClean="0"/>
              <a:t>Пиратское ПО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0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08912" cy="1934108"/>
          </a:xfrm>
        </p:spPr>
        <p:txBody>
          <a:bodyPr>
            <a:normAutofit/>
          </a:bodyPr>
          <a:lstStyle/>
          <a:p>
            <a:r>
              <a:rPr lang="ru-RU" dirty="0" smtClean="0"/>
              <a:t>Средства и методы обеспечения защиты информационных ресурсов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492896"/>
            <a:ext cx="7992888" cy="3899527"/>
          </a:xfrm>
        </p:spPr>
        <p:txBody>
          <a:bodyPr>
            <a:normAutofit/>
          </a:bodyPr>
          <a:lstStyle/>
          <a:p>
            <a:r>
              <a:rPr lang="ru-RU" dirty="0" smtClean="0"/>
              <a:t>Резервное копирование данных</a:t>
            </a:r>
            <a:endParaRPr lang="en-US" dirty="0"/>
          </a:p>
          <a:p>
            <a:r>
              <a:rPr lang="ru-RU" dirty="0" smtClean="0"/>
              <a:t>Управление учетными данными</a:t>
            </a:r>
            <a:endParaRPr lang="en-US" dirty="0"/>
          </a:p>
          <a:p>
            <a:r>
              <a:rPr lang="ru-RU" dirty="0"/>
              <a:t>Анти-</a:t>
            </a:r>
            <a:r>
              <a:rPr lang="en-US" dirty="0"/>
              <a:t>DDoS </a:t>
            </a:r>
            <a:r>
              <a:rPr lang="ru-RU" dirty="0"/>
              <a:t>продукты и </a:t>
            </a:r>
            <a:r>
              <a:rPr lang="ru-RU" dirty="0" smtClean="0"/>
              <a:t>сервисы</a:t>
            </a:r>
          </a:p>
          <a:p>
            <a:r>
              <a:rPr lang="ru-RU" dirty="0" smtClean="0"/>
              <a:t>Защита веб-приложений (</a:t>
            </a:r>
            <a:r>
              <a:rPr lang="en-US" dirty="0" smtClean="0"/>
              <a:t>WAF)</a:t>
            </a:r>
            <a:endParaRPr lang="en-US" dirty="0"/>
          </a:p>
          <a:p>
            <a:r>
              <a:rPr lang="ru-RU" dirty="0"/>
              <a:t>М</a:t>
            </a:r>
            <a:r>
              <a:rPr lang="ru-RU" dirty="0" smtClean="0"/>
              <a:t>аскировка</a:t>
            </a:r>
            <a:r>
              <a:rPr lang="ru-RU" dirty="0"/>
              <a:t>, или преобразование данных, обычно – криптографическими </a:t>
            </a:r>
            <a:r>
              <a:rPr lang="ru-RU" dirty="0" smtClean="0"/>
              <a:t>способами</a:t>
            </a:r>
          </a:p>
          <a:p>
            <a:r>
              <a:rPr lang="ru-RU" dirty="0"/>
              <a:t>Р</a:t>
            </a:r>
            <a:r>
              <a:rPr lang="ru-RU" dirty="0" smtClean="0"/>
              <a:t>азграничение </a:t>
            </a:r>
            <a:r>
              <a:rPr lang="ru-RU" dirty="0"/>
              <a:t>доступа пользователей и обслуживающего персонала к информационным ресурсам, программным средствам обработки (передачи) и защиты </a:t>
            </a:r>
            <a:r>
              <a:rPr lang="ru-RU" dirty="0" smtClean="0"/>
              <a:t>информации</a:t>
            </a:r>
          </a:p>
          <a:p>
            <a:r>
              <a:rPr lang="ru-RU" dirty="0" smtClean="0"/>
              <a:t>Системы отказоустойчивости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963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131</TotalTime>
  <Words>717</Words>
  <Application>Microsoft Office PowerPoint</Application>
  <PresentationFormat>On-screen Show (4:3)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Перспектива</vt:lpstr>
      <vt:lpstr>Политика информационной безопасности  издательства</vt:lpstr>
      <vt:lpstr>Цели информационной безопасности издательства</vt:lpstr>
      <vt:lpstr>Задачи информационной безопасности издательства</vt:lpstr>
      <vt:lpstr>Описание структуры издательства</vt:lpstr>
      <vt:lpstr>Объекты защиты</vt:lpstr>
      <vt:lpstr>Основные риски</vt:lpstr>
      <vt:lpstr>Угрозы и их источники</vt:lpstr>
      <vt:lpstr>PowerPoint Presentation</vt:lpstr>
      <vt:lpstr>Средства и методы обеспечения защиты информационных ресурсов</vt:lpstr>
      <vt:lpstr>Условная численная шкала для оценки ущерба издательству от НСД</vt:lpstr>
      <vt:lpstr>Вероятностно-временная шкала реализации несанкционированного доступа к информационным ресурсам </vt:lpstr>
      <vt:lpstr>Оценка рисков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 издательства</dc:title>
  <dc:creator>meister</dc:creator>
  <cp:lastModifiedBy>Yury Karlianok</cp:lastModifiedBy>
  <cp:revision>11</cp:revision>
  <dcterms:created xsi:type="dcterms:W3CDTF">2020-02-18T11:39:52Z</dcterms:created>
  <dcterms:modified xsi:type="dcterms:W3CDTF">2020-02-19T10:35:41Z</dcterms:modified>
</cp:coreProperties>
</file>