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46" r:id="rId4"/>
    <p:sldId id="260" r:id="rId5"/>
    <p:sldId id="259" r:id="rId6"/>
    <p:sldId id="258" r:id="rId7"/>
    <p:sldId id="261" r:id="rId8"/>
    <p:sldId id="263" r:id="rId9"/>
    <p:sldId id="264" r:id="rId10"/>
    <p:sldId id="341" r:id="rId11"/>
    <p:sldId id="342" r:id="rId12"/>
    <p:sldId id="343" r:id="rId13"/>
    <p:sldId id="344" r:id="rId14"/>
    <p:sldId id="324" r:id="rId15"/>
    <p:sldId id="323" r:id="rId16"/>
    <p:sldId id="347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5" r:id="rId27"/>
    <p:sldId id="336" r:id="rId28"/>
    <p:sldId id="337" r:id="rId29"/>
    <p:sldId id="338" r:id="rId30"/>
    <p:sldId id="285" r:id="rId31"/>
    <p:sldId id="339" r:id="rId32"/>
    <p:sldId id="265" r:id="rId33"/>
    <p:sldId id="266" r:id="rId34"/>
    <p:sldId id="267" r:id="rId35"/>
    <p:sldId id="268" r:id="rId36"/>
    <p:sldId id="318" r:id="rId37"/>
    <p:sldId id="270" r:id="rId38"/>
    <p:sldId id="319" r:id="rId39"/>
    <p:sldId id="320" r:id="rId40"/>
    <p:sldId id="321" r:id="rId41"/>
    <p:sldId id="316" r:id="rId42"/>
    <p:sldId id="322" r:id="rId43"/>
    <p:sldId id="272" r:id="rId44"/>
    <p:sldId id="273" r:id="rId45"/>
    <p:sldId id="314" r:id="rId46"/>
    <p:sldId id="315" r:id="rId47"/>
    <p:sldId id="274" r:id="rId48"/>
    <p:sldId id="275" r:id="rId49"/>
    <p:sldId id="276" r:id="rId50"/>
    <p:sldId id="277" r:id="rId51"/>
    <p:sldId id="278" r:id="rId52"/>
    <p:sldId id="279" r:id="rId53"/>
    <p:sldId id="345" r:id="rId54"/>
    <p:sldId id="313" r:id="rId5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0E14CF-8DE1-46DB-A8AC-79ECA17A9A90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CC044E-5669-4A3B-802C-7927E24488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8F697-8877-4FC3-9A4B-0EC7871B3025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F4697-9350-4394-A58C-56A35571CD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52293-FCB4-4AB9-BD6A-0C619E21F68D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BBA1-F5A9-4268-883D-AE0DDC619A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BB6F0-4B80-4FB0-8783-D9E0DA25C307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8F67-50D1-4714-84C9-2BD3106FCA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B02A5B-E8DF-47D9-9EAB-1AC60B8A42DC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FBC39C-AFDB-43BE-9A0E-59234B2463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DF67-95A1-460D-998A-50B85614A5E3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A53B-B5C3-4A1E-A44D-BD7F0B0BE9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7A341A-BCD6-4A6E-8AC1-4A1FA0F0EFBE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B19D9E-42B6-4528-965A-0F47AE243D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DD56C-7EED-4302-9947-DDA80C0DD8DE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C67E7-4EBB-472B-9A40-545D700498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20305C-C211-45A8-901C-F4AC2148BB33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455268-294E-469D-8E21-84521F1E5F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7DBED3-5C62-4683-B227-63A3E2256F7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F442CC-21E3-49BC-9A82-9836B124A1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D3CA28-A719-439C-95B8-9DF7A2DEAAEA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152FAA-010B-4837-B381-EC0BBF7211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29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57628FC-B845-4B43-8D8F-33FFCAACEB51}" type="datetimeFigureOut">
              <a:rPr lang="ru-RU"/>
              <a:pPr>
                <a:defRPr/>
              </a:pPr>
              <a:t>16.06.2020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174A49B-D29C-4EAA-8394-6A222DF9B0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5" r:id="rId2"/>
    <p:sldLayoutId id="2147483801" r:id="rId3"/>
    <p:sldLayoutId id="2147483796" r:id="rId4"/>
    <p:sldLayoutId id="2147483802" r:id="rId5"/>
    <p:sldLayoutId id="2147483797" r:id="rId6"/>
    <p:sldLayoutId id="2147483803" r:id="rId7"/>
    <p:sldLayoutId id="2147483804" r:id="rId8"/>
    <p:sldLayoutId id="2147483805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071563" y="1643063"/>
            <a:ext cx="777240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Распределенные (информационные)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38" y="4071938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Кафедра ИСИТ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доц. Г.Л. ТИМОНОВИЧ</a:t>
            </a:r>
            <a:endParaRPr lang="ru-RU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428625"/>
            <a:ext cx="3871912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14375" y="3500438"/>
            <a:ext cx="7772400" cy="17526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ru-RU" sz="4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dirty="0" smtClean="0"/>
              <a:t>Характеристика 1: Коллекция автономных вычислительных элементов (1)</a:t>
            </a:r>
            <a:endParaRPr lang="ru-RU" sz="3200" dirty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smtClean="0"/>
              <a:t>Современные РС содержат различные виды вычислительных узлов, в качестве своих компонентов. При этом действует фундаментальный принцип:</a:t>
            </a:r>
          </a:p>
          <a:p>
            <a:pPr>
              <a:buFont typeface="Wingdings 2" pitchFamily="18" charset="2"/>
              <a:buNone/>
            </a:pPr>
            <a:r>
              <a:rPr lang="ru-RU" sz="2400" smtClean="0"/>
              <a:t>	«Все узла могут действовать независимо друг от друга»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dirty="0" smtClean="0"/>
              <a:t>Характеристика 1: Коллекция автономных вычислительных элементов (2)</a:t>
            </a:r>
            <a:endParaRPr lang="ru-RU" sz="3200" dirty="0"/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400" smtClean="0"/>
              <a:t>Результатом независимости узлов являются: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smtClean="0"/>
              <a:t>Независимость времени – у каждого узла свое представление о текущем времени. 	Возникает проблема синхронизации и координации работы узлов;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smtClean="0"/>
              <a:t>Возможность организации группового управления коллекцией узлов, при этом могут образовываться открытые и закрытые группы. Групповое управление обеспечивает эффективность управления информационной безопасностью;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smtClean="0"/>
              <a:t>Характеристика 1: Коллекция автономных вычислительных элементов (3)</a:t>
            </a:r>
            <a:endParaRPr lang="ru-RU" sz="2800" dirty="0"/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>
          <a:xfrm>
            <a:off x="3643313" y="1447800"/>
            <a:ext cx="5291137" cy="5410200"/>
          </a:xfrm>
        </p:spPr>
        <p:txBody>
          <a:bodyPr/>
          <a:lstStyle/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В результате организации коллекций на практике часто возникают т.н. оверлейные сети (покрывающие сети). При этом могут встречаться 2 вида перекрытия: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Структурное – в этом случае узлы хорошо осведомлены о своих соседях с которыми они могут поддерживать коммуникации.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Не структурное (без структурное) – в этом случае каждый узел имеет определенное число ссылок на соседей, но выбирает их случайным образом.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Оверлейные сети всегда связные, т.е. между двумя любыми узлами всегда имеется путь.</a:t>
            </a:r>
          </a:p>
          <a:p>
            <a:pPr marL="365125" lvl="1" indent="-282575">
              <a:spcBef>
                <a:spcPts val="600"/>
              </a:spcBef>
              <a:buSzPct val="80000"/>
              <a:buFont typeface="Wingdings" pitchFamily="2" charset="2"/>
              <a:buChar char="Ø"/>
            </a:pPr>
            <a:r>
              <a:rPr lang="ru-RU" sz="2000" smtClean="0"/>
              <a:t>Примером оверлейных сетей являются сети Р2Р (</a:t>
            </a:r>
            <a:r>
              <a:rPr lang="en-US" sz="2000" smtClean="0"/>
              <a:t>peer-to-peer</a:t>
            </a:r>
            <a:r>
              <a:rPr lang="ru-RU" sz="2000" smtClean="0"/>
              <a:t>)  </a:t>
            </a:r>
          </a:p>
          <a:p>
            <a:endParaRPr lang="ru-RU" smtClean="0"/>
          </a:p>
        </p:txBody>
      </p:sp>
      <p:sp>
        <p:nvSpPr>
          <p:cNvPr id="30724" name="AutoShape 2" descr="Картинки по запросу overlay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5" name="AutoShape 4" descr="Картинки по запросу overlay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26" name="AutoShape 6" descr="Картинки по запросу overlay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571625"/>
            <a:ext cx="3643312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3357563"/>
            <a:ext cx="2786062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4929188"/>
            <a:ext cx="27146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Характеристика 2: Единая согласованная система (1)</a:t>
            </a:r>
            <a:endParaRPr lang="ru-RU" dirty="0"/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РС как единой системы порождает у пользователя ощущение «прозрачности» системы.</a:t>
            </a:r>
          </a:p>
          <a:p>
            <a:r>
              <a:rPr lang="ru-RU" dirty="0" smtClean="0"/>
              <a:t>С другой стороны отказ одного из узлов РС может привести к отказу всей системы в целом, что порождает проблему надежности и восстановления после отказов.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возникновения и развития РИС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42852"/>
            <a:ext cx="7499350" cy="56040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>
          <a:xfrm>
            <a:off x="1000100" y="857232"/>
            <a:ext cx="8143900" cy="4800600"/>
          </a:xfrm>
        </p:spPr>
        <p:txBody>
          <a:bodyPr/>
          <a:lstStyle/>
          <a:p>
            <a:pPr eaLnBrk="1" hangingPunct="1"/>
            <a:r>
              <a:rPr lang="ru-RU" sz="1800" dirty="0" smtClean="0"/>
              <a:t>1960-е – Появление ОС, реализующих </a:t>
            </a:r>
            <a:r>
              <a:rPr lang="ru-RU" sz="1800" dirty="0" err="1" smtClean="0"/>
              <a:t>межпроцессное</a:t>
            </a:r>
            <a:r>
              <a:rPr lang="ru-RU" sz="1800" dirty="0" smtClean="0"/>
              <a:t> взаимодействие </a:t>
            </a:r>
          </a:p>
          <a:p>
            <a:pPr eaLnBrk="1" hangingPunct="1"/>
            <a:r>
              <a:rPr lang="ru-RU" sz="1800" dirty="0" smtClean="0"/>
              <a:t>1960-е – </a:t>
            </a:r>
            <a:r>
              <a:rPr lang="en-US" sz="1800" dirty="0" smtClean="0"/>
              <a:t>ARPANET </a:t>
            </a:r>
            <a:r>
              <a:rPr lang="ru-RU" sz="1800" dirty="0" smtClean="0"/>
              <a:t>и далее </a:t>
            </a:r>
            <a:r>
              <a:rPr lang="en-US" sz="1800" dirty="0" smtClean="0"/>
              <a:t>Usenet, </a:t>
            </a:r>
            <a:r>
              <a:rPr lang="en-US" sz="1800" dirty="0" err="1" smtClean="0"/>
              <a:t>FidoNet</a:t>
            </a:r>
            <a:r>
              <a:rPr lang="en-US" sz="1800" dirty="0" smtClean="0"/>
              <a:t>, Internet… </a:t>
            </a:r>
          </a:p>
          <a:p>
            <a:pPr eaLnBrk="1" hangingPunct="1"/>
            <a:r>
              <a:rPr lang="ru-RU" sz="1800" dirty="0" smtClean="0"/>
              <a:t>1960-1970-е – появление многопроцессорных систем </a:t>
            </a:r>
          </a:p>
          <a:p>
            <a:pPr eaLnBrk="1" hangingPunct="1"/>
            <a:r>
              <a:rPr lang="ru-RU" sz="1800" dirty="0" smtClean="0"/>
              <a:t>1970-е – Широкое распространение ЛВС на базе </a:t>
            </a:r>
            <a:r>
              <a:rPr lang="ru-RU" sz="1800" dirty="0" err="1" smtClean="0"/>
              <a:t>Ethernet</a:t>
            </a:r>
            <a:r>
              <a:rPr lang="ru-RU" sz="1800" dirty="0" smtClean="0"/>
              <a:t> </a:t>
            </a:r>
          </a:p>
          <a:p>
            <a:pPr eaLnBrk="1" hangingPunct="1"/>
            <a:r>
              <a:rPr lang="ru-RU" sz="1800" dirty="0" smtClean="0"/>
              <a:t>1980-е – Распределенные вычисления становятся активно изучаемой и обсуждаемой темой. Начало использования модели взаимодействия клиент-сервер в корпоративных РИС.</a:t>
            </a:r>
          </a:p>
          <a:p>
            <a:pPr eaLnBrk="1" hangingPunct="1"/>
            <a:r>
              <a:rPr lang="ru-RU" sz="1800" dirty="0" smtClean="0"/>
              <a:t>1990-е – Интернет становиться доступным для коммерческих организаций и частных лиц. Появление Объектной Архитектуры и Архитектуры распределенных объектных архитектур. Корпоративные ИС повсеместно становятся распределенными. </a:t>
            </a:r>
          </a:p>
          <a:p>
            <a:pPr eaLnBrk="1" hangingPunct="1"/>
            <a:r>
              <a:rPr lang="ru-RU" sz="1800" dirty="0" smtClean="0"/>
              <a:t>1994 – Трафик </a:t>
            </a:r>
            <a:r>
              <a:rPr lang="en-US" sz="1800" dirty="0" smtClean="0"/>
              <a:t>WWW </a:t>
            </a:r>
            <a:r>
              <a:rPr lang="ru-RU" sz="1800" dirty="0" smtClean="0"/>
              <a:t>превысил объем трафика электронной почты.</a:t>
            </a:r>
          </a:p>
          <a:p>
            <a:pPr eaLnBrk="1" hangingPunct="1"/>
            <a:r>
              <a:rPr lang="ru-RU" sz="1800" dirty="0" smtClean="0"/>
              <a:t>1994-1995 – Появление 3-х </a:t>
            </a:r>
            <a:r>
              <a:rPr lang="ru-RU" sz="1800" dirty="0" err="1" smtClean="0"/>
              <a:t>звенной</a:t>
            </a:r>
            <a:r>
              <a:rPr lang="ru-RU" sz="1800" dirty="0" smtClean="0"/>
              <a:t> архитектуры распределенных </a:t>
            </a:r>
            <a:r>
              <a:rPr lang="en-US" sz="1800" dirty="0" smtClean="0"/>
              <a:t>Web-</a:t>
            </a:r>
            <a:r>
              <a:rPr lang="ru-RU" sz="1800" dirty="0" smtClean="0"/>
              <a:t>приложений</a:t>
            </a:r>
          </a:p>
          <a:p>
            <a:pPr eaLnBrk="1" hangingPunct="1"/>
            <a:r>
              <a:rPr lang="ru-RU" sz="1800" dirty="0" smtClean="0"/>
              <a:t>1995 – Начало использования Интернет технологий в корпоративных РИС. Возникновение понятия </a:t>
            </a:r>
            <a:r>
              <a:rPr lang="en-US" sz="1800" dirty="0" smtClean="0"/>
              <a:t>intranet</a:t>
            </a:r>
            <a:r>
              <a:rPr lang="ru-RU" sz="1800" dirty="0" smtClean="0"/>
              <a:t>. </a:t>
            </a:r>
          </a:p>
          <a:p>
            <a:pPr eaLnBrk="1" hangingPunct="1"/>
            <a:r>
              <a:rPr lang="ru-RU" sz="1800" dirty="0" smtClean="0"/>
              <a:t>1996 – Появление вычислительных кластеров на базе </a:t>
            </a:r>
            <a:r>
              <a:rPr lang="en-US" sz="1800" dirty="0" smtClean="0"/>
              <a:t>IBM PC (</a:t>
            </a:r>
            <a:r>
              <a:rPr lang="ru-RU" sz="1800" dirty="0" smtClean="0"/>
              <a:t>проект </a:t>
            </a:r>
            <a:r>
              <a:rPr lang="en-US" sz="1800" dirty="0" err="1" smtClean="0"/>
              <a:t>Beowolf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9350" cy="846158"/>
          </a:xfrm>
        </p:spPr>
        <p:txBody>
          <a:bodyPr/>
          <a:lstStyle/>
          <a:p>
            <a:r>
              <a:rPr lang="ru-RU" dirty="0" smtClean="0"/>
              <a:t>История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928670"/>
            <a:ext cx="7499350" cy="5105416"/>
          </a:xfrm>
        </p:spPr>
        <p:txBody>
          <a:bodyPr/>
          <a:lstStyle/>
          <a:p>
            <a:r>
              <a:rPr lang="ru-RU" sz="1800" dirty="0" smtClean="0"/>
              <a:t>Конец 1990-х появление </a:t>
            </a:r>
            <a:r>
              <a:rPr lang="en-US" sz="1800" dirty="0" smtClean="0"/>
              <a:t>peer-to-peer </a:t>
            </a:r>
            <a:r>
              <a:rPr lang="ru-RU" sz="1800" dirty="0" smtClean="0"/>
              <a:t>систем Интернет</a:t>
            </a:r>
          </a:p>
          <a:p>
            <a:r>
              <a:rPr lang="ru-RU" sz="1800" dirty="0" smtClean="0"/>
              <a:t>1998 – Создание языка </a:t>
            </a:r>
            <a:r>
              <a:rPr lang="en-US" sz="1800" dirty="0" smtClean="0"/>
              <a:t>XML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1998-2000 – Разработка технологий виртуализации для архитектуры </a:t>
            </a:r>
            <a:r>
              <a:rPr lang="en-US" sz="1800" dirty="0" err="1" smtClean="0"/>
              <a:t>Intel_x</a:t>
            </a:r>
            <a:r>
              <a:rPr lang="ru-RU" sz="1800" dirty="0" smtClean="0"/>
              <a:t>86</a:t>
            </a:r>
          </a:p>
          <a:p>
            <a:r>
              <a:rPr lang="ru-RU" sz="1800" dirty="0" smtClean="0"/>
              <a:t>1999 – 2005 Появление и становление </a:t>
            </a:r>
            <a:r>
              <a:rPr lang="en-US" sz="1800" dirty="0" smtClean="0"/>
              <a:t>GRID </a:t>
            </a:r>
            <a:r>
              <a:rPr lang="ru-RU" sz="1800" dirty="0" smtClean="0"/>
              <a:t>систем.</a:t>
            </a:r>
            <a:r>
              <a:rPr lang="en-US" sz="1800" dirty="0" smtClean="0"/>
              <a:t> </a:t>
            </a:r>
            <a:r>
              <a:rPr lang="ru-RU" sz="1800" dirty="0" smtClean="0"/>
              <a:t>Появление </a:t>
            </a:r>
            <a:r>
              <a:rPr lang="en-US" sz="1800" dirty="0" smtClean="0"/>
              <a:t>Web-</a:t>
            </a:r>
            <a:r>
              <a:rPr lang="ru-RU" sz="1800" dirty="0" smtClean="0"/>
              <a:t>сервисов на основе </a:t>
            </a:r>
            <a:r>
              <a:rPr lang="en-US" sz="1800" dirty="0" smtClean="0"/>
              <a:t>XML/SOAP</a:t>
            </a:r>
            <a:endParaRPr lang="ru-RU" sz="1800" dirty="0" smtClean="0"/>
          </a:p>
          <a:p>
            <a:r>
              <a:rPr lang="ru-RU" sz="1800" dirty="0" smtClean="0"/>
              <a:t>2000-2002</a:t>
            </a:r>
            <a:r>
              <a:rPr lang="en-US" sz="1800" dirty="0" smtClean="0"/>
              <a:t> </a:t>
            </a:r>
            <a:r>
              <a:rPr lang="ru-RU" sz="1800" dirty="0" smtClean="0"/>
              <a:t>Появление </a:t>
            </a:r>
            <a:r>
              <a:rPr lang="en-US" sz="1800" dirty="0" err="1" smtClean="0"/>
              <a:t>RESTFull</a:t>
            </a:r>
            <a:r>
              <a:rPr lang="en-US" sz="1800" dirty="0" smtClean="0"/>
              <a:t> </a:t>
            </a:r>
            <a:r>
              <a:rPr lang="ru-RU" sz="1800" dirty="0" smtClean="0"/>
              <a:t>архитектуры</a:t>
            </a:r>
            <a:r>
              <a:rPr lang="en-US" sz="1800" dirty="0" smtClean="0"/>
              <a:t> WEB-</a:t>
            </a:r>
            <a:r>
              <a:rPr lang="ru-RU" sz="1800" dirty="0" smtClean="0"/>
              <a:t>сервисов.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</a:p>
          <a:p>
            <a:r>
              <a:rPr lang="ru-RU" sz="1800" dirty="0" smtClean="0"/>
              <a:t>2002-2004  Появление сервис ориентированной архитектуры (СОА).</a:t>
            </a:r>
            <a:r>
              <a:rPr lang="en-US" sz="1800" dirty="0" smtClean="0"/>
              <a:t> </a:t>
            </a:r>
            <a:r>
              <a:rPr lang="ru-RU" sz="1800" dirty="0" smtClean="0"/>
              <a:t>Разработка стандартов на </a:t>
            </a:r>
            <a:r>
              <a:rPr lang="ru-RU" sz="1800" dirty="0" err="1" smtClean="0"/>
              <a:t>веб-сервисы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2000-2005 Появление мобильных устройств и ОС для них. </a:t>
            </a:r>
          </a:p>
          <a:p>
            <a:r>
              <a:rPr lang="ru-RU" sz="1800" dirty="0" smtClean="0"/>
              <a:t>2005 – Появление облачных вычислений. </a:t>
            </a:r>
          </a:p>
          <a:p>
            <a:r>
              <a:rPr lang="ru-RU" sz="1800" dirty="0" smtClean="0"/>
              <a:t>2006-2010 – Возникновение публичных облачных сервисов </a:t>
            </a:r>
            <a:r>
              <a:rPr lang="en-US" sz="1800" dirty="0" smtClean="0"/>
              <a:t>AWS, Google,  Azure </a:t>
            </a:r>
            <a:r>
              <a:rPr lang="ru-RU" sz="1800" dirty="0" smtClean="0"/>
              <a:t>и других.</a:t>
            </a:r>
            <a:endParaRPr lang="en-US" sz="1800" dirty="0" smtClean="0"/>
          </a:p>
          <a:p>
            <a:r>
              <a:rPr lang="en-US" sz="1800" dirty="0" smtClean="0">
                <a:latin typeface="Corbel" pitchFamily="34" charset="0"/>
              </a:rPr>
              <a:t>2010 – 2013 –</a:t>
            </a:r>
            <a:r>
              <a:rPr lang="ru-RU" sz="1800" dirty="0" smtClean="0">
                <a:latin typeface="Corbel" pitchFamily="34" charset="0"/>
              </a:rPr>
              <a:t> Появление </a:t>
            </a:r>
            <a:r>
              <a:rPr lang="ru-RU" sz="1800" dirty="0" err="1" smtClean="0">
                <a:latin typeface="Corbel" pitchFamily="34" charset="0"/>
              </a:rPr>
              <a:t>микросервисной</a:t>
            </a:r>
            <a:r>
              <a:rPr lang="ru-RU" sz="1800" dirty="0" smtClean="0">
                <a:latin typeface="Corbel" pitchFamily="34" charset="0"/>
              </a:rPr>
              <a:t> архитектуры.</a:t>
            </a:r>
          </a:p>
          <a:p>
            <a:r>
              <a:rPr lang="ru-RU" sz="1800" dirty="0" smtClean="0">
                <a:latin typeface="Corbel" pitchFamily="34" charset="0"/>
              </a:rPr>
              <a:t>2010 – 2015 – появление технологий непрерывного развертывания на основе </a:t>
            </a:r>
            <a:r>
              <a:rPr lang="en-US" sz="1800" dirty="0" err="1" smtClean="0">
                <a:latin typeface="Corbel" pitchFamily="34" charset="0"/>
              </a:rPr>
              <a:t>DevOps</a:t>
            </a:r>
            <a:r>
              <a:rPr lang="en-US" sz="1800" dirty="0" smtClean="0">
                <a:latin typeface="Corbel" pitchFamily="34" charset="0"/>
              </a:rPr>
              <a:t>.</a:t>
            </a:r>
          </a:p>
          <a:p>
            <a:r>
              <a:rPr lang="en-US" sz="1800" dirty="0" smtClean="0">
                <a:latin typeface="Corbel" pitchFamily="34" charset="0"/>
              </a:rPr>
              <a:t>2015-2020 – </a:t>
            </a:r>
            <a:r>
              <a:rPr lang="ru-RU" sz="1800" dirty="0" smtClean="0">
                <a:latin typeface="Corbel" pitchFamily="34" charset="0"/>
              </a:rPr>
              <a:t>широкое распространение облачных технологий и технологий </a:t>
            </a:r>
            <a:r>
              <a:rPr lang="en-US" sz="1800" dirty="0" smtClean="0">
                <a:latin typeface="Corbel" pitchFamily="34" charset="0"/>
              </a:rPr>
              <a:t>Internet of Things (</a:t>
            </a:r>
            <a:r>
              <a:rPr lang="ru-RU" sz="1800" dirty="0" smtClean="0">
                <a:latin typeface="Corbel" pitchFamily="34" charset="0"/>
              </a:rPr>
              <a:t>Интернет вещей)</a:t>
            </a:r>
            <a:endParaRPr lang="en-US" sz="1800" dirty="0" smtClean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</a:t>
            </a:r>
            <a:r>
              <a:rPr lang="en-US" dirty="0" smtClean="0"/>
              <a:t> </a:t>
            </a:r>
            <a:r>
              <a:rPr lang="ru-RU" dirty="0" smtClean="0"/>
              <a:t>РИС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 </a:t>
            </a:r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35843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285875"/>
            <a:ext cx="50482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</a:t>
            </a:r>
            <a:r>
              <a:rPr lang="en-US" dirty="0" smtClean="0"/>
              <a:t> (2)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000" b="1" smtClean="0"/>
              <a:t>По архитектуре </a:t>
            </a:r>
          </a:p>
          <a:p>
            <a:pPr lvl="1" eaLnBrk="1" hangingPunct="1"/>
            <a:r>
              <a:rPr lang="ru-RU" sz="2000" smtClean="0"/>
              <a:t>–Клиент-серверная (</a:t>
            </a:r>
            <a:r>
              <a:rPr lang="en-US" sz="2000" smtClean="0"/>
              <a:t>client-server) </a:t>
            </a:r>
          </a:p>
          <a:p>
            <a:pPr lvl="1" eaLnBrk="1" hangingPunct="1"/>
            <a:r>
              <a:rPr lang="en-US" sz="2000" smtClean="0"/>
              <a:t>–3-tier / N-tier </a:t>
            </a:r>
          </a:p>
          <a:p>
            <a:pPr lvl="1" eaLnBrk="1" hangingPunct="1"/>
            <a:r>
              <a:rPr lang="ru-RU" sz="2000" smtClean="0"/>
              <a:t>–Одноранговая (</a:t>
            </a:r>
            <a:r>
              <a:rPr lang="en-US" sz="2000" smtClean="0"/>
              <a:t>peer-to-peer) </a:t>
            </a:r>
          </a:p>
          <a:p>
            <a:pPr lvl="1" eaLnBrk="1" hangingPunct="1"/>
            <a:r>
              <a:rPr lang="ru-RU" sz="2000" smtClean="0"/>
              <a:t>–Кластерная (сильно связанная) </a:t>
            </a:r>
          </a:p>
          <a:p>
            <a:pPr lvl="1" eaLnBrk="1" hangingPunct="1"/>
            <a:r>
              <a:rPr lang="ru-RU" sz="2000" smtClean="0"/>
              <a:t>–С общим адресным пространством </a:t>
            </a:r>
          </a:p>
          <a:p>
            <a:pPr eaLnBrk="1" hangingPunct="1"/>
            <a:r>
              <a:rPr lang="ru-RU" sz="2000" b="1" smtClean="0"/>
              <a:t>По территории </a:t>
            </a:r>
          </a:p>
          <a:p>
            <a:pPr lvl="1" eaLnBrk="1" hangingPunct="1"/>
            <a:r>
              <a:rPr lang="ru-RU" sz="2000" smtClean="0"/>
              <a:t>–Локальная </a:t>
            </a:r>
          </a:p>
          <a:p>
            <a:pPr lvl="1" eaLnBrk="1" hangingPunct="1"/>
            <a:r>
              <a:rPr lang="ru-RU" sz="2000" smtClean="0"/>
              <a:t>–Городская </a:t>
            </a:r>
          </a:p>
          <a:p>
            <a:pPr lvl="1" eaLnBrk="1" hangingPunct="1"/>
            <a:r>
              <a:rPr lang="ru-RU" sz="2000" smtClean="0"/>
              <a:t>–Глобальная </a:t>
            </a:r>
          </a:p>
          <a:p>
            <a:pPr eaLnBrk="1" hangingPunct="1"/>
            <a:r>
              <a:rPr lang="ru-RU" sz="2000" b="1" smtClean="0"/>
              <a:t>По степени автоматизации </a:t>
            </a:r>
          </a:p>
          <a:p>
            <a:pPr lvl="1" eaLnBrk="1" hangingPunct="1"/>
            <a:r>
              <a:rPr lang="ru-RU" sz="2000" smtClean="0"/>
              <a:t>–Автоматизированные </a:t>
            </a:r>
          </a:p>
          <a:p>
            <a:pPr lvl="1" eaLnBrk="1" hangingPunct="1"/>
            <a:r>
              <a:rPr lang="ru-RU" sz="2000" smtClean="0"/>
              <a:t>–Автоматические </a:t>
            </a:r>
          </a:p>
          <a:p>
            <a:pPr eaLnBrk="1" hangingPunct="1"/>
            <a:endParaRPr lang="ru-RU" sz="20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Характеристика курса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Дисциплина</a:t>
            </a:r>
            <a:r>
              <a:rPr lang="ru-RU" dirty="0" smtClean="0"/>
              <a:t>: Распределенные </a:t>
            </a:r>
            <a:r>
              <a:rPr lang="en-US" dirty="0" smtClean="0"/>
              <a:t>(</a:t>
            </a:r>
            <a:r>
              <a:rPr lang="ru-RU" dirty="0" smtClean="0"/>
              <a:t>информационные</a:t>
            </a:r>
            <a:r>
              <a:rPr lang="en-US" dirty="0" smtClean="0"/>
              <a:t>)</a:t>
            </a:r>
            <a:r>
              <a:rPr lang="ru-RU" dirty="0" smtClean="0"/>
              <a:t> системы.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Лекций</a:t>
            </a:r>
            <a:r>
              <a:rPr lang="ru-RU" dirty="0" smtClean="0"/>
              <a:t>: 36 часов.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Лабораторных</a:t>
            </a:r>
            <a:r>
              <a:rPr lang="ru-RU" dirty="0" smtClean="0"/>
              <a:t>: 36 часов.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Самостоятельная работа студента</a:t>
            </a:r>
            <a:r>
              <a:rPr lang="ru-RU" dirty="0" smtClean="0"/>
              <a:t>: 74 часа.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Экзамен</a:t>
            </a:r>
            <a:r>
              <a:rPr lang="ru-RU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Опирается на дисциплины</a:t>
            </a:r>
            <a:r>
              <a:rPr lang="ru-RU" dirty="0" smtClean="0"/>
              <a:t>: «Основы алгоритмизации  и программирование», «Операционные системы», «Объектно-ориентированное программирование», «Компьютерные сети» «Программирование сетевых приложений», «Базы данных», «Администрирование баз данных  и приложений».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Основной инструментарий</a:t>
            </a:r>
            <a:r>
              <a:rPr lang="en-US" dirty="0" smtClean="0"/>
              <a:t>: </a:t>
            </a:r>
            <a:r>
              <a:rPr lang="ru-RU" dirty="0" smtClean="0"/>
              <a:t>С</a:t>
            </a:r>
            <a:r>
              <a:rPr lang="en-US" dirty="0" smtClean="0"/>
              <a:t>++, </a:t>
            </a:r>
            <a:r>
              <a:rPr lang="ru-RU" dirty="0" smtClean="0"/>
              <a:t>С</a:t>
            </a:r>
            <a:r>
              <a:rPr lang="en-US" dirty="0" smtClean="0"/>
              <a:t>#, Visual Studio 2013, Microsoft SQL Server 2012, Oracle 12c, Windows Server 2012, IIS 8.</a:t>
            </a:r>
            <a:endParaRPr lang="ru-RU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ru-RU" b="1" dirty="0" smtClean="0"/>
              <a:t>Основная литература</a:t>
            </a:r>
            <a:r>
              <a:rPr lang="ru-RU" dirty="0" smtClean="0"/>
              <a:t>: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M. Van Steen, 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Tanembaum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Distributed Systems. 3 ed. ver. 3.01, 2017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Таненбаум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М.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Стеен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Распределенные системы: принципы и парадигмы.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Ред. 1,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Питер, 2003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Классификация</a:t>
            </a:r>
            <a:r>
              <a:rPr lang="en-US" dirty="0" smtClean="0"/>
              <a:t> (3)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789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b="1" dirty="0" smtClean="0"/>
              <a:t>По способу обработки данных </a:t>
            </a:r>
          </a:p>
          <a:p>
            <a:pPr lvl="1" eaLnBrk="1" hangingPunct="1"/>
            <a:r>
              <a:rPr lang="ru-RU" sz="2400" dirty="0" smtClean="0"/>
              <a:t>–Информационно-справочные </a:t>
            </a:r>
          </a:p>
          <a:p>
            <a:pPr lvl="1" eaLnBrk="1" hangingPunct="1"/>
            <a:r>
              <a:rPr lang="ru-RU" sz="2400" dirty="0" smtClean="0"/>
              <a:t>–Вычислительные (обработки данных) </a:t>
            </a:r>
          </a:p>
          <a:p>
            <a:pPr eaLnBrk="1" hangingPunct="1"/>
            <a:r>
              <a:rPr lang="ru-RU" sz="2400" b="1" dirty="0" smtClean="0"/>
              <a:t>По наличию центрального компонента </a:t>
            </a:r>
          </a:p>
          <a:p>
            <a:pPr lvl="1" eaLnBrk="1" hangingPunct="1"/>
            <a:r>
              <a:rPr lang="ru-RU" sz="2400" dirty="0" smtClean="0"/>
              <a:t>–С центральным компонентом (клиент/сервер)</a:t>
            </a:r>
          </a:p>
          <a:p>
            <a:pPr lvl="1" eaLnBrk="1" hangingPunct="1"/>
            <a:r>
              <a:rPr lang="ru-RU" sz="2400" dirty="0" smtClean="0"/>
              <a:t>–Без центрального компонента (</a:t>
            </a:r>
            <a:r>
              <a:rPr lang="en-US" sz="2400" dirty="0" err="1" smtClean="0"/>
              <a:t>perr</a:t>
            </a:r>
            <a:r>
              <a:rPr lang="en-US" sz="2400" dirty="0" smtClean="0"/>
              <a:t>-to-peer)</a:t>
            </a:r>
            <a:r>
              <a:rPr lang="ru-RU" sz="2400" dirty="0" smtClean="0"/>
              <a:t> </a:t>
            </a:r>
          </a:p>
          <a:p>
            <a:pPr eaLnBrk="1" hangingPunct="1"/>
            <a:r>
              <a:rPr lang="ru-RU" sz="2400" b="1" dirty="0" smtClean="0"/>
              <a:t>По реактивности </a:t>
            </a:r>
          </a:p>
          <a:p>
            <a:pPr lvl="1" eaLnBrk="1" hangingPunct="1"/>
            <a:r>
              <a:rPr lang="ru-RU" sz="2400" dirty="0" smtClean="0"/>
              <a:t>–Реального времени </a:t>
            </a:r>
          </a:p>
          <a:p>
            <a:pPr lvl="1" eaLnBrk="1" hangingPunct="1"/>
            <a:r>
              <a:rPr lang="ru-RU" sz="2400" dirty="0" smtClean="0"/>
              <a:t>–Без жестких требований ко времени реакции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Преимущества РИС </a:t>
            </a:r>
            <a:endParaRPr lang="ru-RU" dirty="0"/>
          </a:p>
        </p:txBody>
      </p:sp>
      <p:sp>
        <p:nvSpPr>
          <p:cNvPr id="389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Получения доступа к физически недоступным ресурсам </a:t>
            </a:r>
          </a:p>
          <a:p>
            <a:pPr eaLnBrk="1" hangingPunct="1"/>
            <a:r>
              <a:rPr lang="ru-RU" sz="2400" smtClean="0"/>
              <a:t>Увеличение производительности системы по сравнению с единым локальным приложением </a:t>
            </a:r>
          </a:p>
          <a:p>
            <a:pPr eaLnBrk="1" hangingPunct="1"/>
            <a:r>
              <a:rPr lang="ru-RU" sz="2400" smtClean="0"/>
              <a:t>Синергетические выгоды – самоорганизация в РС </a:t>
            </a:r>
          </a:p>
          <a:p>
            <a:pPr eaLnBrk="1" hangingPunct="1"/>
            <a:r>
              <a:rPr lang="ru-RU" sz="2400" smtClean="0"/>
              <a:t>Высокая надежность, за сет дублирования всех важнейших компонентов. 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Недостатки РИС </a:t>
            </a:r>
            <a:endParaRPr lang="ru-RU" dirty="0"/>
          </a:p>
        </p:txBody>
      </p:sp>
      <p:sp>
        <p:nvSpPr>
          <p:cNvPr id="399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Увеличенное время реакции системы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Сложность контроля удаленных элементов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Сложность разработки, отладки и использования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Дополнительные усилия по обеспечению информационной безопасности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smtClean="0"/>
              <a:t>Низкая надежность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Особенности современных РИС </a:t>
            </a:r>
            <a:endParaRPr lang="ru-RU" dirty="0"/>
          </a:p>
        </p:txBody>
      </p:sp>
      <p:sp>
        <p:nvSpPr>
          <p:cNvPr id="409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Сложность </a:t>
            </a:r>
          </a:p>
          <a:p>
            <a:pPr lvl="1" eaLnBrk="1" hangingPunct="1"/>
            <a:r>
              <a:rPr lang="ru-RU" sz="2400" dirty="0" smtClean="0"/>
              <a:t>–Описания </a:t>
            </a:r>
          </a:p>
          <a:p>
            <a:pPr lvl="1" eaLnBrk="1" hangingPunct="1"/>
            <a:r>
              <a:rPr lang="ru-RU" sz="2400" dirty="0" smtClean="0"/>
              <a:t>–Структуры </a:t>
            </a:r>
          </a:p>
          <a:p>
            <a:pPr eaLnBrk="1" hangingPunct="1"/>
            <a:r>
              <a:rPr lang="ru-RU" sz="2400" dirty="0" smtClean="0"/>
              <a:t>Наличие </a:t>
            </a:r>
            <a:r>
              <a:rPr lang="en-US" sz="2400" dirty="0" smtClean="0"/>
              <a:t> </a:t>
            </a:r>
            <a:r>
              <a:rPr lang="ru-RU" sz="2400" dirty="0" smtClean="0"/>
              <a:t>большого числа подсистем </a:t>
            </a:r>
          </a:p>
          <a:p>
            <a:pPr eaLnBrk="1" hangingPunct="1"/>
            <a:r>
              <a:rPr lang="ru-RU" sz="2400" dirty="0" smtClean="0"/>
              <a:t>Уникальные ограничения – невозможно использования без изменений типовые проектные решения </a:t>
            </a:r>
          </a:p>
          <a:p>
            <a:pPr eaLnBrk="1" hangingPunct="1"/>
            <a:r>
              <a:rPr lang="ru-RU" sz="2400" dirty="0" smtClean="0"/>
              <a:t>Доработка существующих РИС – необходимость интеграции  в архитектуру РИС существующих приложений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Подсистемы: старый взгляд </a:t>
            </a:r>
            <a:endParaRPr lang="ru-RU" dirty="0"/>
          </a:p>
        </p:txBody>
      </p:sp>
      <p:sp>
        <p:nvSpPr>
          <p:cNvPr id="419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357313"/>
            <a:ext cx="5684838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Подсистемы: новый взгляд </a:t>
            </a:r>
            <a:endParaRPr lang="ru-RU" dirty="0"/>
          </a:p>
        </p:txBody>
      </p:sp>
      <p:sp>
        <p:nvSpPr>
          <p:cNvPr id="4301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357313"/>
            <a:ext cx="7715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Особенности современных РИС </a:t>
            </a:r>
            <a:endParaRPr lang="ru-RU" dirty="0"/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Многоплатформенность </a:t>
            </a:r>
          </a:p>
          <a:p>
            <a:pPr eaLnBrk="1" hangingPunct="1"/>
            <a:r>
              <a:rPr lang="ru-RU" smtClean="0"/>
              <a:t>Совместная работа нескольких коллективов </a:t>
            </a:r>
          </a:p>
          <a:p>
            <a:pPr eaLnBrk="1" hangingPunct="1"/>
            <a:r>
              <a:rPr lang="ru-RU" smtClean="0"/>
              <a:t>Длительность </a:t>
            </a:r>
          </a:p>
          <a:p>
            <a:pPr lvl="1" eaLnBrk="1" hangingPunct="1"/>
            <a:r>
              <a:rPr lang="ru-RU" smtClean="0"/>
              <a:t>–Разработки </a:t>
            </a:r>
          </a:p>
          <a:p>
            <a:pPr lvl="1" eaLnBrk="1" hangingPunct="1"/>
            <a:r>
              <a:rPr lang="ru-RU" smtClean="0"/>
              <a:t>–Существования РИС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Состав РИС </a:t>
            </a:r>
            <a:endParaRPr lang="ru-RU" dirty="0"/>
          </a:p>
        </p:txBody>
      </p:sp>
      <p:sp>
        <p:nvSpPr>
          <p:cNvPr id="450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Хосты / компьютеры </a:t>
            </a:r>
          </a:p>
          <a:p>
            <a:pPr eaLnBrk="1" hangingPunct="1"/>
            <a:r>
              <a:rPr lang="ru-RU" smtClean="0"/>
              <a:t>Сеть / средства коммуникации </a:t>
            </a:r>
          </a:p>
          <a:p>
            <a:pPr eaLnBrk="1" hangingPunct="1"/>
            <a:r>
              <a:rPr lang="ru-RU" smtClean="0"/>
              <a:t>Приложения </a:t>
            </a:r>
          </a:p>
          <a:p>
            <a:pPr eaLnBrk="1" hangingPunct="1"/>
            <a:r>
              <a:rPr lang="ru-RU" smtClean="0"/>
              <a:t>Данные </a:t>
            </a:r>
          </a:p>
          <a:p>
            <a:pPr eaLnBrk="1" hangingPunct="1"/>
            <a:r>
              <a:rPr lang="ru-RU" smtClean="0"/>
              <a:t>Пользователи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Виды обеспечения </a:t>
            </a:r>
            <a:endParaRPr lang="ru-RU" dirty="0"/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Информационное </a:t>
            </a:r>
          </a:p>
          <a:p>
            <a:pPr eaLnBrk="1" hangingPunct="1"/>
            <a:r>
              <a:rPr lang="ru-RU" smtClean="0"/>
              <a:t>Техническое </a:t>
            </a:r>
          </a:p>
          <a:p>
            <a:pPr eaLnBrk="1" hangingPunct="1"/>
            <a:r>
              <a:rPr lang="ru-RU" smtClean="0"/>
              <a:t>Математическое и программное </a:t>
            </a:r>
          </a:p>
          <a:p>
            <a:pPr lvl="1" eaLnBrk="1" hangingPunct="1"/>
            <a:r>
              <a:rPr lang="ru-RU" smtClean="0"/>
              <a:t>–ОПО </a:t>
            </a:r>
          </a:p>
          <a:p>
            <a:pPr lvl="1" eaLnBrk="1" hangingPunct="1"/>
            <a:r>
              <a:rPr lang="ru-RU" smtClean="0"/>
              <a:t>–СПО </a:t>
            </a:r>
          </a:p>
          <a:p>
            <a:pPr eaLnBrk="1" hangingPunct="1"/>
            <a:r>
              <a:rPr lang="ru-RU" smtClean="0"/>
              <a:t>Организационное </a:t>
            </a:r>
          </a:p>
          <a:p>
            <a:pPr eaLnBrk="1" hangingPunct="1"/>
            <a:r>
              <a:rPr lang="ru-RU" smtClean="0"/>
              <a:t>Правовое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Корпоративная ИС = РИС</a:t>
            </a:r>
            <a:endParaRPr lang="ru-RU" dirty="0"/>
          </a:p>
        </p:txBody>
      </p:sp>
      <p:sp>
        <p:nvSpPr>
          <p:cNvPr id="205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071688" y="1643063"/>
          <a:ext cx="5500687" cy="4926012"/>
        </p:xfrm>
        <a:graphic>
          <a:graphicData uri="http://schemas.openxmlformats.org/presentationml/2006/ole">
            <p:oleObj spid="_x0000_s2050" name="VISIO" r:id="rId3" imgW="4006440" imgH="358740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понятия РИС</a:t>
            </a:r>
            <a:br>
              <a:rPr lang="ru-RU" dirty="0" smtClean="0"/>
            </a:br>
            <a:r>
              <a:rPr lang="ru-RU" dirty="0" smtClean="0"/>
              <a:t>Введение в распределенные 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T</a:t>
            </a:r>
            <a:r>
              <a:rPr lang="ru-RU" sz="3200" b="1" dirty="0" err="1" smtClean="0"/>
              <a:t>ема</a:t>
            </a:r>
            <a:r>
              <a:rPr lang="ru-RU" sz="3200" b="1" dirty="0" smtClean="0"/>
              <a:t> 1. </a:t>
            </a:r>
            <a:r>
              <a:rPr lang="ru-RU" sz="3200" dirty="0" smtClean="0"/>
              <a:t>Введение в распределенные ИС</a:t>
            </a:r>
            <a:endParaRPr lang="ru-RU" sz="3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Основные задачи </a:t>
            </a:r>
            <a:r>
              <a:rPr lang="ru-RU" dirty="0" smtClean="0"/>
              <a:t>создания </a:t>
            </a:r>
            <a:r>
              <a:rPr lang="ru-RU" dirty="0" smtClean="0"/>
              <a:t>РИС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Цели создания РИС</a:t>
            </a:r>
            <a:endParaRPr lang="ru-RU" dirty="0"/>
          </a:p>
        </p:txBody>
      </p:sp>
      <p:sp>
        <p:nvSpPr>
          <p:cNvPr id="481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распределенного доступа к </a:t>
            </a:r>
            <a:r>
              <a:rPr lang="ru-RU" dirty="0" smtClean="0"/>
              <a:t>ресурсам</a:t>
            </a:r>
          </a:p>
          <a:p>
            <a:r>
              <a:rPr lang="ru-RU" dirty="0" smtClean="0"/>
              <a:t>Обеспечение следующих свойств РИС</a:t>
            </a:r>
            <a:endParaRPr lang="ru-RU" dirty="0" smtClean="0"/>
          </a:p>
          <a:p>
            <a:pPr lvl="1"/>
            <a:r>
              <a:rPr lang="ru-RU" dirty="0" smtClean="0"/>
              <a:t>Обеспечение прозрачности </a:t>
            </a:r>
          </a:p>
          <a:p>
            <a:pPr lvl="1"/>
            <a:r>
              <a:rPr lang="ru-RU" dirty="0" smtClean="0"/>
              <a:t>Обеспечение открытости</a:t>
            </a:r>
          </a:p>
          <a:p>
            <a:pPr lvl="1"/>
            <a:r>
              <a:rPr lang="ru-RU" dirty="0" smtClean="0"/>
              <a:t>Обеспечение </a:t>
            </a:r>
            <a:r>
              <a:rPr lang="ru-RU" dirty="0" err="1" smtClean="0"/>
              <a:t>масштабируемости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Обеспечение безотказности работы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Основные задачи РИС 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связь пользователей с ресурсами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b="1" dirty="0" smtClean="0"/>
              <a:t>Ресурсы </a:t>
            </a:r>
            <a:r>
              <a:rPr lang="ru-RU" dirty="0" smtClean="0"/>
              <a:t> </a:t>
            </a:r>
            <a:r>
              <a:rPr lang="ru-RU" b="1" dirty="0" smtClean="0"/>
              <a:t>распределенных информационных систем</a:t>
            </a:r>
            <a:r>
              <a:rPr lang="ru-RU" dirty="0" smtClean="0"/>
              <a:t>: вычислительные ресурсы (процессорное время), информационные ресурсы (файлы, базы данных), принтеры и пр.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прозрачность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Системы которые представляются пользователям и приложениям в виде единой системы называются прозрачными.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открытость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Системы построенные на открытых </a:t>
            </a:r>
            <a:r>
              <a:rPr lang="ru-RU" dirty="0" err="1" smtClean="0"/>
              <a:t>стандатрах</a:t>
            </a:r>
            <a:r>
              <a:rPr lang="ru-RU" dirty="0" smtClean="0"/>
              <a:t> называются открытыми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Обеспечить 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РИС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Системы допускающие рост ее размеров без потери свой производительности называется масштабируемой.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1. Доступ пользователей к ресурсам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основная задача РИС. Она решается средствами сетевых технологий.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Решение ее позволяет организовать совместную работу пользователей с ресурсами и друг с другом в рамках решения общих задач.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Возникли системы совместной (групповой работы), системы электронной коммерции, электронного образования (дистанционного).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Совместный доступ к ресурсам усложнил решение задач обеспечения информационной безопасности.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50" y="214313"/>
            <a:ext cx="7497763" cy="774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2. Прозрачность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000108"/>
            <a:ext cx="7854953" cy="928676"/>
          </a:xfrm>
        </p:spPr>
        <p:txBody>
          <a:bodyPr>
            <a:normAutofit fontScale="3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5500" dirty="0" smtClean="0">
                <a:latin typeface="Times New Roman" pitchFamily="18" charset="0"/>
                <a:cs typeface="Times New Roman" pitchFamily="18" charset="0"/>
              </a:rPr>
              <a:t>Прозрачность – это свойство РИС когда она представляется пользователю, как нечто единое целое.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sz="5500" dirty="0" smtClean="0">
                <a:latin typeface="Times New Roman" pitchFamily="18" charset="0"/>
                <a:cs typeface="Times New Roman" pitchFamily="18" charset="0"/>
              </a:rPr>
              <a:t>Концепция прозрачности применима к следующим аспектам РИС: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42976" y="2071678"/>
          <a:ext cx="7358135" cy="452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854"/>
                <a:gridCol w="4627281"/>
              </a:tblGrid>
              <a:tr h="38294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Прозрачность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Описание</a:t>
                      </a:r>
                      <a:endParaRPr lang="ru-RU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Доступ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разница в представлении данных доступе к ресурсам </a:t>
                      </a:r>
                      <a:endParaRPr lang="ru-RU" sz="1600" b="1" dirty="0"/>
                    </a:p>
                  </a:txBody>
                  <a:tcPr/>
                </a:tc>
              </a:tr>
              <a:tr h="38294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Местоположение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местоположение ресурса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Перенос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перемещение ресурса в другое место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Смена местоположения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факт  перемещения ресурса в процессе обработки в другое место</a:t>
                      </a:r>
                      <a:endParaRPr lang="ru-RU" sz="1600" b="1" dirty="0"/>
                    </a:p>
                  </a:txBody>
                  <a:tcPr/>
                </a:tc>
              </a:tr>
              <a:tr h="38294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Репликация данных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факт репликации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Параллельный доступ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факт совместного использования ресурса несколькими пользователями</a:t>
                      </a:r>
                      <a:endParaRPr lang="ru-RU" sz="1600" b="1" dirty="0"/>
                    </a:p>
                  </a:txBody>
                  <a:tcPr/>
                </a:tc>
              </a:tr>
              <a:tr h="382941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Отказ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 отказ и восстановление ресурса</a:t>
                      </a:r>
                      <a:endParaRPr lang="ru-RU" sz="1600" b="1" dirty="0"/>
                    </a:p>
                  </a:txBody>
                  <a:tcPr/>
                </a:tc>
              </a:tr>
              <a:tr h="598017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Сохранность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Скрывается</a:t>
                      </a:r>
                      <a:r>
                        <a:rPr lang="ru-RU" sz="1600" b="1" baseline="0" dirty="0" smtClean="0"/>
                        <a:t> факт где храниться ресурс (в ОП или на диске).</a:t>
                      </a:r>
                      <a:endParaRPr lang="ru-RU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Степень прозрачности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222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Существуют объективные ограничения на обеспечение полной прозрачности.</a:t>
            </a:r>
          </a:p>
          <a:p>
            <a:pPr eaLnBrk="1" hangingPunct="1"/>
            <a:r>
              <a:rPr lang="ru-RU" smtClean="0"/>
              <a:t>Например: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/>
              <a:t>Ограничения на скорость передачи по сети;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/>
              <a:t>Ограничения на производительность системы;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smtClean="0"/>
              <a:t>Ограничения на скрытие временной рассинхронизации из-за конечного времени выполнения репликации.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Прозрачность: за и против </a:t>
            </a:r>
            <a:endParaRPr lang="ru-RU" dirty="0"/>
          </a:p>
        </p:txBody>
      </p:sp>
      <p:sp>
        <p:nvSpPr>
          <p:cNvPr id="53251" name="Содержимое 2"/>
          <p:cNvSpPr>
            <a:spLocks noGrp="1"/>
          </p:cNvSpPr>
          <p:nvPr>
            <p:ph idx="1"/>
          </p:nvPr>
        </p:nvSpPr>
        <p:spPr>
          <a:xfrm>
            <a:off x="928662" y="1447800"/>
            <a:ext cx="8005788" cy="4800600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Достоинства: </a:t>
            </a:r>
          </a:p>
          <a:p>
            <a:pPr lvl="1" eaLnBrk="1" hangingPunct="1"/>
            <a:r>
              <a:rPr lang="ru-RU" sz="1800" dirty="0" smtClean="0"/>
              <a:t>–Очевидным образом дополняет </a:t>
            </a:r>
            <a:r>
              <a:rPr lang="ru-RU" sz="1800" dirty="0" err="1" smtClean="0"/>
              <a:t>масштабируемость</a:t>
            </a:r>
            <a:r>
              <a:rPr lang="ru-RU" sz="1800" dirty="0" smtClean="0"/>
              <a:t> РИС </a:t>
            </a:r>
          </a:p>
          <a:p>
            <a:pPr lvl="1" eaLnBrk="1" hangingPunct="1"/>
            <a:r>
              <a:rPr lang="ru-RU" sz="1800" dirty="0" smtClean="0"/>
              <a:t>–Унификация пользовательских интерфейсов облегчает обучение пользователей и дальнейшее использование </a:t>
            </a:r>
          </a:p>
          <a:p>
            <a:pPr lvl="1" eaLnBrk="1" hangingPunct="1"/>
            <a:r>
              <a:rPr lang="ru-RU" sz="1800" dirty="0" smtClean="0"/>
              <a:t>–Унификация интерфейсов программ облегчает разработку (см. открытость далее) </a:t>
            </a:r>
          </a:p>
          <a:p>
            <a:pPr eaLnBrk="1" hangingPunct="1"/>
            <a:r>
              <a:rPr lang="ru-RU" sz="1800" dirty="0" smtClean="0"/>
              <a:t>Недостатки </a:t>
            </a:r>
          </a:p>
          <a:p>
            <a:pPr lvl="1" eaLnBrk="1" hangingPunct="1"/>
            <a:r>
              <a:rPr lang="ru-RU" sz="1800" dirty="0" smtClean="0"/>
              <a:t>–Дополнительные затраты на реализацию </a:t>
            </a:r>
          </a:p>
          <a:p>
            <a:pPr lvl="1" eaLnBrk="1" hangingPunct="1"/>
            <a:r>
              <a:rPr lang="ru-RU" sz="1800" dirty="0" smtClean="0"/>
              <a:t>–Возможная неэффективность решений в каждом конкретном случае </a:t>
            </a:r>
          </a:p>
          <a:p>
            <a:pPr lvl="1" eaLnBrk="1" hangingPunct="1"/>
            <a:r>
              <a:rPr lang="ru-RU" sz="1800" dirty="0" smtClean="0"/>
              <a:t>–Наследование «тяжелого» интерфейса от уже исчезнувших  ОС и техники </a:t>
            </a:r>
          </a:p>
          <a:p>
            <a:pPr lvl="1" eaLnBrk="1" hangingPunct="1"/>
            <a:r>
              <a:rPr lang="ru-RU" sz="1800" dirty="0" smtClean="0"/>
              <a:t>–Навязывание старых принципов организации работы и бизнес-процессов </a:t>
            </a:r>
          </a:p>
          <a:p>
            <a:pPr lvl="1" eaLnBrk="1" hangingPunct="1"/>
            <a:r>
              <a:rPr lang="ru-RU" sz="1800" dirty="0" smtClean="0"/>
              <a:t>–Усложнение обеспечения безопасности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3. Открытость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4350" cy="4800600"/>
          </a:xfrm>
        </p:spPr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Обеспечивает: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интероперабельность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способность к взаимодействию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переносимость – способность к переносу приложений между разными РИС.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Основывается на использовании при проектировании ИС открытых стандартов, спецификаций и протоколов, определяющих порядок взаимодействия между всех компонентов распределенной системы между собой, а также пользователей с распределенной системой.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Реализует разделение правил выполнения взаимодействий от механизмов их реализующих.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Уровни достижения открытости </a:t>
            </a:r>
            <a:endParaRPr lang="ru-RU" dirty="0"/>
          </a:p>
        </p:txBody>
      </p:sp>
      <p:sp>
        <p:nvSpPr>
          <p:cNvPr id="55299" name="Содержимое 2"/>
          <p:cNvSpPr>
            <a:spLocks noGrp="1"/>
          </p:cNvSpPr>
          <p:nvPr>
            <p:ph idx="1"/>
          </p:nvPr>
        </p:nvSpPr>
        <p:spPr>
          <a:xfrm>
            <a:off x="1000100" y="1142984"/>
            <a:ext cx="7499350" cy="5143536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Унификация может достигаться на разных уровнях: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Синтаксическом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Одинаковые форматы данных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Семантическом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Одинаковые единицы измерения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Общая модель данных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Прагматическом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Общее понимание логики действий компонентов и РИС в целом 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Одинаковый подход к интерпретации данных </a:t>
            </a:r>
          </a:p>
          <a:p>
            <a:pPr lvl="1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Структурном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однотипных аппаратных средств (архитектуры процессоров, сетевое оборудование и т.п.)</a:t>
            </a:r>
          </a:p>
          <a:p>
            <a:pPr lvl="2" eaLnBrk="1" hangingPunct="1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однотипных программных средств (виды ОС, СУБД, ПО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серверов, и т.п.)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Приемы и способы достижения открытости: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6323" name="Содержимое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912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Применение единых языков определения интерфейсов (IDL)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Использование единых способов описания общей и частных моделей данных (например,  информационная модель б/</a:t>
            </a:r>
            <a:r>
              <a:rPr lang="ru-RU" sz="2800" dirty="0" err="1" smtClean="0"/>
              <a:t>д</a:t>
            </a:r>
            <a:r>
              <a:rPr lang="ru-RU" sz="2800" dirty="0" smtClean="0"/>
              <a:t>)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Использование принципа отделения правил от механизмов, их реализации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800" dirty="0" smtClean="0"/>
              <a:t>Использование стандартизованных (как минимум, широко распространенных) решений.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Система</a:t>
            </a:r>
            <a:r>
              <a:rPr lang="ru-RU" dirty="0" smtClean="0"/>
              <a:t>: множество связанных элементов. Рассматривается, с одной стороны, как единое целое, с другой – как совокупность элементов. Характеризуется общей целью (назначением), набором задач (функций) для достижения цели.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Пример: система – учебная группа студентов, цель - обеспечить учебный процесс, задачи -  создать структуру (перечень студентов, староста, журнал), составить расписание,  обеспечить учебной литературой, подготовить обеспечение лабораторных работ, организовать контроль и т.д.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Открытость: за и против </a:t>
            </a:r>
            <a:endParaRPr lang="ru-RU" dirty="0"/>
          </a:p>
        </p:txBody>
      </p:sp>
      <p:sp>
        <p:nvSpPr>
          <p:cNvPr id="57347" name="Содержимое 2"/>
          <p:cNvSpPr>
            <a:spLocks noGrp="1"/>
          </p:cNvSpPr>
          <p:nvPr>
            <p:ph idx="1"/>
          </p:nvPr>
        </p:nvSpPr>
        <p:spPr>
          <a:xfrm>
            <a:off x="1000100" y="1214422"/>
            <a:ext cx="81439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Достоинства: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стандартизованных решений позволяет сократить затраты на разработку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общих языков описаний облегчает: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системы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 проектной документации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Взаимодействие различных групп разработчиков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Облегчение последующего развития РИС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Недостатки: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 существует общего языка описания структур РИС и поведения компонентов в ее составе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Усложнение и удорожание проекта 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99350" cy="84615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Задача 4. Гибкость: виды </a:t>
            </a:r>
            <a:endParaRPr lang="ru-RU" dirty="0"/>
          </a:p>
        </p:txBody>
      </p:sp>
      <p:sp>
        <p:nvSpPr>
          <p:cNvPr id="58371" name="Содержимое 2"/>
          <p:cNvSpPr>
            <a:spLocks noGrp="1"/>
          </p:cNvSpPr>
          <p:nvPr>
            <p:ph idx="1"/>
          </p:nvPr>
        </p:nvSpPr>
        <p:spPr>
          <a:xfrm>
            <a:off x="857224" y="1142984"/>
            <a:ext cx="8286776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Гибкость может быть следующих видов: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Программной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Замена программ (например, выпуск новых версий) и перенос их между хостами РИС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Аппаратной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числа и характеристик технических средств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Структурной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структуры РИС (например, переподчинение элементов, разбиение одной РИС на несколько, слияние нескольких РИС в одну)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Логической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бизнес процессов (например, последовательности операций)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285728"/>
            <a:ext cx="7499350" cy="7858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 smtClean="0"/>
              <a:t>Гибкость: за и против </a:t>
            </a:r>
            <a:endParaRPr lang="ru-RU" dirty="0"/>
          </a:p>
        </p:txBody>
      </p:sp>
      <p:sp>
        <p:nvSpPr>
          <p:cNvPr id="59395" name="Содержимое 2"/>
          <p:cNvSpPr>
            <a:spLocks noGrp="1"/>
          </p:cNvSpPr>
          <p:nvPr>
            <p:ph idx="1"/>
          </p:nvPr>
        </p:nvSpPr>
        <p:spPr>
          <a:xfrm>
            <a:off x="857224" y="1142984"/>
            <a:ext cx="8286776" cy="5086352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Гибкость – способность  приспособления ИС к новым потребностям пользователей.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Достоинства: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Гибкость тесно связана с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масштабируемостью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Облегчена поддержка РИС в течение долгого периода (например, обновление программ и технических средств)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Возможна доработка РИС для решения новых задач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Недостатки: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затрат на разработку гибкой РИС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Наличие гибкости приводит к расшатыванию устоявшихся приемов работы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Дороговизна сопровождения и поддержки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Сложность обучения персонала 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Задача 5. </a:t>
            </a:r>
            <a:r>
              <a:rPr lang="ru-RU" dirty="0" err="1" smtClean="0">
                <a:solidFill>
                  <a:schemeClr val="tx2">
                    <a:satMod val="130000"/>
                  </a:schemeClr>
                </a:solidFill>
              </a:rPr>
              <a:t>Масштабируемость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0419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8143900" cy="4800600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/>
              <a:t>	</a:t>
            </a:r>
            <a:r>
              <a:rPr lang="ru-RU" dirty="0" err="1" smtClean="0"/>
              <a:t>Масштабируемость</a:t>
            </a:r>
            <a:r>
              <a:rPr lang="ru-RU" dirty="0" smtClean="0"/>
              <a:t> – сохранение работоспособности  системы при изменении масштаба системы.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системы может измеряться по трем показателям: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размеру.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географической </a:t>
            </a:r>
            <a:r>
              <a:rPr lang="ru-RU" dirty="0" err="1" smtClean="0"/>
              <a:t>распределенности</a:t>
            </a:r>
            <a:r>
              <a:rPr lang="ru-RU" dirty="0" smtClean="0"/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dirty="0" smtClean="0"/>
              <a:t>По степени сохранения управляемости при увеличении масштаба РИС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Масштабирование по размеру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1538" y="3143248"/>
          <a:ext cx="749935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  <a:gridCol w="42846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Концепция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Централизованная служба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сервер на всех</a:t>
                      </a:r>
                      <a:r>
                        <a:rPr lang="ru-RU" baseline="0" dirty="0" smtClean="0"/>
                        <a:t> пользователей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Единый телефонный справочник на всех пользователей доступный только в режиме подключения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Централизованные алгоритмы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Организация</a:t>
                      </a:r>
                      <a:r>
                        <a:rPr lang="ru-RU" baseline="0" dirty="0" smtClean="0"/>
                        <a:t>  системы имен Интернет на основе единого файла  хостов сети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60" name="Прямоугольник 4"/>
          <p:cNvSpPr>
            <a:spLocks noChangeArrowheads="1"/>
          </p:cNvSpPr>
          <p:nvPr/>
        </p:nvSpPr>
        <p:spPr bwMode="auto">
          <a:xfrm>
            <a:off x="1000100" y="1357298"/>
            <a:ext cx="78136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Наиболее часто проблемы размера определяются заложенными при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ее создании централизацией: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служб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данных;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алгоритмов.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и  производительность </a:t>
            </a:r>
            <a:endParaRPr lang="ru-RU" dirty="0"/>
          </a:p>
        </p:txBody>
      </p:sp>
      <p:sp>
        <p:nvSpPr>
          <p:cNvPr id="624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Вертикальное масштабирование – увеличение производительности каждого компонента системы с целью повышения общей производительности.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–возможность заменять в существующей вычислительной системе компоненты более мощными.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Горизонтальное масштабирование – возможность добавлять к системе новые узлы (серверы, процессоры) для увеличения общей производительности.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0"/>
            <a:ext cx="8072494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err="1" smtClean="0"/>
              <a:t>Масштабируемость</a:t>
            </a:r>
            <a:r>
              <a:rPr lang="ru-RU" dirty="0" smtClean="0"/>
              <a:t> и устойчивость </a:t>
            </a:r>
            <a:endParaRPr lang="ru-RU" dirty="0"/>
          </a:p>
        </p:txBody>
      </p:sp>
      <p:sp>
        <p:nvSpPr>
          <p:cNvPr id="63491" name="Содержимое 2"/>
          <p:cNvSpPr>
            <a:spLocks noGrp="1"/>
          </p:cNvSpPr>
          <p:nvPr>
            <p:ph idx="1"/>
          </p:nvPr>
        </p:nvSpPr>
        <p:spPr>
          <a:xfrm>
            <a:off x="1285875" y="1143000"/>
            <a:ext cx="74993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хостов на более мощные: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Синхронизация потоков данных и/или скорости вычислений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Обеспечение программно-аппаратной совместимости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Добавление новых хостов: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числа связей между элементами (например, по квадратичному закону).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Увеличение потока данных, обрабатываемых каждым узлом.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Изменение (увеличение) нагрузки: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Буферизация запросов (в случае неравномерности нагрузки)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Приоритетизация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обслуживаня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запросов.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Диагностика перегруженности 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Перераспределение нагрузки по узлам.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Технологии масштабирования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/>
              <a:t>	Имеется три основные технологии масштабирования: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/>
              <a:t>Сокрытие времени ожидания выполнения удаленного запроса (времени ожидания связи);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/>
              <a:t>Распределение компонентов или их частей по различным узлам системы (организация параллельной работы компонент)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dirty="0" smtClean="0"/>
              <a:t>Репликация данных и компонент системы. Кэширование – особая форма репликации.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Сокрытие времени ожидания</a:t>
            </a:r>
            <a:endParaRPr lang="ru-RU" dirty="0"/>
          </a:p>
        </p:txBody>
      </p:sp>
      <p:sp>
        <p:nvSpPr>
          <p:cNvPr id="655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Использование асинхронной связи – наилучшее решение.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Сокращение объема взаимодействия, например перемещение части вычислений с сервера на клиент.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Распределение</a:t>
            </a:r>
            <a:endParaRPr lang="ru-RU" dirty="0"/>
          </a:p>
        </p:txBody>
      </p:sp>
      <p:sp>
        <p:nvSpPr>
          <p:cNvPr id="665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Предполагает разбиение компонентов на более мелкие части и последующее разнесение этих частей на различные узла системы. Пример, служба </a:t>
            </a:r>
            <a:r>
              <a:rPr lang="en-US" dirty="0" smtClean="0"/>
              <a:t>DNS.</a:t>
            </a:r>
            <a:endParaRPr lang="ru-RU" dirty="0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3429000"/>
            <a:ext cx="6786563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информационной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социально-техническая система, предназначенная для сбора, хранения, поиска, передачи и обработки информации.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Центральным местом любой информационной системы является хранилище данных.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У всякой информационной  системы есть цель.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Например: информационная система продажи билетов; цель – увеличить коммерческую загрузку рейсов.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Репликация</a:t>
            </a:r>
            <a:endParaRPr lang="ru-RU" dirty="0"/>
          </a:p>
        </p:txBody>
      </p:sp>
      <p:sp>
        <p:nvSpPr>
          <p:cNvPr id="67587" name="Содержимое 2"/>
          <p:cNvSpPr>
            <a:spLocks noGrp="1"/>
          </p:cNvSpPr>
          <p:nvPr>
            <p:ph idx="1"/>
          </p:nvPr>
        </p:nvSpPr>
        <p:spPr>
          <a:xfrm>
            <a:off x="1000100" y="1447800"/>
            <a:ext cx="793435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Репликация не только повышает доступность, но и помогает выровнять загрузку компонентов, что ведет к повышению производительности.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 Кроме того, в сильно географически рассредоточенных системах наличие близко лежащей копии позволяет снизить остроту проблем ожидания завершения связи.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68611" name="Содержимое 2"/>
          <p:cNvSpPr>
            <a:spLocks noGrp="1"/>
          </p:cNvSpPr>
          <p:nvPr>
            <p:ph idx="1"/>
          </p:nvPr>
        </p:nvSpPr>
        <p:spPr>
          <a:xfrm>
            <a:off x="1352526" y="1214422"/>
            <a:ext cx="7791474" cy="4800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i="1" dirty="0" smtClean="0"/>
              <a:t>Кэширование {</a:t>
            </a:r>
            <a:r>
              <a:rPr lang="ru-RU" i="1" dirty="0" err="1" smtClean="0"/>
              <a:t>caching</a:t>
            </a:r>
            <a:r>
              <a:rPr lang="ru-RU" i="1" dirty="0" smtClean="0"/>
              <a:t>) представляет собой особую форму репликации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Результатом кэширования является создание копии ресурса, обычно в непосредственной близости от клиента, использующего этот ресурс.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dirty="0" smtClean="0"/>
              <a:t>В противоположность репликации кэширование — это действие, предпринимаемое потребителем ресурса, а не его владельцем.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Проблемы репликации</a:t>
            </a:r>
            <a:endParaRPr lang="ru-RU" dirty="0"/>
          </a:p>
        </p:txBody>
      </p:sp>
      <p:sp>
        <p:nvSpPr>
          <p:cNvPr id="69635" name="Содержимое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981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Поскольку мы получаем множество копий ресурса, модификация одной копии делает ее отличной от остальных. Соответственно, кэширование и репликация вызывают проблемы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непротиворечивости {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consistency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Допустимая степень противоречивости зависит от степени загрузки ресурсов.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Веб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считают допустимым работу с кэшированным документом через несколько минут после его помещения в кэш без дополнительной проверки.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Однако существует множество случаев, когда необходимо  гарантировать строгую непротиворечивость.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Обеспечение строгой непротиворечивости представляет  собой очень трудную задачу.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 smtClean="0"/>
              <a:t>Ловушки (</a:t>
            </a:r>
            <a:r>
              <a:rPr lang="en-US" dirty="0" smtClean="0"/>
              <a:t>Pitfalls)</a:t>
            </a:r>
            <a:r>
              <a:rPr lang="ru-RU" dirty="0" smtClean="0"/>
              <a:t> при разработке РИС</a:t>
            </a:r>
            <a:endParaRPr lang="ru-RU" dirty="0"/>
          </a:p>
        </p:txBody>
      </p:sp>
      <p:sp>
        <p:nvSpPr>
          <p:cNvPr id="706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отличие от традиционного ПО, компоненты РС распределены по сети. В результате возникает большое число причин возможных отказов. 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Петер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Дойтч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Deutsch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 время его работы 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сформулировал основные ошибочные допущения разработчиков: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Надежность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Безопасность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Гомогенность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Неизменность топологии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Отсутствие задержек при передаче по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Неизменность пропускной способности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Нулевая стоимость транспорта по сети;</a:t>
            </a:r>
          </a:p>
          <a:p>
            <a:pPr lvl="1">
              <a:spcBef>
                <a:spcPct val="0"/>
              </a:spcBef>
              <a:buFont typeface="Wingdings" pitchFamily="2" charset="2"/>
              <a:buChar char="Ø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Наличие единого администратора сети.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85984" y="3000372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428860" y="1071546"/>
            <a:ext cx="6400800" cy="1509713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Вопросы ?</a:t>
            </a: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Централизованные и распределенные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428750" y="1571625"/>
            <a:ext cx="7497763" cy="4800600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Первоначально  (до середины 80-х ХХ века) информационные системы состояли из одного компьютера и его периферии, на которых процесс обработки информации  был централизованным.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Понятие РИС возникло в результате двух технологических новинок: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1. Появление мощных процессоров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	2. Появление высоко скоростных компьютерных сетей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В результате сегодня достаточно просто собрать информационную систему состоящую из: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Множества машин объединенных высокоскоростной сетью, выполняющих решение общих задач по автоматизации деловых процессов организаций.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Такие системы стали называть </a:t>
            </a:r>
            <a:r>
              <a:rPr lang="ru-RU" b="1" dirty="0" smtClean="0"/>
              <a:t>распределенными</a:t>
            </a:r>
            <a:r>
              <a:rPr lang="ru-RU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распределенной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Распределенная система</a:t>
            </a:r>
            <a:r>
              <a:rPr lang="ru-RU" smtClean="0"/>
              <a:t>: система, взаимодействующие элементы (узлы) которой пространственно (географически) отделены друг от друга, но пользователю представляется как единое целое. </a:t>
            </a:r>
          </a:p>
          <a:p>
            <a:pPr eaLnBrk="1" hangingPunct="1"/>
            <a:r>
              <a:rPr lang="ru-RU" smtClean="0"/>
              <a:t>Пример система АЗС.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Понятие распределенной информационной системы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124075"/>
          </a:xfrm>
        </p:spPr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Распределенная  информационная система: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- </a:t>
            </a:r>
            <a:r>
              <a:rPr lang="ru-RU" dirty="0" smtClean="0"/>
              <a:t>информационная система, элементы (компоненты, узлы) которой пространственно  отделены друг от друга, но пользователю система представляется как единое целое.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rbel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785938" y="3571875"/>
          <a:ext cx="3228975" cy="2562225"/>
        </p:xfrm>
        <a:graphic>
          <a:graphicData uri="http://schemas.openxmlformats.org/presentationml/2006/ole">
            <p:oleObj spid="_x0000_s1026" r:id="rId3" imgW="5210192" imgH="4133527" progId="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143500" y="3571875"/>
            <a:ext cx="40005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+mn-lt"/>
                <a:cs typeface="+mn-cs"/>
              </a:rPr>
              <a:t>В этом определении присутствуют 2 момента: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>
                <a:latin typeface="+mn-lt"/>
                <a:cs typeface="+mn-cs"/>
              </a:rPr>
              <a:t>Аппаратный. Все компоненты РИС автономны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dirty="0">
                <a:latin typeface="+mn-lt"/>
                <a:cs typeface="+mn-cs"/>
              </a:rPr>
              <a:t>Программный. Пользователи полагают, что имеют дело с единой системой.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Другое определение РИС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838325"/>
          </a:xfrm>
        </p:spPr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Это система в которой отказ одного из элементов о котором пользователь ничего не знает может сделать его собственный компьютер непригодным к использованию.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Здесь подчеркивается тот аспект, что для пользователя РИС представляется черным ящиком, от него скрыты различия между компонентами системы и способы связи между ними.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86188" y="3786188"/>
            <a:ext cx="2428875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400" dirty="0"/>
              <a:t>РИС</a:t>
            </a:r>
          </a:p>
        </p:txBody>
      </p:sp>
      <p:sp>
        <p:nvSpPr>
          <p:cNvPr id="5" name="Овал 4"/>
          <p:cNvSpPr/>
          <p:nvPr/>
        </p:nvSpPr>
        <p:spPr>
          <a:xfrm>
            <a:off x="1909763" y="4338638"/>
            <a:ext cx="10001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062163" y="4491038"/>
            <a:ext cx="10001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214563" y="4643438"/>
            <a:ext cx="10001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 err="1"/>
              <a:t>Пользо-ватель</a:t>
            </a:r>
            <a:endParaRPr lang="ru-RU" sz="1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286125" y="4857750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071813" y="464343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928938" y="4429125"/>
            <a:ext cx="8572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1396</TotalTime>
  <Words>2393</Words>
  <Application>Microsoft Office PowerPoint</Application>
  <PresentationFormat>Экран (4:3)</PresentationFormat>
  <Paragraphs>364</Paragraphs>
  <Slides>54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6" baseType="lpstr">
      <vt:lpstr>Солнцестояние</vt:lpstr>
      <vt:lpstr>VISIO</vt:lpstr>
      <vt:lpstr>Распределенные (информационные) системы</vt:lpstr>
      <vt:lpstr>Характеристика курса</vt:lpstr>
      <vt:lpstr>Основные понятия РИС Введение в распределенные ИС</vt:lpstr>
      <vt:lpstr>Понятие системы</vt:lpstr>
      <vt:lpstr>Понятие информационной системы</vt:lpstr>
      <vt:lpstr>Централизованные и распределенные системы</vt:lpstr>
      <vt:lpstr>Понятие распределенной системы</vt:lpstr>
      <vt:lpstr>Понятие распределенной информационной системы</vt:lpstr>
      <vt:lpstr>Другое определение РИС</vt:lpstr>
      <vt:lpstr>Характеристика 1: Коллекция автономных вычислительных элементов (1)</vt:lpstr>
      <vt:lpstr>Характеристика 1: Коллекция автономных вычислительных элементов (2)</vt:lpstr>
      <vt:lpstr>Характеристика 1: Коллекция автономных вычислительных элементов (3)</vt:lpstr>
      <vt:lpstr>Характеристика 2: Единая согласованная система (1)</vt:lpstr>
      <vt:lpstr>История возникновения и развития РИС</vt:lpstr>
      <vt:lpstr>История </vt:lpstr>
      <vt:lpstr>История (продолжение)</vt:lpstr>
      <vt:lpstr>Классификация РИС</vt:lpstr>
      <vt:lpstr>Классификация (1)</vt:lpstr>
      <vt:lpstr>Классификация (2) </vt:lpstr>
      <vt:lpstr>Классификация (3) </vt:lpstr>
      <vt:lpstr>Преимущества РИС </vt:lpstr>
      <vt:lpstr>Недостатки РИС </vt:lpstr>
      <vt:lpstr>Особенности современных РИС </vt:lpstr>
      <vt:lpstr>Подсистемы: старый взгляд </vt:lpstr>
      <vt:lpstr>Подсистемы: новый взгляд </vt:lpstr>
      <vt:lpstr>Особенности современных РИС </vt:lpstr>
      <vt:lpstr>Состав РИС </vt:lpstr>
      <vt:lpstr>Виды обеспечения </vt:lpstr>
      <vt:lpstr>Корпоративная ИС = РИС</vt:lpstr>
      <vt:lpstr>Основные задачи создания РИС</vt:lpstr>
      <vt:lpstr>Цели создания РИС</vt:lpstr>
      <vt:lpstr>Основные задачи РИС </vt:lpstr>
      <vt:lpstr>Задача 1. Доступ пользователей к ресурсам РИС</vt:lpstr>
      <vt:lpstr>Задача 2. Прозрачность РИС</vt:lpstr>
      <vt:lpstr>Степень прозрачности</vt:lpstr>
      <vt:lpstr>Прозрачность: за и против </vt:lpstr>
      <vt:lpstr>Задача 3. Открытость</vt:lpstr>
      <vt:lpstr>Уровни достижения открытости </vt:lpstr>
      <vt:lpstr> Приемы и способы достижения открытости:  </vt:lpstr>
      <vt:lpstr>Открытость: за и против </vt:lpstr>
      <vt:lpstr>Задача 4. Гибкость: виды </vt:lpstr>
      <vt:lpstr>Гибкость: за и против </vt:lpstr>
      <vt:lpstr>Задача 5. Масштабируемость</vt:lpstr>
      <vt:lpstr>Масштабирование по размеру</vt:lpstr>
      <vt:lpstr>Масштабируемость и  производительность </vt:lpstr>
      <vt:lpstr>Масштабируемость и устойчивость </vt:lpstr>
      <vt:lpstr>Технологии масштабирования</vt:lpstr>
      <vt:lpstr>Сокрытие времени ожидания</vt:lpstr>
      <vt:lpstr>Распределение</vt:lpstr>
      <vt:lpstr>Репликация</vt:lpstr>
      <vt:lpstr>Кэширование</vt:lpstr>
      <vt:lpstr>Проблемы репликации</vt:lpstr>
      <vt:lpstr>Ловушки (Pitfalls) при разработке РИС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Распределенные (информационные) системы</dc:title>
  <dc:creator>tgl</dc:creator>
  <cp:lastModifiedBy>tgl</cp:lastModifiedBy>
  <cp:revision>135</cp:revision>
  <dcterms:created xsi:type="dcterms:W3CDTF">2018-01-12T14:22:09Z</dcterms:created>
  <dcterms:modified xsi:type="dcterms:W3CDTF">2020-06-16T10:24:48Z</dcterms:modified>
</cp:coreProperties>
</file>