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.jpeg" ContentType="image/jpeg"/>
  <Override PartName="/ppt/media/image3.jpeg" ContentType="image/jpeg"/>
  <Override PartName="/ppt/media/image1.jpeg" ContentType="image/jpe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fmla="val 20000" name="adj"/>
            </a:avLst>
          </a:prstGeom>
          <a:solidFill>
            <a:srgbClr val="54a021"/>
          </a:solidFill>
        </p:spPr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</p:spPr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</p:spPr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fmla="val 20000" name="adj"/>
            </a:avLst>
          </a:prstGeom>
          <a:solidFill>
            <a:srgbClr val="90c226"/>
          </a:solidFill>
        </p:spPr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fmla="val 0" name="adj"/>
            </a:avLst>
          </a:prstGeom>
          <a:solidFill>
            <a:srgbClr val="90c226"/>
          </a:solidFill>
        </p:spPr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fmla="val 20000" name="adj"/>
            </a:avLst>
          </a:prstGeom>
          <a:solidFill>
            <a:srgbClr val="54a021"/>
          </a:solidFill>
        </p:spPr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</p:spPr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</p:spPr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fmla="val 20000" name="adj"/>
            </a:avLst>
          </a:prstGeom>
          <a:solidFill>
            <a:srgbClr val="90c226"/>
          </a:solidFill>
        </p:spPr>
      </p:sp>
      <p:sp>
        <p:nvSpPr>
          <p:cNvPr id="19" name="CustomShape 20"/>
          <p:cNvSpPr/>
          <p:nvPr/>
        </p:nvSpPr>
        <p:spPr>
          <a:xfrm>
            <a:off x="842760" y="5666040"/>
            <a:ext cx="842400" cy="5665680"/>
          </a:xfrm>
          <a:prstGeom prst="triangle">
            <a:avLst>
              <a:gd fmla="val 20000" name="adj"/>
            </a:avLst>
          </a:prstGeom>
          <a:solidFill>
            <a:srgbClr val="90c226"/>
          </a:solidFill>
        </p:spPr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r>
              <a:rPr lang="es-MX" sz="5400">
                <a:solidFill>
                  <a:srgbClr val="808080"/>
                </a:solidFill>
                <a:latin typeface="Trebuchet MS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r>
              <a:rPr lang="es-MX" sz="900">
                <a:solidFill>
                  <a:srgbClr val="8b8b8b"/>
                </a:solidFill>
                <a:latin typeface="Trebuchet MS"/>
              </a:rPr>
              <a:t>28/08/13</a:t>
            </a:r>
            <a:endParaRPr/>
          </a:p>
        </p:txBody>
      </p:sp>
      <p:sp>
        <p:nvSpPr>
          <p:cNvPr id="22" name="TextShape 2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</p:spPr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fld id="{E18111E1-4171-4101-B1E1-31715191C1D1}" type="slidenum">
              <a:rPr lang="es-MX" sz="900">
                <a:solidFill>
                  <a:srgbClr val="90c226"/>
                </a:solidFill>
                <a:latin typeface="Trebuchet MS"/>
              </a:rPr>
              <a:t>&lt;número&gt;</a:t>
            </a:fld>
            <a:endParaRPr/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s-MX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s-MX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s-MX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s-MX"/>
              <a:t>Octavo nivel del esquema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s-MX"/>
              <a:t>Noveno nivel del esquema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26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27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28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29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fmla="val 20000" name="adj"/>
            </a:avLst>
          </a:prstGeom>
          <a:solidFill>
            <a:srgbClr val="54a021"/>
          </a:solidFill>
        </p:spPr>
      </p:sp>
      <p:sp>
        <p:nvSpPr>
          <p:cNvPr id="30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</p:spPr>
      </p:sp>
      <p:sp>
        <p:nvSpPr>
          <p:cNvPr id="31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</p:spPr>
      </p:sp>
      <p:sp>
        <p:nvSpPr>
          <p:cNvPr id="32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33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fmla="val 20000" name="adj"/>
            </a:avLst>
          </a:prstGeom>
          <a:solidFill>
            <a:srgbClr val="90c226"/>
          </a:solidFill>
        </p:spPr>
      </p:sp>
      <p:sp>
        <p:nvSpPr>
          <p:cNvPr id="34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fmla="val 0" name="adj"/>
            </a:avLst>
          </a:prstGeom>
          <a:solidFill>
            <a:srgbClr val="90c226"/>
          </a:solidFill>
        </p:spPr>
      </p:sp>
      <p:sp>
        <p:nvSpPr>
          <p:cNvPr id="35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r>
              <a:rPr lang="es-MX" sz="3600">
                <a:solidFill>
                  <a:srgbClr val="90c226"/>
                </a:solidFill>
                <a:latin typeface="Trebuchet MS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36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MX">
                <a:solidFill>
                  <a:srgbClr val="000000"/>
                </a:solidFill>
                <a:latin typeface="Trebuchet MS"/>
              </a:rPr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s-MX">
                <a:solidFill>
                  <a:srgbClr val="000000"/>
                </a:solidFill>
                <a:latin typeface="Trebuchet MS"/>
              </a:rPr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s-MX">
                <a:solidFill>
                  <a:srgbClr val="000000"/>
                </a:solidFill>
                <a:latin typeface="Trebuchet MS"/>
              </a:rPr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s-MX">
                <a:solidFill>
                  <a:srgbClr val="000000"/>
                </a:solidFill>
                <a:latin typeface="Trebuchet MS"/>
              </a:rPr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s-MX">
                <a:solidFill>
                  <a:srgbClr val="000000"/>
                </a:solidFill>
                <a:latin typeface="Trebuchet MS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>
                <a:solidFill>
                  <a:srgbClr val="000000"/>
                </a:solidFill>
                <a:latin typeface="Trebuchet MS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>
                <a:solidFill>
                  <a:srgbClr val="000000"/>
                </a:solidFill>
                <a:latin typeface="Trebuchet MS"/>
              </a:rPr>
              <a:t>Séptimo nivel del esquema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s-MX">
                <a:solidFill>
                  <a:srgbClr val="000000"/>
                </a:solidFill>
                <a:latin typeface="Trebuchet MS"/>
              </a:rPr>
              <a:t>Octavo nivel del esquema</a:t>
            </a:r>
            <a:endParaRPr/>
          </a:p>
          <a:p>
            <a:r>
              <a:rPr lang="es-MX">
                <a:solidFill>
                  <a:srgbClr val="000000"/>
                </a:solidFill>
                <a:latin typeface="Trebuchet MS"/>
              </a:rPr>
              <a:t>Noveno nivel del esquemaHaga clic para modificar el estilo de texto del patrón</a:t>
            </a:r>
            <a:endParaRPr/>
          </a:p>
          <a:p>
            <a:r>
              <a:rPr lang="es-MX">
                <a:solidFill>
                  <a:srgbClr val="000000"/>
                </a:solidFill>
                <a:latin typeface="Trebuchet MS"/>
              </a:rPr>
              <a:t>Segundo nivel</a:t>
            </a:r>
            <a:endParaRPr/>
          </a:p>
          <a:p>
            <a:r>
              <a:rPr lang="es-MX">
                <a:solidFill>
                  <a:srgbClr val="000000"/>
                </a:solidFill>
                <a:latin typeface="Trebuchet MS"/>
              </a:rPr>
              <a:t>Tercer nivel</a:t>
            </a:r>
            <a:endParaRPr/>
          </a:p>
          <a:p>
            <a:r>
              <a:rPr lang="es-MX">
                <a:solidFill>
                  <a:srgbClr val="000000"/>
                </a:solidFill>
                <a:latin typeface="Trebuchet MS"/>
              </a:rPr>
              <a:t>Cuarto nivel</a:t>
            </a:r>
            <a:endParaRPr/>
          </a:p>
          <a:p>
            <a:r>
              <a:rPr lang="es-MX">
                <a:solidFill>
                  <a:srgbClr val="000000"/>
                </a:solidFill>
                <a:latin typeface="Trebuchet MS"/>
              </a:rPr>
              <a:t>Quinto nivel</a:t>
            </a:r>
            <a:endParaRPr/>
          </a:p>
        </p:txBody>
      </p:sp>
      <p:sp>
        <p:nvSpPr>
          <p:cNvPr id="37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r>
              <a:rPr lang="es-MX" sz="900">
                <a:solidFill>
                  <a:srgbClr val="8b8b8b"/>
                </a:solidFill>
                <a:latin typeface="Trebuchet MS"/>
              </a:rPr>
              <a:t>28/08/13</a:t>
            </a:r>
            <a:endParaRPr/>
          </a:p>
        </p:txBody>
      </p:sp>
      <p:sp>
        <p:nvSpPr>
          <p:cNvPr id="38" name="TextShape 14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</p:spPr>
      </p:sp>
      <p:sp>
        <p:nvSpPr>
          <p:cNvPr id="39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fld id="{91E1F1D1-71F1-4111-A1D1-51E1B1B1C111}" type="slidenum">
              <a:rPr lang="es-MX" sz="900">
                <a:solidFill>
                  <a:srgbClr val="90c226"/>
                </a:solidFill>
                <a:latin typeface="Trebuchet MS"/>
              </a:rPr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1484280" y="181440"/>
            <a:ext cx="7142040" cy="791280"/>
          </a:xfrm>
          <a:prstGeom prst="rect">
            <a:avLst/>
          </a:prstGeom>
        </p:spPr>
        <p:txBody>
          <a:bodyPr anchor="b"/>
          <a:p>
            <a:pPr algn="ctr"/>
            <a:r>
              <a:rPr b="1" lang="es-MX" sz="6000">
                <a:solidFill>
                  <a:srgbClr val="808080"/>
                </a:solidFill>
                <a:latin typeface="Trebuchet MS"/>
              </a:rPr>
              <a:t>Libroteca </a:t>
            </a:r>
            <a:endParaRPr/>
          </a:p>
        </p:txBody>
      </p:sp>
      <p:pic>
        <p:nvPicPr>
          <p:cNvPr descr="" id="4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335760" y="1159200"/>
            <a:ext cx="3738600" cy="3420720"/>
          </a:xfrm>
          <a:prstGeom prst="rect">
            <a:avLst/>
          </a:prstGeom>
        </p:spPr>
      </p:pic>
      <p:sp>
        <p:nvSpPr>
          <p:cNvPr id="42" name="CustomShape 2"/>
          <p:cNvSpPr/>
          <p:nvPr/>
        </p:nvSpPr>
        <p:spPr>
          <a:xfrm>
            <a:off x="149760" y="4766040"/>
            <a:ext cx="9293400" cy="2284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s-MX">
                <a:solidFill>
                  <a:srgbClr val="000000"/>
                </a:solidFill>
                <a:latin typeface="Trebuchet MS"/>
              </a:rPr>
              <a:t>Equipo: Linces </a:t>
            </a:r>
            <a:endParaRPr/>
          </a:p>
          <a:p>
            <a:endParaRPr/>
          </a:p>
          <a:p>
            <a:pPr algn="ctr"/>
            <a:r>
              <a:rPr lang="es-MX">
                <a:solidFill>
                  <a:srgbClr val="000000"/>
                </a:solidFill>
                <a:latin typeface="Trebuchet MS"/>
              </a:rPr>
              <a:t>Marisol Lucio Martínez</a:t>
            </a:r>
            <a:endParaRPr/>
          </a:p>
          <a:p>
            <a:pPr algn="ctr"/>
            <a:r>
              <a:rPr lang="es-MX">
                <a:solidFill>
                  <a:srgbClr val="000000"/>
                </a:solidFill>
                <a:latin typeface="Trebuchet MS"/>
              </a:rPr>
              <a:t>Karla Alvares Ortiz </a:t>
            </a:r>
            <a:endParaRPr/>
          </a:p>
          <a:p>
            <a:pPr algn="ctr"/>
            <a:r>
              <a:rPr lang="es-MX">
                <a:solidFill>
                  <a:srgbClr val="000000"/>
                </a:solidFill>
                <a:latin typeface="Trebuchet MS"/>
              </a:rPr>
              <a:t>Sandra García Aguilar</a:t>
            </a:r>
            <a:endParaRPr/>
          </a:p>
          <a:p>
            <a:pPr algn="ctr"/>
            <a:r>
              <a:rPr lang="es-MX">
                <a:solidFill>
                  <a:srgbClr val="000000"/>
                </a:solidFill>
                <a:latin typeface="Trebuchet MS"/>
              </a:rPr>
              <a:t>José Martin García Sánchez  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r>
              <a:rPr lang="es-MX" sz="3600">
                <a:solidFill>
                  <a:srgbClr val="90c226"/>
                </a:solidFill>
                <a:latin typeface="Trebuchet MS"/>
              </a:rPr>
              <a:t>Descripción</a:t>
            </a:r>
            <a:r>
              <a:rPr lang="es-MX" sz="3600">
                <a:solidFill>
                  <a:srgbClr val="90c226"/>
                </a:solidFill>
                <a:latin typeface="Trebuchet MS"/>
              </a:rPr>
              <a:t>	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677160" y="1454040"/>
            <a:ext cx="9350640" cy="3732120"/>
          </a:xfrm>
          <a:prstGeom prst="rect">
            <a:avLst/>
          </a:prstGeom>
        </p:spPr>
        <p:txBody>
          <a:bodyPr/>
          <a:p>
            <a:r>
              <a:rPr lang="es-MX">
                <a:solidFill>
                  <a:srgbClr val="000000"/>
                </a:solidFill>
                <a:latin typeface="Trebuchet MS"/>
              </a:rPr>
              <a:t>Nuestro proyecto consiste en una base de datos que esta implementada a una tienda de libros en donde la adquisición de los libros puede comprándolos o rentándolos.</a:t>
            </a:r>
            <a:endParaRPr/>
          </a:p>
          <a:p>
            <a:endParaRPr/>
          </a:p>
          <a:p>
            <a:r>
              <a:rPr lang="es-MX">
                <a:solidFill>
                  <a:srgbClr val="000000"/>
                </a:solidFill>
                <a:latin typeface="Trebuchet MS"/>
              </a:rPr>
              <a:t>Los libros en la tienda pueden estar situados en dos lugares, en el estante de alquiler y en el estante de venta y de también cada libro se encuentra en un estante según su genero literario.</a:t>
            </a:r>
            <a:endParaRPr/>
          </a:p>
          <a:p>
            <a:endParaRPr/>
          </a:p>
          <a:p>
            <a:r>
              <a:rPr lang="es-MX">
                <a:solidFill>
                  <a:srgbClr val="000000"/>
                </a:solidFill>
                <a:latin typeface="Trebuchet MS"/>
              </a:rPr>
              <a:t>Los empleados de la tienda tienen un puesto diferente pudiendo ser Administradores, Personal de Apoyo y cajeros y cada uno de ellos tiene funciones distintas sobre la base de datos según su puesto. </a:t>
            </a:r>
            <a:endParaRPr/>
          </a:p>
          <a:p>
            <a:endParaRPr/>
          </a:p>
        </p:txBody>
      </p:sp>
      <p:pic>
        <p:nvPicPr>
          <p:cNvPr descr="" id="4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367080" y="4788720"/>
            <a:ext cx="2857320" cy="190476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77160" y="609480"/>
            <a:ext cx="8596440" cy="934200"/>
          </a:xfrm>
          <a:prstGeom prst="rect">
            <a:avLst/>
          </a:prstGeom>
        </p:spPr>
        <p:txBody>
          <a:bodyPr/>
          <a:p>
            <a:r>
              <a:rPr lang="es-MX" sz="3600">
                <a:solidFill>
                  <a:srgbClr val="90c226"/>
                </a:solidFill>
                <a:latin typeface="Trebuchet MS"/>
              </a:rPr>
              <a:t>Objetivos 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677160" y="1663920"/>
            <a:ext cx="8596440" cy="4407120"/>
          </a:xfrm>
          <a:prstGeom prst="rect">
            <a:avLst/>
          </a:prstGeom>
        </p:spPr>
        <p:txBody>
          <a:bodyPr/>
          <a:p>
            <a:r>
              <a:rPr lang="es-MX">
                <a:solidFill>
                  <a:srgbClr val="000000"/>
                </a:solidFill>
                <a:latin typeface="Trebuchet MS"/>
              </a:rPr>
              <a:t>Lograr el manejo eficiente para la renta y compra de libros en línea</a:t>
            </a:r>
            <a:endParaRPr/>
          </a:p>
          <a:p>
            <a:endParaRPr/>
          </a:p>
          <a:p>
            <a:r>
              <a:rPr lang="es-MX">
                <a:solidFill>
                  <a:srgbClr val="000000"/>
                </a:solidFill>
                <a:latin typeface="Trebuchet MS"/>
              </a:rPr>
              <a:t>Facilitar a los clientes el acceso a la información </a:t>
            </a:r>
            <a:endParaRPr/>
          </a:p>
          <a:p>
            <a:endParaRPr/>
          </a:p>
          <a:p>
            <a:r>
              <a:rPr lang="es-MX">
                <a:solidFill>
                  <a:srgbClr val="000000"/>
                </a:solidFill>
                <a:latin typeface="Trebuchet MS"/>
              </a:rPr>
              <a:t>Disminuir el tiempo de adquisición de los libros </a:t>
            </a:r>
            <a:endParaRPr/>
          </a:p>
          <a:p>
            <a:endParaRPr/>
          </a:p>
          <a:p>
            <a:r>
              <a:rPr lang="es-MX">
                <a:solidFill>
                  <a:srgbClr val="000000"/>
                </a:solidFill>
                <a:latin typeface="Trebuchet MS"/>
              </a:rPr>
              <a:t>Incrementar el uso de libros electrónicos y su adquisición legal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677160" y="609480"/>
            <a:ext cx="8596440" cy="679320"/>
          </a:xfrm>
          <a:prstGeom prst="rect">
            <a:avLst/>
          </a:prstGeom>
        </p:spPr>
        <p:txBody>
          <a:bodyPr/>
          <a:p>
            <a:r>
              <a:rPr lang="es-MX" sz="3600">
                <a:solidFill>
                  <a:srgbClr val="90c226"/>
                </a:solidFill>
                <a:latin typeface="Trebuchet MS"/>
              </a:rPr>
              <a:t>Alcances (Para el curso) </a:t>
            </a:r>
            <a:r>
              <a:rPr lang="es-MX" sz="3600">
                <a:solidFill>
                  <a:srgbClr val="90c226"/>
                </a:solidFill>
                <a:latin typeface="Trebuchet MS"/>
              </a:rPr>
              <a:t>
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763560" y="1440000"/>
            <a:ext cx="8596440" cy="4860000"/>
          </a:xfrm>
          <a:prstGeom prst="rect">
            <a:avLst/>
          </a:prstGeom>
        </p:spPr>
        <p:txBody>
          <a:bodyPr/>
          <a:p>
            <a:r>
              <a:rPr lang="es-MX">
                <a:solidFill>
                  <a:srgbClr val="000000"/>
                </a:solidFill>
                <a:latin typeface="Trebuchet MS"/>
              </a:rPr>
              <a:t>Incrementar nuestro conocimiento sobre la creación de paginas web y su implementación con las bases de datos </a:t>
            </a:r>
            <a:endParaRPr/>
          </a:p>
          <a:p>
            <a:endParaRPr/>
          </a:p>
          <a:p>
            <a:r>
              <a:rPr lang="es-MX">
                <a:solidFill>
                  <a:srgbClr val="000000"/>
                </a:solidFill>
                <a:latin typeface="Trebuchet MS"/>
              </a:rPr>
              <a:t>Crear aplicaciones utiles para implementar en paginas web</a:t>
            </a:r>
            <a:endParaRPr/>
          </a:p>
          <a:p>
            <a:endParaRPr/>
          </a:p>
          <a:p>
            <a:r>
              <a:rPr lang="es-MX">
                <a:solidFill>
                  <a:srgbClr val="000000"/>
                </a:solidFill>
                <a:latin typeface="Trebuchet MS"/>
              </a:rPr>
              <a:t>Crear paginas web eficientes y seguras con interfaz intuitiva.</a:t>
            </a:r>
            <a:endParaRPr/>
          </a:p>
          <a:p>
            <a:endParaRPr/>
          </a:p>
          <a:p>
            <a:pPr algn="just"/>
            <a:r>
              <a:rPr lang="es-MX">
                <a:solidFill>
                  <a:srgbClr val="000000"/>
                </a:solidFill>
                <a:latin typeface="Trebuchet MS"/>
              </a:rPr>
              <a:t>Aprender a compartir el trabajo en equipo que se ha realizado</a:t>
            </a:r>
            <a:endParaRPr/>
          </a:p>
          <a:p>
            <a:endParaRPr/>
          </a:p>
          <a:p>
            <a:pPr algn="just"/>
            <a:r>
              <a:rPr lang="es-MX">
                <a:solidFill>
                  <a:srgbClr val="000000"/>
                </a:solidFill>
                <a:latin typeface="Trebuchet MS"/>
              </a:rPr>
              <a:t>Entregar un proyecto de calidad, confiable y a tiempo.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0" name="Imagen 3"/>
          <p:cNvPicPr/>
          <p:nvPr/>
        </p:nvPicPr>
        <p:blipFill>
          <a:blip r:embed="rId1"/>
          <a:stretch>
            <a:fillRect/>
          </a:stretch>
        </p:blipFill>
        <p:spPr>
          <a:xfrm>
            <a:off x="449640" y="-15120"/>
            <a:ext cx="11272320" cy="685728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