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2" r:id="rId6"/>
    <p:sldId id="270" r:id="rId7"/>
    <p:sldId id="269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0" r:id="rId22"/>
    <p:sldId id="278" r:id="rId23"/>
    <p:sldId id="283" r:id="rId24"/>
    <p:sldId id="282" r:id="rId25"/>
    <p:sldId id="279" r:id="rId26"/>
    <p:sldId id="2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32A51-CB8F-4295-94C5-1B7D8FE3AAE4}" type="datetimeFigureOut">
              <a:rPr lang="hr-HR" smtClean="0"/>
              <a:t>22.5.2024.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B0F69-1B59-441E-8556-438E33D5060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31573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8EC4-F348-4860-BAF1-DEAB5665F648}" type="datetime4">
              <a:rPr lang="hr-HR" smtClean="0"/>
              <a:t>22. svibnja 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Polimorfizam "under the hood"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AD43-BFC9-4F50-AD6B-B57D40714B70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32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12CA-6B7B-42AE-B470-747B1D4703A6}" type="datetime4">
              <a:rPr lang="hr-HR" smtClean="0"/>
              <a:t>22. svibnja 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Polimorfizam "under the hood"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AD43-BFC9-4F50-AD6B-B57D40714B7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9588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2CEA-5419-4D48-A164-B188F0D35982}" type="datetime4">
              <a:rPr lang="hr-HR" smtClean="0"/>
              <a:t>22. svibnja 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Polimorfizam "under the hood"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AD43-BFC9-4F50-AD6B-B57D40714B7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4890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6827-E58A-4011-8C01-1152353583E6}" type="datetime4">
              <a:rPr lang="hr-HR" smtClean="0"/>
              <a:t>22. svibnja 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Polimorfizam "under the hood"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AD43-BFC9-4F50-AD6B-B57D40714B7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2281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3BCD-38A8-465C-8488-30236D9B6616}" type="datetime4">
              <a:rPr lang="hr-HR" smtClean="0"/>
              <a:t>22. svibnja 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Polimorfizam "under the hood"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AD43-BFC9-4F50-AD6B-B57D40714B70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58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A202-45FF-43C8-A085-2415ECE3AAF0}" type="datetime4">
              <a:rPr lang="hr-HR" smtClean="0"/>
              <a:t>22. svibnja 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Polimorfizam "under the hood"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AD43-BFC9-4F50-AD6B-B57D40714B7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8612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18E5-2400-46B2-9202-2821B6C97A2A}" type="datetime4">
              <a:rPr lang="hr-HR" smtClean="0"/>
              <a:t>22. svibnja 2024.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Polimorfizam "under the hood"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AD43-BFC9-4F50-AD6B-B57D40714B7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2494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CDF5-D538-44D9-B754-617122D53E0D}" type="datetime4">
              <a:rPr lang="hr-HR" smtClean="0"/>
              <a:t>22. svibnja 2024.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Polimorfizam "under the hood"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AD43-BFC9-4F50-AD6B-B57D40714B7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0715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419A-B58F-444A-8694-01976FDE822E}" type="datetime4">
              <a:rPr lang="hr-HR" smtClean="0"/>
              <a:t>22. svibnja 2024.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hr-HR"/>
              <a:t>Polimorfizam "under the hood"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AD43-BFC9-4F50-AD6B-B57D40714B7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805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6298A3-B66A-470A-9B33-C2F9A3070551}" type="datetime4">
              <a:rPr lang="hr-HR" smtClean="0"/>
              <a:t>22. svibnja 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hr-HR"/>
              <a:t>Polimorfizam "under the hood"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B4AD43-BFC9-4F50-AD6B-B57D40714B7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5099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0049-2630-4550-8120-B0ED2E05331C}" type="datetime4">
              <a:rPr lang="hr-HR" smtClean="0"/>
              <a:t>22. svibnja 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Polimorfizam "under the hood"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AD43-BFC9-4F50-AD6B-B57D40714B7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5635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45C2D21-5ED1-4499-BCDA-763E346DD937}" type="datetime4">
              <a:rPr lang="hr-HR" smtClean="0"/>
              <a:t>22. svibnja 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hr-HR"/>
              <a:t>Polimorfizam "under the hood"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B4AD43-BFC9-4F50-AD6B-B57D40714B70}" type="slidenum">
              <a:rPr lang="hr-HR" smtClean="0"/>
              <a:t>‹#›</a:t>
            </a:fld>
            <a:endParaRPr lang="hr-H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55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rlito16/Polymorphism-Under-The-Hoo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54C2-DD0C-D926-2F1C-D4C73C4D8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Polimorfizam „under the hood”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DB32B-1B37-0FCD-836E-7600DA71B1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Karlo Dimjašević</a:t>
            </a:r>
          </a:p>
        </p:txBody>
      </p:sp>
    </p:spTree>
    <p:extLst>
      <p:ext uri="{BB962C8B-B14F-4D97-AF65-F5344CB8AC3E}">
        <p14:creationId xmlns:p14="http://schemas.microsoft.com/office/powerpoint/2010/main" val="530334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B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68B8B-40C8-7E23-0016-D884CC2D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hr-HR" sz="3600" dirty="0">
                <a:solidFill>
                  <a:srgbClr val="FFFFFF"/>
                </a:solidFill>
              </a:rPr>
              <a:t>Polimorfizam i C++ (3)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E810E6A-ECF2-7E8E-7B13-D2AC2562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hr-HR" sz="1500" i="1" dirty="0">
                <a:solidFill>
                  <a:srgbClr val="FFFFFF"/>
                </a:solidFill>
              </a:rPr>
              <a:t>cwa_api_client.h</a:t>
            </a:r>
            <a:endParaRPr lang="en-US" sz="1500" i="1" dirty="0">
              <a:solidFill>
                <a:srgbClr val="FFFFFF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FFA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45C49-EC72-CB83-08B3-CDF2B7044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812" y="1871894"/>
            <a:ext cx="6214644" cy="311421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9BBCAA-C930-13AF-FAD9-E684F96F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D92A-7178-4418-8B9C-F76135C7D2F3}" type="datetime4">
              <a:rPr lang="hr-HR" smtClean="0"/>
              <a:t>22. svibnja 2024.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4F7B6-E25C-884D-BF14-9351EF6A6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Polimorfizam "under the hood"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379ED-0A02-AF6C-DC2C-5AE4877C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AD43-BFC9-4F50-AD6B-B57D40714B70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94353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B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68B8B-40C8-7E23-0016-D884CC2D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hr-HR" sz="3600" dirty="0">
                <a:solidFill>
                  <a:srgbClr val="FFFFFF"/>
                </a:solidFill>
              </a:rPr>
              <a:t>Polimorfizam i C++ (4)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E810E6A-ECF2-7E8E-7B13-D2AC2562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hr-HR" sz="1500" i="1" dirty="0">
                <a:solidFill>
                  <a:srgbClr val="FFFFFF"/>
                </a:solidFill>
              </a:rPr>
              <a:t>cwa_api_client.cpp</a:t>
            </a:r>
            <a:endParaRPr lang="en-US" sz="1500" i="1" dirty="0">
              <a:solidFill>
                <a:srgbClr val="FFFFFF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FFA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F85853-40DD-055B-42C1-A43B3F3B1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079" y="589935"/>
            <a:ext cx="8025780" cy="57912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2B372-A4EA-4A12-0DBF-B2330ADD4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C7B7-796F-4705-B040-407C0E26FB5B}" type="datetime4">
              <a:rPr lang="hr-HR" smtClean="0"/>
              <a:t>22. svibnja 2024.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AEC1D-571A-3CA3-D53B-FB561735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Polimorfizam "under the hood"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5565F-75A3-1BCC-A4AE-EE32F746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AD43-BFC9-4F50-AD6B-B57D40714B70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06229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B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68B8B-40C8-7E23-0016-D884CC2D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hr-HR" sz="3600" dirty="0">
                <a:solidFill>
                  <a:srgbClr val="FFFFFF"/>
                </a:solidFill>
              </a:rPr>
              <a:t>Polimorfizam i C++ (5)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E810E6A-ECF2-7E8E-7B13-D2AC2562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hr-HR" sz="1500" i="1" dirty="0">
                <a:solidFill>
                  <a:srgbClr val="FFFFFF"/>
                </a:solidFill>
              </a:rPr>
              <a:t>main.cpp</a:t>
            </a:r>
          </a:p>
          <a:p>
            <a:endParaRPr lang="en-US" sz="1500" i="1" dirty="0">
              <a:solidFill>
                <a:srgbClr val="FFFFFF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FFA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49989A-71FA-E096-391E-A84B9BD64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144" y="1101213"/>
            <a:ext cx="8033979" cy="509343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0605A-9AC3-6458-EB63-89AEADB54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47A2-B0F1-476F-AFD3-D88828CD1574}" type="datetime4">
              <a:rPr lang="hr-HR" smtClean="0"/>
              <a:t>22. svibnja 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EFA8B-A0EB-DF64-AB0F-A51AF7FC8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Polimorfizam "under the hood"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E5B33-D71B-A317-BF71-226D4AF7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AD43-BFC9-4F50-AD6B-B57D40714B70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45354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B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68B8B-40C8-7E23-0016-D884CC2D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hr-HR" sz="3600" dirty="0">
                <a:solidFill>
                  <a:srgbClr val="FFFFFF"/>
                </a:solidFill>
              </a:rPr>
              <a:t>Polimorfizam i C++ (6)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E810E6A-ECF2-7E8E-7B13-D2AC2562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hr-HR" sz="1500" i="1" dirty="0">
                <a:solidFill>
                  <a:srgbClr val="FFFFFF"/>
                </a:solidFill>
              </a:rPr>
              <a:t>./compileAndRun.sh</a:t>
            </a:r>
          </a:p>
          <a:p>
            <a:endParaRPr lang="en-US" sz="1500" i="1" dirty="0">
              <a:solidFill>
                <a:srgbClr val="FFFFFF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FFA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A86C92-5269-6906-D715-725033E92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444" y="1866682"/>
            <a:ext cx="7220958" cy="312463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E29-5228-7B84-70FF-07D06906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79D4-832B-4D58-98E6-71A627E23AB4}" type="datetime4">
              <a:rPr lang="hr-HR" smtClean="0"/>
              <a:t>22. svibnja 2024.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2785C-9B6D-A9E9-4D22-BED29DAED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Polimorfizam "under the hood"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AD3A5-2A00-69DA-5FB2-B519051A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AD43-BFC9-4F50-AD6B-B57D40714B70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9709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B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68B8B-40C8-7E23-0016-D884CC2D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hr-HR" sz="3600" dirty="0">
                <a:solidFill>
                  <a:srgbClr val="FFFFFF"/>
                </a:solidFill>
              </a:rPr>
              <a:t>Polimorfizam i Java (1)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E810E6A-ECF2-7E8E-7B13-D2AC2562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hr-HR" sz="1500" i="1" dirty="0">
                <a:solidFill>
                  <a:srgbClr val="FFFFFF"/>
                </a:solidFill>
              </a:rPr>
              <a:t>BasicAPIClient.java</a:t>
            </a:r>
          </a:p>
          <a:p>
            <a:endParaRPr lang="en-US" sz="1500" i="1" dirty="0">
              <a:solidFill>
                <a:srgbClr val="FFFFFF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FFA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E2F7D3-D73F-63D1-BFE8-701534C91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788" y="1614234"/>
            <a:ext cx="5496692" cy="362953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8A686-4CA6-C11F-FA0A-9565B08EC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3DFF-F16D-453E-9BFB-B1865C4DA150}" type="datetime4">
              <a:rPr lang="hr-HR" smtClean="0"/>
              <a:t>22. svibnja 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0A70A-98A4-B28C-D566-E915B7FCC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Polimorfizam "under the hood"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723F6-75BC-96E3-E307-480FD2D2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AD43-BFC9-4F50-AD6B-B57D40714B70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17430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B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68B8B-40C8-7E23-0016-D884CC2D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hr-HR" sz="3600" dirty="0">
                <a:solidFill>
                  <a:srgbClr val="FFFFFF"/>
                </a:solidFill>
              </a:rPr>
              <a:t>Polimorfizam i Java (2)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E810E6A-ECF2-7E8E-7B13-D2AC2562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hr-HR" sz="1500" i="1" dirty="0">
                <a:solidFill>
                  <a:srgbClr val="FFFFFF"/>
                </a:solidFill>
              </a:rPr>
              <a:t>CWAAPIClient.java</a:t>
            </a:r>
          </a:p>
          <a:p>
            <a:endParaRPr lang="en-US" sz="1500" i="1" dirty="0">
              <a:solidFill>
                <a:srgbClr val="FFFFFF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FFA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EAE787-62A2-5383-7ABD-BAE426DB2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079" y="0"/>
            <a:ext cx="8082236" cy="6858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AF175D-DA37-1A57-75DC-7E76C9BB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43A6-4C19-419B-83DE-DD66C2D3208C}" type="datetime4">
              <a:rPr lang="hr-HR" smtClean="0"/>
              <a:t>22. svibnja 2024.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67AC5-E778-6CA0-D9B5-5262BF1C8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Polimorfizam "under the hood"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A9AB5-3F11-64D8-1003-19871E22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AD43-BFC9-4F50-AD6B-B57D40714B70}" type="slidenum">
              <a:rPr lang="hr-HR" smtClean="0"/>
              <a:t>15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11552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B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68B8B-40C8-7E23-0016-D884CC2D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hr-HR" sz="3600" dirty="0">
                <a:solidFill>
                  <a:srgbClr val="FFFFFF"/>
                </a:solidFill>
              </a:rPr>
              <a:t>Polimorfizam i Java (3)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E810E6A-ECF2-7E8E-7B13-D2AC2562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hr-HR" sz="1500" i="1" dirty="0">
                <a:solidFill>
                  <a:srgbClr val="FFFFFF"/>
                </a:solidFill>
              </a:rPr>
              <a:t>Main.java</a:t>
            </a:r>
          </a:p>
          <a:p>
            <a:endParaRPr lang="en-US" sz="1500" i="1" dirty="0">
              <a:solidFill>
                <a:srgbClr val="FFFFFF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FFA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AC4A06-56FA-DFA2-8592-133F1CBE8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619" y="989241"/>
            <a:ext cx="8066381" cy="500007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25B47A-BECF-2FF9-9EA7-31D0C9179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E6A2-05BB-42E2-8CB3-80F9858B4205}" type="datetime4">
              <a:rPr lang="hr-HR" smtClean="0"/>
              <a:t>22. svibnja 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46860-4B71-F404-3266-A5F7DB9C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Polimorfizam "under the hood"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B43C6-F3AD-4946-578D-97FCB77F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AD43-BFC9-4F50-AD6B-B57D40714B70}" type="slidenum">
              <a:rPr lang="hr-HR" smtClean="0"/>
              <a:t>16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09652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B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68B8B-40C8-7E23-0016-D884CC2D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hr-HR" sz="3600" dirty="0">
                <a:solidFill>
                  <a:srgbClr val="FFFFFF"/>
                </a:solidFill>
              </a:rPr>
              <a:t>Polimorfizam i Java (4)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E810E6A-ECF2-7E8E-7B13-D2AC2562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hr-HR" sz="1500" i="1" dirty="0">
                <a:solidFill>
                  <a:srgbClr val="FFFFFF"/>
                </a:solidFill>
              </a:rPr>
              <a:t>./compileAndRun.sh</a:t>
            </a:r>
          </a:p>
          <a:p>
            <a:endParaRPr lang="en-US" sz="1500" i="1" dirty="0">
              <a:solidFill>
                <a:srgbClr val="FFFFFF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FFA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A86C92-5269-6906-D715-725033E92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444" y="1866682"/>
            <a:ext cx="7220958" cy="312463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88117C-E8BC-B2B4-BC58-C1943DED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6DB6-798F-4FC2-B3D3-8EB452A6078E}" type="datetime4">
              <a:rPr lang="hr-HR" smtClean="0"/>
              <a:t>22. svibnja 2024.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B8F16-79E1-0FCF-DA61-CF01345A8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Polimorfizam "under the hood"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3EBC7-C554-305A-A754-3161873C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AD43-BFC9-4F50-AD6B-B57D40714B70}" type="slidenum">
              <a:rPr lang="hr-HR" smtClean="0"/>
              <a:t>17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94126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B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68B8B-40C8-7E23-0016-D884CC2D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hr-HR" sz="3600" dirty="0">
                <a:solidFill>
                  <a:srgbClr val="FFFFFF"/>
                </a:solidFill>
              </a:rPr>
              <a:t>Polimorfizam i Python (1)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E810E6A-ECF2-7E8E-7B13-D2AC2562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hr-HR" sz="1500" i="1" dirty="0">
                <a:solidFill>
                  <a:srgbClr val="FFFFFF"/>
                </a:solidFill>
              </a:rPr>
              <a:t>route_api_client.py</a:t>
            </a:r>
          </a:p>
          <a:p>
            <a:endParaRPr lang="en-US" sz="1500" i="1" dirty="0">
              <a:solidFill>
                <a:srgbClr val="FFFFFF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FFA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80EBE1-607E-818C-ACC7-011A2810C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882" y="1204602"/>
            <a:ext cx="7844630" cy="444879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837DF-4551-4DAA-1342-44D687CE7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E9C4-F531-4ABC-85FC-4D7144A43FAD}" type="datetime4">
              <a:rPr lang="hr-HR" smtClean="0"/>
              <a:t>22. svibnja 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B1FD1-6398-6AB2-33EB-52340268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Polimorfizam "under the hood"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4BF99-26A4-95C5-9D57-28AFC43D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AD43-BFC9-4F50-AD6B-B57D40714B70}" type="slidenum">
              <a:rPr lang="hr-HR" smtClean="0"/>
              <a:t>18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10548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B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68B8B-40C8-7E23-0016-D884CC2D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hr-HR" sz="3600" dirty="0">
                <a:solidFill>
                  <a:srgbClr val="FFFFFF"/>
                </a:solidFill>
              </a:rPr>
              <a:t>Polimorfizam i Python (2)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E810E6A-ECF2-7E8E-7B13-D2AC2562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hr-HR" sz="1500" i="1" dirty="0">
                <a:solidFill>
                  <a:srgbClr val="FFFFFF"/>
                </a:solidFill>
              </a:rPr>
              <a:t>main.py</a:t>
            </a:r>
          </a:p>
          <a:p>
            <a:endParaRPr lang="en-US" sz="1500" i="1" dirty="0">
              <a:solidFill>
                <a:srgbClr val="FFFFFF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FFA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F8040-8B79-E5AC-7A34-99DF01A48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612" y="847364"/>
            <a:ext cx="7659169" cy="516327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017BA-E2C0-1547-EC8F-7A466B59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B37C-EDFC-4404-83BF-27956AED8DE6}" type="datetime4">
              <a:rPr lang="hr-HR" smtClean="0"/>
              <a:t>22. svibnja 2024.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8869B-C9F6-7530-57A4-834DDAC9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Polimorfizam "under the hood"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E3DCA-9EE6-4757-9445-4388B094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AD43-BFC9-4F50-AD6B-B57D40714B70}" type="slidenum">
              <a:rPr lang="hr-HR" smtClean="0"/>
              <a:t>19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5181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9C08-91B7-FE42-8548-9FEC3E6B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561B6-7AEC-8523-4DB3-2B1CAE6E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Polimorfizam općenito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Vrste polimorfizma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Uvodni primjer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Primjer u C++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Primjer u Javi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Primjer u Pythonu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 Polimorfizam „under the hood”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Zaključak</a:t>
            </a:r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E31CC-8443-6B9F-F914-41C12597D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7967-7910-4614-B9C4-59D51663F381}" type="datetime4">
              <a:rPr lang="hr-HR" smtClean="0"/>
              <a:t>22. svibnja 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57520-FE8C-99CE-CAAE-BF383E56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Polimorfizam "under the hood"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8C03D-0982-BF2F-D489-370E4E1C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AD43-BFC9-4F50-AD6B-B57D40714B70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3213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B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68B8B-40C8-7E23-0016-D884CC2D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hr-HR" sz="3600" dirty="0">
                <a:solidFill>
                  <a:srgbClr val="FFFFFF"/>
                </a:solidFill>
              </a:rPr>
              <a:t>Polimorfizam i Python (3)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E810E6A-ECF2-7E8E-7B13-D2AC2562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hr-HR" sz="1500" i="1" dirty="0">
                <a:solidFill>
                  <a:srgbClr val="FFFFFF"/>
                </a:solidFill>
              </a:rPr>
              <a:t>python main.py</a:t>
            </a:r>
          </a:p>
          <a:p>
            <a:endParaRPr lang="en-US" sz="1500" i="1" dirty="0">
              <a:solidFill>
                <a:srgbClr val="FFFFFF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FFA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A86C92-5269-6906-D715-725033E92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444" y="1866682"/>
            <a:ext cx="7220958" cy="312463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852789-70B2-6AF2-8C8D-778A34004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2ADE-32D7-4EC5-99B9-C4DCF4BDDDBD}" type="datetime4">
              <a:rPr lang="hr-HR" smtClean="0"/>
              <a:t>22. svibnja 2024.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EABC5-9C76-A23C-8A75-8590BA1A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Polimorfizam "under the hood"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8B1C1-22FE-F6C8-BD80-8547A620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AD43-BFC9-4F50-AD6B-B57D40714B70}" type="slidenum">
              <a:rPr lang="hr-HR" smtClean="0"/>
              <a:t>20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34376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The engine of a car&#10;&#10;Description automatically generated">
            <a:extLst>
              <a:ext uri="{FF2B5EF4-FFF2-40B4-BE49-F238E27FC236}">
                <a16:creationId xmlns:a16="http://schemas.microsoft.com/office/drawing/2014/main" id="{D9795157-801B-FEBA-3061-E6357EA70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6" b="2774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0AF4C-71A4-D90B-71C7-C30F9A729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39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r-HR" sz="4400" dirty="0">
                <a:solidFill>
                  <a:srgbClr val="FFFFFF"/>
                </a:solidFill>
              </a:rPr>
              <a:t>Polimorfizam „under the hood”</a:t>
            </a:r>
            <a:endParaRPr lang="en-US" sz="4400" dirty="0">
              <a:solidFill>
                <a:srgbClr val="FFFFFF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17722" y="4508519"/>
            <a:ext cx="2926080" cy="0"/>
          </a:xfrm>
          <a:prstGeom prst="line">
            <a:avLst/>
          </a:prstGeom>
          <a:ln w="19050">
            <a:solidFill>
              <a:srgbClr val="B037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CD0F5-26BA-2495-8E98-EBBF523A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7BAF-6C3D-48D1-B56F-FF7424604672}" type="datetime4">
              <a:rPr lang="hr-HR" smtClean="0"/>
              <a:t>22. svibnja 2024.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B506E-7564-E122-3953-43B28E362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Polimorfizam "under the hood"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FF0F0-D7C3-0B6E-B334-5FBFE812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AD43-BFC9-4F50-AD6B-B57D40714B70}" type="slidenum">
              <a:rPr lang="hr-HR" smtClean="0"/>
              <a:t>21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80502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DBF7-574C-568A-59D7-A3EEB29D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14617" cy="1450757"/>
          </a:xfrm>
        </p:spPr>
        <p:txBody>
          <a:bodyPr/>
          <a:lstStyle/>
          <a:p>
            <a:r>
              <a:rPr lang="hr-HR" dirty="0"/>
              <a:t>Kako polimorfizam funkcionira?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3251D-57E7-01D0-1F3B-9A5BFAA53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razmatrat ćemo </a:t>
            </a:r>
            <a:r>
              <a:rPr lang="hr-HR" b="1" dirty="0"/>
              <a:t>Python</a:t>
            </a:r>
          </a:p>
          <a:p>
            <a:endParaRPr lang="hr-HR" dirty="0"/>
          </a:p>
          <a:p>
            <a:r>
              <a:rPr lang="hr-HR" dirty="0"/>
              <a:t>cat.greet()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što se događa?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asocijativni pristup rječniku objekta cat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u slučaju neuspjeha, asocijativni pristup rječniku razreda Cat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u slučaju neuspjeha, asocijativni pristup rječniku razreda Animal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...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općenito, rekurzivan poziv do vrha hijerarhije nasljeđivanja - </a:t>
            </a:r>
            <a:r>
              <a:rPr lang="hr-HR" i="1" dirty="0"/>
              <a:t>&lt;class ‘object’&gt;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2F035-2F72-6782-6595-9D30E902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7C23D-EAA1-4BDE-91EC-097F812164CA}" type="datetime4">
              <a:rPr lang="hr-HR" smtClean="0"/>
              <a:t>22. svibnja 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681FF-7BB4-8CF5-6F8B-D40EAF84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Polimorfizam "under the hood"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1F580-6D0B-C266-D8C4-03E73051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AD43-BFC9-4F50-AD6B-B57D40714B70}" type="slidenum">
              <a:rPr lang="hr-HR" smtClean="0"/>
              <a:t>22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6275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BE488-7A93-2871-CA9F-FADDD4BB1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Asocijativni rječnik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CFB8C0F-4E01-4C10-A861-0C16EB92D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E59085AF-7FD4-D2CA-475B-B958AAAD3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535543"/>
            <a:ext cx="10515600" cy="379697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20697A-BDD3-CBF7-9D2B-77215CAE1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E549-CA16-4942-A73E-978FBC82F488}" type="datetime4">
              <a:rPr lang="hr-HR" smtClean="0"/>
              <a:t>22. svibnja 2024.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758B3-3726-844D-7BA5-F2DAECA47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Polimorfizam "under the hood"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0EA828-7AF8-2592-539E-82BA21E3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AD43-BFC9-4F50-AD6B-B57D40714B70}" type="slidenum">
              <a:rPr lang="hr-HR" smtClean="0"/>
              <a:t>23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74383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86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B1605-A0FC-B99A-8374-8BFC38221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hr-HR" sz="3600">
                <a:solidFill>
                  <a:srgbClr val="FFFFFF"/>
                </a:solidFill>
              </a:rPr>
              <a:t>Virtualne tablice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CB5563C-3732-E250-AC8D-56A837867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84B985ED-4E5D-F1E4-2142-28C7FC0E5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573" y="743747"/>
            <a:ext cx="8106427" cy="537050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64BE4-9C7D-557E-59DC-646501844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5AB2-D95B-4D70-A13B-753F826204A8}" type="datetime4">
              <a:rPr lang="hr-HR" smtClean="0"/>
              <a:t>22. svibnja 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769C2-A253-0A56-73DD-73408791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Polimorfizam "under the hood"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FD2EF-8ABA-FB95-B39C-A9F4D66B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AD43-BFC9-4F50-AD6B-B57D40714B70}" type="slidenum">
              <a:rPr lang="hr-HR" smtClean="0"/>
              <a:t>24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83507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07DED-919D-DC28-3726-10CDB7FE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99977-E2AD-9F73-DB15-0E79B3831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</a:t>
            </a:r>
            <a:r>
              <a:rPr lang="hr-HR" b="1" dirty="0"/>
              <a:t>statički</a:t>
            </a:r>
            <a:r>
              <a:rPr lang="hr-HR" dirty="0"/>
              <a:t> polimorfizam vs. </a:t>
            </a:r>
            <a:r>
              <a:rPr lang="hr-HR" b="1" dirty="0"/>
              <a:t>dinamički</a:t>
            </a:r>
            <a:r>
              <a:rPr lang="hr-HR" dirty="0"/>
              <a:t> polimorfizam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manja vremenska složenost - odredište polimorfnog poziva poznato nakon prevođenja (</a:t>
            </a:r>
            <a:r>
              <a:rPr lang="hr-HR" i="1" dirty="0"/>
              <a:t>compile-time</a:t>
            </a:r>
            <a:r>
              <a:rPr lang="hr-H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manja prostorna složenost - nema strukturnih podataka </a:t>
            </a:r>
            <a:br>
              <a:rPr lang="hr-HR" dirty="0"/>
            </a:br>
            <a:r>
              <a:rPr lang="hr-HR" dirty="0"/>
              <a:t>(virtualne tablice u C++ i Javi, asocijativni rječnik u Pythonu)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korištenje predložaka izaziva veći izvršni kod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nakon prevođenja nestaje fleksibilnost poziva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„stari kod poziva novi kod”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asocijativno polje vs. virtualna tablica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fleksibilnija primjena (</a:t>
            </a:r>
            <a:r>
              <a:rPr lang="hr-HR" i="1" dirty="0"/>
              <a:t>duck typing</a:t>
            </a:r>
            <a:r>
              <a:rPr lang="hr-H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mogućnost dodavanja metoda tijekom izvođenja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veća vremenska i prostorna složenost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F24CB-CAC9-A8FD-4F6D-F4DCB25E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9B1E-BCCA-4633-958E-860B0FFFB980}" type="datetime4">
              <a:rPr lang="hr-HR" smtClean="0"/>
              <a:t>22. svibnja 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80648-1F27-67C8-D0CC-D8F40EE1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Polimorfizam "under the hood"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25B8-66FF-BCCB-4B9E-525A41FB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AD43-BFC9-4F50-AD6B-B57D40714B70}" type="slidenum">
              <a:rPr lang="hr-HR" smtClean="0"/>
              <a:t>25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5989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E31FB-22D4-4F45-CEA7-D9C53D02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Hvala na pažnji!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AB12D-D450-3F81-07C3-2ECDF2B1C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hlinkClick r:id="rId2"/>
              </a:rPr>
              <a:t>https://github.com/Karlito16/Polymorphism-Under-The-Hood</a:t>
            </a:r>
            <a:endParaRPr lang="hr-H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60B0B-52FC-ACE8-19D7-E15FCB3A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C700-E4E9-4380-A505-FDAA14882B4E}" type="datetime4">
              <a:rPr lang="hr-HR" smtClean="0"/>
              <a:t>22. svibnja 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26597-60F4-D7FF-7CEA-ED754844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Polimorfizam "under the hood"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08C17-4908-1887-666F-26EE1F2A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AD43-BFC9-4F50-AD6B-B57D40714B70}" type="slidenum">
              <a:rPr lang="hr-HR" smtClean="0"/>
              <a:t>26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7069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983B-A98F-4E18-0720-2AD2009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Polimorfizam općenito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FFA0-EFB8-0D7D-A7C0-1F002A07C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višeobličje – više oblika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van računarstva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biologija – javljanje različitih oblika jedinki unutar jedne biljne ili životinjske vrste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kemija – odlika nekih spojeva ili elemenata da pri istom kemijskom sastavu kristaliziraju u kristalnim oblicima različite simetrije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izvor: Hrvatski jezični portal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u računarstvu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i="1" dirty="0"/>
              <a:t>Stroustrup 2007: provision of a single interface to entities of different types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i="1" dirty="0"/>
              <a:t>Cardelli, Wegner 1985: A polymorphic type is a type whose operations can also be applied to values of some other type, or types.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25BDE-AE59-72F3-EB0E-808EE980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DAE2-1D17-4585-B195-7447659E1629}" type="datetime4">
              <a:rPr lang="hr-HR" smtClean="0"/>
              <a:t>22. svibnja 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5F93A-4F78-AE36-BF2E-720DC98C7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Polimorfizam "under the hood"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6E41-CB56-9823-8468-BF79AF2B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AD43-BFC9-4F50-AD6B-B57D40714B70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5035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EF63-3C81-2C25-767F-353FBE29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Vrste polimorfizma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7A443-4265-6821-D883-3E2AD7F6C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implicitni polimorfizam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makro naredbe u C-u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ad-hoc polimorfizam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preopterećivanje funkcija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 parametarski polimorfizam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predlošci i generici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 hijerarhijski polimorfizam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podtipovi i nasljeđivanje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0C696-A350-16E9-9E5E-4205A286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6B85-750A-4E79-8B8B-D3B889903B30}" type="datetime4">
              <a:rPr lang="hr-HR" smtClean="0"/>
              <a:t>22. svibnja 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E6370-A2F0-0B6E-F1E7-72A965DD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Polimorfizam "under the hood"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59E44-9604-24B4-A821-844ACBEF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AD43-BFC9-4F50-AD6B-B57D40714B70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8040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49626-6340-6E41-432D-AE01A0F0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Vrste polimorfizma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4242D-32B1-C350-38E0-EEA9F8B09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statički polimorfizam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polimorfni poziv poznat već nakon prevođenja (</a:t>
            </a:r>
            <a:r>
              <a:rPr lang="hr-HR" i="1" dirty="0"/>
              <a:t>compile-time</a:t>
            </a:r>
            <a:r>
              <a:rPr lang="hr-H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primjer: C++ i predlošci (</a:t>
            </a:r>
            <a:r>
              <a:rPr lang="hr-HR" i="1" dirty="0"/>
              <a:t>template</a:t>
            </a:r>
            <a:r>
              <a:rPr lang="hr-H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dinamički polimorfizam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polimorfni poziv poznat tek tijekom izvođenja (</a:t>
            </a:r>
            <a:r>
              <a:rPr lang="hr-HR" i="1" dirty="0"/>
              <a:t>run-time</a:t>
            </a:r>
            <a:r>
              <a:rPr lang="hr-H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primjer: nasljeđivanje razreda ili sučelja (C++, Java i Python), duck typing (Python)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FB1D3-442F-6C1D-6E6D-7BF83CF3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E5EE-01AC-4362-8381-EB18DBFE36B2}" type="datetime4">
              <a:rPr lang="hr-HR" smtClean="0"/>
              <a:t>22. svibnja 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05125-4825-C2FD-A5CA-97921D75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Polimorfizam "under the hood"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1F21F-17C6-FFF9-0653-F1168729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AD43-BFC9-4F50-AD6B-B57D40714B70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6963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68FC8-DE86-21A9-1A14-73C1D729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2961800" cy="2111477"/>
          </a:xfrm>
        </p:spPr>
        <p:txBody>
          <a:bodyPr>
            <a:normAutofit/>
          </a:bodyPr>
          <a:lstStyle/>
          <a:p>
            <a:r>
              <a:rPr lang="hr-HR" sz="4000"/>
              <a:t>Vrste polimorfizma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E60C7-2919-F8FC-C1B8-ED670DC3A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832" y="2984091"/>
            <a:ext cx="2944817" cy="2544457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nakon prevođenja imamo 3 </a:t>
            </a:r>
            <a:r>
              <a:rPr lang="hr-HR" b="1" dirty="0"/>
              <a:t>asemblerske</a:t>
            </a:r>
            <a:r>
              <a:rPr lang="hr-HR" dirty="0"/>
              <a:t> izvedbe predloška </a:t>
            </a:r>
            <a:r>
              <a:rPr lang="hr-HR" b="1" dirty="0"/>
              <a:t>compare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string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double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 inline</a:t>
            </a:r>
            <a:r>
              <a:rPr lang="hr-HR" dirty="0"/>
              <a:t> umeće strojni kod na </a:t>
            </a:r>
            <a:r>
              <a:rPr lang="hr-HR" b="1" dirty="0"/>
              <a:t>mjesto pozivanja</a:t>
            </a:r>
            <a:r>
              <a:rPr lang="hr-HR" dirty="0"/>
              <a:t> predloška compare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A0E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D3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01C162-D407-6ECF-0BF3-F259E2A38D65}"/>
              </a:ext>
            </a:extLst>
          </p:cNvPr>
          <p:cNvSpPr txBox="1">
            <a:spLocks/>
          </p:cNvSpPr>
          <p:nvPr/>
        </p:nvSpPr>
        <p:spPr>
          <a:xfrm>
            <a:off x="1228831" y="5534572"/>
            <a:ext cx="2944817" cy="8057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/>
              <a:t>Dinamički polimorfizam </a:t>
            </a:r>
            <a:br>
              <a:rPr lang="hr-HR" dirty="0"/>
            </a:br>
            <a:r>
              <a:rPr lang="hr-HR" i="1" dirty="0"/>
              <a:t>U nastavku...</a:t>
            </a:r>
            <a:endParaRPr lang="hr-H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B7A89C-0914-C6B1-54C1-81AEB4B764A5}"/>
              </a:ext>
            </a:extLst>
          </p:cNvPr>
          <p:cNvSpPr txBox="1">
            <a:spLocks/>
          </p:cNvSpPr>
          <p:nvPr/>
        </p:nvSpPr>
        <p:spPr>
          <a:xfrm>
            <a:off x="1228832" y="2550481"/>
            <a:ext cx="2944817" cy="43361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/>
              <a:t>Statički polimorfizam</a:t>
            </a:r>
            <a:endParaRPr lang="hr-H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C2BC53-AB66-8DCB-F19C-892AE744A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667" y="733181"/>
            <a:ext cx="6963747" cy="486795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B6720-88C5-4459-9486-9D5128CEF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EF74-770C-45E1-BD05-8F10044ADF05}" type="datetime4">
              <a:rPr lang="hr-HR" smtClean="0"/>
              <a:t>22. svibnja 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F8BDA-37B2-B890-336C-AD3D3D17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Polimorfizam "under the hood"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40525C1-E9B5-386C-5B8B-1B873D4F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AD43-BFC9-4F50-AD6B-B57D40714B70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6633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5996-C79B-EC9D-7B64-BA9DDACC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Uvodni primjer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E0851-B6BB-1435-14F0-B31B54E37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Želimo kreirati osnovno </a:t>
            </a:r>
            <a:r>
              <a:rPr lang="hr-HR" b="1" dirty="0"/>
              <a:t>sučelje BasicAPIClient </a:t>
            </a:r>
            <a:r>
              <a:rPr lang="hr-HR" dirty="0"/>
              <a:t>koje predstavlja ugovor za rad s API klijentom (CWA, Route, JIRA, ...). Sučelje deklarira određene metode (vidi kod). Konkretni API klijenti trebaju implementirati BasicAPIClient sučelje i ponuditi svoju </a:t>
            </a:r>
            <a:r>
              <a:rPr lang="hr-HR" b="1" dirty="0"/>
              <a:t>konkretnu</a:t>
            </a:r>
            <a:r>
              <a:rPr lang="hr-HR" dirty="0"/>
              <a:t> implementaciju.</a:t>
            </a:r>
          </a:p>
          <a:p>
            <a:r>
              <a:rPr lang="hr-HR" dirty="0"/>
              <a:t>Glavni program ima definiranu funkciju </a:t>
            </a:r>
            <a:r>
              <a:rPr lang="hr-HR" b="1" dirty="0"/>
              <a:t>action</a:t>
            </a:r>
            <a:r>
              <a:rPr lang="hr-HR" dirty="0"/>
              <a:t> koja prihvaća objekt tipa BasicAPIClient i URL endpoint-a. Funkcija uspostavlja konekciju prema API klijentu, radi HTTP-GET request na zadani URL te potom prekida konekciju.</a:t>
            </a:r>
          </a:p>
          <a:p>
            <a:r>
              <a:rPr lang="hr-HR" b="1" dirty="0"/>
              <a:t>Cilj</a:t>
            </a:r>
            <a:r>
              <a:rPr lang="hr-HR" dirty="0"/>
              <a:t>: Funkcija action ne treba biti svjesna kako se pojedini koraci izvode (uspostava konekcije, slanje HTTP-GET zahtjeva, ukidanje konekcije).</a:t>
            </a:r>
          </a:p>
          <a:p>
            <a:r>
              <a:rPr lang="hr-HR" dirty="0"/>
              <a:t>Rješenje? </a:t>
            </a:r>
          </a:p>
          <a:p>
            <a:r>
              <a:rPr lang="hr-HR" b="1" dirty="0"/>
              <a:t>Polimorfizam</a:t>
            </a:r>
          </a:p>
          <a:p>
            <a:endParaRPr lang="hr-H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E6486-BA05-0B07-FF50-F9F5994A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CB2C-DB1E-4B2D-B8EB-110D7ACB72B6}" type="datetime4">
              <a:rPr lang="hr-HR" smtClean="0"/>
              <a:t>22. svibnja 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A3C11-1A06-B0C4-98CE-12440CC9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Polimorfizam "under the hood"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C2393-2DAB-011E-F05A-6030B74F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AD43-BFC9-4F50-AD6B-B57D40714B70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7621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B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68B8B-40C8-7E23-0016-D884CC2D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hr-HR" sz="3600" dirty="0">
                <a:solidFill>
                  <a:srgbClr val="FFFFFF"/>
                </a:solidFill>
              </a:rPr>
              <a:t>Polimorfizam i C++ (1)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E810E6A-ECF2-7E8E-7B13-D2AC2562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hr-HR" sz="1500" i="1" dirty="0">
                <a:solidFill>
                  <a:srgbClr val="FFFFFF"/>
                </a:solidFill>
              </a:rPr>
              <a:t>base_api_client.h</a:t>
            </a:r>
            <a:endParaRPr lang="en-US" sz="1500" i="1" dirty="0">
              <a:solidFill>
                <a:srgbClr val="FFFFFF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FFA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1BCCF6-BCAD-EDBB-7742-7C95253F7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100657"/>
            <a:ext cx="6798082" cy="465668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D991E-18A0-747F-587E-1C6759645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49F7-5ACE-4173-8825-AD9776B21A4C}" type="datetime4">
              <a:rPr lang="hr-HR" smtClean="0"/>
              <a:t>22. svibnja 2024.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B44D7-40B1-AE46-A6B5-2DF399ECA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Polimorfizam "under the hood"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BDF69-5CF1-933A-9CF3-765CD5F4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AD43-BFC9-4F50-AD6B-B57D40714B70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60454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B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68B8B-40C8-7E23-0016-D884CC2D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hr-HR" sz="3600" dirty="0">
                <a:solidFill>
                  <a:srgbClr val="FFFFFF"/>
                </a:solidFill>
              </a:rPr>
              <a:t>Polimorfizam i C++ (2)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E810E6A-ECF2-7E8E-7B13-D2AC2562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hr-HR" sz="1500" i="1" dirty="0">
                <a:solidFill>
                  <a:srgbClr val="FFFFFF"/>
                </a:solidFill>
              </a:rPr>
              <a:t>base_api_client.cpp</a:t>
            </a:r>
            <a:endParaRPr lang="en-US" sz="1500" i="1" dirty="0">
              <a:solidFill>
                <a:srgbClr val="FFFFFF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FFA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9A5B5D-DE03-9802-0BAE-EDE993ECB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218" y="2695617"/>
            <a:ext cx="6447958" cy="146676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690FBA-12EF-7008-75E3-92F2A672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B212-C263-457C-8FB9-87CB37AC2FC4}" type="datetime4">
              <a:rPr lang="hr-HR" smtClean="0"/>
              <a:t>22. svibnja 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5C87-AA3B-BAFA-73A3-79163556D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Polimorfizam "under the hood"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09B9-F2F6-6069-277F-D731041EB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AD43-BFC9-4F50-AD6B-B57D40714B70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275606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616</TotalTime>
  <Words>861</Words>
  <Application>Microsoft Office PowerPoint</Application>
  <PresentationFormat>Widescreen</PresentationFormat>
  <Paragraphs>178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Aptos</vt:lpstr>
      <vt:lpstr>Arial</vt:lpstr>
      <vt:lpstr>Calibri</vt:lpstr>
      <vt:lpstr>Calibri Light</vt:lpstr>
      <vt:lpstr>Retrospect</vt:lpstr>
      <vt:lpstr>Polimorfizam „under the hood”</vt:lpstr>
      <vt:lpstr>Sadržaj</vt:lpstr>
      <vt:lpstr>Polimorfizam općenito</vt:lpstr>
      <vt:lpstr>Vrste polimorfizma (1)</vt:lpstr>
      <vt:lpstr>Vrste polimorfizma (2)</vt:lpstr>
      <vt:lpstr>Vrste polimorfizma (3)</vt:lpstr>
      <vt:lpstr>Uvodni primjer</vt:lpstr>
      <vt:lpstr>Polimorfizam i C++ (1)</vt:lpstr>
      <vt:lpstr>Polimorfizam i C++ (2)</vt:lpstr>
      <vt:lpstr>Polimorfizam i C++ (3)</vt:lpstr>
      <vt:lpstr>Polimorfizam i C++ (4)</vt:lpstr>
      <vt:lpstr>Polimorfizam i C++ (5)</vt:lpstr>
      <vt:lpstr>Polimorfizam i C++ (6)</vt:lpstr>
      <vt:lpstr>Polimorfizam i Java (1)</vt:lpstr>
      <vt:lpstr>Polimorfizam i Java (2)</vt:lpstr>
      <vt:lpstr>Polimorfizam i Java (3)</vt:lpstr>
      <vt:lpstr>Polimorfizam i Java (4)</vt:lpstr>
      <vt:lpstr>Polimorfizam i Python (1)</vt:lpstr>
      <vt:lpstr>Polimorfizam i Python (2)</vt:lpstr>
      <vt:lpstr>Polimorfizam i Python (3)</vt:lpstr>
      <vt:lpstr>Polimorfizam „under the hood”</vt:lpstr>
      <vt:lpstr>Kako polimorfizam funkcionira? (2)</vt:lpstr>
      <vt:lpstr>Asocijativni rječnik</vt:lpstr>
      <vt:lpstr>Virtualne tablice</vt:lpstr>
      <vt:lpstr>Zaključak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Polimorfizam „under the hood”</dc:title>
  <dc:creator>Karlo Dimjašević</dc:creator>
  <cp:lastModifiedBy>Karlo Dimjašević</cp:lastModifiedBy>
  <cp:revision>31</cp:revision>
  <dcterms:created xsi:type="dcterms:W3CDTF">2024-05-20T17:01:30Z</dcterms:created>
  <dcterms:modified xsi:type="dcterms:W3CDTF">2024-05-22T21:59:32Z</dcterms:modified>
</cp:coreProperties>
</file>