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9" r:id="rId4"/>
    <p:sldId id="258" r:id="rId5"/>
    <p:sldId id="260" r:id="rId6"/>
    <p:sldId id="261" r:id="rId7"/>
    <p:sldId id="270" r:id="rId8"/>
    <p:sldId id="263" r:id="rId9"/>
    <p:sldId id="264" r:id="rId10"/>
    <p:sldId id="265" r:id="rId11"/>
    <p:sldId id="266" r:id="rId12"/>
    <p:sldId id="267" r:id="rId13"/>
    <p:sldId id="274" r:id="rId14"/>
    <p:sldId id="268" r:id="rId15"/>
    <p:sldId id="271" r:id="rId16"/>
    <p:sldId id="269" r:id="rId17"/>
    <p:sldId id="272" r:id="rId18"/>
    <p:sldId id="273" r:id="rId19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staehle" initials="d" lastIdx="1" clrIdx="0">
    <p:extLst>
      <p:ext uri="{19B8F6BF-5375-455C-9EA6-DF929625EA0E}">
        <p15:presenceInfo xmlns:p15="http://schemas.microsoft.com/office/powerpoint/2012/main" userId="dstaehl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00"/>
    <a:srgbClr val="FF0000"/>
    <a:srgbClr val="0000FF"/>
    <a:srgbClr val="DCE6F2"/>
    <a:srgbClr val="001836"/>
    <a:srgbClr val="2F8DFF"/>
    <a:srgbClr val="003D86"/>
    <a:srgbClr val="0D79AF"/>
    <a:srgbClr val="B5E2F9"/>
    <a:srgbClr val="D2F7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Mittlere Formatvorlage 4 - Akz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B344D84-9AFB-497E-A393-DC336BA19D2E}" styleName="Mittlere Formatvorlage 3 - Akz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FECB4D8-DB02-4DC6-A0A2-4F2EBAE1DC90}" styleName="Mittlere Formatvorlage 1 - Akz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69C7853C-536D-4A76-A0AE-DD22124D55A5}" styleName="Designformatvorlage 1 - Akz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912C8C85-51F0-491E-9774-3900AFEF0FD7}" styleName="Helle Formatvorlage 2 - Akz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89691" autoAdjust="0"/>
  </p:normalViewPr>
  <p:slideViewPr>
    <p:cSldViewPr>
      <p:cViewPr varScale="1">
        <p:scale>
          <a:sx n="110" d="100"/>
          <a:sy n="110" d="100"/>
        </p:scale>
        <p:origin x="1638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6842EA-4C6E-4AAA-A6C7-8E8DDF3AD65B}" type="datetimeFigureOut">
              <a:rPr lang="de-DE" smtClean="0"/>
              <a:t>30.03.2015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7F257E-AFBB-4EC9-96C4-1B266E7F9A3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43425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7F257E-AFBB-4EC9-96C4-1B266E7F9A31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87557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Prof. Dr. Dirk Staehle - Vorlesung Kommunikationstechnik - Einführung in Matlab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1EAD6-D19C-4254-A90D-11B1767124E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7620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0" y="1772816"/>
            <a:ext cx="4392488" cy="468052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Prof. Dr. Dirk Staehle - Vorlesung Kommunikationstechnik - Einführung in Matlab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1EAD6-D19C-4254-A90D-11B1767124E1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Inhaltsplatzhalter 7"/>
          <p:cNvSpPr>
            <a:spLocks noGrp="1"/>
          </p:cNvSpPr>
          <p:nvPr>
            <p:ph sz="quarter" idx="13"/>
          </p:nvPr>
        </p:nvSpPr>
        <p:spPr>
          <a:xfrm>
            <a:off x="179512" y="836712"/>
            <a:ext cx="8784976" cy="863302"/>
          </a:xfrm>
          <a:solidFill>
            <a:srgbClr val="B5E2F9"/>
          </a:solidFill>
          <a:ln w="19050">
            <a:solidFill>
              <a:srgbClr val="0D79AF"/>
            </a:solidFill>
          </a:ln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Inhaltsplatzhalter 2"/>
          <p:cNvSpPr>
            <a:spLocks noGrp="1"/>
          </p:cNvSpPr>
          <p:nvPr>
            <p:ph idx="14"/>
          </p:nvPr>
        </p:nvSpPr>
        <p:spPr>
          <a:xfrm>
            <a:off x="179512" y="1772816"/>
            <a:ext cx="4248472" cy="468052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537019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>
            <a:normAutofit/>
          </a:bodyPr>
          <a:lstStyle>
            <a:lvl1pPr algn="l">
              <a:defRPr sz="28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Prof. Dr. Dirk Staehle - Vorlesung Kommunikationstechnik - Einführung in Matlab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1EAD6-D19C-4254-A90D-11B1767124E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518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179512" y="6520259"/>
            <a:ext cx="936104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Prof. Dr. Dirk Staehle - Vorlesung Kommunikationstechnik - Einführung in Matlab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1EAD6-D19C-4254-A90D-11B1767124E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82482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1520" y="908720"/>
            <a:ext cx="4244280" cy="547260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908720"/>
            <a:ext cx="4244280" cy="547260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Prof. Dr. Dirk Staehle - Vorlesung Kommunikationstechnik - Einführung in Matlab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1EAD6-D19C-4254-A90D-11B1767124E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00158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>
          <a:xfrm>
            <a:off x="179512" y="6520259"/>
            <a:ext cx="936104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Prof. Dr. Dirk Staehle - Vorlesung Kommunikationstechnik - Einführung in Matlab</a:t>
            </a:r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1EAD6-D19C-4254-A90D-11B1767124E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25471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>
          <a:xfrm>
            <a:off x="179512" y="6520259"/>
            <a:ext cx="936104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Prof. Dr. Dirk Staehle - Vorlesung Kommunikationstechnik - Einführung in Matlab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1EAD6-D19C-4254-A90D-11B1767124E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72579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>
          <a:xfrm>
            <a:off x="179512" y="6520259"/>
            <a:ext cx="936104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Prof. Dr. Dirk Staehle - Vorlesung Kommunikationstechnik - Einführung in Matlab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1EAD6-D19C-4254-A90D-11B1767124E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45317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179512" y="6520259"/>
            <a:ext cx="936104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Prof. Dr. Dirk Staehle - Vorlesung Kommunikationstechnik - Einführung in Matlab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1EAD6-D19C-4254-A90D-11B1767124E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41483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179512" y="6520259"/>
            <a:ext cx="936104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Prof. Dr. Dirk Staehle - Vorlesung Kommunikationstechnik - Einführung in Matlab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1EAD6-D19C-4254-A90D-11B1767124E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380461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179512" y="6520259"/>
            <a:ext cx="936104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Prof. Dr. Dirk Staehle - Vorlesung Kommunikationstechnik - Einführung in Matlab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1EAD6-D19C-4254-A90D-11B1767124E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0561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1520" y="764704"/>
            <a:ext cx="8712968" cy="5688632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Prof. Dr. Dirk Staehle - Vorlesung Kommunikationstechnik - Einführung in Matlab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2C1EAD6-D19C-4254-A90D-11B1767124E1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05967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179512" y="6520259"/>
            <a:ext cx="936104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Prof. Dr. Dirk Staehle - Vorlesung Kommunikationstechnik - Einführung in Matlab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1EAD6-D19C-4254-A90D-11B1767124E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4360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79512" y="1772816"/>
            <a:ext cx="8784976" cy="468052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Prof. Dr. Dirk Staehle - Vorlesung Kommunikationstechnik - Einführung in Matlab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1EAD6-D19C-4254-A90D-11B1767124E1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Inhaltsplatzhalter 7"/>
          <p:cNvSpPr>
            <a:spLocks noGrp="1"/>
          </p:cNvSpPr>
          <p:nvPr>
            <p:ph sz="quarter" idx="13"/>
          </p:nvPr>
        </p:nvSpPr>
        <p:spPr>
          <a:xfrm>
            <a:off x="179512" y="836712"/>
            <a:ext cx="8784976" cy="863302"/>
          </a:xfrm>
          <a:solidFill>
            <a:srgbClr val="B5E2F9"/>
          </a:solidFill>
          <a:ln w="19050">
            <a:solidFill>
              <a:srgbClr val="0D79AF"/>
            </a:solidFill>
          </a:ln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002664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Prof. Dr. Dirk Staehle - Vorlesung Kommunikationstechnik - Einführung in Matlab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1EAD6-D19C-4254-A90D-11B1767124E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9867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179512" y="6520259"/>
            <a:ext cx="936104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Prof. Dr. Dirk Staehle - Vorlesung Kommunikationstechnik - Einführung in Matlab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1EAD6-D19C-4254-A90D-11B1767124E1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Inhaltsplatzhalter 7"/>
          <p:cNvSpPr>
            <a:spLocks noGrp="1"/>
          </p:cNvSpPr>
          <p:nvPr>
            <p:ph sz="quarter" idx="13"/>
          </p:nvPr>
        </p:nvSpPr>
        <p:spPr>
          <a:xfrm>
            <a:off x="179512" y="836712"/>
            <a:ext cx="8784976" cy="863302"/>
          </a:xfrm>
          <a:solidFill>
            <a:srgbClr val="B5E2F9"/>
          </a:solidFill>
          <a:ln w="19050">
            <a:solidFill>
              <a:srgbClr val="0D79AF"/>
            </a:solidFill>
          </a:ln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520940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0" y="764704"/>
            <a:ext cx="4392488" cy="5688632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Prof. Dr. Dirk Staehle - Vorlesung Kommunikationstechnik - Einführung in Matlab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1EAD6-D19C-4254-A90D-11B1767124E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4722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07504" y="764704"/>
            <a:ext cx="4392488" cy="5688632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Prof. Dr. Dirk Staehle - Vorlesung Kommunikationstechnik - Einführung in Matlab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1EAD6-D19C-4254-A90D-11B1767124E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0283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0" y="1772816"/>
            <a:ext cx="4392488" cy="468052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Prof. Dr. Dirk Staehle - Vorlesung Kommunikationstechnik - Einführung in Matlab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1EAD6-D19C-4254-A90D-11B1767124E1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Inhaltsplatzhalter 7"/>
          <p:cNvSpPr>
            <a:spLocks noGrp="1"/>
          </p:cNvSpPr>
          <p:nvPr>
            <p:ph sz="quarter" idx="13"/>
          </p:nvPr>
        </p:nvSpPr>
        <p:spPr>
          <a:xfrm>
            <a:off x="179512" y="836712"/>
            <a:ext cx="8784976" cy="863302"/>
          </a:xfrm>
          <a:solidFill>
            <a:srgbClr val="B5E2F9"/>
          </a:solidFill>
          <a:ln w="19050">
            <a:solidFill>
              <a:srgbClr val="0D79AF"/>
            </a:solidFill>
          </a:ln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9295356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79512" y="1772816"/>
            <a:ext cx="4392488" cy="468052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Prof. Dr. Dirk Staehle - Vorlesung Kommunikationstechnik - Einführung in Matlab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1EAD6-D19C-4254-A90D-11B1767124E1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Inhaltsplatzhalter 7"/>
          <p:cNvSpPr>
            <a:spLocks noGrp="1"/>
          </p:cNvSpPr>
          <p:nvPr>
            <p:ph sz="quarter" idx="13"/>
          </p:nvPr>
        </p:nvSpPr>
        <p:spPr>
          <a:xfrm>
            <a:off x="179512" y="836712"/>
            <a:ext cx="8784976" cy="863302"/>
          </a:xfrm>
          <a:solidFill>
            <a:srgbClr val="B5E2F9"/>
          </a:solidFill>
          <a:ln w="19050">
            <a:solidFill>
              <a:srgbClr val="0D79AF"/>
            </a:solidFill>
          </a:ln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42915575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-7854" y="-268"/>
            <a:ext cx="9140400" cy="692696"/>
          </a:xfrm>
          <a:prstGeom prst="rect">
            <a:avLst/>
          </a:prstGeom>
          <a:solidFill>
            <a:srgbClr val="1FAA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/>
          <p:cNvSpPr/>
          <p:nvPr/>
        </p:nvSpPr>
        <p:spPr>
          <a:xfrm>
            <a:off x="-1078" y="6539036"/>
            <a:ext cx="9145078" cy="346348"/>
          </a:xfrm>
          <a:prstGeom prst="rect">
            <a:avLst/>
          </a:prstGeom>
          <a:solidFill>
            <a:srgbClr val="1FAA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de-DE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251520" y="58614"/>
            <a:ext cx="8712968" cy="562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51520" y="836712"/>
            <a:ext cx="8712968" cy="54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164848" y="6592267"/>
            <a:ext cx="7655624" cy="265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Prof. Dr. Dirk Staehle - Vorlesung Kommunikationstechnik - Einführung in Matlab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76456" y="6592267"/>
            <a:ext cx="432048" cy="265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2C1EAD6-D19C-4254-A90D-11B1767124E1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13" name="Picture 2" descr="HTWG - Hochschule Konstanz Technik, Wirtschaft und Gestaltung"/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25" y="6566303"/>
            <a:ext cx="1090691" cy="291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5084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61" r:id="rId4"/>
    <p:sldLayoutId id="2147483662" r:id="rId5"/>
    <p:sldLayoutId id="2147483664" r:id="rId6"/>
    <p:sldLayoutId id="2147483667" r:id="rId7"/>
    <p:sldLayoutId id="2147483665" r:id="rId8"/>
    <p:sldLayoutId id="2147483668" r:id="rId9"/>
    <p:sldLayoutId id="2147483666" r:id="rId10"/>
    <p:sldLayoutId id="2147483651" r:id="rId11"/>
    <p:sldLayoutId id="2147483652" r:id="rId12"/>
    <p:sldLayoutId id="2147483663" r:id="rId13"/>
    <p:sldLayoutId id="2147483653" r:id="rId14"/>
    <p:sldLayoutId id="2147483654" r:id="rId15"/>
    <p:sldLayoutId id="2147483655" r:id="rId16"/>
    <p:sldLayoutId id="2147483656" r:id="rId17"/>
    <p:sldLayoutId id="2147483657" r:id="rId18"/>
    <p:sldLayoutId id="2147483658" r:id="rId19"/>
    <p:sldLayoutId id="2147483659" r:id="rId20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Einführung in </a:t>
            </a:r>
            <a:r>
              <a:rPr lang="de-DE" dirty="0" err="1" smtClean="0"/>
              <a:t>Matlab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(Kommunikationstechnik)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Dirk Staehle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Prof. Dr. Dirk Staehle - Vorlesung Kommunikationstechnik - Einführung in Matlab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1EAD6-D19C-4254-A90D-11B1767124E1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7784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Lesson</a:t>
            </a:r>
            <a:r>
              <a:rPr lang="de-DE" dirty="0" smtClean="0"/>
              <a:t> </a:t>
            </a:r>
            <a:r>
              <a:rPr lang="de-DE" dirty="0" err="1" smtClean="0"/>
              <a:t>learned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ohne Kommentare ist </a:t>
            </a:r>
            <a:r>
              <a:rPr lang="de-DE" dirty="0" err="1" smtClean="0"/>
              <a:t>Matlab</a:t>
            </a:r>
            <a:r>
              <a:rPr lang="de-DE" dirty="0" smtClean="0"/>
              <a:t>-Code unverständlich</a:t>
            </a:r>
          </a:p>
          <a:p>
            <a:pPr lvl="1"/>
            <a:r>
              <a:rPr lang="de-DE" dirty="0" smtClean="0"/>
              <a:t>teilweise ist auf den ersten Blick sogar unklar, was ein Befehl überhaupt macht</a:t>
            </a:r>
          </a:p>
          <a:p>
            <a:pPr lvl="1"/>
            <a:r>
              <a:rPr lang="de-DE" dirty="0" smtClean="0"/>
              <a:t>Matrizen, Spaltenvektoren, Zeilenvektoren und Skalare sollten unterscheidbar sein</a:t>
            </a:r>
          </a:p>
          <a:p>
            <a:pPr lvl="2"/>
            <a:r>
              <a:rPr lang="de-DE" dirty="0" smtClean="0"/>
              <a:t>mA, </a:t>
            </a:r>
            <a:r>
              <a:rPr lang="de-DE" dirty="0" err="1" smtClean="0"/>
              <a:t>rX</a:t>
            </a:r>
            <a:r>
              <a:rPr lang="de-DE" dirty="0" smtClean="0"/>
              <a:t>, </a:t>
            </a:r>
            <a:r>
              <a:rPr lang="de-DE" dirty="0" err="1" smtClean="0"/>
              <a:t>cY</a:t>
            </a:r>
            <a:r>
              <a:rPr lang="de-DE" dirty="0" smtClean="0"/>
              <a:t>, a</a:t>
            </a:r>
          </a:p>
          <a:p>
            <a:pPr lvl="1"/>
            <a:r>
              <a:rPr lang="de-DE" dirty="0" smtClean="0"/>
              <a:t>in </a:t>
            </a:r>
            <a:r>
              <a:rPr lang="de-DE" dirty="0" err="1" smtClean="0"/>
              <a:t>Matlab</a:t>
            </a:r>
            <a:r>
              <a:rPr lang="de-DE" dirty="0" smtClean="0"/>
              <a:t> kann man sehr schnell und sehr kompakt programmieren</a:t>
            </a:r>
          </a:p>
          <a:p>
            <a:pPr lvl="2"/>
            <a:r>
              <a:rPr lang="de-DE" dirty="0" smtClean="0"/>
              <a:t>aber man sollte kommentieren sonst versteht man den Code am nächsten Tag nicht mehr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Prof. Dr. Dirk Staehle - Vorlesung Kommunikationstechnik - Einführung in Matlab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1EAD6-D19C-4254-A90D-11B1767124E1}" type="slidenum">
              <a:rPr lang="de-DE" smtClean="0"/>
              <a:pPr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79630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Grafiken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Matlab</a:t>
            </a:r>
            <a:r>
              <a:rPr lang="de-DE" dirty="0" smtClean="0"/>
              <a:t> hat sehr schöne Funktionen zur Darstellung von Grafiken</a:t>
            </a:r>
          </a:p>
          <a:p>
            <a:r>
              <a:rPr lang="de-DE" dirty="0" smtClean="0"/>
              <a:t>Beispiel:</a:t>
            </a:r>
          </a:p>
          <a:p>
            <a:pPr lvl="1"/>
            <a:r>
              <a:rPr lang="de-DE" dirty="0" smtClean="0"/>
              <a:t>siehe </a:t>
            </a:r>
            <a:r>
              <a:rPr lang="de-DE" dirty="0" err="1" smtClean="0"/>
              <a:t>Matlab</a:t>
            </a:r>
            <a:endParaRPr lang="de-DE" dirty="0" smtClean="0"/>
          </a:p>
          <a:p>
            <a:r>
              <a:rPr lang="de-DE" dirty="0" smtClean="0"/>
              <a:t>Funktionen:</a:t>
            </a:r>
          </a:p>
          <a:p>
            <a:pPr lvl="1"/>
            <a:r>
              <a:rPr lang="de-DE" dirty="0" err="1" smtClean="0"/>
              <a:t>plot</a:t>
            </a:r>
            <a:r>
              <a:rPr lang="de-DE" dirty="0" smtClean="0"/>
              <a:t>: Linie, Punkte</a:t>
            </a:r>
          </a:p>
          <a:p>
            <a:pPr lvl="1"/>
            <a:r>
              <a:rPr lang="de-DE" dirty="0" smtClean="0"/>
              <a:t>bar: Balken</a:t>
            </a:r>
          </a:p>
          <a:p>
            <a:pPr lvl="1"/>
            <a:r>
              <a:rPr lang="de-DE" dirty="0" err="1" smtClean="0"/>
              <a:t>pie</a:t>
            </a:r>
            <a:r>
              <a:rPr lang="de-DE" dirty="0" smtClean="0"/>
              <a:t>: Kuchendiagramme</a:t>
            </a:r>
          </a:p>
          <a:p>
            <a:pPr lvl="1"/>
            <a:r>
              <a:rPr lang="de-DE" dirty="0" smtClean="0"/>
              <a:t>surf: 3D-Oberfläche</a:t>
            </a:r>
          </a:p>
          <a:p>
            <a:endParaRPr lang="de-DE" dirty="0" smtClean="0"/>
          </a:p>
          <a:p>
            <a:pPr lvl="1"/>
            <a:endParaRPr lang="de-DE" dirty="0" smtClean="0"/>
          </a:p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Prof. Dr. Dirk Staehle - Vorlesung Kommunikationstechnik - Einführung in Matlab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1EAD6-D19C-4254-A90D-11B1767124E1}" type="slidenum">
              <a:rPr lang="de-DE" smtClean="0"/>
              <a:pPr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9573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Einige Funktionen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Allgemein</a:t>
            </a:r>
          </a:p>
          <a:p>
            <a:pPr lvl="1"/>
            <a:r>
              <a:rPr lang="de-DE" dirty="0" smtClean="0"/>
              <a:t>find, </a:t>
            </a:r>
            <a:r>
              <a:rPr lang="de-DE" dirty="0" err="1" smtClean="0"/>
              <a:t>sort</a:t>
            </a:r>
            <a:r>
              <a:rPr lang="de-DE" dirty="0" smtClean="0"/>
              <a:t>, </a:t>
            </a:r>
            <a:r>
              <a:rPr lang="de-DE" dirty="0" err="1" smtClean="0"/>
              <a:t>sortrows</a:t>
            </a:r>
            <a:r>
              <a:rPr lang="de-DE" dirty="0" smtClean="0"/>
              <a:t>, </a:t>
            </a:r>
            <a:r>
              <a:rPr lang="de-DE" dirty="0" err="1" smtClean="0"/>
              <a:t>unique</a:t>
            </a:r>
            <a:endParaRPr lang="de-DE" dirty="0" smtClean="0"/>
          </a:p>
          <a:p>
            <a:r>
              <a:rPr lang="de-DE" dirty="0" smtClean="0"/>
              <a:t>Matrizenerzeugung und -zugriff</a:t>
            </a:r>
          </a:p>
          <a:p>
            <a:pPr lvl="1"/>
            <a:r>
              <a:rPr lang="de-DE" dirty="0" err="1"/>
              <a:t>reshape</a:t>
            </a:r>
            <a:r>
              <a:rPr lang="de-DE" dirty="0"/>
              <a:t>, </a:t>
            </a:r>
            <a:r>
              <a:rPr lang="de-DE" dirty="0" err="1"/>
              <a:t>repmat</a:t>
            </a:r>
            <a:r>
              <a:rPr lang="de-DE" dirty="0"/>
              <a:t>, sub2ind, </a:t>
            </a:r>
            <a:r>
              <a:rPr lang="de-DE" dirty="0" smtClean="0"/>
              <a:t>ind2sub, </a:t>
            </a:r>
            <a:r>
              <a:rPr lang="de-DE" dirty="0" err="1" smtClean="0"/>
              <a:t>ones</a:t>
            </a:r>
            <a:r>
              <a:rPr lang="de-DE" dirty="0" smtClean="0"/>
              <a:t>, </a:t>
            </a:r>
            <a:r>
              <a:rPr lang="de-DE" dirty="0" err="1" smtClean="0"/>
              <a:t>zeros</a:t>
            </a:r>
            <a:endParaRPr lang="de-DE" dirty="0" smtClean="0"/>
          </a:p>
          <a:p>
            <a:pPr lvl="1"/>
            <a:r>
              <a:rPr lang="de-DE" dirty="0" err="1" smtClean="0"/>
              <a:t>flipud</a:t>
            </a:r>
            <a:r>
              <a:rPr lang="de-DE" dirty="0" smtClean="0"/>
              <a:t>, </a:t>
            </a:r>
            <a:r>
              <a:rPr lang="de-DE" dirty="0" err="1" smtClean="0"/>
              <a:t>fliplr</a:t>
            </a:r>
            <a:r>
              <a:rPr lang="de-DE" dirty="0" smtClean="0"/>
              <a:t>, </a:t>
            </a:r>
            <a:r>
              <a:rPr lang="de-DE" dirty="0" err="1" smtClean="0"/>
              <a:t>diag</a:t>
            </a:r>
            <a:endParaRPr lang="de-DE" dirty="0" smtClean="0"/>
          </a:p>
          <a:p>
            <a:r>
              <a:rPr lang="de-DE" dirty="0" smtClean="0"/>
              <a:t>Mathematik</a:t>
            </a:r>
          </a:p>
          <a:p>
            <a:pPr lvl="1"/>
            <a:r>
              <a:rPr lang="de-DE" dirty="0" err="1" smtClean="0"/>
              <a:t>sum</a:t>
            </a:r>
            <a:r>
              <a:rPr lang="de-DE" dirty="0" smtClean="0"/>
              <a:t>, </a:t>
            </a:r>
            <a:r>
              <a:rPr lang="de-DE" dirty="0" err="1" smtClean="0"/>
              <a:t>cumsum</a:t>
            </a:r>
            <a:r>
              <a:rPr lang="de-DE" dirty="0" smtClean="0"/>
              <a:t>, </a:t>
            </a:r>
            <a:r>
              <a:rPr lang="de-DE" dirty="0" err="1" smtClean="0"/>
              <a:t>prod</a:t>
            </a:r>
            <a:r>
              <a:rPr lang="de-DE" dirty="0" smtClean="0"/>
              <a:t>, </a:t>
            </a:r>
            <a:r>
              <a:rPr lang="de-DE" dirty="0" err="1" smtClean="0"/>
              <a:t>cumprod</a:t>
            </a:r>
            <a:endParaRPr lang="de-DE" dirty="0" smtClean="0"/>
          </a:p>
          <a:p>
            <a:r>
              <a:rPr lang="de-DE" dirty="0" smtClean="0"/>
              <a:t>Statistik</a:t>
            </a:r>
          </a:p>
          <a:p>
            <a:pPr lvl="1"/>
            <a:r>
              <a:rPr lang="de-DE" dirty="0" err="1" smtClean="0"/>
              <a:t>mean</a:t>
            </a:r>
            <a:r>
              <a:rPr lang="de-DE" dirty="0" smtClean="0"/>
              <a:t>, </a:t>
            </a:r>
            <a:r>
              <a:rPr lang="de-DE" dirty="0" err="1" smtClean="0"/>
              <a:t>var</a:t>
            </a:r>
            <a:r>
              <a:rPr lang="de-DE" dirty="0" smtClean="0"/>
              <a:t>, </a:t>
            </a:r>
            <a:r>
              <a:rPr lang="de-DE" dirty="0" err="1" smtClean="0"/>
              <a:t>std</a:t>
            </a:r>
            <a:endParaRPr lang="de-DE" dirty="0" smtClean="0"/>
          </a:p>
          <a:p>
            <a:pPr lvl="1"/>
            <a:r>
              <a:rPr lang="de-DE" dirty="0" err="1" smtClean="0"/>
              <a:t>hist</a:t>
            </a:r>
            <a:r>
              <a:rPr lang="de-DE" dirty="0" smtClean="0"/>
              <a:t>, </a:t>
            </a:r>
            <a:r>
              <a:rPr lang="de-DE" dirty="0" err="1" smtClean="0"/>
              <a:t>histc</a:t>
            </a:r>
            <a:endParaRPr lang="de-DE" dirty="0" smtClean="0"/>
          </a:p>
          <a:p>
            <a:r>
              <a:rPr lang="de-DE" dirty="0" smtClean="0"/>
              <a:t>Strings</a:t>
            </a:r>
          </a:p>
          <a:p>
            <a:pPr lvl="1"/>
            <a:r>
              <a:rPr lang="de-DE" dirty="0" err="1" smtClean="0"/>
              <a:t>strcmp</a:t>
            </a:r>
            <a:r>
              <a:rPr lang="de-DE" dirty="0" smtClean="0"/>
              <a:t>, </a:t>
            </a:r>
            <a:r>
              <a:rPr lang="de-DE" dirty="0" err="1" smtClean="0"/>
              <a:t>strfind</a:t>
            </a:r>
            <a:endParaRPr lang="de-DE" dirty="0" smtClean="0"/>
          </a:p>
          <a:p>
            <a:r>
              <a:rPr lang="de-DE" dirty="0" smtClean="0"/>
              <a:t>Zahlensysteme</a:t>
            </a:r>
          </a:p>
          <a:p>
            <a:pPr lvl="1"/>
            <a:r>
              <a:rPr lang="de-DE" dirty="0" smtClean="0"/>
              <a:t>bin2dec, bi2de, dec2bin, de2bi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Prof. Dr. Dirk Staehle - Vorlesung Kommunikationstechnik - Einführung in Matlab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1EAD6-D19C-4254-A90D-11B1767124E1}" type="slidenum">
              <a:rPr lang="de-DE" smtClean="0"/>
              <a:pPr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19678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Programmieren und Debuggen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de-DE" dirty="0" smtClean="0"/>
              <a:t>Empfehlung:</a:t>
            </a:r>
          </a:p>
          <a:p>
            <a:pPr lvl="1"/>
            <a:r>
              <a:rPr lang="de-DE" dirty="0" smtClean="0"/>
              <a:t>Befehle (auch zum Ausprobieren) nicht im Command </a:t>
            </a:r>
            <a:r>
              <a:rPr lang="de-DE" dirty="0" err="1" smtClean="0"/>
              <a:t>Window</a:t>
            </a:r>
            <a:r>
              <a:rPr lang="de-DE" dirty="0" smtClean="0"/>
              <a:t> eingeben sondern im Editor-Fenster und  mit F5, F9 (Markierung) oder </a:t>
            </a:r>
            <a:r>
              <a:rPr lang="de-DE" dirty="0" err="1" smtClean="0"/>
              <a:t>Ctrl</a:t>
            </a:r>
            <a:r>
              <a:rPr lang="de-DE" dirty="0" smtClean="0"/>
              <a:t>+&lt;Return&gt; ausführen</a:t>
            </a:r>
          </a:p>
          <a:p>
            <a:pPr lvl="1"/>
            <a:r>
              <a:rPr lang="de-DE" dirty="0" smtClean="0"/>
              <a:t>beim Erstellen von Funktionen am Anfang Default-Variablen zuweisen, </a:t>
            </a:r>
            <a:r>
              <a:rPr lang="de-DE" dirty="0" err="1" smtClean="0"/>
              <a:t>swo</a:t>
            </a:r>
            <a:r>
              <a:rPr lang="de-DE" dirty="0" smtClean="0"/>
              <a:t> dass die Funktion durch F5 getestet werden kann</a:t>
            </a:r>
          </a:p>
          <a:p>
            <a:pPr lvl="2"/>
            <a:r>
              <a:rPr lang="de-DE" dirty="0" err="1" smtClean="0"/>
              <a:t>nargin</a:t>
            </a:r>
            <a:r>
              <a:rPr lang="de-DE" dirty="0" smtClean="0"/>
              <a:t> liefert die Anzahl der übergebenen Argumente, bei </a:t>
            </a:r>
            <a:r>
              <a:rPr lang="de-DE" dirty="0" err="1" smtClean="0"/>
              <a:t>nargin</a:t>
            </a:r>
            <a:r>
              <a:rPr lang="de-DE" dirty="0" smtClean="0"/>
              <a:t>==0 sollten den Variablen </a:t>
            </a:r>
            <a:r>
              <a:rPr lang="de-DE" dirty="0" err="1" smtClean="0"/>
              <a:t>Defaultwerte</a:t>
            </a:r>
            <a:r>
              <a:rPr lang="de-DE" dirty="0" smtClean="0"/>
              <a:t> zugewiesen werden</a:t>
            </a:r>
          </a:p>
          <a:p>
            <a:r>
              <a:rPr lang="de-DE" dirty="0" smtClean="0"/>
              <a:t>Debugger:</a:t>
            </a:r>
          </a:p>
          <a:p>
            <a:pPr lvl="1"/>
            <a:r>
              <a:rPr lang="de-DE" dirty="0" smtClean="0"/>
              <a:t>F10: nächste Zeile ausführen</a:t>
            </a:r>
          </a:p>
          <a:p>
            <a:pPr lvl="1"/>
            <a:r>
              <a:rPr lang="de-DE" dirty="0" smtClean="0"/>
              <a:t>F11: in Funktion springen</a:t>
            </a:r>
          </a:p>
          <a:p>
            <a:pPr lvl="1"/>
            <a:r>
              <a:rPr lang="de-DE" dirty="0" smtClean="0"/>
              <a:t>Shift+F11: Funktion fertig ausführen und zurückspringen</a:t>
            </a:r>
          </a:p>
          <a:p>
            <a:pPr lvl="1"/>
            <a:r>
              <a:rPr lang="de-DE" dirty="0" smtClean="0"/>
              <a:t>Breakpoint: </a:t>
            </a:r>
          </a:p>
          <a:p>
            <a:pPr lvl="2"/>
            <a:r>
              <a:rPr lang="de-DE" dirty="0" smtClean="0"/>
              <a:t>Setzen und Löschen durch Links-Click auf Strich neben der Zeilennummer</a:t>
            </a:r>
          </a:p>
          <a:p>
            <a:pPr lvl="2"/>
            <a:r>
              <a:rPr lang="de-DE" dirty="0" smtClean="0"/>
              <a:t>F5: zum nächsten Breakpoint springen</a:t>
            </a:r>
          </a:p>
          <a:p>
            <a:pPr lvl="2"/>
            <a:r>
              <a:rPr lang="de-DE" dirty="0" smtClean="0"/>
              <a:t>Rechts-Click zur Eingabe von Bedingungen</a:t>
            </a:r>
          </a:p>
          <a:p>
            <a:pPr lvl="1"/>
            <a:r>
              <a:rPr lang="de-DE" dirty="0" smtClean="0"/>
              <a:t>im </a:t>
            </a:r>
            <a:r>
              <a:rPr lang="de-DE" dirty="0" err="1" smtClean="0"/>
              <a:t>Debug</a:t>
            </a:r>
            <a:r>
              <a:rPr lang="de-DE" dirty="0" smtClean="0"/>
              <a:t>-Modus kann der Workspace ganz normal verändert werden, Variablen können verändert und ausgegeben werden, Funktionen können ausgeführt werden, Grafiken können erstellt werden</a:t>
            </a:r>
          </a:p>
          <a:p>
            <a:pPr lvl="2"/>
            <a:r>
              <a:rPr lang="de-DE" dirty="0" smtClean="0"/>
              <a:t>das Script/die Funktion arbeitet mit dem veränderten Workspace weiter</a:t>
            </a:r>
          </a:p>
          <a:p>
            <a:pPr lvl="2"/>
            <a:r>
              <a:rPr lang="de-DE" dirty="0" err="1" smtClean="0"/>
              <a:t>Scripte</a:t>
            </a:r>
            <a:r>
              <a:rPr lang="de-DE" dirty="0" smtClean="0"/>
              <a:t> arbeiten auf dem globalen Workspace, Funktionen auf ihrem eigenen lokalen Workspace</a:t>
            </a:r>
          </a:p>
          <a:p>
            <a:r>
              <a:rPr lang="de-DE" dirty="0" err="1" smtClean="0"/>
              <a:t>Profiler</a:t>
            </a:r>
            <a:r>
              <a:rPr lang="de-DE" dirty="0" smtClean="0"/>
              <a:t>:</a:t>
            </a:r>
          </a:p>
          <a:p>
            <a:pPr lvl="1"/>
            <a:r>
              <a:rPr lang="de-DE" dirty="0" smtClean="0"/>
              <a:t>mit dem </a:t>
            </a:r>
            <a:r>
              <a:rPr lang="de-DE" dirty="0" err="1" smtClean="0"/>
              <a:t>Profiler</a:t>
            </a:r>
            <a:r>
              <a:rPr lang="de-DE" dirty="0" smtClean="0"/>
              <a:t> (Home-&gt;Code-Run </a:t>
            </a:r>
            <a:r>
              <a:rPr lang="de-DE" dirty="0" err="1" smtClean="0"/>
              <a:t>and</a:t>
            </a:r>
            <a:r>
              <a:rPr lang="de-DE" dirty="0" smtClean="0"/>
              <a:t> Time) wird zeilenweise aufgeschlüsselt, wieviel Zeit bei der Ausführung eines Programms benötigt wird</a:t>
            </a:r>
          </a:p>
          <a:p>
            <a:pPr lvl="1"/>
            <a:r>
              <a:rPr lang="de-DE" dirty="0" smtClean="0"/>
              <a:t>mit dem Befehlspaar 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tic</a:t>
            </a:r>
            <a:r>
              <a:rPr lang="de-DE" dirty="0" smtClean="0"/>
              <a:t> und 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toc</a:t>
            </a:r>
            <a:r>
              <a:rPr lang="de-DE" dirty="0" smtClean="0"/>
              <a:t> kann auch ohne </a:t>
            </a:r>
            <a:r>
              <a:rPr lang="de-DE" dirty="0" err="1" smtClean="0"/>
              <a:t>Profiler</a:t>
            </a:r>
            <a:r>
              <a:rPr lang="de-DE" dirty="0" smtClean="0"/>
              <a:t> einfach Zeit gemessen werden</a:t>
            </a:r>
          </a:p>
          <a:p>
            <a:pPr lvl="1"/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Prof. Dr. Dirk Staehle - Vorlesung Kommunikationstechnik - Einführung in Matlab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1EAD6-D19C-4254-A90D-11B1767124E1}" type="slidenum">
              <a:rPr lang="de-DE" smtClean="0"/>
              <a:pPr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09515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Aufgabe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Bestimmen Sie die Häufigkeit, der in der Datei rfc2324.txt vorkommenden Zeichen. Stellen Sie </a:t>
            </a:r>
          </a:p>
          <a:p>
            <a:pPr lvl="1"/>
            <a:r>
              <a:rPr lang="de-DE" dirty="0" smtClean="0"/>
              <a:t>die Häufigkeiten aller Zeichen in absteigender Reihenfolge grafisch dar</a:t>
            </a:r>
          </a:p>
          <a:p>
            <a:pPr lvl="1"/>
            <a:r>
              <a:rPr lang="de-DE" dirty="0" smtClean="0"/>
              <a:t>die Häufigkeiten der 10 häufigsten Zeichen als Balkendiagramm und als Kuchendiagramm dar.</a:t>
            </a:r>
          </a:p>
          <a:p>
            <a:pPr marL="457200" lvl="1" indent="0">
              <a:buNone/>
            </a:pPr>
            <a:r>
              <a:rPr lang="de-DE" dirty="0" smtClean="0"/>
              <a:t>Die gewünschten Grafiken finden sich auf den nächsten drei Folien</a:t>
            </a:r>
          </a:p>
          <a:p>
            <a:r>
              <a:rPr lang="de-DE" dirty="0" smtClean="0"/>
              <a:t>Die folgenden Befehle könnten hilfreich sein</a:t>
            </a:r>
          </a:p>
          <a:p>
            <a:pPr lvl="1"/>
            <a:r>
              <a:rPr lang="de-DE" dirty="0" smtClean="0"/>
              <a:t>Dateizugriff: </a:t>
            </a:r>
            <a:r>
              <a:rPr lang="de-DE" dirty="0" err="1" smtClean="0"/>
              <a:t>fopen</a:t>
            </a:r>
            <a:r>
              <a:rPr lang="de-DE" dirty="0" smtClean="0"/>
              <a:t>, </a:t>
            </a:r>
            <a:r>
              <a:rPr lang="de-DE" dirty="0" err="1" smtClean="0"/>
              <a:t>textscan</a:t>
            </a:r>
            <a:r>
              <a:rPr lang="de-DE" dirty="0" smtClean="0"/>
              <a:t>, </a:t>
            </a:r>
            <a:r>
              <a:rPr lang="de-DE" dirty="0" err="1" smtClean="0"/>
              <a:t>fclose</a:t>
            </a:r>
            <a:endParaRPr lang="de-DE" dirty="0" smtClean="0"/>
          </a:p>
          <a:p>
            <a:pPr lvl="1"/>
            <a:r>
              <a:rPr lang="de-DE" dirty="0" smtClean="0"/>
              <a:t>Umwandeln zwischen Zeichen und ASCII-Code: double(), </a:t>
            </a:r>
            <a:r>
              <a:rPr lang="de-DE" dirty="0" err="1" smtClean="0"/>
              <a:t>char</a:t>
            </a:r>
            <a:r>
              <a:rPr lang="de-DE" dirty="0" smtClean="0"/>
              <a:t>()</a:t>
            </a:r>
          </a:p>
          <a:p>
            <a:pPr lvl="1"/>
            <a:r>
              <a:rPr lang="de-DE" dirty="0" smtClean="0"/>
              <a:t>Häufigkeit und sortieren: </a:t>
            </a:r>
            <a:r>
              <a:rPr lang="de-DE" dirty="0" err="1" smtClean="0"/>
              <a:t>hist</a:t>
            </a:r>
            <a:r>
              <a:rPr lang="de-DE" dirty="0" smtClean="0"/>
              <a:t>, </a:t>
            </a:r>
            <a:r>
              <a:rPr lang="de-DE" dirty="0" err="1" smtClean="0"/>
              <a:t>sort</a:t>
            </a:r>
            <a:endParaRPr lang="de-DE" dirty="0"/>
          </a:p>
          <a:p>
            <a:pPr lvl="1"/>
            <a:r>
              <a:rPr lang="de-DE" dirty="0" smtClean="0"/>
              <a:t>Grafische Darstellung: </a:t>
            </a:r>
            <a:r>
              <a:rPr lang="de-DE" dirty="0" err="1" smtClean="0"/>
              <a:t>plot</a:t>
            </a:r>
            <a:r>
              <a:rPr lang="de-DE" dirty="0" smtClean="0"/>
              <a:t>, bar, </a:t>
            </a:r>
            <a:r>
              <a:rPr lang="de-DE" dirty="0" err="1" smtClean="0"/>
              <a:t>pie</a:t>
            </a:r>
            <a:endParaRPr lang="de-DE" dirty="0"/>
          </a:p>
          <a:p>
            <a:pPr lvl="1"/>
            <a:r>
              <a:rPr lang="de-DE" dirty="0" smtClean="0"/>
              <a:t>Setzen der Tick-Labels: </a:t>
            </a:r>
            <a:r>
              <a:rPr lang="de-DE" dirty="0" err="1" smtClean="0"/>
              <a:t>set</a:t>
            </a:r>
            <a:r>
              <a:rPr lang="de-DE" dirty="0" smtClean="0"/>
              <a:t>, siehe </a:t>
            </a:r>
            <a:r>
              <a:rPr lang="de-DE" dirty="0" err="1" smtClean="0"/>
              <a:t>axes</a:t>
            </a:r>
            <a:r>
              <a:rPr lang="de-DE" dirty="0" smtClean="0"/>
              <a:t> </a:t>
            </a:r>
            <a:r>
              <a:rPr lang="de-DE" dirty="0" err="1" smtClean="0"/>
              <a:t>properties</a:t>
            </a:r>
            <a:r>
              <a:rPr lang="de-DE" dirty="0"/>
              <a:t> </a:t>
            </a:r>
            <a:r>
              <a:rPr lang="de-DE" dirty="0" smtClean="0"/>
              <a:t>-&gt; </a:t>
            </a:r>
            <a:r>
              <a:rPr lang="de-DE" dirty="0" err="1" smtClean="0"/>
              <a:t>xticklabel</a:t>
            </a:r>
            <a:endParaRPr lang="de-DE" dirty="0" smtClean="0"/>
          </a:p>
          <a:p>
            <a:pPr lvl="1"/>
            <a:r>
              <a:rPr lang="de-DE" dirty="0" smtClean="0"/>
              <a:t>Umwandeln eines </a:t>
            </a:r>
            <a:r>
              <a:rPr lang="de-DE" dirty="0" err="1" smtClean="0"/>
              <a:t>Character</a:t>
            </a:r>
            <a:r>
              <a:rPr lang="de-DE" dirty="0" smtClean="0"/>
              <a:t>-Arrays in ein </a:t>
            </a:r>
            <a:r>
              <a:rPr lang="de-DE" dirty="0" err="1" smtClean="0"/>
              <a:t>Cell</a:t>
            </a:r>
            <a:r>
              <a:rPr lang="de-DE" dirty="0" smtClean="0"/>
              <a:t>-Array: </a:t>
            </a:r>
            <a:r>
              <a:rPr lang="de-DE" dirty="0" err="1" smtClean="0"/>
              <a:t>cellstr</a:t>
            </a:r>
            <a:r>
              <a:rPr lang="de-DE" dirty="0" smtClean="0"/>
              <a:t> </a:t>
            </a:r>
          </a:p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Prof. Dr. Dirk Staehle - Vorlesung Kommunikationstechnik - Einführung in Matlab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1EAD6-D19C-4254-A90D-11B1767124E1}" type="slidenum">
              <a:rPr lang="de-DE" smtClean="0"/>
              <a:pPr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26162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Absteigende Häufigkeit der Zeichen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Prof. Dr. Dirk Staehle - Vorlesung Kommunikationstechnik - Einführung in Matlab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1EAD6-D19C-4254-A90D-11B1767124E1}" type="slidenum">
              <a:rPr lang="de-DE" smtClean="0"/>
              <a:pPr/>
              <a:t>15</a:t>
            </a:fld>
            <a:endParaRPr lang="de-DE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1268760"/>
            <a:ext cx="6487505" cy="4864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4076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10 häufigste Zeichen als Balkendiagramm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Prof. Dr. Dirk Staehle - Vorlesung Kommunikationstechnik - Einführung in Matlab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1EAD6-D19C-4254-A90D-11B1767124E1}" type="slidenum">
              <a:rPr lang="de-DE" smtClean="0"/>
              <a:pPr/>
              <a:t>16</a:t>
            </a:fld>
            <a:endParaRPr lang="de-DE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803" y="827736"/>
            <a:ext cx="7502401" cy="562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7435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10 häufigste Zeichen als </a:t>
            </a:r>
            <a:r>
              <a:rPr lang="de-DE" dirty="0" smtClean="0"/>
              <a:t>Kuchendiagramm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Prof. Dr. Dirk Staehle - Vorlesung Kommunikationstechnik - Einführung in Matlab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1EAD6-D19C-4254-A90D-11B1767124E1}" type="slidenum">
              <a:rPr lang="de-DE" smtClean="0"/>
              <a:pPr/>
              <a:t>17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799" y="891258"/>
            <a:ext cx="7135577" cy="5350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8989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Kommunikationstechnik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Im Laufe der Vorlesung Kommunikationstechnik interessieren uns hauptsächlich die Communications Toolbox.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Prof. Dr. Dirk Staehle - Vorlesung Kommunikationstechnik - Einführung in Matlab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1EAD6-D19C-4254-A90D-11B1767124E1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67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Workspace und Variablen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de-DE" dirty="0" smtClean="0"/>
              <a:t>der </a:t>
            </a:r>
            <a:r>
              <a:rPr lang="de-DE" b="1" dirty="0" smtClean="0"/>
              <a:t>Workspace</a:t>
            </a:r>
            <a:r>
              <a:rPr lang="de-DE" dirty="0" smtClean="0"/>
              <a:t> enthält die Variablen, mit denen wir arbeiten, wenn wir Befehle im </a:t>
            </a:r>
            <a:r>
              <a:rPr lang="de-DE" b="1" dirty="0" smtClean="0"/>
              <a:t>Command </a:t>
            </a:r>
            <a:r>
              <a:rPr lang="de-DE" b="1" dirty="0" err="1" smtClean="0"/>
              <a:t>Window</a:t>
            </a:r>
            <a:r>
              <a:rPr lang="de-DE" b="1" dirty="0" smtClean="0"/>
              <a:t> </a:t>
            </a:r>
            <a:r>
              <a:rPr lang="de-DE" dirty="0" smtClean="0"/>
              <a:t>ausführen</a:t>
            </a:r>
          </a:p>
          <a:p>
            <a:r>
              <a:rPr lang="de-DE" dirty="0" smtClean="0"/>
              <a:t>die Variablen werden im Fenster „Workspace“ angezeigt und können dort auch editiert werden (mache ich nie)</a:t>
            </a:r>
          </a:p>
          <a:p>
            <a:r>
              <a:rPr lang="de-DE" dirty="0" smtClean="0"/>
              <a:t>Variablen </a:t>
            </a:r>
            <a:r>
              <a:rPr lang="de-DE" dirty="0"/>
              <a:t>entstehen in </a:t>
            </a:r>
            <a:r>
              <a:rPr lang="de-DE" dirty="0" err="1"/>
              <a:t>Matlab</a:t>
            </a:r>
            <a:r>
              <a:rPr lang="de-DE" dirty="0"/>
              <a:t>, indem das Ergebnis eines Befehls einer Variablen zugewiesen wird</a:t>
            </a:r>
          </a:p>
          <a:p>
            <a:pPr marL="857250" lvl="2" indent="0">
              <a:buNone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a=5; b=a+3;</a:t>
            </a:r>
          </a:p>
          <a:p>
            <a:pPr lvl="1"/>
            <a:r>
              <a:rPr lang="de-DE" sz="2400" dirty="0"/>
              <a:t>wird das Ergebnis eines Befehls keiner Variablen zugewiesen, </a:t>
            </a:r>
            <a:r>
              <a:rPr lang="de-DE" sz="2400" dirty="0" smtClean="0"/>
              <a:t>dann wird das Ergebnis der Variablen 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ans</a:t>
            </a:r>
            <a:r>
              <a:rPr lang="de-DE" sz="2400" dirty="0" smtClean="0"/>
              <a:t> zugewiesen</a:t>
            </a:r>
          </a:p>
          <a:p>
            <a:pPr marL="857250" lvl="2" indent="0">
              <a:buNone/>
            </a:pP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a+b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; ans</a:t>
            </a:r>
          </a:p>
          <a:p>
            <a:r>
              <a:rPr lang="de-DE" dirty="0"/>
              <a:t>der Befehl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who</a:t>
            </a:r>
            <a:r>
              <a:rPr lang="de-DE" dirty="0"/>
              <a:t> listet die Variablen im </a:t>
            </a:r>
            <a:r>
              <a:rPr lang="de-DE" dirty="0" smtClean="0"/>
              <a:t>Workspace, der Befehl 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whos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smtClean="0"/>
              <a:t>gibt mehr Informationen über die Variablen</a:t>
            </a:r>
            <a:endParaRPr lang="de-DE" dirty="0"/>
          </a:p>
          <a:p>
            <a:pPr marL="857250" lvl="2" indent="0">
              <a:buNone/>
            </a:pPr>
            <a:r>
              <a:rPr lang="de-DE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who</a:t>
            </a:r>
            <a:endParaRPr lang="de-DE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dirty="0" smtClean="0"/>
              <a:t>Syntax:</a:t>
            </a:r>
          </a:p>
          <a:p>
            <a:pPr lvl="1"/>
            <a:r>
              <a:rPr lang="de-DE" dirty="0" smtClean="0"/>
              <a:t>Strichpunkt trennt Befehle in einer Zeile</a:t>
            </a:r>
          </a:p>
          <a:p>
            <a:pPr lvl="1"/>
            <a:r>
              <a:rPr lang="de-DE" dirty="0" smtClean="0"/>
              <a:t>kein Strichpunkt am Ende einer Zeile bewirkt Ausgabe des Ergebnisses des letzten Befehls</a:t>
            </a:r>
          </a:p>
          <a:p>
            <a:pPr lvl="1"/>
            <a:r>
              <a:rPr lang="de-DE" dirty="0" smtClean="0"/>
              <a:t>„…“ am Ende einer Zeile bedeutet, dass der Befehl in der nächsten Zeile weitergeht</a:t>
            </a:r>
          </a:p>
          <a:p>
            <a:pPr marL="914400" lvl="2" indent="0">
              <a:buNone/>
            </a:pP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a=&lt;</a:t>
            </a:r>
            <a:r>
              <a:rPr lang="de-DE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Return&gt;5 </a:t>
            </a:r>
            <a:r>
              <a:rPr lang="de-DE" dirty="0"/>
              <a:t>vs.</a:t>
            </a:r>
            <a:r>
              <a:rPr lang="de-DE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=…&lt;</a:t>
            </a:r>
            <a:r>
              <a:rPr lang="de-DE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Return&gt;5</a:t>
            </a:r>
          </a:p>
          <a:p>
            <a:r>
              <a:rPr lang="de-DE" dirty="0"/>
              <a:t>Achtung: keine Funktionsnamen als Variablennamen verwenden, da sonst die Funktionen „überschrieben“ werden</a:t>
            </a:r>
          </a:p>
          <a:p>
            <a:pPr marL="857250" lvl="2" indent="0">
              <a:buNone/>
            </a:pP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who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=5</a:t>
            </a:r>
          </a:p>
          <a:p>
            <a:pPr marL="857250" lvl="2" indent="0">
              <a:buNone/>
            </a:pP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who</a:t>
            </a:r>
            <a:endParaRPr lang="de-D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57250" lvl="2" indent="0">
              <a:buNone/>
            </a:pP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clear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who</a:t>
            </a:r>
            <a:endParaRPr lang="de-D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57250" lvl="2" indent="0">
              <a:buNone/>
            </a:pP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who</a:t>
            </a:r>
            <a:endParaRPr lang="de-D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dirty="0"/>
              <a:t>die Funktion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clear</a:t>
            </a:r>
            <a:r>
              <a:rPr lang="de-DE" dirty="0"/>
              <a:t> löscht Variablen aus dem Workspace</a:t>
            </a:r>
          </a:p>
          <a:p>
            <a:pPr marL="857250" lvl="2" indent="0">
              <a:buNone/>
            </a:pP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clear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variables 	% </a:t>
            </a:r>
            <a:r>
              <a:rPr lang="de-DE" sz="2400" dirty="0"/>
              <a:t>löscht alle Variablen</a:t>
            </a:r>
          </a:p>
          <a:p>
            <a:pPr marL="857250" lvl="2" indent="0">
              <a:buNone/>
            </a:pP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clear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all 	% </a:t>
            </a:r>
            <a:r>
              <a:rPr lang="de-DE" sz="2400" dirty="0"/>
              <a:t>auch B</a:t>
            </a:r>
            <a:r>
              <a:rPr lang="de-DE" sz="2400" dirty="0" smtClean="0"/>
              <a:t>reakpoints </a:t>
            </a:r>
            <a:r>
              <a:rPr lang="de-DE" sz="2400" dirty="0"/>
              <a:t>etc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Prof. Dr. Dirk Staehle - Vorlesung Kommunikationstechnik - Einführung in Matlab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1EAD6-D19C-4254-A90D-11B1767124E1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0531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Command </a:t>
            </a:r>
            <a:r>
              <a:rPr lang="de-DE" dirty="0" err="1" smtClean="0"/>
              <a:t>Window</a:t>
            </a:r>
            <a:r>
              <a:rPr lang="de-DE" dirty="0" smtClean="0"/>
              <a:t> und Command </a:t>
            </a:r>
            <a:r>
              <a:rPr lang="de-DE" dirty="0" err="1" smtClean="0"/>
              <a:t>History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mit den Pfeiltasten können die letzten Befehle wieder hergestellt werden</a:t>
            </a:r>
          </a:p>
          <a:p>
            <a:r>
              <a:rPr lang="de-DE" dirty="0" smtClean="0"/>
              <a:t>das Fenster Command </a:t>
            </a:r>
            <a:r>
              <a:rPr lang="de-DE" dirty="0" err="1" smtClean="0"/>
              <a:t>History</a:t>
            </a:r>
            <a:r>
              <a:rPr lang="de-DE" dirty="0" smtClean="0"/>
              <a:t> lässt sich auch separat darstellen</a:t>
            </a:r>
          </a:p>
          <a:p>
            <a:pPr lvl="1"/>
            <a:r>
              <a:rPr lang="de-DE" dirty="0" smtClean="0"/>
              <a:t>Menü  Home-&gt;Layout</a:t>
            </a:r>
          </a:p>
          <a:p>
            <a:pPr lvl="1"/>
            <a:r>
              <a:rPr lang="de-DE" dirty="0" smtClean="0"/>
              <a:t>in der Command </a:t>
            </a:r>
            <a:r>
              <a:rPr lang="de-DE" dirty="0" err="1" smtClean="0"/>
              <a:t>History</a:t>
            </a:r>
            <a:r>
              <a:rPr lang="de-DE" dirty="0" smtClean="0"/>
              <a:t> </a:t>
            </a:r>
          </a:p>
          <a:p>
            <a:pPr lvl="2"/>
            <a:r>
              <a:rPr lang="de-DE" dirty="0" smtClean="0"/>
              <a:t>können einzelne Befehle durch </a:t>
            </a:r>
            <a:r>
              <a:rPr lang="de-DE" dirty="0" err="1" smtClean="0"/>
              <a:t>Doppelclick</a:t>
            </a:r>
            <a:r>
              <a:rPr lang="de-DE" dirty="0" smtClean="0"/>
              <a:t> wieder ausgeführt werden </a:t>
            </a:r>
          </a:p>
          <a:p>
            <a:pPr lvl="2"/>
            <a:r>
              <a:rPr lang="de-DE" dirty="0"/>
              <a:t>m</a:t>
            </a:r>
            <a:r>
              <a:rPr lang="de-DE" dirty="0" smtClean="0"/>
              <a:t>ehrere Befehle können markiert </a:t>
            </a:r>
          </a:p>
          <a:p>
            <a:pPr lvl="3"/>
            <a:r>
              <a:rPr lang="de-DE" dirty="0" smtClean="0"/>
              <a:t>und ausgeführt werden (F9, </a:t>
            </a:r>
            <a:r>
              <a:rPr lang="de-DE" dirty="0" err="1" smtClean="0"/>
              <a:t>evaluate</a:t>
            </a:r>
            <a:r>
              <a:rPr lang="de-DE" dirty="0" smtClean="0"/>
              <a:t>)</a:t>
            </a:r>
          </a:p>
          <a:p>
            <a:pPr lvl="3"/>
            <a:r>
              <a:rPr lang="de-DE" dirty="0" smtClean="0"/>
              <a:t>oder in ein Script überführt werden</a:t>
            </a:r>
          </a:p>
          <a:p>
            <a:r>
              <a:rPr lang="de-DE" dirty="0" smtClean="0"/>
              <a:t>über &lt;Tab&gt; können Befehle ergänzt werden</a:t>
            </a:r>
          </a:p>
          <a:p>
            <a:r>
              <a:rPr lang="de-DE" dirty="0" smtClean="0"/>
              <a:t>mit &lt;</a:t>
            </a:r>
            <a:r>
              <a:rPr lang="de-DE" dirty="0" err="1" smtClean="0"/>
              <a:t>Crtl</a:t>
            </a:r>
            <a:r>
              <a:rPr lang="de-DE" dirty="0" smtClean="0"/>
              <a:t>-C&gt; kann ein Script (manchmal) abgebrochen werden</a:t>
            </a:r>
          </a:p>
          <a:p>
            <a:pPr lvl="1"/>
            <a:r>
              <a:rPr lang="de-DE" dirty="0" smtClean="0"/>
              <a:t>manchmal= bei Rückkehr zu Java-Interpreter</a:t>
            </a:r>
          </a:p>
          <a:p>
            <a:r>
              <a:rPr lang="de-DE" dirty="0" smtClean="0"/>
              <a:t>Command </a:t>
            </a:r>
            <a:r>
              <a:rPr lang="de-DE" dirty="0" err="1" smtClean="0"/>
              <a:t>Window</a:t>
            </a:r>
            <a:r>
              <a:rPr lang="de-DE" dirty="0" smtClean="0"/>
              <a:t> löschen: 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clc</a:t>
            </a:r>
            <a:endParaRPr lang="de-D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Prof. Dr. Dirk Staehle - Vorlesung Kommunikationstechnik - Einführung in Matlab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1EAD6-D19C-4254-A90D-11B1767124E1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5668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Editor – Script und </a:t>
            </a:r>
            <a:r>
              <a:rPr lang="de-DE" dirty="0" err="1" smtClean="0"/>
              <a:t>Function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de-DE" dirty="0" smtClean="0"/>
              <a:t>im Editor-Fenster können </a:t>
            </a:r>
            <a:r>
              <a:rPr lang="de-DE" dirty="0" err="1" smtClean="0"/>
              <a:t>Scripte</a:t>
            </a:r>
            <a:r>
              <a:rPr lang="de-DE" dirty="0" smtClean="0"/>
              <a:t> erstellt werden</a:t>
            </a:r>
          </a:p>
          <a:p>
            <a:pPr lvl="1"/>
            <a:r>
              <a:rPr lang="de-DE" dirty="0" smtClean="0"/>
              <a:t>ein Script ist eine Reihe von Befehlen, die im momentan aktiven Workspace ausgeführt werden</a:t>
            </a:r>
          </a:p>
          <a:p>
            <a:pPr lvl="1"/>
            <a:r>
              <a:rPr lang="de-DE" dirty="0" err="1" smtClean="0"/>
              <a:t>Scripte</a:t>
            </a:r>
            <a:r>
              <a:rPr lang="de-DE" dirty="0" smtClean="0"/>
              <a:t> werden als m-Files gespeichert und über den Namen des m-Files aufgerufen werden</a:t>
            </a:r>
          </a:p>
          <a:p>
            <a:pPr lvl="1"/>
            <a:r>
              <a:rPr lang="de-DE" dirty="0" smtClean="0"/>
              <a:t>Teile eines Scripts können markiert und über F9 ausgeführt werden</a:t>
            </a:r>
          </a:p>
          <a:p>
            <a:pPr lvl="2"/>
            <a:r>
              <a:rPr lang="de-DE" dirty="0" smtClean="0"/>
              <a:t>dies geht auch für noch nicht gespeicherte Scripts</a:t>
            </a:r>
          </a:p>
          <a:p>
            <a:pPr lvl="1"/>
            <a:r>
              <a:rPr lang="de-DE" dirty="0" err="1" smtClean="0"/>
              <a:t>Scripte</a:t>
            </a:r>
            <a:r>
              <a:rPr lang="de-DE" dirty="0" smtClean="0"/>
              <a:t> können über F5 ausgeführt werden</a:t>
            </a:r>
          </a:p>
          <a:p>
            <a:pPr lvl="1"/>
            <a:r>
              <a:rPr lang="de-DE" dirty="0" smtClean="0"/>
              <a:t>Kommentare in Befehlen werden durch ein „%“ markiert</a:t>
            </a:r>
          </a:p>
          <a:p>
            <a:pPr lvl="1"/>
            <a:r>
              <a:rPr lang="de-DE" dirty="0" err="1" smtClean="0"/>
              <a:t>Scripte</a:t>
            </a:r>
            <a:r>
              <a:rPr lang="de-DE" dirty="0" smtClean="0"/>
              <a:t> können durch Zeilen, die mit „%%“ beginnen in Blöcke unterteilt werden</a:t>
            </a:r>
          </a:p>
          <a:p>
            <a:pPr lvl="2"/>
            <a:r>
              <a:rPr lang="de-DE" dirty="0" smtClean="0"/>
              <a:t>der aktuelle Block kann mit </a:t>
            </a:r>
            <a:r>
              <a:rPr lang="de-DE" dirty="0" err="1" smtClean="0"/>
              <a:t>Ctrl</a:t>
            </a:r>
            <a:r>
              <a:rPr lang="de-DE" dirty="0" smtClean="0"/>
              <a:t>+&lt;Return&gt; ausgeführt werden</a:t>
            </a:r>
          </a:p>
          <a:p>
            <a:pPr lvl="1"/>
            <a:r>
              <a:rPr lang="de-DE" dirty="0" smtClean="0"/>
              <a:t>das Editor-Fenster sowie einzelne </a:t>
            </a:r>
            <a:r>
              <a:rPr lang="de-DE" dirty="0" err="1" smtClean="0"/>
              <a:t>Scripte</a:t>
            </a:r>
            <a:r>
              <a:rPr lang="de-DE" dirty="0" smtClean="0"/>
              <a:t> können in separaten Fenstern ausgeführt werden (dock und </a:t>
            </a:r>
            <a:r>
              <a:rPr lang="de-DE" dirty="0" err="1" smtClean="0"/>
              <a:t>undock</a:t>
            </a:r>
            <a:r>
              <a:rPr lang="de-DE" dirty="0" smtClean="0"/>
              <a:t>), was sich vor allem beim Arbeiten mit mehreren Monitoren empfiehlt</a:t>
            </a:r>
          </a:p>
          <a:p>
            <a:r>
              <a:rPr lang="de-DE" dirty="0" smtClean="0"/>
              <a:t>Funktionen sind m-Files mit einer Funktionsdeklaration am Anfang</a:t>
            </a:r>
          </a:p>
          <a:p>
            <a:pPr lvl="1"/>
            <a:r>
              <a:rPr lang="de-DE" dirty="0" smtClean="0"/>
              <a:t>relevant für den Namen der Funktion ist der Name des m-Files nicht der Name in der Funktionsdeklaration</a:t>
            </a:r>
          </a:p>
          <a:p>
            <a:pPr marL="1371600" lvl="3" indent="0">
              <a:buNone/>
            </a:pP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c=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a,b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1828800" lvl="4" indent="0">
              <a:buNone/>
            </a:pP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c=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a+b</a:t>
            </a:r>
            <a:endParaRPr lang="de-D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de-DE" dirty="0" smtClean="0"/>
              <a:t>in m-Files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add.m</a:t>
            </a:r>
            <a:r>
              <a:rPr lang="de-DE" dirty="0" smtClean="0"/>
              <a:t> und 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add2.m</a:t>
            </a:r>
            <a:r>
              <a:rPr lang="de-DE" dirty="0" smtClean="0"/>
              <a:t> abspeichern und das Verzeichnis dem Pfad hinzufügen</a:t>
            </a:r>
          </a:p>
          <a:p>
            <a:pPr lvl="3"/>
            <a:r>
              <a:rPr lang="de-DE" dirty="0" smtClean="0"/>
              <a:t>Menü Home-&gt;Environment-&gt;</a:t>
            </a:r>
            <a:r>
              <a:rPr lang="de-DE" dirty="0" err="1" smtClean="0"/>
              <a:t>SetPath</a:t>
            </a:r>
            <a:endParaRPr lang="de-DE" dirty="0" smtClean="0"/>
          </a:p>
          <a:p>
            <a:pPr lvl="2"/>
            <a:r>
              <a:rPr lang="de-DE" dirty="0"/>
              <a:t> </a:t>
            </a:r>
            <a:r>
              <a:rPr lang="de-DE" dirty="0" smtClean="0"/>
              <a:t>im Command </a:t>
            </a:r>
            <a:r>
              <a:rPr lang="de-DE" dirty="0" err="1" smtClean="0"/>
              <a:t>Window</a:t>
            </a:r>
            <a:endParaRPr lang="de-DE" dirty="0" smtClean="0"/>
          </a:p>
          <a:p>
            <a:pPr marL="1371600" lvl="3" indent="0">
              <a:buNone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c=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(1,2)</a:t>
            </a:r>
            <a:r>
              <a:rPr lang="de-DE" dirty="0" smtClean="0"/>
              <a:t> </a:t>
            </a:r>
          </a:p>
          <a:p>
            <a:pPr marL="1371600" lvl="3" indent="0">
              <a:buNone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c=add2(1,2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857250" lvl="1" indent="-342900"/>
            <a:r>
              <a:rPr lang="de-DE" sz="2100" dirty="0"/>
              <a:t>im m–File können weitere Funktionen deklariert werden, die dann aber nur lokal, d.h. innerhalb des m-Files zur Verfügung stehen</a:t>
            </a:r>
          </a:p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Prof. Dr. Dirk Staehle - Vorlesung Kommunikationstechnik - Einführung in Matlab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1EAD6-D19C-4254-A90D-11B1767124E1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79948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Hilfe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e-DE" dirty="0" smtClean="0"/>
              <a:t>in </a:t>
            </a:r>
            <a:r>
              <a:rPr lang="de-DE" dirty="0" err="1" smtClean="0"/>
              <a:t>Matlab</a:t>
            </a:r>
            <a:r>
              <a:rPr lang="de-DE" dirty="0" smtClean="0"/>
              <a:t> gibt es drei Möglichkeiten, Hilfe zu erhalten</a:t>
            </a:r>
          </a:p>
          <a:p>
            <a:pPr lvl="1"/>
            <a:r>
              <a:rPr lang="de-DE" dirty="0" err="1" smtClean="0"/>
              <a:t>Matlab</a:t>
            </a:r>
            <a:r>
              <a:rPr lang="de-DE" dirty="0" smtClean="0"/>
              <a:t> Hilfe (F1)</a:t>
            </a:r>
          </a:p>
          <a:p>
            <a:pPr lvl="1"/>
            <a:r>
              <a:rPr lang="de-DE" dirty="0" err="1" smtClean="0"/>
              <a:t>help</a:t>
            </a:r>
            <a:r>
              <a:rPr lang="de-DE" dirty="0" smtClean="0"/>
              <a:t> &lt;Funktionsname&gt;</a:t>
            </a:r>
          </a:p>
          <a:p>
            <a:pPr lvl="2"/>
            <a:r>
              <a:rPr lang="de-DE" dirty="0" smtClean="0"/>
              <a:t>Ausgabe eines kurzen </a:t>
            </a:r>
            <a:r>
              <a:rPr lang="de-DE" dirty="0" err="1" smtClean="0"/>
              <a:t>Hilftstextes</a:t>
            </a:r>
            <a:r>
              <a:rPr lang="de-DE" dirty="0" smtClean="0"/>
              <a:t> im Command </a:t>
            </a:r>
            <a:r>
              <a:rPr lang="de-DE" dirty="0" err="1" smtClean="0"/>
              <a:t>Window</a:t>
            </a:r>
            <a:endParaRPr lang="de-DE" dirty="0" smtClean="0"/>
          </a:p>
          <a:p>
            <a:pPr lvl="1"/>
            <a:r>
              <a:rPr lang="de-DE" dirty="0" err="1" smtClean="0"/>
              <a:t>doc</a:t>
            </a:r>
            <a:r>
              <a:rPr lang="de-DE" dirty="0" smtClean="0"/>
              <a:t> &lt;Funktionsname&gt;</a:t>
            </a:r>
          </a:p>
          <a:p>
            <a:pPr lvl="2"/>
            <a:r>
              <a:rPr lang="de-DE" dirty="0" smtClean="0"/>
              <a:t>Aufruf der Hilfeseite zur Funktion</a:t>
            </a:r>
          </a:p>
          <a:p>
            <a:r>
              <a:rPr lang="de-DE" dirty="0" smtClean="0"/>
              <a:t>die </a:t>
            </a:r>
            <a:r>
              <a:rPr lang="de-DE" dirty="0" err="1" smtClean="0"/>
              <a:t>Matlab</a:t>
            </a:r>
            <a:r>
              <a:rPr lang="de-DE" dirty="0" smtClean="0"/>
              <a:t>-Hilfe beinhaltet</a:t>
            </a:r>
          </a:p>
          <a:p>
            <a:pPr lvl="1"/>
            <a:r>
              <a:rPr lang="de-DE" dirty="0" smtClean="0"/>
              <a:t>Hilfeseiten zu einzelnen Funktionen</a:t>
            </a:r>
          </a:p>
          <a:p>
            <a:pPr lvl="2"/>
            <a:r>
              <a:rPr lang="de-DE" dirty="0" err="1" smtClean="0"/>
              <a:t>Documentation</a:t>
            </a:r>
            <a:r>
              <a:rPr lang="de-DE" dirty="0" smtClean="0"/>
              <a:t>-&gt;</a:t>
            </a:r>
            <a:r>
              <a:rPr lang="de-DE" dirty="0" err="1" smtClean="0"/>
              <a:t>Matlab</a:t>
            </a:r>
            <a:r>
              <a:rPr lang="de-DE" dirty="0" smtClean="0"/>
              <a:t>-&gt;</a:t>
            </a:r>
            <a:r>
              <a:rPr lang="de-DE" dirty="0" err="1" smtClean="0"/>
              <a:t>Functions</a:t>
            </a:r>
            <a:endParaRPr lang="de-DE" dirty="0" smtClean="0"/>
          </a:p>
          <a:p>
            <a:pPr lvl="2"/>
            <a:r>
              <a:rPr lang="de-DE" dirty="0" smtClean="0"/>
              <a:t>Wichtig: Funktionen beinhalten oft mehrere Möglichkeiten, wie sie genutzt werden können</a:t>
            </a:r>
          </a:p>
          <a:p>
            <a:pPr lvl="3"/>
            <a:r>
              <a:rPr lang="de-DE" dirty="0" smtClean="0"/>
              <a:t>Aufrufparameter</a:t>
            </a:r>
          </a:p>
          <a:p>
            <a:pPr lvl="3"/>
            <a:r>
              <a:rPr lang="de-DE" dirty="0" smtClean="0"/>
              <a:t>mehrere Rückgabewerte</a:t>
            </a:r>
          </a:p>
          <a:p>
            <a:pPr lvl="1"/>
            <a:r>
              <a:rPr lang="de-DE" dirty="0" smtClean="0"/>
              <a:t>gute Einführungen in die einzelnen Problemstellungen</a:t>
            </a:r>
          </a:p>
          <a:p>
            <a:pPr lvl="2"/>
            <a:r>
              <a:rPr lang="de-DE" dirty="0" smtClean="0"/>
              <a:t>partiell auch als Alternative/Ergänzung zu einem Lehrbuch/Skript geeignet</a:t>
            </a:r>
          </a:p>
          <a:p>
            <a:pPr lvl="2"/>
            <a:r>
              <a:rPr lang="de-DE" dirty="0" smtClean="0"/>
              <a:t>oft mit Beispielen</a:t>
            </a:r>
          </a:p>
          <a:p>
            <a:pPr lvl="1"/>
            <a:r>
              <a:rPr lang="de-DE" dirty="0" smtClean="0"/>
              <a:t>teilweise Demos zu den Toolboxen</a:t>
            </a:r>
          </a:p>
          <a:p>
            <a:r>
              <a:rPr lang="de-DE" dirty="0" smtClean="0"/>
              <a:t>in </a:t>
            </a:r>
            <a:r>
              <a:rPr lang="de-DE" dirty="0" err="1" smtClean="0"/>
              <a:t>Matlab</a:t>
            </a:r>
            <a:r>
              <a:rPr lang="de-DE" dirty="0" smtClean="0"/>
              <a:t> gibt es sehr viele Funktionen für fast alles</a:t>
            </a:r>
          </a:p>
          <a:p>
            <a:pPr lvl="1"/>
            <a:r>
              <a:rPr lang="de-DE" dirty="0" smtClean="0"/>
              <a:t>man muss Sie nur finden</a:t>
            </a:r>
          </a:p>
          <a:p>
            <a:pPr lvl="1"/>
            <a:r>
              <a:rPr lang="de-DE" dirty="0" smtClean="0"/>
              <a:t>oft sind die Funktionen in den verschiedenen Aufrufparametern versteckt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Prof. Dr. Dirk Staehle - Vorlesung Kommunikationstechnik - Einführung in Matlab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1EAD6-D19C-4254-A90D-11B1767124E1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51118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Vektoren und Matrizen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e-DE" dirty="0" err="1" smtClean="0"/>
              <a:t>Matlab</a:t>
            </a:r>
            <a:r>
              <a:rPr lang="de-DE" dirty="0" smtClean="0"/>
              <a:t> arbeitet bevorzugt mit Matrizen</a:t>
            </a:r>
          </a:p>
          <a:p>
            <a:pPr lvl="1"/>
            <a:r>
              <a:rPr lang="de-DE" dirty="0" smtClean="0"/>
              <a:t>schnell beim Rechnen mit Matrizen</a:t>
            </a:r>
          </a:p>
          <a:p>
            <a:pPr lvl="1"/>
            <a:r>
              <a:rPr lang="de-DE" dirty="0" smtClean="0"/>
              <a:t>schnell bei paralleler Ausführung eines Befehls für alle Elemente einer Matrix</a:t>
            </a:r>
          </a:p>
          <a:p>
            <a:r>
              <a:rPr lang="de-DE" dirty="0" smtClean="0"/>
              <a:t>Erstellen von Matrizen und Vektoren</a:t>
            </a:r>
          </a:p>
          <a:p>
            <a:pPr lvl="1"/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mA=[1,2,3;2,3,4]</a:t>
            </a:r>
          </a:p>
          <a:p>
            <a:pPr lvl="1"/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rX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=1:10; 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rY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linspace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(0,6,4); 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rZ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=[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rX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rY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lvl="1"/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cY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=(1:3:10)‘</a:t>
            </a:r>
          </a:p>
          <a:p>
            <a:pPr lvl="1"/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mA=[1:3;2:4];mA=[mA [5;8]]</a:t>
            </a:r>
          </a:p>
          <a:p>
            <a:pPr lvl="1"/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mB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(3)=5</a:t>
            </a:r>
          </a:p>
          <a:p>
            <a:pPr lvl="1"/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mA=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ones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(3,4);mA=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zeros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(4,3)</a:t>
            </a:r>
          </a:p>
          <a:p>
            <a:r>
              <a:rPr lang="de-DE" dirty="0" smtClean="0"/>
              <a:t>Zugriff auf Vektoren</a:t>
            </a:r>
          </a:p>
          <a:p>
            <a:pPr lvl="1"/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=1:10;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(5); 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(2:10);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(1:2:end)</a:t>
            </a:r>
          </a:p>
          <a:p>
            <a:r>
              <a:rPr lang="de-DE" dirty="0" smtClean="0"/>
              <a:t>Zugriff auf Matrizen</a:t>
            </a:r>
          </a:p>
          <a:p>
            <a:pPr lvl="1"/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mA=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rand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(5,5); mA(1,:); mA(:,2);mA(2:2:end;1:2:end)</a:t>
            </a:r>
          </a:p>
          <a:p>
            <a:pPr lvl="1"/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mA(8);mA(2,3);</a:t>
            </a:r>
          </a:p>
          <a:p>
            <a:pPr lvl="1"/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mA(sub2ind([5,5],2,3);mA(sub2ind([5,5],[2 2 5],[3 3 4])</a:t>
            </a:r>
          </a:p>
          <a:p>
            <a:r>
              <a:rPr lang="de-DE" dirty="0" smtClean="0"/>
              <a:t>weitere Befehle zum Arbeiten mit Matrizen</a:t>
            </a:r>
          </a:p>
          <a:p>
            <a:pPr lvl="1"/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repmat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reshape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ind2sub</a:t>
            </a:r>
          </a:p>
          <a:p>
            <a:r>
              <a:rPr lang="de-DE" dirty="0" smtClean="0"/>
              <a:t>elementweise Operationen von Matrizen</a:t>
            </a:r>
          </a:p>
          <a:p>
            <a:pPr lvl="1"/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rX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=1:5, 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rY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=3*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ones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(1,5), 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rZ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rX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.*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rY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rZ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rX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./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rY;rZ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rX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.^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rY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Prof. Dr. Dirk Staehle - Vorlesung Kommunikationstechnik - Einführung in Matlab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1EAD6-D19C-4254-A90D-11B1767124E1}" type="slidenum">
              <a:rPr lang="de-DE" smtClean="0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35602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Cell</a:t>
            </a:r>
            <a:r>
              <a:rPr lang="de-DE" dirty="0" smtClean="0"/>
              <a:t> Arrays und Strings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 smtClean="0"/>
              <a:t>Strings sind </a:t>
            </a:r>
            <a:r>
              <a:rPr lang="de-DE" dirty="0" err="1" smtClean="0"/>
              <a:t>Character</a:t>
            </a:r>
            <a:r>
              <a:rPr lang="de-DE" dirty="0" smtClean="0"/>
              <a:t>-Arrays und werden mit einfachen Hochkommas markiert</a:t>
            </a:r>
          </a:p>
          <a:p>
            <a:pPr marL="857250" lvl="2" indent="0">
              <a:buNone/>
            </a:pP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s=‘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Prae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‘</a:t>
            </a:r>
          </a:p>
          <a:p>
            <a:pPr lvl="1"/>
            <a:r>
              <a:rPr lang="de-DE" dirty="0" smtClean="0">
                <a:cs typeface="Courier New" panose="02070309020205020404" pitchFamily="49" charset="0"/>
              </a:rPr>
              <a:t>wir können mit Strings wie mit Matrizen umgehen</a:t>
            </a:r>
          </a:p>
          <a:p>
            <a:pPr marL="857250" lvl="2" indent="0">
              <a:buNone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s(4)</a:t>
            </a:r>
          </a:p>
          <a:p>
            <a:pPr marL="857250" lvl="2" indent="0">
              <a:buNone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s=[s ‘fix‘]</a:t>
            </a:r>
          </a:p>
          <a:p>
            <a:pPr lvl="1"/>
            <a:r>
              <a:rPr lang="de-DE" dirty="0" smtClean="0">
                <a:cs typeface="Courier New" panose="02070309020205020404" pitchFamily="49" charset="0"/>
              </a:rPr>
              <a:t>es gibt zahlreiche Funktionen für Strings</a:t>
            </a:r>
          </a:p>
          <a:p>
            <a:pPr marL="857250" lvl="2" indent="0">
              <a:buNone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num2str, str2nun,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strcmp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strfind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, …</a:t>
            </a:r>
          </a:p>
          <a:p>
            <a:r>
              <a:rPr lang="de-DE" dirty="0" err="1" smtClean="0">
                <a:cs typeface="Courier New" panose="02070309020205020404" pitchFamily="49" charset="0"/>
              </a:rPr>
              <a:t>Cell</a:t>
            </a:r>
            <a:r>
              <a:rPr lang="de-DE" dirty="0" smtClean="0">
                <a:cs typeface="Courier New" panose="02070309020205020404" pitchFamily="49" charset="0"/>
              </a:rPr>
              <a:t> Arrays sind Arrays, die verschiedene Datentypen enthalten</a:t>
            </a:r>
          </a:p>
          <a:p>
            <a:pPr marL="857250" lvl="2" indent="0">
              <a:buNone/>
            </a:pPr>
            <a:r>
              <a:rPr lang="de-DE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cellC</a:t>
            </a:r>
            <a:r>
              <a:rPr lang="de-DE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={47,[23 45;56 78],{1, 2},‘String‘,9}</a:t>
            </a:r>
          </a:p>
          <a:p>
            <a:pPr lvl="1"/>
            <a:r>
              <a:rPr lang="de-DE" dirty="0" smtClean="0">
                <a:cs typeface="Courier New" panose="02070309020205020404" pitchFamily="49" charset="0"/>
              </a:rPr>
              <a:t>Zugriff auf </a:t>
            </a:r>
            <a:r>
              <a:rPr lang="de-DE" dirty="0" err="1" smtClean="0">
                <a:cs typeface="Courier New" panose="02070309020205020404" pitchFamily="49" charset="0"/>
              </a:rPr>
              <a:t>Cell</a:t>
            </a:r>
            <a:r>
              <a:rPr lang="de-DE" dirty="0" smtClean="0">
                <a:cs typeface="Courier New" panose="02070309020205020404" pitchFamily="49" charset="0"/>
              </a:rPr>
              <a:t> Arrays erfolgt mit runden oder geschweiften Klammern</a:t>
            </a:r>
          </a:p>
          <a:p>
            <a:pPr lvl="2"/>
            <a:r>
              <a:rPr lang="de-DE" dirty="0" smtClean="0">
                <a:cs typeface="Courier New" panose="02070309020205020404" pitchFamily="49" charset="0"/>
              </a:rPr>
              <a:t>runde Klammern liefern ein </a:t>
            </a:r>
            <a:r>
              <a:rPr lang="de-DE" dirty="0" err="1" smtClean="0">
                <a:cs typeface="Courier New" panose="02070309020205020404" pitchFamily="49" charset="0"/>
              </a:rPr>
              <a:t>Cell</a:t>
            </a:r>
            <a:r>
              <a:rPr lang="de-DE" dirty="0" smtClean="0">
                <a:cs typeface="Courier New" panose="02070309020205020404" pitchFamily="49" charset="0"/>
              </a:rPr>
              <a:t> Arrays zurück</a:t>
            </a:r>
          </a:p>
          <a:p>
            <a:pPr marL="1314450" lvl="3" indent="0">
              <a:buNone/>
            </a:pPr>
            <a:r>
              <a:rPr lang="de-DE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cellD</a:t>
            </a:r>
            <a:r>
              <a:rPr lang="de-DE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DE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cellC</a:t>
            </a:r>
            <a:r>
              <a:rPr lang="de-DE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([2 4])</a:t>
            </a:r>
          </a:p>
          <a:p>
            <a:pPr lvl="2"/>
            <a:r>
              <a:rPr lang="de-DE" dirty="0" smtClean="0">
                <a:cs typeface="Courier New" panose="02070309020205020404" pitchFamily="49" charset="0"/>
              </a:rPr>
              <a:t>geschweifte Klammern liefern für jeden Index den Inhalten des </a:t>
            </a:r>
            <a:r>
              <a:rPr lang="de-DE" dirty="0" err="1" smtClean="0">
                <a:cs typeface="Courier New" panose="02070309020205020404" pitchFamily="49" charset="0"/>
              </a:rPr>
              <a:t>Cell</a:t>
            </a:r>
            <a:r>
              <a:rPr lang="de-DE" dirty="0" smtClean="0">
                <a:cs typeface="Courier New" panose="02070309020205020404" pitchFamily="49" charset="0"/>
              </a:rPr>
              <a:t> Arrays zurück; es gibt mehrere Rückgabewerte, die zu einem Array kombiniert werden können</a:t>
            </a:r>
          </a:p>
          <a:p>
            <a:pPr marL="1371600" lvl="3" indent="0">
              <a:buNone/>
            </a:pPr>
            <a:r>
              <a:rPr lang="de-DE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a=</a:t>
            </a:r>
            <a:r>
              <a:rPr lang="de-DE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cellC</a:t>
            </a:r>
            <a:r>
              <a:rPr lang="de-DE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{1}; [</a:t>
            </a:r>
            <a:r>
              <a:rPr lang="de-DE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a,mA</a:t>
            </a:r>
            <a:r>
              <a:rPr lang="de-DE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]=</a:t>
            </a:r>
            <a:r>
              <a:rPr lang="de-DE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cellC</a:t>
            </a:r>
            <a:r>
              <a:rPr lang="de-DE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{[1 2]}</a:t>
            </a:r>
          </a:p>
          <a:p>
            <a:pPr marL="1371600" lvl="3" indent="0">
              <a:buNone/>
            </a:pPr>
            <a:r>
              <a:rPr lang="de-DE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mA=[</a:t>
            </a:r>
            <a:r>
              <a:rPr lang="de-DE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cellC</a:t>
            </a:r>
            <a:r>
              <a:rPr lang="de-DE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{[1 5]}]</a:t>
            </a:r>
          </a:p>
          <a:p>
            <a:pPr marL="1371600" lvl="3" indent="0">
              <a:buNone/>
            </a:pPr>
            <a:r>
              <a:rPr lang="de-DE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a=</a:t>
            </a:r>
            <a:r>
              <a:rPr lang="de-DE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cellC</a:t>
            </a:r>
            <a:r>
              <a:rPr lang="de-DE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{2}(</a:t>
            </a:r>
            <a:r>
              <a:rPr lang="de-DE" sz="2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1,2)</a:t>
            </a:r>
            <a:endParaRPr lang="de-DE" sz="2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Prof. Dr. Dirk Staehle - Vorlesung Kommunikationstechnik - Einführung in Matlab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1EAD6-D19C-4254-A90D-11B1767124E1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23067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Syntax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1520" y="908720"/>
            <a:ext cx="8568952" cy="5472608"/>
          </a:xfrm>
        </p:spPr>
        <p:txBody>
          <a:bodyPr/>
          <a:lstStyle/>
          <a:p>
            <a:r>
              <a:rPr lang="de-DE" dirty="0" err="1" smtClean="0">
                <a:cs typeface="Courier New" panose="02070309020205020404" pitchFamily="49" charset="0"/>
              </a:rPr>
              <a:t>for</a:t>
            </a:r>
            <a:r>
              <a:rPr lang="de-DE" dirty="0" smtClean="0">
                <a:cs typeface="Courier New" panose="02070309020205020404" pitchFamily="49" charset="0"/>
              </a:rPr>
              <a:t>-Schleife</a:t>
            </a:r>
          </a:p>
          <a:p>
            <a:pPr marL="857250" lvl="1" indent="-342900"/>
            <a:r>
              <a:rPr lang="de-DE" dirty="0" smtClean="0">
                <a:cs typeface="Courier New" panose="02070309020205020404" pitchFamily="49" charset="0"/>
              </a:rPr>
              <a:t>Laufvariable nimmt Spalten der Matrix an</a:t>
            </a:r>
          </a:p>
          <a:p>
            <a:pPr marL="857250" lvl="1" indent="-342900"/>
            <a:endParaRPr lang="de-DE" dirty="0" smtClean="0">
              <a:cs typeface="Courier New" panose="02070309020205020404" pitchFamily="49" charset="0"/>
            </a:endParaRPr>
          </a:p>
          <a:p>
            <a:pPr marL="857250" lvl="1" indent="-342900"/>
            <a:endParaRPr lang="de-DE" dirty="0" smtClean="0">
              <a:cs typeface="Courier New" panose="02070309020205020404" pitchFamily="49" charset="0"/>
            </a:endParaRPr>
          </a:p>
          <a:p>
            <a:endParaRPr lang="de-DE" dirty="0" smtClean="0"/>
          </a:p>
          <a:p>
            <a:endParaRPr lang="de-DE" dirty="0" smtClean="0"/>
          </a:p>
          <a:p>
            <a:r>
              <a:rPr lang="de-DE" dirty="0" err="1" smtClean="0"/>
              <a:t>while</a:t>
            </a:r>
            <a:r>
              <a:rPr lang="de-DE" dirty="0" smtClean="0"/>
              <a:t>-Schleife</a:t>
            </a:r>
          </a:p>
          <a:p>
            <a:endParaRPr lang="de-DE" dirty="0"/>
          </a:p>
          <a:p>
            <a:pPr lvl="1"/>
            <a:endParaRPr lang="de-DE" dirty="0"/>
          </a:p>
        </p:txBody>
      </p:sp>
      <p:sp>
        <p:nvSpPr>
          <p:cNvPr id="11" name="Inhaltsplatzhalter 10"/>
          <p:cNvSpPr>
            <a:spLocks noGrp="1"/>
          </p:cNvSpPr>
          <p:nvPr>
            <p:ph sz="half" idx="2"/>
          </p:nvPr>
        </p:nvSpPr>
        <p:spPr>
          <a:xfrm>
            <a:off x="4608004" y="3327246"/>
            <a:ext cx="4244280" cy="2968254"/>
          </a:xfrm>
        </p:spPr>
        <p:txBody>
          <a:bodyPr/>
          <a:lstStyle/>
          <a:p>
            <a:r>
              <a:rPr lang="de-DE" dirty="0" err="1"/>
              <a:t>if</a:t>
            </a:r>
            <a:r>
              <a:rPr lang="de-DE" dirty="0"/>
              <a:t>-Anweisung</a:t>
            </a:r>
          </a:p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Prof. Dr. Dirk Staehle - Vorlesung Kommunikationstechnik - Einführung in Matlab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1EAD6-D19C-4254-A90D-11B1767124E1}" type="slidenum">
              <a:rPr lang="de-DE" smtClean="0"/>
              <a:pPr/>
              <a:t>8</a:t>
            </a:fld>
            <a:endParaRPr lang="de-DE"/>
          </a:p>
        </p:txBody>
      </p:sp>
      <p:sp>
        <p:nvSpPr>
          <p:cNvPr id="6" name="Textfeld 5"/>
          <p:cNvSpPr txBox="1"/>
          <p:nvPr/>
        </p:nvSpPr>
        <p:spPr>
          <a:xfrm>
            <a:off x="4355976" y="2217638"/>
            <a:ext cx="1976823" cy="9233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i=(1:10)'</a:t>
            </a:r>
          </a:p>
          <a:p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 i</a:t>
            </a:r>
          </a:p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6642858" y="2217638"/>
            <a:ext cx="1838965" cy="9233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i=(1:10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 i</a:t>
            </a:r>
          </a:p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714356" y="2217638"/>
            <a:ext cx="3355406" cy="9233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&lt;Variable&gt;=&lt;Matrix&gt;</a:t>
            </a:r>
          </a:p>
          <a:p>
            <a:pPr lvl="1"/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&lt;Befehle&gt;</a:t>
            </a:r>
          </a:p>
          <a:p>
            <a:pPr marL="57150"/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714356" y="4149080"/>
            <a:ext cx="2528256" cy="9233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&lt;Bedingung&gt;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&lt;Befehle&gt;</a:t>
            </a:r>
          </a:p>
          <a:p>
            <a:pPr marL="57150"/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endParaRPr lang="de-DE" dirty="0"/>
          </a:p>
        </p:txBody>
      </p:sp>
      <p:sp>
        <p:nvSpPr>
          <p:cNvPr id="12" name="Textfeld 11"/>
          <p:cNvSpPr txBox="1"/>
          <p:nvPr/>
        </p:nvSpPr>
        <p:spPr>
          <a:xfrm>
            <a:off x="4992660" y="4146397"/>
            <a:ext cx="2723823" cy="203132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&lt;Bedingung&gt;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&lt;Befehle&gt;</a:t>
            </a:r>
          </a:p>
          <a:p>
            <a:pPr marL="57150"/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elseif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&lt;Bedingung&gt;</a:t>
            </a:r>
          </a:p>
          <a:p>
            <a:pPr marL="514350" lvl="1"/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&lt;Befehle&gt;</a:t>
            </a:r>
          </a:p>
          <a:p>
            <a:pPr marL="57150"/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endParaRPr lang="de-D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lvl="1"/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&lt;Befehle&gt;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de-D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7150"/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351089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Was macht dieses Skript?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de-DE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A=</a:t>
            </a:r>
            <a:r>
              <a:rPr lang="de-DE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rand</a:t>
            </a:r>
            <a:r>
              <a:rPr lang="de-DE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(4</a:t>
            </a:r>
            <a:r>
              <a:rPr lang="de-D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de-DE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s1=[];</a:t>
            </a:r>
            <a:endParaRPr lang="de-DE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de-D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x</a:t>
            </a:r>
            <a:r>
              <a:rPr lang="de-DE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=A</a:t>
            </a:r>
            <a:endParaRPr lang="de-DE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s1=[s1 </a:t>
            </a:r>
            <a:r>
              <a:rPr lang="de-DE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de-DE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(x)]</a:t>
            </a:r>
            <a:endParaRPr lang="de-DE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pPr marL="0" indent="0">
              <a:buNone/>
            </a:pPr>
            <a:r>
              <a:rPr lang="de-D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de-DE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de-D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i=1:size(A,2)</a:t>
            </a:r>
          </a:p>
          <a:p>
            <a:pPr marL="0" indent="0">
              <a:buNone/>
            </a:pPr>
            <a:r>
              <a:rPr lang="de-D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s2(i</a:t>
            </a:r>
            <a:r>
              <a:rPr lang="de-D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)=</a:t>
            </a:r>
            <a:r>
              <a:rPr lang="de-DE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de-D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(A(:,i))</a:t>
            </a:r>
          </a:p>
          <a:p>
            <a:pPr marL="0" indent="0">
              <a:buNone/>
            </a:pPr>
            <a:r>
              <a:rPr lang="de-D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pPr marL="0" indent="0">
              <a:buNone/>
            </a:pPr>
            <a:r>
              <a:rPr lang="de-D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de-D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j=1</a:t>
            </a:r>
          </a:p>
          <a:p>
            <a:pPr marL="0" indent="0">
              <a:buNone/>
            </a:pPr>
            <a:r>
              <a:rPr lang="de-DE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ok1=1</a:t>
            </a:r>
            <a:endParaRPr lang="de-DE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de-D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j&lt;</a:t>
            </a:r>
            <a:r>
              <a:rPr lang="de-DE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lang="de-DE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(s1) </a:t>
            </a:r>
            <a:r>
              <a:rPr lang="de-D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&amp;&amp; </a:t>
            </a:r>
            <a:r>
              <a:rPr lang="de-DE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j&lt;</a:t>
            </a:r>
            <a:r>
              <a:rPr lang="de-DE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lang="de-DE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(s2)</a:t>
            </a:r>
            <a:endParaRPr lang="de-DE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ok1=ok1 </a:t>
            </a:r>
            <a:r>
              <a:rPr lang="de-D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&amp; </a:t>
            </a:r>
            <a:r>
              <a:rPr lang="de-DE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(s1(j)==s2(j</a:t>
            </a:r>
            <a:r>
              <a:rPr lang="de-D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marL="0" indent="0">
              <a:buNone/>
            </a:pPr>
            <a:r>
              <a:rPr lang="de-D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j=j+1</a:t>
            </a:r>
          </a:p>
          <a:p>
            <a:pPr marL="0" indent="0">
              <a:buNone/>
            </a:pPr>
            <a:r>
              <a:rPr lang="de-DE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pPr marL="0" indent="0">
              <a:buNone/>
            </a:pPr>
            <a:r>
              <a:rPr lang="de-DE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de-DE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ok1</a:t>
            </a:r>
            <a:endParaRPr lang="de-DE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disp</a:t>
            </a:r>
            <a:r>
              <a:rPr lang="de-D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('Ergebnisse in </a:t>
            </a:r>
            <a:r>
              <a:rPr lang="de-DE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rSum</a:t>
            </a:r>
            <a:r>
              <a:rPr lang="de-D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und rSum1 identisch')</a:t>
            </a:r>
          </a:p>
          <a:p>
            <a:pPr marL="0" indent="0">
              <a:buNone/>
            </a:pPr>
            <a:r>
              <a:rPr lang="de-DE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endParaRPr lang="de-DE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disp</a:t>
            </a:r>
            <a:r>
              <a:rPr lang="de-D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('Ergebnisse in </a:t>
            </a:r>
            <a:r>
              <a:rPr lang="de-DE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rSum</a:t>
            </a:r>
            <a:r>
              <a:rPr lang="de-D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und </a:t>
            </a:r>
            <a:r>
              <a:rPr lang="de-DE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rSum</a:t>
            </a:r>
            <a:r>
              <a:rPr lang="de-D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1 verschieden')</a:t>
            </a:r>
          </a:p>
          <a:p>
            <a:pPr marL="0" indent="0">
              <a:buNone/>
            </a:pPr>
            <a:r>
              <a:rPr lang="de-D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s3=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(A,1)</a:t>
            </a:r>
          </a:p>
          <a:p>
            <a:pPr marL="0" indent="0">
              <a:buNone/>
            </a:pP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(s1)==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(s3)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 ok2=all(s1==s2)</a:t>
            </a:r>
          </a:p>
          <a:p>
            <a:pPr marL="0" indent="0">
              <a:buNone/>
            </a:pP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Prof. Dr. Dirk Staehle - Vorlesung Kommunikationstechnik - Einführung in Matlab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1EAD6-D19C-4254-A90D-11B1767124E1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3768240"/>
      </p:ext>
    </p:extLst>
  </p:cSld>
  <p:clrMapOvr>
    <a:masterClrMapping/>
  </p:clrMapOvr>
</p:sld>
</file>

<file path=ppt/theme/theme1.xml><?xml version="1.0" encoding="utf-8"?>
<a:theme xmlns:a="http://schemas.openxmlformats.org/drawingml/2006/main" name="HTWG-Staehle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marL="0">
          <a:defRPr dirty="0">
            <a:latin typeface="Courier New" panose="02070309020205020404" pitchFamily="49" charset="0"/>
            <a:cs typeface="Courier New" panose="02070309020205020404" pitchFamily="49" charset="0"/>
          </a:defRPr>
        </a:defPPr>
      </a:lstStyle>
      <a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a:style>
    </a:spDef>
  </a:objectDefaults>
  <a:extraClrSchemeLst/>
  <a:extLst>
    <a:ext uri="{05A4C25C-085E-4340-85A3-A5531E510DB2}">
      <thm15:themeFamily xmlns:thm15="http://schemas.microsoft.com/office/thememl/2012/main" name="RN KAP5 WS14 Teil 3 2014-12-09 v1" id="{212FC99D-7F4D-462D-9E21-AFF8313DCBDB}" vid="{B98A58FF-1DA2-4300-B87C-7F4753143C6A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HTWG Vorlesung</Template>
  <TotalTime>0</TotalTime>
  <Words>1739</Words>
  <Application>Microsoft Office PowerPoint</Application>
  <PresentationFormat>Bildschirmpräsentation (4:3)</PresentationFormat>
  <Paragraphs>275</Paragraphs>
  <Slides>18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22" baseType="lpstr">
      <vt:lpstr>Arial</vt:lpstr>
      <vt:lpstr>Calibri</vt:lpstr>
      <vt:lpstr>Courier New</vt:lpstr>
      <vt:lpstr>HTWG-Staehle</vt:lpstr>
      <vt:lpstr>Einführung in Matlab (Kommunikationstechnik)</vt:lpstr>
      <vt:lpstr>Workspace und Variablen</vt:lpstr>
      <vt:lpstr>Command Window und Command History</vt:lpstr>
      <vt:lpstr>Editor – Script und Function</vt:lpstr>
      <vt:lpstr>Hilfe</vt:lpstr>
      <vt:lpstr>Vektoren und Matrizen</vt:lpstr>
      <vt:lpstr>Cell Arrays und Strings</vt:lpstr>
      <vt:lpstr>Syntax</vt:lpstr>
      <vt:lpstr>Was macht dieses Skript?</vt:lpstr>
      <vt:lpstr>Lesson learned</vt:lpstr>
      <vt:lpstr>Grafiken</vt:lpstr>
      <vt:lpstr>Einige Funktionen</vt:lpstr>
      <vt:lpstr>Programmieren und Debuggen</vt:lpstr>
      <vt:lpstr>Aufgabe</vt:lpstr>
      <vt:lpstr>Absteigende Häufigkeit der Zeichen</vt:lpstr>
      <vt:lpstr>10 häufigste Zeichen als Balkendiagramm</vt:lpstr>
      <vt:lpstr>10 häufigste Zeichen als Kuchendiagramm</vt:lpstr>
      <vt:lpstr>Kommunikationstechnik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Einführung in Matlab</dc:title>
  <dc:creator>dstaehle</dc:creator>
  <cp:lastModifiedBy>dstaehle</cp:lastModifiedBy>
  <cp:revision>38</cp:revision>
  <dcterms:created xsi:type="dcterms:W3CDTF">2015-03-26T11:16:20Z</dcterms:created>
  <dcterms:modified xsi:type="dcterms:W3CDTF">2015-03-30T08:26:31Z</dcterms:modified>
</cp:coreProperties>
</file>