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7"/>
  </p:notesMasterIdLst>
  <p:sldIdLst>
    <p:sldId id="256" r:id="rId2"/>
    <p:sldId id="258" r:id="rId3"/>
    <p:sldId id="305" r:id="rId4"/>
    <p:sldId id="461" r:id="rId5"/>
    <p:sldId id="308" r:id="rId6"/>
    <p:sldId id="309" r:id="rId7"/>
    <p:sldId id="310" r:id="rId8"/>
    <p:sldId id="333" r:id="rId9"/>
    <p:sldId id="324" r:id="rId10"/>
    <p:sldId id="311" r:id="rId11"/>
    <p:sldId id="312" r:id="rId12"/>
    <p:sldId id="313" r:id="rId13"/>
    <p:sldId id="314" r:id="rId14"/>
    <p:sldId id="315" r:id="rId15"/>
    <p:sldId id="316" r:id="rId16"/>
    <p:sldId id="318" r:id="rId17"/>
    <p:sldId id="319" r:id="rId18"/>
    <p:sldId id="320" r:id="rId19"/>
    <p:sldId id="321" r:id="rId20"/>
    <p:sldId id="322" r:id="rId21"/>
    <p:sldId id="323" r:id="rId22"/>
    <p:sldId id="325" r:id="rId23"/>
    <p:sldId id="326" r:id="rId24"/>
    <p:sldId id="327" r:id="rId25"/>
    <p:sldId id="328" r:id="rId26"/>
    <p:sldId id="329" r:id="rId27"/>
    <p:sldId id="330" r:id="rId28"/>
    <p:sldId id="331" r:id="rId29"/>
    <p:sldId id="332" r:id="rId30"/>
    <p:sldId id="307" r:id="rId31"/>
    <p:sldId id="464" r:id="rId32"/>
    <p:sldId id="306" r:id="rId33"/>
    <p:sldId id="462" r:id="rId34"/>
    <p:sldId id="463" r:id="rId35"/>
    <p:sldId id="259" r:id="rId36"/>
    <p:sldId id="290" r:id="rId37"/>
    <p:sldId id="291" r:id="rId38"/>
    <p:sldId id="292" r:id="rId39"/>
    <p:sldId id="262" r:id="rId40"/>
    <p:sldId id="263" r:id="rId41"/>
    <p:sldId id="283" r:id="rId42"/>
    <p:sldId id="284" r:id="rId43"/>
    <p:sldId id="285" r:id="rId44"/>
    <p:sldId id="286" r:id="rId45"/>
    <p:sldId id="287" r:id="rId46"/>
    <p:sldId id="288" r:id="rId47"/>
    <p:sldId id="289" r:id="rId48"/>
    <p:sldId id="268" r:id="rId49"/>
    <p:sldId id="269" r:id="rId50"/>
    <p:sldId id="294" r:id="rId51"/>
    <p:sldId id="270" r:id="rId52"/>
    <p:sldId id="293" r:id="rId53"/>
    <p:sldId id="272" r:id="rId54"/>
    <p:sldId id="273" r:id="rId55"/>
    <p:sldId id="274" r:id="rId56"/>
    <p:sldId id="275" r:id="rId57"/>
    <p:sldId id="276" r:id="rId58"/>
    <p:sldId id="277" r:id="rId59"/>
    <p:sldId id="278" r:id="rId60"/>
    <p:sldId id="279" r:id="rId61"/>
    <p:sldId id="298" r:id="rId62"/>
    <p:sldId id="296" r:id="rId63"/>
    <p:sldId id="295" r:id="rId64"/>
    <p:sldId id="297" r:id="rId65"/>
    <p:sldId id="299" r:id="rId66"/>
    <p:sldId id="300" r:id="rId67"/>
    <p:sldId id="301" r:id="rId68"/>
    <p:sldId id="302" r:id="rId69"/>
    <p:sldId id="304" r:id="rId70"/>
    <p:sldId id="303" r:id="rId71"/>
    <p:sldId id="465" r:id="rId72"/>
    <p:sldId id="466" r:id="rId73"/>
    <p:sldId id="543" r:id="rId74"/>
    <p:sldId id="467" r:id="rId75"/>
    <p:sldId id="468" r:id="rId76"/>
    <p:sldId id="469" r:id="rId77"/>
    <p:sldId id="470" r:id="rId78"/>
    <p:sldId id="471" r:id="rId79"/>
    <p:sldId id="472" r:id="rId80"/>
    <p:sldId id="473" r:id="rId81"/>
    <p:sldId id="474" r:id="rId82"/>
    <p:sldId id="475" r:id="rId83"/>
    <p:sldId id="476" r:id="rId84"/>
    <p:sldId id="477" r:id="rId85"/>
    <p:sldId id="478" r:id="rId86"/>
    <p:sldId id="479" r:id="rId87"/>
    <p:sldId id="480" r:id="rId88"/>
    <p:sldId id="481" r:id="rId89"/>
    <p:sldId id="482" r:id="rId90"/>
    <p:sldId id="483" r:id="rId91"/>
    <p:sldId id="484" r:id="rId92"/>
    <p:sldId id="485" r:id="rId93"/>
    <p:sldId id="486" r:id="rId94"/>
    <p:sldId id="487" r:id="rId95"/>
    <p:sldId id="488" r:id="rId96"/>
    <p:sldId id="489" r:id="rId97"/>
    <p:sldId id="490" r:id="rId98"/>
    <p:sldId id="491" r:id="rId99"/>
    <p:sldId id="492" r:id="rId100"/>
    <p:sldId id="493" r:id="rId101"/>
    <p:sldId id="494" r:id="rId102"/>
    <p:sldId id="495" r:id="rId103"/>
    <p:sldId id="496" r:id="rId104"/>
    <p:sldId id="497" r:id="rId105"/>
    <p:sldId id="498" r:id="rId106"/>
    <p:sldId id="499" r:id="rId107"/>
    <p:sldId id="500" r:id="rId108"/>
    <p:sldId id="501" r:id="rId109"/>
    <p:sldId id="502" r:id="rId110"/>
    <p:sldId id="503" r:id="rId111"/>
    <p:sldId id="504" r:id="rId112"/>
    <p:sldId id="505" r:id="rId113"/>
    <p:sldId id="506" r:id="rId114"/>
    <p:sldId id="507" r:id="rId115"/>
    <p:sldId id="508" r:id="rId116"/>
    <p:sldId id="509" r:id="rId117"/>
    <p:sldId id="510" r:id="rId118"/>
    <p:sldId id="511" r:id="rId119"/>
    <p:sldId id="512" r:id="rId120"/>
    <p:sldId id="513" r:id="rId121"/>
    <p:sldId id="550" r:id="rId122"/>
    <p:sldId id="514" r:id="rId123"/>
    <p:sldId id="515" r:id="rId124"/>
    <p:sldId id="516" r:id="rId125"/>
    <p:sldId id="517" r:id="rId126"/>
    <p:sldId id="518" r:id="rId127"/>
    <p:sldId id="519" r:id="rId128"/>
    <p:sldId id="520" r:id="rId129"/>
    <p:sldId id="521" r:id="rId130"/>
    <p:sldId id="522" r:id="rId131"/>
    <p:sldId id="523" r:id="rId132"/>
    <p:sldId id="524" r:id="rId133"/>
    <p:sldId id="525" r:id="rId134"/>
    <p:sldId id="544" r:id="rId135"/>
    <p:sldId id="545" r:id="rId136"/>
    <p:sldId id="546" r:id="rId137"/>
    <p:sldId id="547" r:id="rId138"/>
    <p:sldId id="548" r:id="rId139"/>
    <p:sldId id="549" r:id="rId140"/>
    <p:sldId id="535" r:id="rId141"/>
    <p:sldId id="532" r:id="rId142"/>
    <p:sldId id="533" r:id="rId143"/>
    <p:sldId id="534" r:id="rId144"/>
    <p:sldId id="536" r:id="rId145"/>
    <p:sldId id="537" r:id="rId146"/>
    <p:sldId id="538" r:id="rId147"/>
    <p:sldId id="539" r:id="rId148"/>
    <p:sldId id="540" r:id="rId149"/>
    <p:sldId id="541" r:id="rId150"/>
    <p:sldId id="542" r:id="rId151"/>
    <p:sldId id="551" r:id="rId152"/>
    <p:sldId id="552" r:id="rId153"/>
    <p:sldId id="553" r:id="rId154"/>
    <p:sldId id="554" r:id="rId155"/>
    <p:sldId id="555" r:id="rId156"/>
    <p:sldId id="556" r:id="rId157"/>
    <p:sldId id="557" r:id="rId158"/>
    <p:sldId id="600" r:id="rId159"/>
    <p:sldId id="558" r:id="rId160"/>
    <p:sldId id="559" r:id="rId161"/>
    <p:sldId id="560" r:id="rId162"/>
    <p:sldId id="561" r:id="rId163"/>
    <p:sldId id="562" r:id="rId164"/>
    <p:sldId id="563" r:id="rId165"/>
    <p:sldId id="564" r:id="rId166"/>
    <p:sldId id="565" r:id="rId167"/>
    <p:sldId id="566" r:id="rId168"/>
    <p:sldId id="567" r:id="rId169"/>
    <p:sldId id="568" r:id="rId170"/>
    <p:sldId id="569" r:id="rId171"/>
    <p:sldId id="570" r:id="rId172"/>
    <p:sldId id="571" r:id="rId173"/>
    <p:sldId id="572" r:id="rId174"/>
    <p:sldId id="573" r:id="rId175"/>
    <p:sldId id="574" r:id="rId176"/>
    <p:sldId id="575" r:id="rId177"/>
    <p:sldId id="576" r:id="rId178"/>
    <p:sldId id="577" r:id="rId179"/>
    <p:sldId id="578" r:id="rId180"/>
    <p:sldId id="579" r:id="rId181"/>
    <p:sldId id="580" r:id="rId182"/>
    <p:sldId id="581" r:id="rId183"/>
    <p:sldId id="582" r:id="rId184"/>
    <p:sldId id="583" r:id="rId185"/>
    <p:sldId id="584" r:id="rId186"/>
    <p:sldId id="585" r:id="rId187"/>
    <p:sldId id="586" r:id="rId188"/>
    <p:sldId id="587" r:id="rId189"/>
    <p:sldId id="588" r:id="rId190"/>
    <p:sldId id="589" r:id="rId191"/>
    <p:sldId id="590" r:id="rId192"/>
    <p:sldId id="591" r:id="rId193"/>
    <p:sldId id="592" r:id="rId194"/>
    <p:sldId id="593" r:id="rId195"/>
    <p:sldId id="594" r:id="rId196"/>
    <p:sldId id="595" r:id="rId197"/>
    <p:sldId id="596" r:id="rId198"/>
    <p:sldId id="597" r:id="rId199"/>
    <p:sldId id="598" r:id="rId200"/>
    <p:sldId id="599" r:id="rId201"/>
    <p:sldId id="601" r:id="rId202"/>
    <p:sldId id="602" r:id="rId203"/>
    <p:sldId id="603" r:id="rId204"/>
    <p:sldId id="604" r:id="rId205"/>
    <p:sldId id="605" r:id="rId20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17" autoAdjust="0"/>
  </p:normalViewPr>
  <p:slideViewPr>
    <p:cSldViewPr>
      <p:cViewPr varScale="1">
        <p:scale>
          <a:sx n="89" d="100"/>
          <a:sy n="89" d="100"/>
        </p:scale>
        <p:origin x="2244"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268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wmf"/><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4" Type="http://schemas.openxmlformats.org/officeDocument/2006/relationships/image" Target="../media/image10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 Id="rId6" Type="http://schemas.openxmlformats.org/officeDocument/2006/relationships/image" Target="../media/image111.emf"/><Relationship Id="rId5" Type="http://schemas.openxmlformats.org/officeDocument/2006/relationships/image" Target="../media/image110.emf"/><Relationship Id="rId4" Type="http://schemas.openxmlformats.org/officeDocument/2006/relationships/image" Target="../media/image109.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114.emf"/><Relationship Id="rId7" Type="http://schemas.openxmlformats.org/officeDocument/2006/relationships/image" Target="../media/image118.emf"/><Relationship Id="rId2" Type="http://schemas.openxmlformats.org/officeDocument/2006/relationships/image" Target="../media/image113.emf"/><Relationship Id="rId1" Type="http://schemas.openxmlformats.org/officeDocument/2006/relationships/image" Target="../media/image112.emf"/><Relationship Id="rId6" Type="http://schemas.openxmlformats.org/officeDocument/2006/relationships/image" Target="../media/image117.emf"/><Relationship Id="rId5" Type="http://schemas.openxmlformats.org/officeDocument/2006/relationships/image" Target="../media/image116.emf"/><Relationship Id="rId4" Type="http://schemas.openxmlformats.org/officeDocument/2006/relationships/image" Target="../media/image11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image" Target="../media/image1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image" Target="../media/image16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image" Target="../media/image16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image" Target="../media/image166.emf"/><Relationship Id="rId5" Type="http://schemas.openxmlformats.org/officeDocument/2006/relationships/image" Target="../media/image170.emf"/><Relationship Id="rId4" Type="http://schemas.openxmlformats.org/officeDocument/2006/relationships/image" Target="../media/image169.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image" Target="../media/image172.emf"/><Relationship Id="rId1" Type="http://schemas.openxmlformats.org/officeDocument/2006/relationships/image" Target="../media/image171.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image" Target="../media/image176.emf"/><Relationship Id="rId7" Type="http://schemas.openxmlformats.org/officeDocument/2006/relationships/image" Target="../media/image180.e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emf"/><Relationship Id="rId5" Type="http://schemas.openxmlformats.org/officeDocument/2006/relationships/image" Target="../media/image178.emf"/><Relationship Id="rId4" Type="http://schemas.openxmlformats.org/officeDocument/2006/relationships/image" Target="../media/image17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8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86.emf"/><Relationship Id="rId1" Type="http://schemas.openxmlformats.org/officeDocument/2006/relationships/image" Target="../media/image185.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9.emf"/><Relationship Id="rId7" Type="http://schemas.openxmlformats.org/officeDocument/2006/relationships/image" Target="../media/image193.emf"/><Relationship Id="rId2" Type="http://schemas.openxmlformats.org/officeDocument/2006/relationships/image" Target="../media/image188.emf"/><Relationship Id="rId1" Type="http://schemas.openxmlformats.org/officeDocument/2006/relationships/image" Target="../media/image187.emf"/><Relationship Id="rId6" Type="http://schemas.openxmlformats.org/officeDocument/2006/relationships/image" Target="../media/image192.emf"/><Relationship Id="rId5" Type="http://schemas.openxmlformats.org/officeDocument/2006/relationships/image" Target="../media/image191.emf"/><Relationship Id="rId4" Type="http://schemas.openxmlformats.org/officeDocument/2006/relationships/image" Target="../media/image19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95.emf"/><Relationship Id="rId1" Type="http://schemas.openxmlformats.org/officeDocument/2006/relationships/image" Target="../media/image19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8.emf"/><Relationship Id="rId2" Type="http://schemas.openxmlformats.org/officeDocument/2006/relationships/image" Target="../media/image197.emf"/><Relationship Id="rId1" Type="http://schemas.openxmlformats.org/officeDocument/2006/relationships/image" Target="../media/image196.emf"/><Relationship Id="rId5" Type="http://schemas.openxmlformats.org/officeDocument/2006/relationships/image" Target="../media/image200.emf"/><Relationship Id="rId4" Type="http://schemas.openxmlformats.org/officeDocument/2006/relationships/image" Target="../media/image19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0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02.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05.emf"/><Relationship Id="rId2" Type="http://schemas.openxmlformats.org/officeDocument/2006/relationships/image" Target="../media/image204.emf"/><Relationship Id="rId1" Type="http://schemas.openxmlformats.org/officeDocument/2006/relationships/image" Target="../media/image203.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8.emf"/><Relationship Id="rId2" Type="http://schemas.openxmlformats.org/officeDocument/2006/relationships/image" Target="../media/image207.emf"/><Relationship Id="rId1" Type="http://schemas.openxmlformats.org/officeDocument/2006/relationships/image" Target="../media/image206.emf"/><Relationship Id="rId4" Type="http://schemas.openxmlformats.org/officeDocument/2006/relationships/image" Target="../media/image209.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17.emf"/><Relationship Id="rId1" Type="http://schemas.openxmlformats.org/officeDocument/2006/relationships/image" Target="../media/image216.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image" Target="../media/image22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26.png"/></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28.emf"/><Relationship Id="rId1" Type="http://schemas.openxmlformats.org/officeDocument/2006/relationships/image" Target="../media/image227.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29.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36.emf"/><Relationship Id="rId2" Type="http://schemas.openxmlformats.org/officeDocument/2006/relationships/image" Target="../media/image235.emf"/><Relationship Id="rId1" Type="http://schemas.openxmlformats.org/officeDocument/2006/relationships/image" Target="../media/image234.emf"/><Relationship Id="rId5" Type="http://schemas.openxmlformats.org/officeDocument/2006/relationships/image" Target="../media/image238.emf"/><Relationship Id="rId4" Type="http://schemas.openxmlformats.org/officeDocument/2006/relationships/image" Target="../media/image23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41.wmf"/><Relationship Id="rId7" Type="http://schemas.openxmlformats.org/officeDocument/2006/relationships/image" Target="../media/image245.wmf"/><Relationship Id="rId2" Type="http://schemas.openxmlformats.org/officeDocument/2006/relationships/image" Target="../media/image240.wmf"/><Relationship Id="rId1" Type="http://schemas.openxmlformats.org/officeDocument/2006/relationships/image" Target="../media/image239.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8.emf"/><Relationship Id="rId2" Type="http://schemas.openxmlformats.org/officeDocument/2006/relationships/image" Target="../media/image247.emf"/><Relationship Id="rId1" Type="http://schemas.openxmlformats.org/officeDocument/2006/relationships/image" Target="../media/image246.emf"/><Relationship Id="rId6" Type="http://schemas.openxmlformats.org/officeDocument/2006/relationships/image" Target="../media/image251.emf"/><Relationship Id="rId5" Type="http://schemas.openxmlformats.org/officeDocument/2006/relationships/image" Target="../media/image250.emf"/><Relationship Id="rId4" Type="http://schemas.openxmlformats.org/officeDocument/2006/relationships/image" Target="../media/image249.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53.emf"/><Relationship Id="rId1" Type="http://schemas.openxmlformats.org/officeDocument/2006/relationships/image" Target="../media/image252.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56.emf"/><Relationship Id="rId2" Type="http://schemas.openxmlformats.org/officeDocument/2006/relationships/image" Target="../media/image255.emf"/><Relationship Id="rId1" Type="http://schemas.openxmlformats.org/officeDocument/2006/relationships/image" Target="../media/image254.emf"/><Relationship Id="rId5" Type="http://schemas.openxmlformats.org/officeDocument/2006/relationships/image" Target="../media/image258.emf"/><Relationship Id="rId4" Type="http://schemas.openxmlformats.org/officeDocument/2006/relationships/image" Target="../media/image257.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65.emf"/><Relationship Id="rId2" Type="http://schemas.openxmlformats.org/officeDocument/2006/relationships/image" Target="../media/image264.emf"/><Relationship Id="rId1" Type="http://schemas.openxmlformats.org/officeDocument/2006/relationships/image" Target="../media/image263.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71.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 Id="rId6" Type="http://schemas.openxmlformats.org/officeDocument/2006/relationships/image" Target="../media/image277.wmf"/><Relationship Id="rId5" Type="http://schemas.openxmlformats.org/officeDocument/2006/relationships/image" Target="../media/image276.wmf"/><Relationship Id="rId4" Type="http://schemas.openxmlformats.org/officeDocument/2006/relationships/image" Target="../media/image27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7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41.emf"/><Relationship Id="rId6" Type="http://schemas.openxmlformats.org/officeDocument/2006/relationships/image" Target="../media/image46.emf"/><Relationship Id="rId11" Type="http://schemas.openxmlformats.org/officeDocument/2006/relationships/image" Target="../media/image51.emf"/><Relationship Id="rId5" Type="http://schemas.openxmlformats.org/officeDocument/2006/relationships/image" Target="../media/image45.emf"/><Relationship Id="rId10" Type="http://schemas.openxmlformats.org/officeDocument/2006/relationships/image" Target="../media/image50.emf"/><Relationship Id="rId4" Type="http://schemas.openxmlformats.org/officeDocument/2006/relationships/image" Target="../media/image44.emf"/><Relationship Id="rId9" Type="http://schemas.openxmlformats.org/officeDocument/2006/relationships/image" Target="../media/image49.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image" Target="../media/image64.emf"/><Relationship Id="rId3" Type="http://schemas.openxmlformats.org/officeDocument/2006/relationships/image" Target="../media/image54.emf"/><Relationship Id="rId7" Type="http://schemas.openxmlformats.org/officeDocument/2006/relationships/image" Target="../media/image58.wmf"/><Relationship Id="rId12" Type="http://schemas.openxmlformats.org/officeDocument/2006/relationships/image" Target="../media/image63.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11" Type="http://schemas.openxmlformats.org/officeDocument/2006/relationships/image" Target="../media/image62.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534CB93-9B02-409C-853B-59AFE3A18B06}" type="datetimeFigureOut">
              <a:rPr lang="zh-CN" altLang="en-US"/>
              <a:pPr>
                <a:defRPr/>
              </a:pPr>
              <a:t>2019/5/15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22F9EA8-2C2E-4BBF-A7FD-F76A62A8B6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2D08DE-B7BA-4CD2-BB33-D5B0A63A68A1}" type="slidenum">
              <a:rPr lang="zh-CN" altLang="en-US" smtClean="0">
                <a:latin typeface="Calibri" panose="020F0502020204030204" pitchFamily="34" charset="0"/>
              </a:rPr>
              <a:pPr/>
              <a:t>7</a:t>
            </a:fld>
            <a:endParaRPr lang="zh-CN"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E13441-A2F6-42CD-B1B4-7E97457B426D}" type="slidenum">
              <a:rPr lang="zh-CN" altLang="en-US" smtClean="0">
                <a:latin typeface="Calibri" panose="020F0502020204030204" pitchFamily="34" charset="0"/>
              </a:rPr>
              <a:pPr/>
              <a:t>60</a:t>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049243-9AE7-4A0A-A881-39D9B0C0B745}" type="slidenum">
              <a:rPr lang="zh-CN" altLang="en-US" smtClean="0">
                <a:latin typeface="Calibri" panose="020F0502020204030204" pitchFamily="34" charset="0"/>
              </a:rPr>
              <a:pPr/>
              <a:t>63</a:t>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665A57-FC97-4F20-9159-70191CD150D1}" type="slidenum">
              <a:rPr lang="zh-CN" altLang="en-US" smtClean="0">
                <a:latin typeface="Calibri" panose="020F0502020204030204" pitchFamily="34" charset="0"/>
              </a:rPr>
              <a:pPr/>
              <a:t>65</a:t>
            </a:fld>
            <a:endParaRPr lang="zh-CN"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E41992-674A-4D4C-9211-E6A3C5A4BE1F}" type="slidenum">
              <a:rPr lang="zh-CN" altLang="en-US" smtClean="0">
                <a:latin typeface="Calibri" panose="020F0502020204030204" pitchFamily="34" charset="0"/>
              </a:rPr>
              <a:pPr/>
              <a:t>67</a:t>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4A2A11-F51E-4A64-B0FB-07BE40BDE034}" type="slidenum">
              <a:rPr lang="zh-CN" altLang="en-US" smtClean="0">
                <a:latin typeface="Calibri" panose="020F0502020204030204" pitchFamily="34" charset="0"/>
              </a:rPr>
              <a:pPr/>
              <a:t>74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51532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BC6E71-15F1-4834-B5CF-6167037DE3C1}" type="slidenum">
              <a:rPr lang="zh-CN" altLang="en-US" smtClean="0">
                <a:latin typeface="Calibri" panose="020F0502020204030204" pitchFamily="34" charset="0"/>
              </a:rPr>
              <a:pPr/>
              <a:t>86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79855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1FBDB6-BFBA-41AE-96B1-08F3E07AC9ED}" type="slidenum">
              <a:rPr lang="zh-CN" altLang="en-US" smtClean="0">
                <a:latin typeface="Calibri" panose="020F0502020204030204" pitchFamily="34" charset="0"/>
              </a:rPr>
              <a:pPr/>
              <a:t>88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8606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BBC15C-CDDF-46ED-910F-22E6062856E6}" type="slidenum">
              <a:rPr lang="zh-CN" altLang="en-US" smtClean="0">
                <a:latin typeface="Calibri" panose="020F0502020204030204" pitchFamily="34" charset="0"/>
              </a:rPr>
              <a:pPr/>
              <a:t>122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17198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EA38DF-7D76-4096-9132-04A67D29C28A}" type="slidenum">
              <a:rPr lang="zh-CN" altLang="en-US" smtClean="0">
                <a:latin typeface="Calibri" panose="020F0502020204030204" pitchFamily="34" charset="0"/>
              </a:rPr>
              <a:pPr/>
              <a:t>126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22501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31C551-A8E4-480E-A96B-5BDE5AA2B60D}" type="slidenum">
              <a:rPr lang="zh-CN" altLang="en-US" smtClean="0">
                <a:latin typeface="Calibri" panose="020F0502020204030204" pitchFamily="34" charset="0"/>
              </a:rPr>
              <a:pPr/>
              <a:t>132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30913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ordered()</a:t>
            </a:r>
            <a:r>
              <a:rPr lang="zh-CN" altLang="en-US" smtClean="0"/>
              <a:t>将</a:t>
            </a:r>
            <a:r>
              <a:rPr lang="en-US" altLang="zh-CN" smtClean="0"/>
              <a:t>incomerange</a:t>
            </a:r>
            <a:r>
              <a:rPr lang="zh-CN" altLang="en-US" smtClean="0"/>
              <a:t>从因子变量变成有序因子变量</a:t>
            </a:r>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447A7A-E91E-44E8-9900-AAF3CC975AC5}" type="slidenum">
              <a:rPr lang="zh-CN" altLang="en-US" smtClean="0">
                <a:latin typeface="Calibri" panose="020F0502020204030204" pitchFamily="34" charset="0"/>
              </a:rPr>
              <a:pPr/>
              <a:t>11</a:t>
            </a:fld>
            <a:endParaRPr lang="zh-CN"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65B11E-1B64-4FBB-8424-2EECE7C1F2F6}" type="slidenum">
              <a:rPr lang="zh-CN" altLang="en-US" smtClean="0">
                <a:latin typeface="Calibri" panose="020F0502020204030204" pitchFamily="34" charset="0"/>
              </a:rPr>
              <a:pPr/>
              <a:t>155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03327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AF0799-E512-4382-BC15-D97F6C6F3C53}" type="slidenum">
              <a:rPr lang="zh-CN" altLang="en-US" smtClean="0">
                <a:latin typeface="Calibri" panose="020F0502020204030204" pitchFamily="34" charset="0"/>
              </a:rPr>
              <a:pPr/>
              <a:t>157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79372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050A3C-CA45-4D14-A283-6FC83C4192B2}" type="slidenum">
              <a:rPr lang="zh-CN" altLang="en-US" smtClean="0">
                <a:latin typeface="Calibri" panose="020F0502020204030204" pitchFamily="34" charset="0"/>
              </a:rPr>
              <a:pPr/>
              <a:t>159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00234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251ADB-0651-42BE-99C5-5E3E98C5CD8B}" type="slidenum">
              <a:rPr lang="zh-CN" altLang="en-US" smtClean="0">
                <a:latin typeface="Calibri" panose="020F0502020204030204" pitchFamily="34" charset="0"/>
              </a:rPr>
              <a:pPr/>
              <a:t>160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680310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D357FB-C802-4F25-82A4-B7E62808CE1B}" type="slidenum">
              <a:rPr lang="zh-CN" altLang="en-US" smtClean="0">
                <a:latin typeface="Calibri" panose="020F0502020204030204" pitchFamily="34" charset="0"/>
              </a:rPr>
              <a:pPr/>
              <a:t>164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532430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DC653D-1837-4FC5-AD86-4FAA4A7BD809}" type="slidenum">
              <a:rPr lang="zh-CN" altLang="en-US" smtClean="0">
                <a:latin typeface="Calibri" panose="020F0502020204030204" pitchFamily="34" charset="0"/>
              </a:rPr>
              <a:pPr/>
              <a:t>165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998011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ACB775-3FD7-4AFA-9191-48D2D7388A06}" type="slidenum">
              <a:rPr lang="zh-CN" altLang="en-US" smtClean="0">
                <a:latin typeface="Calibri" panose="020F0502020204030204" pitchFamily="34" charset="0"/>
              </a:rPr>
              <a:pPr/>
              <a:t>172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694073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FAB2E7-9427-4BA1-98C4-90907E4D00A6}" type="slidenum">
              <a:rPr lang="zh-CN" altLang="en-US" smtClean="0">
                <a:latin typeface="Calibri" panose="020F0502020204030204" pitchFamily="34" charset="0"/>
              </a:rPr>
              <a:pPr/>
              <a:t>176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22029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zh-CN" altLang="en-US" sz="1600" smtClean="0"/>
              <a:t>两张图进行比较</a:t>
            </a:r>
            <a:r>
              <a:rPr lang="en-US" altLang="zh-CN" sz="1600" smtClean="0"/>
              <a:t>,</a:t>
            </a:r>
            <a:r>
              <a:rPr lang="zh-CN" altLang="en-US" sz="1600" smtClean="0"/>
              <a:t>可以清晰看到</a:t>
            </a:r>
            <a:r>
              <a:rPr lang="en-US" altLang="zh-CN" sz="1600" smtClean="0"/>
              <a:t>,</a:t>
            </a:r>
            <a:r>
              <a:rPr lang="zh-CN" altLang="en-US" sz="1600" smtClean="0"/>
              <a:t>后面那张图均线的斜率更大</a:t>
            </a:r>
            <a:r>
              <a:rPr lang="en-US" altLang="zh-CN" sz="1600" smtClean="0"/>
              <a:t>,</a:t>
            </a:r>
            <a:r>
              <a:rPr lang="zh-CN" altLang="en-US" sz="1600" smtClean="0"/>
              <a:t>这说明了在</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日之后</a:t>
            </a:r>
            <a:r>
              <a:rPr lang="en-US" altLang="zh-CN" sz="1600" smtClean="0"/>
              <a:t>,prosper</a:t>
            </a:r>
            <a:r>
              <a:rPr lang="zh-CN" altLang="en-US" sz="1600" smtClean="0"/>
              <a:t>对借款人信用评级更加重视</a:t>
            </a:r>
            <a:r>
              <a:rPr lang="en-US" altLang="zh-CN" sz="1600" smtClean="0"/>
              <a:t>,</a:t>
            </a:r>
            <a:r>
              <a:rPr lang="zh-CN" altLang="en-US" sz="1600" smtClean="0"/>
              <a:t>评级决定资金价格的趋势更加明显</a:t>
            </a:r>
            <a:r>
              <a:rPr lang="en-US" altLang="zh-CN" sz="1600" smtClean="0"/>
              <a:t>,</a:t>
            </a:r>
            <a:r>
              <a:rPr lang="zh-CN" altLang="en-US" sz="1600" smtClean="0"/>
              <a:t>从另一方面说明了其贷款模型有所变化</a:t>
            </a:r>
            <a:r>
              <a:rPr lang="en-US" altLang="zh-CN" sz="1600" smtClean="0"/>
              <a:t>.</a:t>
            </a:r>
          </a:p>
          <a:p>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606CE3-3E89-490C-BE90-D2640903F5A3}" type="slidenum">
              <a:rPr lang="zh-CN" altLang="en-US" smtClean="0">
                <a:latin typeface="Calibri" panose="020F0502020204030204" pitchFamily="34" charset="0"/>
              </a:rPr>
              <a:pPr/>
              <a:t>28</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8EDFAE-D46B-4756-99AA-0561D7BE86E2}" type="slidenum">
              <a:rPr lang="zh-CN" altLang="en-US" smtClean="0">
                <a:latin typeface="Calibri" panose="020F0502020204030204" pitchFamily="34" charset="0"/>
              </a:rPr>
              <a:pPr/>
              <a:t>30</a:t>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E860B8-D6B5-4115-83D0-D21862FD5E6A}" type="slidenum">
              <a:rPr lang="zh-CN" altLang="en-US" smtClean="0">
                <a:latin typeface="Calibri" panose="020F0502020204030204" pitchFamily="34" charset="0"/>
              </a:rPr>
              <a:pPr/>
              <a:t>32</a:t>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A87FC6-A7EA-4A4D-90B1-B4AE176CC784}" type="slidenum">
              <a:rPr lang="zh-CN" altLang="en-US" smtClean="0">
                <a:latin typeface="Calibri" panose="020F0502020204030204" pitchFamily="34" charset="0"/>
              </a:rPr>
              <a:pPr/>
              <a:t>43</a:t>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EA9008-632B-42EA-ABBC-C6ACD7688C53}" type="slidenum">
              <a:rPr lang="zh-CN" altLang="en-US" smtClean="0">
                <a:latin typeface="Calibri" panose="020F0502020204030204" pitchFamily="34" charset="0"/>
              </a:rPr>
              <a:pPr/>
              <a:t>45</a:t>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2483FB-C489-4F83-8054-43B56F9D47B2}" type="slidenum">
              <a:rPr lang="zh-CN" altLang="en-US" smtClean="0">
                <a:latin typeface="Calibri" panose="020F0502020204030204" pitchFamily="34" charset="0"/>
              </a:rPr>
              <a:pPr/>
              <a:t>46</a:t>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91F65C-4111-4B3C-8A4D-C06B3ED707DB}" type="slidenum">
              <a:rPr lang="zh-CN" altLang="en-US" smtClean="0">
                <a:latin typeface="Calibri" panose="020F0502020204030204" pitchFamily="34" charset="0"/>
              </a:rPr>
              <a:pPr/>
              <a:t>50</a:t>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41C10131-FC5E-4659-9CF1-4944CEE3B195}" type="datetimeFigureOut">
              <a:rPr lang="zh-CN" altLang="en-US"/>
              <a:pPr>
                <a:defRPr/>
              </a:pPr>
              <a:t>2019/5/15</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endParaRPr lang="zh-CN" altLang="en-US"/>
          </a:p>
        </p:txBody>
      </p:sp>
      <p:sp>
        <p:nvSpPr>
          <p:cNvPr id="13" name="Rectangle 5"/>
          <p:cNvSpPr>
            <a:spLocks noGrp="1" noChangeArrowheads="1"/>
          </p:cNvSpPr>
          <p:nvPr>
            <p:ph type="sldNum" sz="quarter" idx="12"/>
          </p:nvPr>
        </p:nvSpPr>
        <p:spPr/>
        <p:txBody>
          <a:bodyPr/>
          <a:lstStyle>
            <a:lvl1pPr>
              <a:defRPr/>
            </a:lvl1pPr>
          </a:lstStyle>
          <a:p>
            <a:pPr>
              <a:defRPr/>
            </a:pPr>
            <a:fld id="{3D89AE16-0119-4088-B1F9-48A2F8E66A2B}" type="slidenum">
              <a:rPr lang="zh-CN" altLang="en-US"/>
              <a:pPr>
                <a:defRPr/>
              </a:pPr>
              <a:t>‹#›</a:t>
            </a:fld>
            <a:endParaRPr lang="zh-CN" altLang="en-US"/>
          </a:p>
        </p:txBody>
      </p:sp>
    </p:spTree>
    <p:extLst>
      <p:ext uri="{BB962C8B-B14F-4D97-AF65-F5344CB8AC3E}">
        <p14:creationId xmlns:p14="http://schemas.microsoft.com/office/powerpoint/2010/main" val="396077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DA831A12-124A-401A-9615-0E54BF9CE570}" type="datetimeFigureOut">
              <a:rPr lang="zh-CN" altLang="en-US"/>
              <a:pPr>
                <a:defRPr/>
              </a:pPr>
              <a:t>2019/5/15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94F56B97-3FDE-47E5-819C-4D1370DAACD4}" type="slidenum">
              <a:rPr lang="zh-CN" altLang="en-US"/>
              <a:pPr>
                <a:defRPr/>
              </a:pPr>
              <a:t>‹#›</a:t>
            </a:fld>
            <a:endParaRPr lang="zh-CN" altLang="en-US"/>
          </a:p>
        </p:txBody>
      </p:sp>
    </p:spTree>
    <p:extLst>
      <p:ext uri="{BB962C8B-B14F-4D97-AF65-F5344CB8AC3E}">
        <p14:creationId xmlns:p14="http://schemas.microsoft.com/office/powerpoint/2010/main" val="110300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545937EA-27DA-45D2-8C78-177C32F9256C}" type="datetimeFigureOut">
              <a:rPr lang="zh-CN" altLang="en-US"/>
              <a:pPr>
                <a:defRPr/>
              </a:pPr>
              <a:t>2019/5/15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77B9E16-475C-44FF-998D-6157AFA189C0}" type="slidenum">
              <a:rPr lang="zh-CN" altLang="en-US"/>
              <a:pPr>
                <a:defRPr/>
              </a:pPr>
              <a:t>‹#›</a:t>
            </a:fld>
            <a:endParaRPr lang="zh-CN" altLang="en-US"/>
          </a:p>
        </p:txBody>
      </p:sp>
    </p:spTree>
    <p:extLst>
      <p:ext uri="{BB962C8B-B14F-4D97-AF65-F5344CB8AC3E}">
        <p14:creationId xmlns:p14="http://schemas.microsoft.com/office/powerpoint/2010/main" val="1770417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44A53743-3147-45BC-8F5A-712065E32A3A}" type="datetimeFigureOut">
              <a:rPr lang="zh-CN" altLang="en-US"/>
              <a:pPr>
                <a:defRPr/>
              </a:pPr>
              <a:t>2019/5/15</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B0BCF71-DFD6-4F9F-B800-779998013F47}" type="slidenum">
              <a:rPr lang="zh-CN" altLang="en-US"/>
              <a:pPr>
                <a:defRPr/>
              </a:pPr>
              <a:t>‹#›</a:t>
            </a:fld>
            <a:endParaRPr lang="zh-CN" altLang="en-US"/>
          </a:p>
        </p:txBody>
      </p:sp>
    </p:spTree>
    <p:extLst>
      <p:ext uri="{BB962C8B-B14F-4D97-AF65-F5344CB8AC3E}">
        <p14:creationId xmlns:p14="http://schemas.microsoft.com/office/powerpoint/2010/main" val="230401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4863" y="1484313"/>
            <a:ext cx="3995737" cy="2119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4863" y="3756025"/>
            <a:ext cx="3995737"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A56EE00D-1282-41F8-9A3B-15B167C39D62}" type="datetimeFigureOut">
              <a:rPr lang="zh-CN" altLang="en-US"/>
              <a:pPr>
                <a:defRPr/>
              </a:pPr>
              <a:t>2019/5/15</a:t>
            </a:fld>
            <a:endParaRPr lang="zh-CN" altLang="en-US"/>
          </a:p>
        </p:txBody>
      </p:sp>
      <p:sp>
        <p:nvSpPr>
          <p:cNvPr id="7"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8" name="Rectangle 9"/>
          <p:cNvSpPr>
            <a:spLocks noGrp="1" noChangeArrowheads="1"/>
          </p:cNvSpPr>
          <p:nvPr>
            <p:ph type="sldNum" sz="quarter" idx="12"/>
          </p:nvPr>
        </p:nvSpPr>
        <p:spPr>
          <a:ln/>
        </p:spPr>
        <p:txBody>
          <a:bodyPr/>
          <a:lstStyle>
            <a:lvl1pPr>
              <a:defRPr/>
            </a:lvl1pPr>
          </a:lstStyle>
          <a:p>
            <a:pPr>
              <a:defRPr/>
            </a:pPr>
            <a:fld id="{7144DF1C-752E-4206-A7BB-96B6723374CE}" type="slidenum">
              <a:rPr lang="zh-CN" altLang="en-US"/>
              <a:pPr>
                <a:defRPr/>
              </a:pPr>
              <a:t>‹#›</a:t>
            </a:fld>
            <a:endParaRPr lang="zh-CN" altLang="en-US"/>
          </a:p>
        </p:txBody>
      </p:sp>
    </p:spTree>
    <p:extLst>
      <p:ext uri="{BB962C8B-B14F-4D97-AF65-F5344CB8AC3E}">
        <p14:creationId xmlns:p14="http://schemas.microsoft.com/office/powerpoint/2010/main" val="352711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142287" cy="4392612"/>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DEC2D5E3-027D-4FF5-B5D2-15FC288D3780}" type="datetimeFigureOut">
              <a:rPr lang="zh-CN" altLang="en-US"/>
              <a:pPr>
                <a:defRPr/>
              </a:pPr>
              <a:t>2019/5/15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3F81697-3CBB-4B8A-83B5-4D34C3B831FE}" type="slidenum">
              <a:rPr lang="zh-CN" altLang="en-US"/>
              <a:pPr>
                <a:defRPr/>
              </a:pPr>
              <a:t>‹#›</a:t>
            </a:fld>
            <a:endParaRPr lang="zh-CN" altLang="en-US"/>
          </a:p>
        </p:txBody>
      </p:sp>
    </p:spTree>
    <p:extLst>
      <p:ext uri="{BB962C8B-B14F-4D97-AF65-F5344CB8AC3E}">
        <p14:creationId xmlns:p14="http://schemas.microsoft.com/office/powerpoint/2010/main" val="146796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6467D2D0-FEC0-44FE-AF90-20FB35760A61}" type="datetimeFigureOut">
              <a:rPr lang="zh-CN" altLang="en-US"/>
              <a:pPr>
                <a:defRPr/>
              </a:pPr>
              <a:t>2019/5/15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7631F408-DE07-42FB-BEC4-8CE28196937E}" type="slidenum">
              <a:rPr lang="zh-CN" altLang="en-US"/>
              <a:pPr>
                <a:defRPr/>
              </a:pPr>
              <a:t>‹#›</a:t>
            </a:fld>
            <a:endParaRPr lang="zh-CN" altLang="en-US"/>
          </a:p>
        </p:txBody>
      </p:sp>
    </p:spTree>
    <p:extLst>
      <p:ext uri="{BB962C8B-B14F-4D97-AF65-F5344CB8AC3E}">
        <p14:creationId xmlns:p14="http://schemas.microsoft.com/office/powerpoint/2010/main" val="129461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CB947859-E116-4DCE-AA96-24A9C8552A27}" type="datetimeFigureOut">
              <a:rPr lang="zh-CN" altLang="en-US"/>
              <a:pPr>
                <a:defRPr/>
              </a:pPr>
              <a:t>2019/5/15</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A300CD93-611A-4E21-9C53-86301B9F1120}" type="slidenum">
              <a:rPr lang="zh-CN" altLang="en-US"/>
              <a:pPr>
                <a:defRPr/>
              </a:pPr>
              <a:t>‹#›</a:t>
            </a:fld>
            <a:endParaRPr lang="zh-CN" altLang="en-US"/>
          </a:p>
        </p:txBody>
      </p:sp>
    </p:spTree>
    <p:extLst>
      <p:ext uri="{BB962C8B-B14F-4D97-AF65-F5344CB8AC3E}">
        <p14:creationId xmlns:p14="http://schemas.microsoft.com/office/powerpoint/2010/main" val="17166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20AFAA53-7AA9-472D-ACB8-1F84A95807A6}" type="datetimeFigureOut">
              <a:rPr lang="zh-CN" altLang="en-US"/>
              <a:pPr>
                <a:defRPr/>
              </a:pPr>
              <a:t>2019/5/15</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208C3299-74EA-477F-AD77-DD6B22688A9A}" type="slidenum">
              <a:rPr lang="zh-CN" altLang="en-US"/>
              <a:pPr>
                <a:defRPr/>
              </a:pPr>
              <a:t>‹#›</a:t>
            </a:fld>
            <a:endParaRPr lang="zh-CN" altLang="en-US"/>
          </a:p>
        </p:txBody>
      </p:sp>
    </p:spTree>
    <p:extLst>
      <p:ext uri="{BB962C8B-B14F-4D97-AF65-F5344CB8AC3E}">
        <p14:creationId xmlns:p14="http://schemas.microsoft.com/office/powerpoint/2010/main" val="12075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415D0708-25A0-4A91-9167-2CF52377DD01}" type="datetimeFigureOut">
              <a:rPr lang="zh-CN" altLang="en-US"/>
              <a:pPr>
                <a:defRPr/>
              </a:pPr>
              <a:t>2019/5/15</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7FEC298-0FCA-4D1B-BD54-D1121EAB599F}" type="slidenum">
              <a:rPr lang="zh-CN" altLang="en-US"/>
              <a:pPr>
                <a:defRPr/>
              </a:pPr>
              <a:t>‹#›</a:t>
            </a:fld>
            <a:endParaRPr lang="zh-CN" altLang="en-US"/>
          </a:p>
        </p:txBody>
      </p:sp>
    </p:spTree>
    <p:extLst>
      <p:ext uri="{BB962C8B-B14F-4D97-AF65-F5344CB8AC3E}">
        <p14:creationId xmlns:p14="http://schemas.microsoft.com/office/powerpoint/2010/main" val="50602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D1AA1132-4992-425D-9847-4FF5EE72CD53}" type="datetimeFigureOut">
              <a:rPr lang="zh-CN" altLang="en-US"/>
              <a:pPr>
                <a:defRPr/>
              </a:pPr>
              <a:t>2019/5/15</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3837BA2F-3226-453B-A7A7-B25280FA8E6A}" type="slidenum">
              <a:rPr lang="zh-CN" altLang="en-US"/>
              <a:pPr>
                <a:defRPr/>
              </a:pPr>
              <a:t>‹#›</a:t>
            </a:fld>
            <a:endParaRPr lang="zh-CN" altLang="en-US"/>
          </a:p>
        </p:txBody>
      </p:sp>
    </p:spTree>
    <p:extLst>
      <p:ext uri="{BB962C8B-B14F-4D97-AF65-F5344CB8AC3E}">
        <p14:creationId xmlns:p14="http://schemas.microsoft.com/office/powerpoint/2010/main" val="281894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94E61C51-C496-4587-AD99-C039EBE3A8B8}" type="datetimeFigureOut">
              <a:rPr lang="zh-CN" altLang="en-US"/>
              <a:pPr>
                <a:defRPr/>
              </a:pPr>
              <a:t>2019/5/15</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84CB75EF-7B1B-4349-BEF6-8395D35C0B0B}" type="slidenum">
              <a:rPr lang="zh-CN" altLang="en-US"/>
              <a:pPr>
                <a:defRPr/>
              </a:pPr>
              <a:t>‹#›</a:t>
            </a:fld>
            <a:endParaRPr lang="zh-CN" altLang="en-US"/>
          </a:p>
        </p:txBody>
      </p:sp>
    </p:spTree>
    <p:extLst>
      <p:ext uri="{BB962C8B-B14F-4D97-AF65-F5344CB8AC3E}">
        <p14:creationId xmlns:p14="http://schemas.microsoft.com/office/powerpoint/2010/main" val="324643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665A52E7-2C83-46CB-8486-A7A03BB78EB8}" type="datetimeFigureOut">
              <a:rPr lang="zh-CN" altLang="en-US"/>
              <a:pPr>
                <a:defRPr/>
              </a:pPr>
              <a:t>2019/5/15</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49313EC8-B105-4946-9BD2-76D1720280BC}" type="slidenum">
              <a:rPr lang="zh-CN" altLang="en-US"/>
              <a:pPr>
                <a:defRPr/>
              </a:pPr>
              <a:t>‹#›</a:t>
            </a:fld>
            <a:endParaRPr lang="zh-CN" altLang="en-US"/>
          </a:p>
        </p:txBody>
      </p:sp>
    </p:spTree>
    <p:extLst>
      <p:ext uri="{BB962C8B-B14F-4D97-AF65-F5344CB8AC3E}">
        <p14:creationId xmlns:p14="http://schemas.microsoft.com/office/powerpoint/2010/main" val="279978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5AC7EB2-EA20-47D9-93FC-8BF70107E90D}" type="datetimeFigureOut">
              <a:rPr lang="zh-CN" altLang="en-US"/>
              <a:pPr>
                <a:defRPr/>
              </a:pPr>
              <a:t>2019/5/15</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20A1BA0-B2AE-4C5B-AADD-1A72C15F6109}" type="slidenum">
              <a:rPr lang="zh-CN" altLang="en-US"/>
              <a:pPr>
                <a:defRPr/>
              </a:pPr>
              <a:t>‹#›</a:t>
            </a:fld>
            <a:endParaRPr lang="zh-CN" altLang="en-US"/>
          </a:p>
        </p:txBody>
      </p:sp>
    </p:spTree>
    <p:extLst>
      <p:ext uri="{BB962C8B-B14F-4D97-AF65-F5344CB8AC3E}">
        <p14:creationId xmlns:p14="http://schemas.microsoft.com/office/powerpoint/2010/main" val="349367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600">
                <a:latin typeface="+mn-lt"/>
                <a:ea typeface="宋体" pitchFamily="2" charset="-122"/>
              </a:defRPr>
            </a:lvl1pPr>
          </a:lstStyle>
          <a:p>
            <a:pPr>
              <a:defRPr/>
            </a:pPr>
            <a:fld id="{74BCCD4C-A041-4EB3-923A-7FF920CAACE9}" type="datetimeFigureOut">
              <a:rPr lang="zh-CN" altLang="en-US"/>
              <a:pPr>
                <a:defRPr/>
              </a:pPr>
              <a:t>2019/5/15</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600">
                <a:latin typeface="Arial" charset="0"/>
                <a:ea typeface="宋体" pitchFamily="2" charset="-122"/>
              </a:defRPr>
            </a:lvl1pPr>
          </a:lstStyle>
          <a:p>
            <a:pPr>
              <a:defRPr/>
            </a:pPr>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pPr>
              <a:defRPr/>
            </a:pPr>
            <a:fld id="{A148C5C3-DF0A-43C3-9B71-2446E1CBB491}" type="slidenum">
              <a:rPr lang="zh-CN" altLang="en-US"/>
              <a:pPr>
                <a:defRPr/>
              </a:pPr>
              <a:t>‹#›</a:t>
            </a:fld>
            <a:endParaRPr lang="zh-CN" altLang="en-US"/>
          </a:p>
        </p:txBody>
      </p:sp>
      <p:pic>
        <p:nvPicPr>
          <p:cNvPr id="103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4"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33.emf"/><Relationship Id="rId5" Type="http://schemas.openxmlformats.org/officeDocument/2006/relationships/oleObject" Target="../embeddings/oleObject96.bin"/><Relationship Id="rId4" Type="http://schemas.openxmlformats.org/officeDocument/2006/relationships/image" Target="../media/image132.emf"/></Relationships>
</file>

<file path=ppt/slides/_rels/slide10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34.emf"/><Relationship Id="rId4" Type="http://schemas.openxmlformats.org/officeDocument/2006/relationships/oleObject" Target="../embeddings/oleObject97.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37.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01.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41.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43.wmf"/><Relationship Id="rId5" Type="http://schemas.openxmlformats.org/officeDocument/2006/relationships/oleObject" Target="../embeddings/oleObject105.bin"/><Relationship Id="rId4" Type="http://schemas.openxmlformats.org/officeDocument/2006/relationships/image" Target="../media/image142.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5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07.bin"/><Relationship Id="rId5" Type="http://schemas.openxmlformats.org/officeDocument/2006/relationships/image" Target="../media/image152.wmf"/><Relationship Id="rId4" Type="http://schemas.openxmlformats.org/officeDocument/2006/relationships/oleObject" Target="../embeddings/oleObject106.bin"/></Relationships>
</file>

<file path=ppt/slides/_rels/slide123.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155.wmf"/><Relationship Id="rId5" Type="http://schemas.openxmlformats.org/officeDocument/2006/relationships/oleObject" Target="../embeddings/oleObject109.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11.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58.emf"/></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159.wmf"/><Relationship Id="rId4" Type="http://schemas.openxmlformats.org/officeDocument/2006/relationships/oleObject" Target="../embeddings/oleObject113.bin"/></Relationships>
</file>

<file path=ppt/slides/_rels/slide127.x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61.emf"/><Relationship Id="rId5" Type="http://schemas.openxmlformats.org/officeDocument/2006/relationships/oleObject" Target="../embeddings/oleObject115.bin"/><Relationship Id="rId4" Type="http://schemas.openxmlformats.org/officeDocument/2006/relationships/image" Target="../media/image160.emf"/></Relationships>
</file>

<file path=ppt/slides/_rels/slide128.xml.rels><?xml version="1.0" encoding="UTF-8" standalone="yes"?>
<Relationships xmlns="http://schemas.openxmlformats.org/package/2006/relationships"><Relationship Id="rId8" Type="http://schemas.openxmlformats.org/officeDocument/2006/relationships/image" Target="../media/image165.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64.emf"/><Relationship Id="rId5" Type="http://schemas.openxmlformats.org/officeDocument/2006/relationships/oleObject" Target="../embeddings/oleObject118.bin"/><Relationship Id="rId4" Type="http://schemas.openxmlformats.org/officeDocument/2006/relationships/image" Target="../media/image163.emf"/></Relationships>
</file>

<file path=ppt/slides/_rels/slide129.x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70.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67.e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69.emf"/><Relationship Id="rId4" Type="http://schemas.openxmlformats.org/officeDocument/2006/relationships/image" Target="../media/image166.emf"/><Relationship Id="rId9" Type="http://schemas.openxmlformats.org/officeDocument/2006/relationships/oleObject" Target="../embeddings/oleObject123.bin"/></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72.emf"/><Relationship Id="rId5" Type="http://schemas.openxmlformats.org/officeDocument/2006/relationships/oleObject" Target="../embeddings/oleObject126.bin"/><Relationship Id="rId4" Type="http://schemas.openxmlformats.org/officeDocument/2006/relationships/image" Target="../media/image171.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78.emf"/><Relationship Id="rId18" Type="http://schemas.openxmlformats.org/officeDocument/2006/relationships/oleObject" Target="../embeddings/oleObject135.bin"/><Relationship Id="rId3" Type="http://schemas.openxmlformats.org/officeDocument/2006/relationships/notesSlide" Target="../notesSlides/notesSlide19.xml"/><Relationship Id="rId7" Type="http://schemas.openxmlformats.org/officeDocument/2006/relationships/image" Target="../media/image175.emf"/><Relationship Id="rId12" Type="http://schemas.openxmlformats.org/officeDocument/2006/relationships/oleObject" Target="../embeddings/oleObject132.bin"/><Relationship Id="rId17" Type="http://schemas.openxmlformats.org/officeDocument/2006/relationships/image" Target="../media/image180.emf"/><Relationship Id="rId2" Type="http://schemas.openxmlformats.org/officeDocument/2006/relationships/slideLayout" Target="../slideLayouts/slideLayout6.xml"/><Relationship Id="rId16" Type="http://schemas.openxmlformats.org/officeDocument/2006/relationships/oleObject" Target="../embeddings/oleObject134.bin"/><Relationship Id="rId1" Type="http://schemas.openxmlformats.org/officeDocument/2006/relationships/vmlDrawing" Target="../drawings/vmlDrawing32.vml"/><Relationship Id="rId6" Type="http://schemas.openxmlformats.org/officeDocument/2006/relationships/oleObject" Target="../embeddings/oleObject129.bin"/><Relationship Id="rId11" Type="http://schemas.openxmlformats.org/officeDocument/2006/relationships/image" Target="../media/image177.emf"/><Relationship Id="rId5" Type="http://schemas.openxmlformats.org/officeDocument/2006/relationships/image" Target="../media/image174.emf"/><Relationship Id="rId15" Type="http://schemas.openxmlformats.org/officeDocument/2006/relationships/image" Target="../media/image179.emf"/><Relationship Id="rId10" Type="http://schemas.openxmlformats.org/officeDocument/2006/relationships/oleObject" Target="../embeddings/oleObject131.bin"/><Relationship Id="rId19" Type="http://schemas.openxmlformats.org/officeDocument/2006/relationships/image" Target="../media/image181.emf"/><Relationship Id="rId4" Type="http://schemas.openxmlformats.org/officeDocument/2006/relationships/oleObject" Target="../embeddings/oleObject128.bin"/><Relationship Id="rId9" Type="http://schemas.openxmlformats.org/officeDocument/2006/relationships/image" Target="../media/image176.emf"/><Relationship Id="rId14" Type="http://schemas.openxmlformats.org/officeDocument/2006/relationships/oleObject" Target="../embeddings/oleObject133.bin"/></Relationships>
</file>

<file path=ppt/slides/_rels/slide133.xml.rels><?xml version="1.0" encoding="UTF-8" standalone="yes"?>
<Relationships xmlns="http://schemas.openxmlformats.org/package/2006/relationships"><Relationship Id="rId3" Type="http://schemas.openxmlformats.org/officeDocument/2006/relationships/image" Target="../media/image183.jpeg"/><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182.emf"/><Relationship Id="rId4" Type="http://schemas.openxmlformats.org/officeDocument/2006/relationships/oleObject" Target="../embeddings/oleObject136.bin"/></Relationships>
</file>

<file path=ppt/slides/_rels/slide134.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86.emf"/><Relationship Id="rId5" Type="http://schemas.openxmlformats.org/officeDocument/2006/relationships/oleObject" Target="../embeddings/oleObject138.bin"/><Relationship Id="rId4" Type="http://schemas.openxmlformats.org/officeDocument/2006/relationships/image" Target="../media/image185.emf"/></Relationships>
</file>

<file path=ppt/slides/_rels/slide136.xml.rels><?xml version="1.0" encoding="UTF-8" standalone="yes"?>
<Relationships xmlns="http://schemas.openxmlformats.org/package/2006/relationships"><Relationship Id="rId8" Type="http://schemas.openxmlformats.org/officeDocument/2006/relationships/image" Target="../media/image189.e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91.emf"/><Relationship Id="rId2" Type="http://schemas.openxmlformats.org/officeDocument/2006/relationships/slideLayout" Target="../slideLayouts/slideLayout2.xml"/><Relationship Id="rId16" Type="http://schemas.openxmlformats.org/officeDocument/2006/relationships/image" Target="../media/image193.emf"/><Relationship Id="rId1" Type="http://schemas.openxmlformats.org/officeDocument/2006/relationships/vmlDrawing" Target="../drawings/vmlDrawing35.vml"/><Relationship Id="rId6" Type="http://schemas.openxmlformats.org/officeDocument/2006/relationships/image" Target="../media/image188.e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90.emf"/><Relationship Id="rId4" Type="http://schemas.openxmlformats.org/officeDocument/2006/relationships/image" Target="../media/image187.emf"/><Relationship Id="rId9" Type="http://schemas.openxmlformats.org/officeDocument/2006/relationships/oleObject" Target="../embeddings/oleObject142.bin"/><Relationship Id="rId14" Type="http://schemas.openxmlformats.org/officeDocument/2006/relationships/image" Target="../media/image192.e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95.emf"/><Relationship Id="rId5" Type="http://schemas.openxmlformats.org/officeDocument/2006/relationships/oleObject" Target="../embeddings/oleObject147.bin"/><Relationship Id="rId4" Type="http://schemas.openxmlformats.org/officeDocument/2006/relationships/image" Target="../media/image194.wmf"/></Relationships>
</file>

<file path=ppt/slides/_rels/slide138.x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200.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97.e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199.emf"/><Relationship Id="rId4" Type="http://schemas.openxmlformats.org/officeDocument/2006/relationships/image" Target="../media/image196.emf"/><Relationship Id="rId9" Type="http://schemas.openxmlformats.org/officeDocument/2006/relationships/oleObject" Target="../embeddings/oleObject151.bin"/></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20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202.emf"/></Relationships>
</file>

<file path=ppt/slides/_rels/slide142.x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204.emf"/><Relationship Id="rId5" Type="http://schemas.openxmlformats.org/officeDocument/2006/relationships/oleObject" Target="../embeddings/oleObject156.bin"/><Relationship Id="rId4" Type="http://schemas.openxmlformats.org/officeDocument/2006/relationships/image" Target="../media/image203.emf"/></Relationships>
</file>

<file path=ppt/slides/_rels/slide143.xml.rels><?xml version="1.0" encoding="UTF-8" standalone="yes"?>
<Relationships xmlns="http://schemas.openxmlformats.org/package/2006/relationships"><Relationship Id="rId8" Type="http://schemas.openxmlformats.org/officeDocument/2006/relationships/image" Target="../media/image208.emf"/><Relationship Id="rId3" Type="http://schemas.openxmlformats.org/officeDocument/2006/relationships/oleObject" Target="../embeddings/oleObject158.bin"/><Relationship Id="rId7"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207.emf"/><Relationship Id="rId5" Type="http://schemas.openxmlformats.org/officeDocument/2006/relationships/oleObject" Target="../embeddings/oleObject159.bin"/><Relationship Id="rId10" Type="http://schemas.openxmlformats.org/officeDocument/2006/relationships/image" Target="../media/image209.emf"/><Relationship Id="rId4" Type="http://schemas.openxmlformats.org/officeDocument/2006/relationships/image" Target="../media/image206.emf"/><Relationship Id="rId9" Type="http://schemas.openxmlformats.org/officeDocument/2006/relationships/oleObject" Target="../embeddings/oleObject161.bin"/></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217.emf"/><Relationship Id="rId5" Type="http://schemas.openxmlformats.org/officeDocument/2006/relationships/oleObject" Target="../embeddings/oleObject163.bin"/><Relationship Id="rId4" Type="http://schemas.openxmlformats.org/officeDocument/2006/relationships/image" Target="../media/image216.e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219.wmf"/><Relationship Id="rId5" Type="http://schemas.openxmlformats.org/officeDocument/2006/relationships/oleObject" Target="../embeddings/oleObject165.bin"/><Relationship Id="rId4" Type="http://schemas.openxmlformats.org/officeDocument/2006/relationships/image" Target="../media/image218.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21.wmf"/><Relationship Id="rId5" Type="http://schemas.openxmlformats.org/officeDocument/2006/relationships/oleObject" Target="../embeddings/oleObject167.bin"/><Relationship Id="rId4" Type="http://schemas.openxmlformats.org/officeDocument/2006/relationships/image" Target="../media/image220.wmf"/></Relationships>
</file>

<file path=ppt/slides/_rels/slide154.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25.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69.bin"/><Relationship Id="rId5" Type="http://schemas.openxmlformats.org/officeDocument/2006/relationships/image" Target="../media/image224.wmf"/><Relationship Id="rId4" Type="http://schemas.openxmlformats.org/officeDocument/2006/relationships/oleObject" Target="../embeddings/oleObject168.bin"/></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226.png"/></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28.e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72.bin"/><Relationship Id="rId5" Type="http://schemas.openxmlformats.org/officeDocument/2006/relationships/image" Target="../media/image227.emf"/><Relationship Id="rId4" Type="http://schemas.openxmlformats.org/officeDocument/2006/relationships/oleObject" Target="../embeddings/oleObject171.bin"/></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229.emf"/><Relationship Id="rId4" Type="http://schemas.openxmlformats.org/officeDocument/2006/relationships/oleObject" Target="../embeddings/oleObject17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2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2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8" Type="http://schemas.openxmlformats.org/officeDocument/2006/relationships/image" Target="../media/image236.emf"/><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238.e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235.emf"/><Relationship Id="rId11" Type="http://schemas.openxmlformats.org/officeDocument/2006/relationships/oleObject" Target="../embeddings/oleObject178.bin"/><Relationship Id="rId5" Type="http://schemas.openxmlformats.org/officeDocument/2006/relationships/oleObject" Target="../embeddings/oleObject175.bin"/><Relationship Id="rId10" Type="http://schemas.openxmlformats.org/officeDocument/2006/relationships/image" Target="../media/image237.emf"/><Relationship Id="rId4" Type="http://schemas.openxmlformats.org/officeDocument/2006/relationships/image" Target="../media/image234.emf"/><Relationship Id="rId9" Type="http://schemas.openxmlformats.org/officeDocument/2006/relationships/oleObject" Target="../embeddings/oleObject177.bin"/></Relationships>
</file>

<file path=ppt/slides/_rels/slide172.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243.wmf"/><Relationship Id="rId3" Type="http://schemas.openxmlformats.org/officeDocument/2006/relationships/notesSlide" Target="../notesSlides/notesSlide26.xml"/><Relationship Id="rId7" Type="http://schemas.openxmlformats.org/officeDocument/2006/relationships/image" Target="../media/image240.wmf"/><Relationship Id="rId12" Type="http://schemas.openxmlformats.org/officeDocument/2006/relationships/oleObject" Target="../embeddings/oleObject183.bin"/><Relationship Id="rId17" Type="http://schemas.openxmlformats.org/officeDocument/2006/relationships/image" Target="../media/image245.wmf"/><Relationship Id="rId2" Type="http://schemas.openxmlformats.org/officeDocument/2006/relationships/slideLayout" Target="../slideLayouts/slideLayout2.xml"/><Relationship Id="rId16" Type="http://schemas.openxmlformats.org/officeDocument/2006/relationships/oleObject" Target="../embeddings/oleObject185.bin"/><Relationship Id="rId1" Type="http://schemas.openxmlformats.org/officeDocument/2006/relationships/vmlDrawing" Target="../drawings/vmlDrawing50.vml"/><Relationship Id="rId6" Type="http://schemas.openxmlformats.org/officeDocument/2006/relationships/oleObject" Target="../embeddings/oleObject180.bin"/><Relationship Id="rId11" Type="http://schemas.openxmlformats.org/officeDocument/2006/relationships/image" Target="../media/image242.wmf"/><Relationship Id="rId5" Type="http://schemas.openxmlformats.org/officeDocument/2006/relationships/image" Target="../media/image239.wmf"/><Relationship Id="rId15" Type="http://schemas.openxmlformats.org/officeDocument/2006/relationships/image" Target="../media/image244.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241.wmf"/><Relationship Id="rId14" Type="http://schemas.openxmlformats.org/officeDocument/2006/relationships/oleObject" Target="../embeddings/oleObject184.bin"/></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8" Type="http://schemas.openxmlformats.org/officeDocument/2006/relationships/image" Target="../media/image248.emf"/><Relationship Id="rId13"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250.e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47.emf"/><Relationship Id="rId11" Type="http://schemas.openxmlformats.org/officeDocument/2006/relationships/oleObject" Target="../embeddings/oleObject190.bin"/><Relationship Id="rId5" Type="http://schemas.openxmlformats.org/officeDocument/2006/relationships/oleObject" Target="../embeddings/oleObject187.bin"/><Relationship Id="rId10" Type="http://schemas.openxmlformats.org/officeDocument/2006/relationships/image" Target="../media/image249.emf"/><Relationship Id="rId4" Type="http://schemas.openxmlformats.org/officeDocument/2006/relationships/image" Target="../media/image246.emf"/><Relationship Id="rId9" Type="http://schemas.openxmlformats.org/officeDocument/2006/relationships/oleObject" Target="../embeddings/oleObject189.bin"/><Relationship Id="rId14" Type="http://schemas.openxmlformats.org/officeDocument/2006/relationships/image" Target="../media/image251.emf"/></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53.emf"/><Relationship Id="rId5" Type="http://schemas.openxmlformats.org/officeDocument/2006/relationships/oleObject" Target="../embeddings/oleObject193.bin"/><Relationship Id="rId4" Type="http://schemas.openxmlformats.org/officeDocument/2006/relationships/image" Target="../media/image252.emf"/></Relationships>
</file>

<file path=ppt/slides/_rels/slide176.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258.emf"/><Relationship Id="rId3" Type="http://schemas.openxmlformats.org/officeDocument/2006/relationships/notesSlide" Target="../notesSlides/notesSlide27.xml"/><Relationship Id="rId7" Type="http://schemas.openxmlformats.org/officeDocument/2006/relationships/image" Target="../media/image255.emf"/><Relationship Id="rId12" Type="http://schemas.openxmlformats.org/officeDocument/2006/relationships/oleObject" Target="../embeddings/oleObject198.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195.bin"/><Relationship Id="rId11" Type="http://schemas.openxmlformats.org/officeDocument/2006/relationships/image" Target="../media/image257.emf"/><Relationship Id="rId5" Type="http://schemas.openxmlformats.org/officeDocument/2006/relationships/image" Target="../media/image254.emf"/><Relationship Id="rId10" Type="http://schemas.openxmlformats.org/officeDocument/2006/relationships/oleObject" Target="../embeddings/oleObject197.bin"/><Relationship Id="rId4" Type="http://schemas.openxmlformats.org/officeDocument/2006/relationships/oleObject" Target="../embeddings/oleObject194.bin"/><Relationship Id="rId9" Type="http://schemas.openxmlformats.org/officeDocument/2006/relationships/image" Target="../media/image256.emf"/></Relationships>
</file>

<file path=ppt/slides/_rels/slide177.x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6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8" Type="http://schemas.openxmlformats.org/officeDocument/2006/relationships/image" Target="../media/image265.emf"/><Relationship Id="rId3" Type="http://schemas.openxmlformats.org/officeDocument/2006/relationships/oleObject" Target="../embeddings/oleObject199.bin"/><Relationship Id="rId7"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64.emf"/><Relationship Id="rId5" Type="http://schemas.openxmlformats.org/officeDocument/2006/relationships/oleObject" Target="../embeddings/oleObject200.bin"/><Relationship Id="rId4" Type="http://schemas.openxmlformats.org/officeDocument/2006/relationships/image" Target="../media/image263.emf"/></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9.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271.emf"/></Relationships>
</file>

<file path=ppt/slides/_rels/slide195.xml.rels><?xml version="1.0" encoding="UTF-8" standalone="yes"?>
<Relationships xmlns="http://schemas.openxmlformats.org/package/2006/relationships"><Relationship Id="rId8" Type="http://schemas.openxmlformats.org/officeDocument/2006/relationships/image" Target="../media/image274.wmf"/><Relationship Id="rId13"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76.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73.wmf"/><Relationship Id="rId11" Type="http://schemas.openxmlformats.org/officeDocument/2006/relationships/oleObject" Target="../embeddings/oleObject207.bin"/><Relationship Id="rId5" Type="http://schemas.openxmlformats.org/officeDocument/2006/relationships/oleObject" Target="../embeddings/oleObject204.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206.bin"/><Relationship Id="rId14" Type="http://schemas.openxmlformats.org/officeDocument/2006/relationships/image" Target="../media/image277.wmf"/></Relationships>
</file>

<file path=ppt/slides/_rels/slide196.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2.xml"/><Relationship Id="rId1" Type="http://schemas.openxmlformats.org/officeDocument/2006/relationships/vmlDrawing" Target="../drawings/vmlDrawing57.vml"/><Relationship Id="rId5" Type="http://schemas.openxmlformats.org/officeDocument/2006/relationships/image" Target="../media/image279.png"/><Relationship Id="rId4" Type="http://schemas.openxmlformats.org/officeDocument/2006/relationships/image" Target="../media/image278.wmf"/></Relationships>
</file>

<file path=ppt/slides/_rels/slide197.xml.rels><?xml version="1.0" encoding="UTF-8" standalone="yes"?>
<Relationships xmlns="http://schemas.openxmlformats.org/package/2006/relationships"><Relationship Id="rId2" Type="http://schemas.openxmlformats.org/officeDocument/2006/relationships/image" Target="../media/image280.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283.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286.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288.png"/><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oleObject3.bin"/><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emf"/><Relationship Id="rId5" Type="http://schemas.openxmlformats.org/officeDocument/2006/relationships/oleObject" Target="../embeddings/oleObject5.bin"/><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31.emf"/><Relationship Id="rId18" Type="http://schemas.openxmlformats.org/officeDocument/2006/relationships/oleObject" Target="../embeddings/oleObject13.bin"/><Relationship Id="rId3" Type="http://schemas.openxmlformats.org/officeDocument/2006/relationships/notesSlide" Target="../notesSlides/notesSlide6.xml"/><Relationship Id="rId21" Type="http://schemas.openxmlformats.org/officeDocument/2006/relationships/image" Target="../media/image35.emf"/><Relationship Id="rId7" Type="http://schemas.openxmlformats.org/officeDocument/2006/relationships/image" Target="../media/image28.emf"/><Relationship Id="rId12" Type="http://schemas.openxmlformats.org/officeDocument/2006/relationships/oleObject" Target="../embeddings/oleObject10.bin"/><Relationship Id="rId17" Type="http://schemas.openxmlformats.org/officeDocument/2006/relationships/image" Target="../media/image33.emf"/><Relationship Id="rId2" Type="http://schemas.openxmlformats.org/officeDocument/2006/relationships/slideLayout" Target="../slideLayouts/slideLayout2.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23" Type="http://schemas.openxmlformats.org/officeDocument/2006/relationships/image" Target="../media/image36.emf"/><Relationship Id="rId10" Type="http://schemas.openxmlformats.org/officeDocument/2006/relationships/oleObject" Target="../embeddings/oleObject9.bin"/><Relationship Id="rId19" Type="http://schemas.openxmlformats.org/officeDocument/2006/relationships/image" Target="../media/image34.emf"/><Relationship Id="rId4" Type="http://schemas.openxmlformats.org/officeDocument/2006/relationships/oleObject" Target="../embeddings/oleObject6.bin"/><Relationship Id="rId9" Type="http://schemas.openxmlformats.org/officeDocument/2006/relationships/image" Target="../media/image29.emf"/><Relationship Id="rId14" Type="http://schemas.openxmlformats.org/officeDocument/2006/relationships/oleObject" Target="../embeddings/oleObject11.bin"/><Relationship Id="rId22"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8.emf"/><Relationship Id="rId5" Type="http://schemas.openxmlformats.org/officeDocument/2006/relationships/oleObject" Target="../embeddings/oleObject17.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5.emf"/><Relationship Id="rId18" Type="http://schemas.openxmlformats.org/officeDocument/2006/relationships/oleObject" Target="../embeddings/oleObject27.bin"/><Relationship Id="rId3" Type="http://schemas.openxmlformats.org/officeDocument/2006/relationships/notesSlide" Target="../notesSlides/notesSlide7.xml"/><Relationship Id="rId21" Type="http://schemas.openxmlformats.org/officeDocument/2006/relationships/image" Target="../media/image49.emf"/><Relationship Id="rId7" Type="http://schemas.openxmlformats.org/officeDocument/2006/relationships/image" Target="../media/image42.emf"/><Relationship Id="rId12" Type="http://schemas.openxmlformats.org/officeDocument/2006/relationships/oleObject" Target="../embeddings/oleObject24.bin"/><Relationship Id="rId17" Type="http://schemas.openxmlformats.org/officeDocument/2006/relationships/image" Target="../media/image47.emf"/><Relationship Id="rId25" Type="http://schemas.openxmlformats.org/officeDocument/2006/relationships/image" Target="../media/image51.emf"/><Relationship Id="rId2" Type="http://schemas.openxmlformats.org/officeDocument/2006/relationships/slideLayout" Target="../slideLayouts/slideLayout2.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44.emf"/><Relationship Id="rId24" Type="http://schemas.openxmlformats.org/officeDocument/2006/relationships/oleObject" Target="../embeddings/oleObject30.bin"/><Relationship Id="rId5" Type="http://schemas.openxmlformats.org/officeDocument/2006/relationships/image" Target="../media/image41.emf"/><Relationship Id="rId15" Type="http://schemas.openxmlformats.org/officeDocument/2006/relationships/image" Target="../media/image46.emf"/><Relationship Id="rId23" Type="http://schemas.openxmlformats.org/officeDocument/2006/relationships/image" Target="../media/image50.emf"/><Relationship Id="rId10" Type="http://schemas.openxmlformats.org/officeDocument/2006/relationships/oleObject" Target="../embeddings/oleObject23.bin"/><Relationship Id="rId19" Type="http://schemas.openxmlformats.org/officeDocument/2006/relationships/image" Target="../media/image48.emf"/><Relationship Id="rId4" Type="http://schemas.openxmlformats.org/officeDocument/2006/relationships/oleObject" Target="../embeddings/oleObject20.bin"/><Relationship Id="rId9" Type="http://schemas.openxmlformats.org/officeDocument/2006/relationships/image" Target="../media/image43.emf"/><Relationship Id="rId14" Type="http://schemas.openxmlformats.org/officeDocument/2006/relationships/oleObject" Target="../embeddings/oleObject25.bin"/><Relationship Id="rId22" Type="http://schemas.openxmlformats.org/officeDocument/2006/relationships/oleObject" Target="../embeddings/oleObject29.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56.emf"/><Relationship Id="rId18" Type="http://schemas.openxmlformats.org/officeDocument/2006/relationships/oleObject" Target="../embeddings/oleObject38.bin"/><Relationship Id="rId26" Type="http://schemas.openxmlformats.org/officeDocument/2006/relationships/oleObject" Target="../embeddings/oleObject42.bin"/><Relationship Id="rId3" Type="http://schemas.openxmlformats.org/officeDocument/2006/relationships/notesSlide" Target="../notesSlides/notesSlide8.xml"/><Relationship Id="rId21" Type="http://schemas.openxmlformats.org/officeDocument/2006/relationships/image" Target="../media/image60.emf"/><Relationship Id="rId7" Type="http://schemas.openxmlformats.org/officeDocument/2006/relationships/image" Target="../media/image53.emf"/><Relationship Id="rId12" Type="http://schemas.openxmlformats.org/officeDocument/2006/relationships/oleObject" Target="../embeddings/oleObject35.bin"/><Relationship Id="rId17" Type="http://schemas.openxmlformats.org/officeDocument/2006/relationships/image" Target="../media/image58.wmf"/><Relationship Id="rId25" Type="http://schemas.openxmlformats.org/officeDocument/2006/relationships/image" Target="../media/image62.emf"/><Relationship Id="rId2" Type="http://schemas.openxmlformats.org/officeDocument/2006/relationships/slideLayout" Target="../slideLayouts/slideLayout2.xml"/><Relationship Id="rId16" Type="http://schemas.openxmlformats.org/officeDocument/2006/relationships/oleObject" Target="../embeddings/oleObject37.bin"/><Relationship Id="rId20" Type="http://schemas.openxmlformats.org/officeDocument/2006/relationships/oleObject" Target="../embeddings/oleObject39.bin"/><Relationship Id="rId29" Type="http://schemas.openxmlformats.org/officeDocument/2006/relationships/image" Target="../media/image64.emf"/><Relationship Id="rId1" Type="http://schemas.openxmlformats.org/officeDocument/2006/relationships/vmlDrawing" Target="../drawings/vmlDrawing7.vml"/><Relationship Id="rId6" Type="http://schemas.openxmlformats.org/officeDocument/2006/relationships/oleObject" Target="../embeddings/oleObject32.bin"/><Relationship Id="rId11" Type="http://schemas.openxmlformats.org/officeDocument/2006/relationships/image" Target="../media/image55.emf"/><Relationship Id="rId24" Type="http://schemas.openxmlformats.org/officeDocument/2006/relationships/oleObject" Target="../embeddings/oleObject41.bin"/><Relationship Id="rId5" Type="http://schemas.openxmlformats.org/officeDocument/2006/relationships/image" Target="../media/image52.emf"/><Relationship Id="rId15" Type="http://schemas.openxmlformats.org/officeDocument/2006/relationships/image" Target="../media/image57.emf"/><Relationship Id="rId23" Type="http://schemas.openxmlformats.org/officeDocument/2006/relationships/image" Target="../media/image61.emf"/><Relationship Id="rId28" Type="http://schemas.openxmlformats.org/officeDocument/2006/relationships/oleObject" Target="../embeddings/oleObject43.bin"/><Relationship Id="rId10" Type="http://schemas.openxmlformats.org/officeDocument/2006/relationships/oleObject" Target="../embeddings/oleObject34.bin"/><Relationship Id="rId19" Type="http://schemas.openxmlformats.org/officeDocument/2006/relationships/image" Target="../media/image59.emf"/><Relationship Id="rId4" Type="http://schemas.openxmlformats.org/officeDocument/2006/relationships/oleObject" Target="../embeddings/oleObject31.bin"/><Relationship Id="rId9" Type="http://schemas.openxmlformats.org/officeDocument/2006/relationships/image" Target="../media/image54.emf"/><Relationship Id="rId14" Type="http://schemas.openxmlformats.org/officeDocument/2006/relationships/oleObject" Target="../embeddings/oleObject36.bin"/><Relationship Id="rId22" Type="http://schemas.openxmlformats.org/officeDocument/2006/relationships/oleObject" Target="../embeddings/oleObject40.bin"/><Relationship Id="rId27" Type="http://schemas.openxmlformats.org/officeDocument/2006/relationships/image" Target="../media/image63.emf"/></Relationships>
</file>

<file path=ppt/slides/_rels/slide47.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6.e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47.bin"/><Relationship Id="rId14" Type="http://schemas.openxmlformats.org/officeDocument/2006/relationships/image" Target="../media/image7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2.wmf"/><Relationship Id="rId5" Type="http://schemas.openxmlformats.org/officeDocument/2006/relationships/oleObject" Target="../embeddings/oleObject51.bin"/><Relationship Id="rId4" Type="http://schemas.openxmlformats.org/officeDocument/2006/relationships/image" Target="../media/image71.wmf"/></Relationships>
</file>

<file path=ppt/slides/_rels/slide49.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4.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5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82.emf"/><Relationship Id="rId3" Type="http://schemas.openxmlformats.org/officeDocument/2006/relationships/notesSlide" Target="../notesSlides/notesSlide9.xml"/><Relationship Id="rId7" Type="http://schemas.openxmlformats.org/officeDocument/2006/relationships/image" Target="../media/image79.emf"/><Relationship Id="rId12"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9.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e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80.emf"/><Relationship Id="rId14" Type="http://schemas.openxmlformats.org/officeDocument/2006/relationships/oleObject" Target="../embeddings/oleObject6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8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89.wmf"/><Relationship Id="rId4" Type="http://schemas.openxmlformats.org/officeDocument/2006/relationships/oleObject" Target="../embeddings/oleObject65.bin"/></Relationships>
</file>

<file path=ppt/slides/_rels/slide61.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2.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69.bin"/><Relationship Id="rId14" Type="http://schemas.openxmlformats.org/officeDocument/2006/relationships/image" Target="../media/image96.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11.xml"/><Relationship Id="rId7" Type="http://schemas.openxmlformats.org/officeDocument/2006/relationships/image" Target="../media/image98.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73.bin"/><Relationship Id="rId11" Type="http://schemas.openxmlformats.org/officeDocument/2006/relationships/image" Target="../media/image100.emf"/><Relationship Id="rId5" Type="http://schemas.openxmlformats.org/officeDocument/2006/relationships/image" Target="../media/image97.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99.emf"/></Relationships>
</file>

<file path=ppt/slides/_rels/slide64.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105.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02.e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104.emf"/><Relationship Id="rId4" Type="http://schemas.openxmlformats.org/officeDocument/2006/relationships/image" Target="../media/image101.emf"/><Relationship Id="rId9" Type="http://schemas.openxmlformats.org/officeDocument/2006/relationships/oleObject" Target="../embeddings/oleObject79.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110.emf"/><Relationship Id="rId3" Type="http://schemas.openxmlformats.org/officeDocument/2006/relationships/notesSlide" Target="../notesSlides/notesSlide12.xml"/><Relationship Id="rId7" Type="http://schemas.openxmlformats.org/officeDocument/2006/relationships/image" Target="../media/image107.emf"/><Relationship Id="rId12"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82.bin"/><Relationship Id="rId11" Type="http://schemas.openxmlformats.org/officeDocument/2006/relationships/image" Target="../media/image109.emf"/><Relationship Id="rId5" Type="http://schemas.openxmlformats.org/officeDocument/2006/relationships/image" Target="../media/image106.emf"/><Relationship Id="rId15" Type="http://schemas.openxmlformats.org/officeDocument/2006/relationships/image" Target="../media/image111.e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108.emf"/><Relationship Id="rId14" Type="http://schemas.openxmlformats.org/officeDocument/2006/relationships/oleObject" Target="../embeddings/oleObject8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116.emf"/><Relationship Id="rId18" Type="http://schemas.openxmlformats.org/officeDocument/2006/relationships/oleObject" Target="../embeddings/oleObject94.bin"/><Relationship Id="rId3" Type="http://schemas.openxmlformats.org/officeDocument/2006/relationships/notesSlide" Target="../notesSlides/notesSlide13.xml"/><Relationship Id="rId7" Type="http://schemas.openxmlformats.org/officeDocument/2006/relationships/image" Target="../media/image113.emf"/><Relationship Id="rId12" Type="http://schemas.openxmlformats.org/officeDocument/2006/relationships/oleObject" Target="../embeddings/oleObject91.bin"/><Relationship Id="rId17" Type="http://schemas.openxmlformats.org/officeDocument/2006/relationships/image" Target="../media/image118.emf"/><Relationship Id="rId2" Type="http://schemas.openxmlformats.org/officeDocument/2006/relationships/slideLayout" Target="../slideLayouts/slideLayout2.xml"/><Relationship Id="rId16" Type="http://schemas.openxmlformats.org/officeDocument/2006/relationships/oleObject" Target="../embeddings/oleObject93.bin"/><Relationship Id="rId1" Type="http://schemas.openxmlformats.org/officeDocument/2006/relationships/vmlDrawing" Target="../drawings/vmlDrawing18.vml"/><Relationship Id="rId6" Type="http://schemas.openxmlformats.org/officeDocument/2006/relationships/oleObject" Target="../embeddings/oleObject88.bin"/><Relationship Id="rId11" Type="http://schemas.openxmlformats.org/officeDocument/2006/relationships/image" Target="../media/image115.emf"/><Relationship Id="rId5" Type="http://schemas.openxmlformats.org/officeDocument/2006/relationships/image" Target="../media/image112.emf"/><Relationship Id="rId15" Type="http://schemas.openxmlformats.org/officeDocument/2006/relationships/image" Target="../media/image117.emf"/><Relationship Id="rId10" Type="http://schemas.openxmlformats.org/officeDocument/2006/relationships/oleObject" Target="../embeddings/oleObject90.bin"/><Relationship Id="rId19" Type="http://schemas.openxmlformats.org/officeDocument/2006/relationships/image" Target="../media/image119.emf"/><Relationship Id="rId4" Type="http://schemas.openxmlformats.org/officeDocument/2006/relationships/oleObject" Target="../embeddings/oleObject87.bin"/><Relationship Id="rId9" Type="http://schemas.openxmlformats.org/officeDocument/2006/relationships/image" Target="../media/image114.emf"/><Relationship Id="rId14" Type="http://schemas.openxmlformats.org/officeDocument/2006/relationships/oleObject" Target="../embeddings/oleObject9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4099" name="标题 1"/>
          <p:cNvSpPr>
            <a:spLocks noGrp="1"/>
          </p:cNvSpPr>
          <p:nvPr>
            <p:ph type="ctrTitle"/>
          </p:nvPr>
        </p:nvSpPr>
        <p:spPr/>
        <p:txBody>
          <a:bodyPr/>
          <a:lstStyle/>
          <a:p>
            <a:pPr eaLnBrk="1" hangingPunct="1"/>
            <a:r>
              <a:rPr lang="zh-CN" altLang="en-US" smtClean="0"/>
              <a:t>基于统计学方法的数据分析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探索性数据分析（实例）</a:t>
            </a:r>
          </a:p>
        </p:txBody>
      </p:sp>
      <p:sp>
        <p:nvSpPr>
          <p:cNvPr id="14339" name="内容占位符 2"/>
          <p:cNvSpPr>
            <a:spLocks noGrp="1"/>
          </p:cNvSpPr>
          <p:nvPr>
            <p:ph idx="1"/>
          </p:nvPr>
        </p:nvSpPr>
        <p:spPr>
          <a:xfrm>
            <a:off x="250825" y="1268413"/>
            <a:ext cx="8642350" cy="4681537"/>
          </a:xfrm>
        </p:spPr>
        <p:txBody>
          <a:bodyPr/>
          <a:lstStyle/>
          <a:p>
            <a:r>
              <a:rPr lang="zh-CN" altLang="en-US" sz="2000" smtClean="0"/>
              <a:t>借款人地址的分布：</a:t>
            </a:r>
            <a:endParaRPr lang="en-US" altLang="zh-CN" sz="2000" smtClean="0"/>
          </a:p>
          <a:p>
            <a:pPr lvl="1"/>
            <a:r>
              <a:rPr lang="en-US" altLang="zh-CN" sz="1800" smtClean="0"/>
              <a:t>ggplot(data = loandata,aes(BorrowerState)) + </a:t>
            </a:r>
          </a:p>
          <a:p>
            <a:pPr lvl="1"/>
            <a:r>
              <a:rPr lang="en-US" altLang="zh-CN" sz="1800" smtClean="0"/>
              <a:t>  geom_bar(color=I('black'),fill = I('#FFCC22')) +</a:t>
            </a:r>
          </a:p>
          <a:p>
            <a:pPr lvl="1"/>
            <a:r>
              <a:rPr lang="en-US" altLang="zh-CN" sz="1800" smtClean="0"/>
              <a:t>  theme(axis.text.x = element_text(angle = 90))</a:t>
            </a:r>
          </a:p>
          <a:p>
            <a:pPr lvl="1"/>
            <a:r>
              <a:rPr lang="en-US" altLang="zh-CN" sz="1800" smtClean="0"/>
              <a:t>California</a:t>
            </a:r>
            <a:r>
              <a:rPr lang="zh-CN" altLang="en-US" sz="1800" smtClean="0"/>
              <a:t>借款人最多</a:t>
            </a:r>
            <a:r>
              <a:rPr lang="en-US" altLang="zh-CN" sz="1800" smtClean="0"/>
              <a:t>,</a:t>
            </a:r>
            <a:r>
              <a:rPr lang="zh-CN" altLang="en-US" sz="1800" smtClean="0"/>
              <a:t>由网上信息得知</a:t>
            </a:r>
            <a:r>
              <a:rPr lang="en-US" altLang="zh-CN" sz="1800" smtClean="0"/>
              <a:t>,prosper</a:t>
            </a:r>
            <a:r>
              <a:rPr lang="zh-CN" altLang="en-US" sz="1800" smtClean="0"/>
              <a:t>的总部位于旧金山</a:t>
            </a:r>
            <a:r>
              <a:rPr lang="en-US" altLang="zh-CN" sz="1800" smtClean="0"/>
              <a:t>,</a:t>
            </a:r>
            <a:r>
              <a:rPr lang="zh-CN" altLang="en-US" sz="1800" smtClean="0"/>
              <a:t>那么加利福尼亚的客户最多这一点是有实际意义的</a:t>
            </a:r>
            <a:r>
              <a:rPr lang="en-US" altLang="zh-CN" sz="1800" smtClean="0"/>
              <a:t>.</a:t>
            </a:r>
            <a:r>
              <a:rPr lang="zh-CN" altLang="en-US" sz="1800" smtClean="0"/>
              <a:t>而其他几个州也有超过</a:t>
            </a:r>
            <a:r>
              <a:rPr lang="en-US" altLang="zh-CN" sz="1800" smtClean="0"/>
              <a:t>5000</a:t>
            </a:r>
            <a:r>
              <a:rPr lang="zh-CN" altLang="en-US" sz="1800" smtClean="0"/>
              <a:t>的用户</a:t>
            </a:r>
            <a:r>
              <a:rPr lang="en-US" altLang="zh-CN" sz="1800" smtClean="0"/>
              <a:t>,</a:t>
            </a:r>
            <a:r>
              <a:rPr lang="zh-CN" altLang="en-US" sz="1800" smtClean="0"/>
              <a:t>并且大部分是发达城市</a:t>
            </a:r>
            <a:r>
              <a:rPr lang="en-US" altLang="zh-CN" sz="1800" smtClean="0"/>
              <a:t>.</a:t>
            </a:r>
            <a:endParaRPr lang="zh-CN" altLang="en-US" sz="1800" smtClean="0"/>
          </a:p>
        </p:txBody>
      </p:sp>
      <p:pic>
        <p:nvPicPr>
          <p:cNvPr id="1434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608388"/>
            <a:ext cx="792162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相关关系的类型</a:t>
            </a:r>
          </a:p>
        </p:txBody>
      </p:sp>
      <p:sp>
        <p:nvSpPr>
          <p:cNvPr id="35843" name="内容占位符 2"/>
          <p:cNvSpPr>
            <a:spLocks noGrp="1"/>
          </p:cNvSpPr>
          <p:nvPr>
            <p:ph idx="1"/>
          </p:nvPr>
        </p:nvSpPr>
        <p:spPr>
          <a:xfrm>
            <a:off x="107950" y="1196975"/>
            <a:ext cx="6048375" cy="5040313"/>
          </a:xfrm>
        </p:spPr>
        <p:txBody>
          <a:bodyPr/>
          <a:lstStyle/>
          <a:p>
            <a:r>
              <a:rPr lang="zh-CN" altLang="en-US" smtClean="0"/>
              <a:t>按相关关系的形式来分，可分为：</a:t>
            </a:r>
            <a:endParaRPr lang="en-US" altLang="zh-CN" smtClean="0"/>
          </a:p>
          <a:p>
            <a:pPr lvl="1"/>
            <a:r>
              <a:rPr lang="zh-CN" altLang="en-US" b="1" smtClean="0">
                <a:solidFill>
                  <a:srgbClr val="0000FF"/>
                </a:solidFill>
              </a:rPr>
              <a:t>线性相关</a:t>
            </a:r>
            <a:r>
              <a:rPr lang="zh-CN" altLang="en-US" smtClean="0"/>
              <a:t>是指两个相关现象之间，当自变量</a:t>
            </a:r>
            <a:r>
              <a:rPr lang="en-US" altLang="zh-CN" smtClean="0"/>
              <a:t>X</a:t>
            </a:r>
            <a:r>
              <a:rPr lang="zh-CN" altLang="en-US" smtClean="0"/>
              <a:t>的数值发生变动时，因变量</a:t>
            </a:r>
            <a:r>
              <a:rPr lang="en-US" altLang="zh-CN" smtClean="0"/>
              <a:t>y</a:t>
            </a:r>
            <a:r>
              <a:rPr lang="zh-CN" altLang="en-US" smtClean="0"/>
              <a:t>随之发生近似于固定比例的变动，在相关图上的散点近似地表现为直线形式，因此称其为线性相关关系。</a:t>
            </a:r>
          </a:p>
          <a:p>
            <a:pPr lvl="1"/>
            <a:r>
              <a:rPr lang="zh-CN" altLang="en-US" b="1" smtClean="0">
                <a:solidFill>
                  <a:srgbClr val="0000FF"/>
                </a:solidFill>
              </a:rPr>
              <a:t>非线性相关</a:t>
            </a:r>
            <a:r>
              <a:rPr lang="zh-CN" altLang="en-US" smtClean="0"/>
              <a:t>是指两个相关现象之间，当自变量</a:t>
            </a:r>
            <a:r>
              <a:rPr lang="en-US" altLang="zh-CN" smtClean="0"/>
              <a:t>X</a:t>
            </a:r>
            <a:r>
              <a:rPr lang="zh-CN" altLang="en-US" smtClean="0"/>
              <a:t>的数值发生变动时，因变量</a:t>
            </a:r>
            <a:r>
              <a:rPr lang="en-US" altLang="zh-CN" smtClean="0"/>
              <a:t>y</a:t>
            </a:r>
            <a:r>
              <a:rPr lang="zh-CN" altLang="en-US" smtClean="0"/>
              <a:t>也随之发生变动，但这种变动在数值上不成固定比例，在相关图上的散点可表现为抛物线、指数曲线、双曲线等形式，因此称其为非线性相关关系。</a:t>
            </a:r>
            <a:br>
              <a:rPr lang="zh-CN" altLang="en-US" smtClean="0"/>
            </a:br>
            <a:endParaRPr lang="zh-CN" altLang="en-US" smtClean="0"/>
          </a:p>
        </p:txBody>
      </p:sp>
      <p:graphicFrame>
        <p:nvGraphicFramePr>
          <p:cNvPr id="4" name="对象 3"/>
          <p:cNvGraphicFramePr>
            <a:graphicFrameLocks noChangeAspect="1"/>
          </p:cNvGraphicFramePr>
          <p:nvPr/>
        </p:nvGraphicFramePr>
        <p:xfrm>
          <a:off x="6300788" y="1844675"/>
          <a:ext cx="2409825" cy="1516063"/>
        </p:xfrm>
        <a:graphic>
          <a:graphicData uri="http://schemas.openxmlformats.org/presentationml/2006/ole">
            <mc:AlternateContent xmlns:mc="http://schemas.openxmlformats.org/markup-compatibility/2006">
              <mc:Choice xmlns:v="urn:schemas-microsoft-com:vml" Requires="v">
                <p:oleObj spid="_x0000_s103468" name="图表" r:id="rId3" imgW="2409825" imgH="1371600" progId="Excel.Chart.8">
                  <p:embed/>
                </p:oleObj>
              </mc:Choice>
              <mc:Fallback>
                <p:oleObj name="图表" r:id="rId3" imgW="2409825" imgH="1371600" progId="Excel.Chart.8">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1844675"/>
                        <a:ext cx="240982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6300788" y="4076700"/>
          <a:ext cx="2592387" cy="1511300"/>
        </p:xfrm>
        <a:graphic>
          <a:graphicData uri="http://schemas.openxmlformats.org/presentationml/2006/ole">
            <mc:AlternateContent xmlns:mc="http://schemas.openxmlformats.org/markup-compatibility/2006">
              <mc:Choice xmlns:v="urn:schemas-microsoft-com:vml" Requires="v">
                <p:oleObj spid="_x0000_s103469" name="图表" r:id="rId5" imgW="2476500" imgH="1409700" progId="Excel.Chart.8">
                  <p:embed/>
                </p:oleObj>
              </mc:Choice>
              <mc:Fallback>
                <p:oleObj name="图表" r:id="rId5" imgW="2476500" imgH="1409700" progId="Excel.Chart.8">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4076700"/>
                        <a:ext cx="25923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6567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OleChart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相关关系的类型</a:t>
            </a:r>
          </a:p>
        </p:txBody>
      </p:sp>
      <p:sp>
        <p:nvSpPr>
          <p:cNvPr id="36867" name="内容占位符 2"/>
          <p:cNvSpPr>
            <a:spLocks noGrp="1"/>
          </p:cNvSpPr>
          <p:nvPr>
            <p:ph idx="1"/>
          </p:nvPr>
        </p:nvSpPr>
        <p:spPr>
          <a:xfrm>
            <a:off x="468313" y="1484313"/>
            <a:ext cx="5327650" cy="4392612"/>
          </a:xfrm>
        </p:spPr>
        <p:txBody>
          <a:bodyPr/>
          <a:lstStyle/>
          <a:p>
            <a:r>
              <a:rPr lang="zh-CN" altLang="en-US" smtClean="0"/>
              <a:t>按相关程度分，可分为：</a:t>
            </a:r>
            <a:endParaRPr lang="en-US" altLang="zh-CN" smtClean="0"/>
          </a:p>
          <a:p>
            <a:pPr lvl="1"/>
            <a:r>
              <a:rPr lang="zh-CN" altLang="en-US" b="1" smtClean="0">
                <a:solidFill>
                  <a:srgbClr val="0000FF"/>
                </a:solidFill>
              </a:rPr>
              <a:t>完全相关</a:t>
            </a:r>
            <a:r>
              <a:rPr lang="zh-CN" altLang="en-US" smtClean="0"/>
              <a:t>就是相关现象之间的关系是完全确定的关系，因而完全相关关系就是函数关系。</a:t>
            </a:r>
          </a:p>
          <a:p>
            <a:pPr lvl="1"/>
            <a:r>
              <a:rPr lang="zh-CN" altLang="en-US" b="1" smtClean="0">
                <a:solidFill>
                  <a:srgbClr val="0000FF"/>
                </a:solidFill>
              </a:rPr>
              <a:t>不相关</a:t>
            </a:r>
            <a:r>
              <a:rPr lang="zh-CN" altLang="en-US" smtClean="0"/>
              <a:t>是指两现象之间在数量上的变化上各自独立，互不影响。</a:t>
            </a:r>
          </a:p>
          <a:p>
            <a:pPr lvl="1"/>
            <a:r>
              <a:rPr lang="zh-CN" altLang="en-US" b="1" smtClean="0">
                <a:solidFill>
                  <a:srgbClr val="0000FF"/>
                </a:solidFill>
              </a:rPr>
              <a:t>不完全相关</a:t>
            </a:r>
            <a:r>
              <a:rPr lang="zh-CN" altLang="en-US" smtClean="0"/>
              <a:t>就是介于完全相关和不相关之间的一种相关关系。相关分析的对象主要是不完全相关关系。</a:t>
            </a:r>
          </a:p>
          <a:p>
            <a:pPr lvl="1"/>
            <a:endParaRPr lang="zh-CN" altLang="en-US" smtClean="0"/>
          </a:p>
        </p:txBody>
      </p:sp>
      <p:pic>
        <p:nvPicPr>
          <p:cNvPr id="36868" name="图表 5"/>
          <p:cNvPicPr>
            <a:picLocks noChangeArrowheads="1"/>
          </p:cNvPicPr>
          <p:nvPr/>
        </p:nvPicPr>
        <p:blipFill>
          <a:blip r:embed="rId3">
            <a:extLst>
              <a:ext uri="{28A0092B-C50C-407E-A947-70E740481C1C}">
                <a14:useLocalDpi xmlns:a14="http://schemas.microsoft.com/office/drawing/2010/main" val="0"/>
              </a:ext>
            </a:extLst>
          </a:blip>
          <a:srcRect b="-32"/>
          <a:stretch>
            <a:fillRect/>
          </a:stretch>
        </p:blipFill>
        <p:spPr bwMode="auto">
          <a:xfrm>
            <a:off x="6084888" y="1268413"/>
            <a:ext cx="2362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对象 4"/>
          <p:cNvGraphicFramePr>
            <a:graphicFrameLocks noChangeAspect="1"/>
          </p:cNvGraphicFramePr>
          <p:nvPr/>
        </p:nvGraphicFramePr>
        <p:xfrm>
          <a:off x="6099175" y="2924175"/>
          <a:ext cx="2333625" cy="1590675"/>
        </p:xfrm>
        <a:graphic>
          <a:graphicData uri="http://schemas.openxmlformats.org/presentationml/2006/ole">
            <mc:AlternateContent xmlns:mc="http://schemas.openxmlformats.org/markup-compatibility/2006">
              <mc:Choice xmlns:v="urn:schemas-microsoft-com:vml" Requires="v">
                <p:oleObj spid="_x0000_s104471" name="图表" r:id="rId4" imgW="2333625" imgH="1590675" progId="Excel.Chart.8">
                  <p:embed/>
                </p:oleObj>
              </mc:Choice>
              <mc:Fallback>
                <p:oleObj name="图表" r:id="rId4" imgW="2333625" imgH="1590675" progId="Excel.Chart.8">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9175" y="2924175"/>
                        <a:ext cx="23336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72645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相关系数</a:t>
            </a:r>
          </a:p>
        </p:txBody>
      </p:sp>
      <p:sp>
        <p:nvSpPr>
          <p:cNvPr id="37891" name="内容占位符 2"/>
          <p:cNvSpPr>
            <a:spLocks noGrp="1"/>
          </p:cNvSpPr>
          <p:nvPr>
            <p:ph idx="1"/>
          </p:nvPr>
        </p:nvSpPr>
        <p:spPr/>
        <p:txBody>
          <a:bodyPr/>
          <a:lstStyle/>
          <a:p>
            <a:r>
              <a:rPr lang="zh-CN" altLang="en-US" b="1" smtClean="0">
                <a:solidFill>
                  <a:srgbClr val="0000FF"/>
                </a:solidFill>
              </a:rPr>
              <a:t>相关系数</a:t>
            </a:r>
            <a:r>
              <a:rPr lang="zh-CN" altLang="en-US" smtClean="0"/>
              <a:t>是在直线相关条件下，表明两个现象之间相关关系的方向和密切程度的综合性指标。一般用符号</a:t>
            </a:r>
            <a:r>
              <a:rPr lang="en-US" altLang="zh-CN" smtClean="0"/>
              <a:t>r</a:t>
            </a:r>
            <a:r>
              <a:rPr lang="zh-CN" altLang="en-US" smtClean="0"/>
              <a:t>表示。</a:t>
            </a:r>
          </a:p>
          <a:p>
            <a:r>
              <a:rPr lang="zh-CN" altLang="en-US" smtClean="0"/>
              <a:t>对</a:t>
            </a:r>
            <a:r>
              <a:rPr lang="zh-CN" altLang="en-US" b="1" smtClean="0">
                <a:solidFill>
                  <a:srgbClr val="0000FF"/>
                </a:solidFill>
              </a:rPr>
              <a:t>相关系数</a:t>
            </a:r>
            <a:r>
              <a:rPr lang="en-US" altLang="zh-CN" smtClean="0"/>
              <a:t>r</a:t>
            </a:r>
            <a:r>
              <a:rPr lang="zh-CN" altLang="en-US" smtClean="0"/>
              <a:t>的解释如下：</a:t>
            </a:r>
            <a:endParaRPr lang="en-US" altLang="zh-CN" smtClean="0"/>
          </a:p>
          <a:p>
            <a:pPr lvl="1"/>
            <a:r>
              <a:rPr lang="en-US" altLang="zh-CN" smtClean="0"/>
              <a:t>r</a:t>
            </a:r>
            <a:r>
              <a:rPr lang="zh-CN" altLang="en-US" smtClean="0"/>
              <a:t>取正值或负值决定了是正相关还是负相关；</a:t>
            </a:r>
          </a:p>
          <a:p>
            <a:pPr lvl="1"/>
            <a:r>
              <a:rPr lang="en-US" altLang="zh-CN" smtClean="0"/>
              <a:t>r</a:t>
            </a:r>
            <a:r>
              <a:rPr lang="zh-CN" altLang="en-US" smtClean="0"/>
              <a:t>的绝对值，在</a:t>
            </a:r>
            <a:r>
              <a:rPr lang="en-US" altLang="zh-CN" smtClean="0"/>
              <a:t>0</a:t>
            </a:r>
            <a:r>
              <a:rPr lang="zh-CN" altLang="en-US" smtClean="0"/>
              <a:t>与</a:t>
            </a:r>
            <a:r>
              <a:rPr lang="en-US" altLang="zh-CN" smtClean="0"/>
              <a:t>1</a:t>
            </a:r>
            <a:r>
              <a:rPr lang="zh-CN" altLang="en-US" smtClean="0"/>
              <a:t>之间；</a:t>
            </a:r>
          </a:p>
          <a:p>
            <a:pPr lvl="1"/>
            <a:r>
              <a:rPr lang="en-US" altLang="zh-CN" smtClean="0"/>
              <a:t>r</a:t>
            </a:r>
            <a:r>
              <a:rPr lang="zh-CN" altLang="en-US" smtClean="0"/>
              <a:t>的绝对值大小，可说明现象之间相关关系的紧密程度。</a:t>
            </a:r>
          </a:p>
          <a:p>
            <a:endParaRPr lang="zh-CN" altLang="en-US" smtClean="0"/>
          </a:p>
        </p:txBody>
      </p:sp>
    </p:spTree>
    <p:extLst>
      <p:ext uri="{BB962C8B-B14F-4D97-AF65-F5344CB8AC3E}">
        <p14:creationId xmlns:p14="http://schemas.microsoft.com/office/powerpoint/2010/main" val="23903865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相关系数</a:t>
            </a:r>
          </a:p>
        </p:txBody>
      </p:sp>
      <p:sp>
        <p:nvSpPr>
          <p:cNvPr id="38915" name="内容占位符 2"/>
          <p:cNvSpPr>
            <a:spLocks noGrp="1"/>
          </p:cNvSpPr>
          <p:nvPr>
            <p:ph idx="1"/>
          </p:nvPr>
        </p:nvSpPr>
        <p:spPr/>
        <p:txBody>
          <a:bodyPr/>
          <a:lstStyle/>
          <a:p>
            <a:r>
              <a:rPr lang="en-US" altLang="zh-CN" smtClean="0"/>
              <a:t>r = 0, </a:t>
            </a:r>
            <a:r>
              <a:rPr lang="zh-CN" altLang="en-US" smtClean="0"/>
              <a:t>不相关</a:t>
            </a:r>
            <a:endParaRPr lang="en-US" altLang="zh-CN" smtClean="0"/>
          </a:p>
          <a:p>
            <a:r>
              <a:rPr lang="zh-CN" altLang="en-US" smtClean="0"/>
              <a:t>∣</a:t>
            </a:r>
            <a:r>
              <a:rPr lang="en-US" altLang="zh-CN" smtClean="0"/>
              <a:t>r∣&lt; 0.3</a:t>
            </a:r>
            <a:r>
              <a:rPr lang="zh-CN" altLang="en-US" smtClean="0"/>
              <a:t>，为无线性相关；</a:t>
            </a:r>
          </a:p>
          <a:p>
            <a:r>
              <a:rPr lang="en-US" altLang="zh-CN" smtClean="0"/>
              <a:t>0.3≤∣r∣</a:t>
            </a:r>
            <a:r>
              <a:rPr lang="zh-CN" altLang="en-US" smtClean="0"/>
              <a:t>＜</a:t>
            </a:r>
            <a:r>
              <a:rPr lang="en-US" altLang="zh-CN" smtClean="0"/>
              <a:t>0.5</a:t>
            </a:r>
            <a:r>
              <a:rPr lang="zh-CN" altLang="en-US" smtClean="0"/>
              <a:t>，为低度线性相关；</a:t>
            </a:r>
          </a:p>
          <a:p>
            <a:r>
              <a:rPr lang="en-US" altLang="zh-CN" smtClean="0"/>
              <a:t>0.5≤∣r∣</a:t>
            </a:r>
            <a:r>
              <a:rPr lang="zh-CN" altLang="en-US" smtClean="0"/>
              <a:t>＜</a:t>
            </a:r>
            <a:r>
              <a:rPr lang="en-US" altLang="zh-CN" smtClean="0"/>
              <a:t>0.8</a:t>
            </a:r>
            <a:r>
              <a:rPr lang="zh-CN" altLang="en-US" smtClean="0"/>
              <a:t>，为显著线性相关，或中度相关；</a:t>
            </a:r>
          </a:p>
          <a:p>
            <a:r>
              <a:rPr lang="zh-CN" altLang="en-US" smtClean="0"/>
              <a:t>∣</a:t>
            </a:r>
            <a:r>
              <a:rPr lang="en-US" altLang="zh-CN" smtClean="0"/>
              <a:t>r∣≥0.8</a:t>
            </a:r>
            <a:r>
              <a:rPr lang="zh-CN" altLang="en-US" smtClean="0"/>
              <a:t>，一般称为高度线性相关。</a:t>
            </a:r>
            <a:endParaRPr lang="en-US" altLang="zh-CN" smtClean="0"/>
          </a:p>
          <a:p>
            <a:r>
              <a:rPr lang="zh-CN" altLang="en-US" smtClean="0"/>
              <a:t>∣</a:t>
            </a:r>
            <a:r>
              <a:rPr lang="en-US" altLang="zh-CN" smtClean="0"/>
              <a:t>r∣= 1</a:t>
            </a:r>
            <a:r>
              <a:rPr lang="zh-CN" altLang="en-US" smtClean="0"/>
              <a:t>， 完全线性相关</a:t>
            </a:r>
          </a:p>
          <a:p>
            <a:r>
              <a:rPr lang="zh-CN" altLang="en-US" smtClean="0"/>
              <a:t>以上说明必须建立在相关系数通过显著性检验的基础之上</a:t>
            </a:r>
          </a:p>
        </p:txBody>
      </p:sp>
    </p:spTree>
    <p:extLst>
      <p:ext uri="{BB962C8B-B14F-4D97-AF65-F5344CB8AC3E}">
        <p14:creationId xmlns:p14="http://schemas.microsoft.com/office/powerpoint/2010/main" val="20302025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相关系数的计算方法</a:t>
            </a:r>
          </a:p>
        </p:txBody>
      </p:sp>
      <p:sp>
        <p:nvSpPr>
          <p:cNvPr id="39939" name="内容占位符 2"/>
          <p:cNvSpPr>
            <a:spLocks noGrp="1"/>
          </p:cNvSpPr>
          <p:nvPr>
            <p:ph idx="1"/>
          </p:nvPr>
        </p:nvSpPr>
        <p:spPr/>
        <p:txBody>
          <a:bodyPr/>
          <a:lstStyle/>
          <a:p>
            <a:r>
              <a:rPr lang="en-US" altLang="zh-CN" smtClean="0"/>
              <a:t>1.</a:t>
            </a:r>
            <a:r>
              <a:rPr lang="zh-CN" altLang="en-US" smtClean="0"/>
              <a:t>积差法</a:t>
            </a:r>
          </a:p>
          <a:p>
            <a:endParaRPr lang="zh-CN" altLang="en-US" smtClean="0"/>
          </a:p>
        </p:txBody>
      </p:sp>
      <p:graphicFrame>
        <p:nvGraphicFramePr>
          <p:cNvPr id="4" name="对象 3"/>
          <p:cNvGraphicFramePr>
            <a:graphicFrameLocks noChangeAspect="1"/>
          </p:cNvGraphicFramePr>
          <p:nvPr/>
        </p:nvGraphicFramePr>
        <p:xfrm>
          <a:off x="3203575" y="1412875"/>
          <a:ext cx="1800225" cy="1216025"/>
        </p:xfrm>
        <a:graphic>
          <a:graphicData uri="http://schemas.openxmlformats.org/presentationml/2006/ole">
            <mc:AlternateContent xmlns:mc="http://schemas.openxmlformats.org/markup-compatibility/2006">
              <mc:Choice xmlns:v="urn:schemas-microsoft-com:vml" Requires="v">
                <p:oleObj spid="_x0000_s105579" name="公式" r:id="rId3" imgW="736280" imgH="495085" progId="Equation.3">
                  <p:embed/>
                </p:oleObj>
              </mc:Choice>
              <mc:Fallback>
                <p:oleObj name="公式" r:id="rId3" imgW="736280" imgH="495085" progId="Equation.3">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412875"/>
                        <a:ext cx="18002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692275" y="2708275"/>
          <a:ext cx="3311525" cy="833438"/>
        </p:xfrm>
        <a:graphic>
          <a:graphicData uri="http://schemas.openxmlformats.org/presentationml/2006/ole">
            <mc:AlternateContent xmlns:mc="http://schemas.openxmlformats.org/markup-compatibility/2006">
              <mc:Choice xmlns:v="urn:schemas-microsoft-com:vml" Requires="v">
                <p:oleObj spid="_x0000_s105580" name="公式" r:id="rId5" imgW="1548728" imgH="393529" progId="Equation.3">
                  <p:embed/>
                </p:oleObj>
              </mc:Choice>
              <mc:Fallback>
                <p:oleObj name="公式" r:id="rId5" imgW="1548728" imgH="393529" progId="Equation.3">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708275"/>
                        <a:ext cx="331152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对象 5"/>
          <p:cNvGraphicFramePr>
            <a:graphicFrameLocks noChangeAspect="1"/>
          </p:cNvGraphicFramePr>
          <p:nvPr/>
        </p:nvGraphicFramePr>
        <p:xfrm>
          <a:off x="1692275" y="3789363"/>
          <a:ext cx="2808288" cy="977900"/>
        </p:xfrm>
        <a:graphic>
          <a:graphicData uri="http://schemas.openxmlformats.org/presentationml/2006/ole">
            <mc:AlternateContent xmlns:mc="http://schemas.openxmlformats.org/markup-compatibility/2006">
              <mc:Choice xmlns:v="urn:schemas-microsoft-com:vml" Requires="v">
                <p:oleObj spid="_x0000_s105581" name="公式" r:id="rId7" imgW="1282700" imgH="444500" progId="Equation.3">
                  <p:embed/>
                </p:oleObj>
              </mc:Choice>
              <mc:Fallback>
                <p:oleObj name="公式" r:id="rId7" imgW="1282700" imgH="444500" progId="Equation.3">
                  <p:embed/>
                  <p:pic>
                    <p:nvPicPr>
                      <p:cNvPr id="39942"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789363"/>
                        <a:ext cx="28082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对象 6"/>
          <p:cNvGraphicFramePr>
            <a:graphicFrameLocks noChangeAspect="1"/>
          </p:cNvGraphicFramePr>
          <p:nvPr/>
        </p:nvGraphicFramePr>
        <p:xfrm>
          <a:off x="5076825" y="3789363"/>
          <a:ext cx="2879725" cy="987425"/>
        </p:xfrm>
        <a:graphic>
          <a:graphicData uri="http://schemas.openxmlformats.org/presentationml/2006/ole">
            <mc:AlternateContent xmlns:mc="http://schemas.openxmlformats.org/markup-compatibility/2006">
              <mc:Choice xmlns:v="urn:schemas-microsoft-com:vml" Requires="v">
                <p:oleObj spid="_x0000_s105582" name="公式" r:id="rId9" imgW="1307532" imgH="444307" progId="Equation.3">
                  <p:embed/>
                </p:oleObj>
              </mc:Choice>
              <mc:Fallback>
                <p:oleObj name="公式" r:id="rId9" imgW="1307532" imgH="444307" progId="Equation.3">
                  <p:embed/>
                  <p:pic>
                    <p:nvPicPr>
                      <p:cNvPr id="39943"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3789363"/>
                        <a:ext cx="2879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1619250" y="4941888"/>
          <a:ext cx="4897438" cy="1250950"/>
        </p:xfrm>
        <a:graphic>
          <a:graphicData uri="http://schemas.openxmlformats.org/presentationml/2006/ole">
            <mc:AlternateContent xmlns:mc="http://schemas.openxmlformats.org/markup-compatibility/2006">
              <mc:Choice xmlns:v="urn:schemas-microsoft-com:vml" Requires="v">
                <p:oleObj spid="_x0000_s105583" name="公式" r:id="rId11" imgW="2197100" imgH="558800" progId="Equation.3">
                  <p:embed/>
                </p:oleObj>
              </mc:Choice>
              <mc:Fallback>
                <p:oleObj name="公式" r:id="rId11" imgW="2197100" imgH="558800" progId="Equation.3">
                  <p:embed/>
                  <p:pic>
                    <p:nvPicPr>
                      <p:cNvPr id="8"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941888"/>
                        <a:ext cx="48974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587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相关系数的计算方法</a:t>
            </a:r>
          </a:p>
        </p:txBody>
      </p:sp>
      <p:sp>
        <p:nvSpPr>
          <p:cNvPr id="40963" name="内容占位符 2"/>
          <p:cNvSpPr>
            <a:spLocks noGrp="1"/>
          </p:cNvSpPr>
          <p:nvPr>
            <p:ph idx="1"/>
          </p:nvPr>
        </p:nvSpPr>
        <p:spPr/>
        <p:txBody>
          <a:bodyPr/>
          <a:lstStyle/>
          <a:p>
            <a:r>
              <a:rPr lang="en-US" altLang="zh-CN" smtClean="0"/>
              <a:t>2.</a:t>
            </a:r>
            <a:r>
              <a:rPr lang="zh-CN" altLang="en-US" smtClean="0"/>
              <a:t>简捷法 </a:t>
            </a:r>
          </a:p>
        </p:txBody>
      </p:sp>
      <p:graphicFrame>
        <p:nvGraphicFramePr>
          <p:cNvPr id="40964" name="对象 3"/>
          <p:cNvGraphicFramePr>
            <a:graphicFrameLocks noChangeAspect="1"/>
          </p:cNvGraphicFramePr>
          <p:nvPr/>
        </p:nvGraphicFramePr>
        <p:xfrm>
          <a:off x="1258888" y="2852738"/>
          <a:ext cx="5545137" cy="1195387"/>
        </p:xfrm>
        <a:graphic>
          <a:graphicData uri="http://schemas.openxmlformats.org/presentationml/2006/ole">
            <mc:AlternateContent xmlns:mc="http://schemas.openxmlformats.org/markup-compatibility/2006">
              <mc:Choice xmlns:v="urn:schemas-microsoft-com:vml" Requires="v">
                <p:oleObj spid="_x0000_s106519" name="公式" r:id="rId3" imgW="3479800" imgH="673100" progId="Equation.3">
                  <p:embed/>
                </p:oleObj>
              </mc:Choice>
              <mc:Fallback>
                <p:oleObj name="公式" r:id="rId3" imgW="3479800" imgH="673100" progId="Equation.3">
                  <p:embed/>
                  <p:pic>
                    <p:nvPicPr>
                      <p:cNvPr id="4096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852738"/>
                        <a:ext cx="55451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837576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相关系数的显著性检验 </a:t>
            </a:r>
          </a:p>
        </p:txBody>
      </p:sp>
      <p:sp>
        <p:nvSpPr>
          <p:cNvPr id="41987" name="内容占位符 2"/>
          <p:cNvSpPr>
            <a:spLocks noGrp="1"/>
          </p:cNvSpPr>
          <p:nvPr>
            <p:ph idx="1"/>
          </p:nvPr>
        </p:nvSpPr>
        <p:spPr/>
        <p:txBody>
          <a:bodyPr/>
          <a:lstStyle/>
          <a:p>
            <a:r>
              <a:rPr lang="zh-CN" altLang="en-US" dirty="0" smtClean="0"/>
              <a:t>在实际的客观现象分析研究中，相关系数一般都是利用样本数据计算的，因而带有一定的随机性；样本容量越小其可信程度就越差，因此也需要进行检验。即检验样本</a:t>
            </a:r>
            <a:r>
              <a:rPr lang="en-US" altLang="zh-CN" dirty="0" smtClean="0"/>
              <a:t>r</a:t>
            </a:r>
            <a:r>
              <a:rPr lang="zh-CN" altLang="en-US" dirty="0" smtClean="0"/>
              <a:t>值的显著性。</a:t>
            </a:r>
          </a:p>
          <a:p>
            <a:r>
              <a:rPr lang="zh-CN" altLang="en-US" dirty="0" smtClean="0"/>
              <a:t>对总体相关系数 是否等于</a:t>
            </a:r>
            <a:r>
              <a:rPr lang="en-US" altLang="zh-CN" dirty="0" smtClean="0"/>
              <a:t>0</a:t>
            </a:r>
            <a:r>
              <a:rPr lang="zh-CN" altLang="en-US" dirty="0" smtClean="0"/>
              <a:t>进行检验，通常采用</a:t>
            </a:r>
            <a:r>
              <a:rPr lang="en-US" altLang="zh-CN" dirty="0" smtClean="0"/>
              <a:t>t</a:t>
            </a:r>
            <a:r>
              <a:rPr lang="zh-CN" altLang="en-US" dirty="0" smtClean="0"/>
              <a:t>分布来检验</a:t>
            </a:r>
            <a:r>
              <a:rPr lang="en-US" altLang="zh-CN" dirty="0" smtClean="0"/>
              <a:t>r</a:t>
            </a:r>
            <a:r>
              <a:rPr lang="zh-CN" altLang="en-US" dirty="0" smtClean="0"/>
              <a:t>的显著性。即对以下假设进行检验：</a:t>
            </a:r>
          </a:p>
        </p:txBody>
      </p:sp>
      <p:graphicFrame>
        <p:nvGraphicFramePr>
          <p:cNvPr id="41988" name="Object 6"/>
          <p:cNvGraphicFramePr>
            <a:graphicFrameLocks noChangeAspect="1"/>
          </p:cNvGraphicFramePr>
          <p:nvPr/>
        </p:nvGraphicFramePr>
        <p:xfrm>
          <a:off x="971550" y="4292600"/>
          <a:ext cx="1903413" cy="552450"/>
        </p:xfrm>
        <a:graphic>
          <a:graphicData uri="http://schemas.openxmlformats.org/presentationml/2006/ole">
            <mc:AlternateContent xmlns:mc="http://schemas.openxmlformats.org/markup-compatibility/2006">
              <mc:Choice xmlns:v="urn:schemas-microsoft-com:vml" Requires="v">
                <p:oleObj spid="_x0000_s107564" name="公式" r:id="rId3" imgW="787400" imgH="228600" progId="Equation.3">
                  <p:embed/>
                </p:oleObj>
              </mc:Choice>
              <mc:Fallback>
                <p:oleObj name="公式" r:id="rId3" imgW="787400" imgH="228600" progId="Equation.3">
                  <p:embed/>
                  <p:pic>
                    <p:nvPicPr>
                      <p:cNvPr id="4198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92600"/>
                        <a:ext cx="19034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8"/>
          <p:cNvGraphicFramePr>
            <a:graphicFrameLocks noChangeAspect="1"/>
          </p:cNvGraphicFramePr>
          <p:nvPr/>
        </p:nvGraphicFramePr>
        <p:xfrm>
          <a:off x="900113" y="5084763"/>
          <a:ext cx="1728787" cy="525462"/>
        </p:xfrm>
        <a:graphic>
          <a:graphicData uri="http://schemas.openxmlformats.org/presentationml/2006/ole">
            <mc:AlternateContent xmlns:mc="http://schemas.openxmlformats.org/markup-compatibility/2006">
              <mc:Choice xmlns:v="urn:schemas-microsoft-com:vml" Requires="v">
                <p:oleObj spid="_x0000_s107565" name="公式" r:id="rId5" imgW="672808" imgH="215806" progId="Equation.3">
                  <p:embed/>
                </p:oleObj>
              </mc:Choice>
              <mc:Fallback>
                <p:oleObj name="公式" r:id="rId5" imgW="672808" imgH="215806" progId="Equation.3">
                  <p:embed/>
                  <p:pic>
                    <p:nvPicPr>
                      <p:cNvPr id="4198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084763"/>
                        <a:ext cx="172878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0" name="TextBox 5"/>
          <p:cNvSpPr txBox="1">
            <a:spLocks noChangeArrowheads="1"/>
          </p:cNvSpPr>
          <p:nvPr/>
        </p:nvSpPr>
        <p:spPr bwMode="auto">
          <a:xfrm>
            <a:off x="4356100" y="4652963"/>
            <a:ext cx="4464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将所取显著性水平</a:t>
            </a:r>
            <a:r>
              <a:rPr lang="en-US" altLang="zh-CN"/>
              <a:t>α</a:t>
            </a:r>
            <a:r>
              <a:rPr lang="zh-CN" altLang="en-US"/>
              <a:t>与</a:t>
            </a:r>
            <a:r>
              <a:rPr lang="en-US" altLang="zh-CN"/>
              <a:t>P</a:t>
            </a:r>
            <a:r>
              <a:rPr lang="zh-CN" altLang="en-US"/>
              <a:t>值对比</a:t>
            </a:r>
          </a:p>
          <a:p>
            <a:r>
              <a:rPr lang="zh-CN" altLang="en-US"/>
              <a:t>（</a:t>
            </a:r>
            <a:r>
              <a:rPr lang="en-US" altLang="zh-CN"/>
              <a:t>1</a:t>
            </a:r>
            <a:r>
              <a:rPr lang="zh-CN" altLang="en-US"/>
              <a:t>）若</a:t>
            </a:r>
            <a:r>
              <a:rPr lang="en-US" altLang="zh-CN"/>
              <a:t>P&lt;α,</a:t>
            </a:r>
            <a:r>
              <a:rPr lang="zh-CN" altLang="en-US"/>
              <a:t>则在显著性水平</a:t>
            </a:r>
            <a:r>
              <a:rPr lang="en-US" altLang="zh-CN"/>
              <a:t>α</a:t>
            </a:r>
            <a:r>
              <a:rPr lang="zh-CN" altLang="en-US"/>
              <a:t>下拒绝 </a:t>
            </a:r>
            <a:r>
              <a:rPr lang="en-US" altLang="zh-CN"/>
              <a:t>H0</a:t>
            </a:r>
            <a:r>
              <a:rPr lang="zh-CN" altLang="en-US"/>
              <a:t>。</a:t>
            </a:r>
          </a:p>
          <a:p>
            <a:r>
              <a:rPr lang="zh-CN" altLang="en-US"/>
              <a:t>（</a:t>
            </a:r>
            <a:r>
              <a:rPr lang="en-US" altLang="zh-CN"/>
              <a:t>2</a:t>
            </a:r>
            <a:r>
              <a:rPr lang="zh-CN" altLang="en-US"/>
              <a:t>）若</a:t>
            </a:r>
            <a:r>
              <a:rPr lang="en-US" altLang="zh-CN"/>
              <a:t>P&gt;α</a:t>
            </a:r>
            <a:r>
              <a:rPr lang="zh-CN" altLang="en-US"/>
              <a:t>，则在显著性水平</a:t>
            </a:r>
            <a:r>
              <a:rPr lang="en-US" altLang="zh-CN"/>
              <a:t>α</a:t>
            </a:r>
            <a:r>
              <a:rPr lang="zh-CN" altLang="en-US"/>
              <a:t>下接受 </a:t>
            </a:r>
            <a:r>
              <a:rPr lang="en-US" altLang="zh-CN"/>
              <a:t>H0</a:t>
            </a:r>
            <a:r>
              <a:rPr lang="zh-CN" altLang="en-US"/>
              <a:t>。</a:t>
            </a:r>
          </a:p>
          <a:p>
            <a:endParaRPr lang="zh-CN" altLang="en-US"/>
          </a:p>
        </p:txBody>
      </p:sp>
    </p:spTree>
    <p:extLst>
      <p:ext uri="{BB962C8B-B14F-4D97-AF65-F5344CB8AC3E}">
        <p14:creationId xmlns:p14="http://schemas.microsoft.com/office/powerpoint/2010/main" val="23080967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相关分析</a:t>
            </a:r>
          </a:p>
        </p:txBody>
      </p:sp>
      <p:sp>
        <p:nvSpPr>
          <p:cNvPr id="43011" name="内容占位符 2"/>
          <p:cNvSpPr>
            <a:spLocks noGrp="1"/>
          </p:cNvSpPr>
          <p:nvPr>
            <p:ph idx="1"/>
          </p:nvPr>
        </p:nvSpPr>
        <p:spPr>
          <a:xfrm>
            <a:off x="250825" y="1341438"/>
            <a:ext cx="8569325" cy="4679950"/>
          </a:xfrm>
        </p:spPr>
        <p:txBody>
          <a:bodyPr/>
          <a:lstStyle/>
          <a:p>
            <a:r>
              <a:rPr lang="en-US" altLang="zh-CN" sz="2400" smtClean="0"/>
              <a:t>R</a:t>
            </a:r>
            <a:r>
              <a:rPr lang="zh-CN" altLang="en-US" sz="2400" smtClean="0"/>
              <a:t>语言的自带的数据包中</a:t>
            </a:r>
            <a:r>
              <a:rPr lang="en-US" altLang="zh-CN" sz="2400" smtClean="0"/>
              <a:t>states.x77</a:t>
            </a:r>
            <a:r>
              <a:rPr lang="zh-CN" altLang="en-US" sz="2400" smtClean="0"/>
              <a:t>（关于美国</a:t>
            </a:r>
            <a:r>
              <a:rPr lang="en-US" altLang="zh-CN" sz="2400" smtClean="0"/>
              <a:t>50</a:t>
            </a:r>
            <a:r>
              <a:rPr lang="zh-CN" altLang="en-US" sz="2400" smtClean="0"/>
              <a:t>个州的某些数据），第</a:t>
            </a:r>
            <a:r>
              <a:rPr lang="en-US" altLang="zh-CN" sz="2400" smtClean="0"/>
              <a:t>1</a:t>
            </a:r>
            <a:r>
              <a:rPr lang="zh-CN" altLang="en-US" sz="2400" smtClean="0"/>
              <a:t>至</a:t>
            </a:r>
            <a:r>
              <a:rPr lang="en-US" altLang="zh-CN" sz="2400" smtClean="0"/>
              <a:t>6</a:t>
            </a:r>
            <a:r>
              <a:rPr lang="zh-CN" altLang="en-US" sz="2400" smtClean="0"/>
              <a:t>列的数据及其意义如下：</a:t>
            </a:r>
          </a:p>
        </p:txBody>
      </p:sp>
      <p:graphicFrame>
        <p:nvGraphicFramePr>
          <p:cNvPr id="4" name="表格 3"/>
          <p:cNvGraphicFramePr>
            <a:graphicFrameLocks noGrp="1"/>
          </p:cNvGraphicFramePr>
          <p:nvPr/>
        </p:nvGraphicFramePr>
        <p:xfrm>
          <a:off x="755650" y="2492375"/>
          <a:ext cx="7429500" cy="2987677"/>
        </p:xfrm>
        <a:graphic>
          <a:graphicData uri="http://schemas.openxmlformats.org/drawingml/2006/table">
            <a:tbl>
              <a:tblPr/>
              <a:tblGrid>
                <a:gridCol w="2476500">
                  <a:extLst>
                    <a:ext uri="{9D8B030D-6E8A-4147-A177-3AD203B41FA5}">
                      <a16:colId xmlns:a16="http://schemas.microsoft.com/office/drawing/2014/main" val="2276501986"/>
                    </a:ext>
                  </a:extLst>
                </a:gridCol>
                <a:gridCol w="2476500">
                  <a:extLst>
                    <a:ext uri="{9D8B030D-6E8A-4147-A177-3AD203B41FA5}">
                      <a16:colId xmlns:a16="http://schemas.microsoft.com/office/drawing/2014/main" val="1615520075"/>
                    </a:ext>
                  </a:extLst>
                </a:gridCol>
                <a:gridCol w="2476500">
                  <a:extLst>
                    <a:ext uri="{9D8B030D-6E8A-4147-A177-3AD203B41FA5}">
                      <a16:colId xmlns:a16="http://schemas.microsoft.com/office/drawing/2014/main" val="1616852723"/>
                    </a:ext>
                  </a:extLst>
                </a:gridCol>
              </a:tblGrid>
              <a:tr h="426811">
                <a:tc>
                  <a:txBody>
                    <a:bodyPr/>
                    <a:lstStyle/>
                    <a:p>
                      <a:pPr algn="l" fontAlgn="ctr" latinLnBrk="1"/>
                      <a:r>
                        <a:rPr lang="zh-CN" altLang="en-US" sz="1800" b="1">
                          <a:solidFill>
                            <a:srgbClr val="4F4F4F"/>
                          </a:solidFill>
                          <a:effectLst/>
                        </a:rPr>
                        <a:t>列名</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zh-CN" altLang="en-US" sz="1800" b="1" dirty="0">
                          <a:solidFill>
                            <a:srgbClr val="4F4F4F"/>
                          </a:solidFill>
                          <a:effectLst/>
                        </a:rPr>
                        <a:t>解释</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zh-CN" altLang="en-US" sz="1800" b="1">
                          <a:solidFill>
                            <a:srgbClr val="4F4F4F"/>
                          </a:solidFill>
                          <a:effectLst/>
                        </a:rPr>
                        <a:t>单位</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364803915"/>
                  </a:ext>
                </a:extLst>
              </a:tr>
              <a:tr h="426811">
                <a:tc>
                  <a:txBody>
                    <a:bodyPr/>
                    <a:lstStyle/>
                    <a:p>
                      <a:pPr algn="l" fontAlgn="ctr" latinLnBrk="1"/>
                      <a:r>
                        <a:rPr lang="en-US" sz="1800" b="0">
                          <a:solidFill>
                            <a:srgbClr val="4F4F4F"/>
                          </a:solidFill>
                          <a:effectLst/>
                        </a:rPr>
                        <a:t>Population</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a:solidFill>
                            <a:srgbClr val="4F4F4F"/>
                          </a:solidFill>
                          <a:effectLst/>
                        </a:rPr>
                        <a:t>人口</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a:solidFill>
                            <a:srgbClr val="4F4F4F"/>
                          </a:solidFill>
                          <a:effectLst/>
                        </a:rPr>
                        <a:t>人</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5236593"/>
                  </a:ext>
                </a:extLst>
              </a:tr>
              <a:tr h="426811">
                <a:tc>
                  <a:txBody>
                    <a:bodyPr/>
                    <a:lstStyle/>
                    <a:p>
                      <a:pPr algn="l" fontAlgn="ctr" latinLnBrk="1"/>
                      <a:r>
                        <a:rPr lang="en-US" sz="1800" b="0">
                          <a:solidFill>
                            <a:srgbClr val="4F4F4F"/>
                          </a:solidFill>
                          <a:effectLst/>
                        </a:rPr>
                        <a:t>Income</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人均收入</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美元</a:t>
                      </a:r>
                      <a:r>
                        <a:rPr lang="en-US" altLang="zh-CN" sz="1800" b="0">
                          <a:solidFill>
                            <a:srgbClr val="4F4F4F"/>
                          </a:solidFill>
                          <a:effectLst/>
                        </a:rPr>
                        <a:t>/</a:t>
                      </a:r>
                      <a:r>
                        <a:rPr lang="zh-CN" altLang="en-US" sz="1800" b="0">
                          <a:solidFill>
                            <a:srgbClr val="4F4F4F"/>
                          </a:solidFill>
                          <a:effectLst/>
                        </a:rPr>
                        <a:t>人</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614554462"/>
                  </a:ext>
                </a:extLst>
              </a:tr>
              <a:tr h="426811">
                <a:tc>
                  <a:txBody>
                    <a:bodyPr/>
                    <a:lstStyle/>
                    <a:p>
                      <a:pPr algn="l" fontAlgn="ctr" latinLnBrk="1"/>
                      <a:r>
                        <a:rPr lang="en-US" sz="1800" b="0">
                          <a:solidFill>
                            <a:srgbClr val="4F4F4F"/>
                          </a:solidFill>
                          <a:effectLst/>
                        </a:rPr>
                        <a:t>Illiteracy</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dirty="0">
                          <a:solidFill>
                            <a:srgbClr val="4F4F4F"/>
                          </a:solidFill>
                          <a:effectLst/>
                        </a:rPr>
                        <a:t>文盲率</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800" b="0">
                          <a:solidFill>
                            <a:srgbClr val="4F4F4F"/>
                          </a:solidFill>
                          <a:effectLst/>
                        </a:rPr>
                        <a:t>%</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6031152"/>
                  </a:ext>
                </a:extLst>
              </a:tr>
              <a:tr h="426811">
                <a:tc>
                  <a:txBody>
                    <a:bodyPr/>
                    <a:lstStyle/>
                    <a:p>
                      <a:pPr algn="l" fontAlgn="ctr" latinLnBrk="1"/>
                      <a:r>
                        <a:rPr lang="en-US" sz="1800" b="0">
                          <a:solidFill>
                            <a:srgbClr val="4F4F4F"/>
                          </a:solidFill>
                          <a:effectLst/>
                        </a:rPr>
                        <a:t>Life Exp</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预期寿命</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年</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94144880"/>
                  </a:ext>
                </a:extLst>
              </a:tr>
              <a:tr h="426811">
                <a:tc>
                  <a:txBody>
                    <a:bodyPr/>
                    <a:lstStyle/>
                    <a:p>
                      <a:pPr algn="l" fontAlgn="ctr" latinLnBrk="1"/>
                      <a:r>
                        <a:rPr lang="en-US" sz="1800" b="0">
                          <a:solidFill>
                            <a:srgbClr val="4F4F4F"/>
                          </a:solidFill>
                          <a:effectLst/>
                        </a:rPr>
                        <a:t>Murder</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zh-CN" altLang="en-US" sz="1800" b="0">
                          <a:solidFill>
                            <a:srgbClr val="4F4F4F"/>
                          </a:solidFill>
                          <a:effectLst/>
                        </a:rPr>
                        <a:t>谋杀率</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800" b="0">
                          <a:solidFill>
                            <a:srgbClr val="4F4F4F"/>
                          </a:solidFill>
                          <a:effectLst/>
                        </a:rPr>
                        <a:t>%</a:t>
                      </a:r>
                      <a:r>
                        <a:rPr lang="zh-CN" altLang="en-US" sz="1800" b="0">
                          <a:solidFill>
                            <a:srgbClr val="4F4F4F"/>
                          </a:solidFill>
                          <a:effectLst/>
                        </a:rPr>
                        <a:t>（每</a:t>
                      </a:r>
                      <a:r>
                        <a:rPr lang="en-US" altLang="zh-CN" sz="1800" b="0">
                          <a:solidFill>
                            <a:srgbClr val="4F4F4F"/>
                          </a:solidFill>
                          <a:effectLst/>
                        </a:rPr>
                        <a:t>100</a:t>
                      </a:r>
                      <a:r>
                        <a:rPr lang="zh-CN" altLang="en-US" sz="1800" b="0">
                          <a:solidFill>
                            <a:srgbClr val="4F4F4F"/>
                          </a:solidFill>
                          <a:effectLst/>
                        </a:rPr>
                        <a:t>，</a:t>
                      </a:r>
                      <a:r>
                        <a:rPr lang="en-US" altLang="zh-CN" sz="1800" b="0">
                          <a:solidFill>
                            <a:srgbClr val="4F4F4F"/>
                          </a:solidFill>
                          <a:effectLst/>
                        </a:rPr>
                        <a:t>000</a:t>
                      </a:r>
                      <a:r>
                        <a:rPr lang="zh-CN" altLang="en-US" sz="1800" b="0">
                          <a:solidFill>
                            <a:srgbClr val="4F4F4F"/>
                          </a:solidFill>
                          <a:effectLst/>
                        </a:rPr>
                        <a:t>人）</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9343382"/>
                  </a:ext>
                </a:extLst>
              </a:tr>
              <a:tr h="426811">
                <a:tc>
                  <a:txBody>
                    <a:bodyPr/>
                    <a:lstStyle/>
                    <a:p>
                      <a:pPr algn="l" fontAlgn="ctr" latinLnBrk="1"/>
                      <a:r>
                        <a:rPr lang="en-US" sz="1800" b="0">
                          <a:solidFill>
                            <a:srgbClr val="4F4F4F"/>
                          </a:solidFill>
                          <a:effectLst/>
                        </a:rPr>
                        <a:t>HS Grad</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zh-CN" altLang="en-US" sz="1800" b="0">
                          <a:solidFill>
                            <a:srgbClr val="4F4F4F"/>
                          </a:solidFill>
                          <a:effectLst/>
                        </a:rPr>
                        <a:t>高中毕业率</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800" b="0" dirty="0">
                          <a:solidFill>
                            <a:srgbClr val="4F4F4F"/>
                          </a:solidFill>
                          <a:effectLst/>
                        </a:rPr>
                        <a:t>%</a:t>
                      </a:r>
                    </a:p>
                  </a:txBody>
                  <a:tcPr marL="76200" marR="76200" marT="76216" marB="7621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84108807"/>
                  </a:ext>
                </a:extLst>
              </a:tr>
            </a:tbl>
          </a:graphicData>
        </a:graphic>
      </p:graphicFrame>
    </p:spTree>
    <p:extLst>
      <p:ext uri="{BB962C8B-B14F-4D97-AF65-F5344CB8AC3E}">
        <p14:creationId xmlns:p14="http://schemas.microsoft.com/office/powerpoint/2010/main" val="7610692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相关分析</a:t>
            </a:r>
          </a:p>
        </p:txBody>
      </p:sp>
      <p:sp>
        <p:nvSpPr>
          <p:cNvPr id="3" name="内容占位符 2"/>
          <p:cNvSpPr>
            <a:spLocks noGrp="1"/>
          </p:cNvSpPr>
          <p:nvPr>
            <p:ph idx="1"/>
          </p:nvPr>
        </p:nvSpPr>
        <p:spPr>
          <a:xfrm>
            <a:off x="323850" y="1341438"/>
            <a:ext cx="8424863" cy="4679950"/>
          </a:xfrm>
        </p:spPr>
        <p:txBody>
          <a:bodyPr/>
          <a:lstStyle/>
          <a:p>
            <a:pPr>
              <a:defRPr/>
            </a:pPr>
            <a:r>
              <a:rPr lang="zh-CN" altLang="en-US" sz="2400" dirty="0" smtClean="0"/>
              <a:t>计算文盲率（设为</a:t>
            </a:r>
            <a:r>
              <a:rPr lang="en-US" altLang="zh-CN" sz="2400" dirty="0" smtClean="0"/>
              <a:t>x</a:t>
            </a:r>
            <a:r>
              <a:rPr lang="zh-CN" altLang="en-US" sz="2400" dirty="0" smtClean="0"/>
              <a:t>）和预期寿命</a:t>
            </a:r>
            <a:r>
              <a:rPr lang="zh-CN" altLang="en-US" sz="2400" dirty="0"/>
              <a:t>的</a:t>
            </a:r>
            <a:r>
              <a:rPr lang="en-US" altLang="zh-CN" sz="2400" dirty="0" smtClean="0"/>
              <a:t>Pearson</a:t>
            </a:r>
            <a:r>
              <a:rPr lang="zh-CN" altLang="en-US" sz="2400" dirty="0" smtClean="0"/>
              <a:t>相关系数及显著性水平</a:t>
            </a:r>
            <a:r>
              <a:rPr lang="en-US" altLang="zh-CN" sz="2400" dirty="0" smtClean="0"/>
              <a:t>α</a:t>
            </a:r>
          </a:p>
          <a:p>
            <a:pPr marL="0" indent="0">
              <a:buFont typeface="Wingdings" panose="05000000000000000000" pitchFamily="2" charset="2"/>
              <a:buNone/>
              <a:defRPr/>
            </a:pPr>
            <a:r>
              <a:rPr lang="en-US" altLang="zh-CN" sz="2400" dirty="0" smtClean="0"/>
              <a:t>r &lt;- </a:t>
            </a:r>
            <a:r>
              <a:rPr lang="en-US" altLang="zh-CN" sz="2400" dirty="0" err="1" smtClean="0"/>
              <a:t>cor</a:t>
            </a:r>
            <a:r>
              <a:rPr lang="en-US" altLang="zh-CN" sz="2400" dirty="0" smtClean="0"/>
              <a:t>(state.x77[,3],state.x77[,4])</a:t>
            </a:r>
          </a:p>
          <a:p>
            <a:pPr marL="0" indent="0">
              <a:buFont typeface="Wingdings" panose="05000000000000000000" pitchFamily="2" charset="2"/>
              <a:buNone/>
              <a:defRPr/>
            </a:pPr>
            <a:r>
              <a:rPr lang="fr-FR" altLang="zh-CN" sz="2400" dirty="0" smtClean="0"/>
              <a:t>T &lt;- cor.test(state.x77[,3],state.x77[,4])</a:t>
            </a:r>
            <a:endParaRPr lang="zh-CN" altLang="en-US" sz="2400" dirty="0"/>
          </a:p>
        </p:txBody>
      </p:sp>
      <p:pic>
        <p:nvPicPr>
          <p:cNvPr id="440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141663"/>
            <a:ext cx="458152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1953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相关分析</a:t>
            </a:r>
          </a:p>
        </p:txBody>
      </p:sp>
      <p:sp>
        <p:nvSpPr>
          <p:cNvPr id="3" name="内容占位符 2"/>
          <p:cNvSpPr>
            <a:spLocks noGrp="1"/>
          </p:cNvSpPr>
          <p:nvPr>
            <p:ph idx="1"/>
          </p:nvPr>
        </p:nvSpPr>
        <p:spPr>
          <a:xfrm>
            <a:off x="323850" y="1341438"/>
            <a:ext cx="8424863" cy="4679950"/>
          </a:xfrm>
        </p:spPr>
        <p:txBody>
          <a:bodyPr/>
          <a:lstStyle/>
          <a:p>
            <a:pPr>
              <a:defRPr/>
            </a:pPr>
            <a:r>
              <a:rPr lang="zh-CN" altLang="en-US" sz="2000" dirty="0" smtClean="0"/>
              <a:t>计算两两变量间的相关系数</a:t>
            </a:r>
            <a:endParaRPr lang="en-US" altLang="zh-CN" sz="2000" dirty="0" smtClean="0"/>
          </a:p>
          <a:p>
            <a:pPr marL="0" indent="0">
              <a:buFont typeface="Wingdings" panose="05000000000000000000" pitchFamily="2" charset="2"/>
              <a:buNone/>
              <a:defRPr/>
            </a:pPr>
            <a:r>
              <a:rPr lang="en-US" altLang="zh-CN" sz="2000" dirty="0"/>
              <a:t>library(psych)</a:t>
            </a:r>
          </a:p>
          <a:p>
            <a:pPr marL="0" indent="0">
              <a:buFont typeface="Wingdings" panose="05000000000000000000" pitchFamily="2" charset="2"/>
              <a:buNone/>
              <a:defRPr/>
            </a:pPr>
            <a:r>
              <a:rPr lang="en-US" altLang="zh-CN" sz="2000" dirty="0" smtClean="0"/>
              <a:t>w &lt;- state.x77[,1:6]</a:t>
            </a:r>
          </a:p>
          <a:p>
            <a:pPr marL="0" indent="0">
              <a:buFont typeface="Wingdings" panose="05000000000000000000" pitchFamily="2" charset="2"/>
              <a:buNone/>
              <a:defRPr/>
            </a:pPr>
            <a:r>
              <a:rPr lang="en-US" altLang="zh-CN" sz="2000" dirty="0" err="1" smtClean="0"/>
              <a:t>cor</a:t>
            </a:r>
            <a:r>
              <a:rPr lang="en-US" altLang="zh-CN" sz="2000" dirty="0" smtClean="0"/>
              <a:t>(w)</a:t>
            </a:r>
          </a:p>
          <a:p>
            <a:pPr marL="0" indent="0">
              <a:buFont typeface="Wingdings" panose="05000000000000000000" pitchFamily="2" charset="2"/>
              <a:buNone/>
              <a:defRPr/>
            </a:pPr>
            <a:r>
              <a:rPr lang="en-US" altLang="zh-CN" sz="2000" dirty="0" err="1" smtClean="0"/>
              <a:t>corr.test</a:t>
            </a:r>
            <a:r>
              <a:rPr lang="en-US" altLang="zh-CN" sz="2000" dirty="0" smtClean="0"/>
              <a:t>(w, adjust = "none", use = "complete")</a:t>
            </a:r>
            <a:endParaRPr lang="en-US" altLang="zh-CN" sz="2000" dirty="0"/>
          </a:p>
          <a:p>
            <a:pPr marL="0" indent="0">
              <a:buFont typeface="Wingdings" panose="05000000000000000000" pitchFamily="2" charset="2"/>
              <a:buNone/>
              <a:defRPr/>
            </a:pPr>
            <a:endParaRPr lang="en-US" altLang="zh-CN" sz="2000" dirty="0" smtClean="0"/>
          </a:p>
          <a:p>
            <a:pPr marL="0" indent="0">
              <a:buFont typeface="Wingdings" panose="05000000000000000000" pitchFamily="2" charset="2"/>
              <a:buNone/>
              <a:defRPr/>
            </a:pPr>
            <a:endParaRPr lang="en-US" altLang="zh-CN" sz="2000" dirty="0"/>
          </a:p>
          <a:p>
            <a:pPr marL="0" indent="0">
              <a:buFont typeface="Wingdings" panose="05000000000000000000" pitchFamily="2" charset="2"/>
              <a:buNone/>
              <a:defRPr/>
            </a:pPr>
            <a:endParaRPr lang="en-US" altLang="zh-CN" sz="2000" dirty="0" smtClean="0"/>
          </a:p>
          <a:p>
            <a:pPr marL="0" indent="0">
              <a:buFont typeface="Wingdings" panose="05000000000000000000" pitchFamily="2" charset="2"/>
              <a:buNone/>
              <a:defRPr/>
            </a:pPr>
            <a:endParaRPr lang="en-US" altLang="zh-CN" sz="2000" dirty="0" smtClean="0"/>
          </a:p>
          <a:p>
            <a:pPr marL="0" indent="0">
              <a:buFont typeface="Wingdings" panose="05000000000000000000" pitchFamily="2" charset="2"/>
              <a:buNone/>
              <a:defRPr/>
            </a:pPr>
            <a:endParaRPr lang="zh-CN" altLang="en-US" sz="2000" dirty="0"/>
          </a:p>
        </p:txBody>
      </p:sp>
      <p:pic>
        <p:nvPicPr>
          <p:cNvPr id="4506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357563"/>
            <a:ext cx="6477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49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探索性数据分析（实例）</a:t>
            </a:r>
          </a:p>
        </p:txBody>
      </p:sp>
      <p:sp>
        <p:nvSpPr>
          <p:cNvPr id="15363" name="内容占位符 2"/>
          <p:cNvSpPr>
            <a:spLocks noGrp="1"/>
          </p:cNvSpPr>
          <p:nvPr>
            <p:ph idx="1"/>
          </p:nvPr>
        </p:nvSpPr>
        <p:spPr>
          <a:xfrm>
            <a:off x="250825" y="1341438"/>
            <a:ext cx="8642350" cy="4608512"/>
          </a:xfrm>
        </p:spPr>
        <p:txBody>
          <a:bodyPr/>
          <a:lstStyle/>
          <a:p>
            <a:r>
              <a:rPr lang="zh-CN" altLang="en-US" sz="2000" smtClean="0"/>
              <a:t>借款人收入分布</a:t>
            </a:r>
            <a:endParaRPr lang="en-US" altLang="zh-CN" sz="2000" smtClean="0"/>
          </a:p>
          <a:p>
            <a:pPr lvl="1"/>
            <a:r>
              <a:rPr lang="en-US" altLang="zh-CN" sz="1600" smtClean="0"/>
              <a:t>loandata$IncomeRange&lt;-ordered(loandata$IncomeRange,levels=c("Not displayed",                                                "Not employed","$0", "$1-24,999", "$25,000-49,999", "$50,000-74,999", "75,000-99,999","$100,000+"))</a:t>
            </a:r>
          </a:p>
          <a:p>
            <a:pPr lvl="1"/>
            <a:r>
              <a:rPr lang="en-US" altLang="zh-CN" sz="1600" smtClean="0"/>
              <a:t>ggplot(data = loandata,aes(IncomeRange)) +  geom_bar(color = I('black'),fill = I('#FF77FF'))</a:t>
            </a:r>
          </a:p>
          <a:p>
            <a:pPr lvl="1"/>
            <a:r>
              <a:rPr lang="zh-CN" altLang="en-US" sz="1600" smtClean="0"/>
              <a:t>借款人收入缺失的就有超过</a:t>
            </a:r>
            <a:r>
              <a:rPr lang="en-US" altLang="zh-CN" sz="1600" smtClean="0"/>
              <a:t>1W</a:t>
            </a:r>
            <a:r>
              <a:rPr lang="zh-CN" altLang="en-US" sz="1600" smtClean="0"/>
              <a:t>的数据</a:t>
            </a:r>
            <a:r>
              <a:rPr lang="en-US" altLang="zh-CN" sz="1600" smtClean="0"/>
              <a:t>,</a:t>
            </a:r>
            <a:r>
              <a:rPr lang="zh-CN" altLang="en-US" sz="1600" smtClean="0"/>
              <a:t>并且</a:t>
            </a:r>
            <a:r>
              <a:rPr lang="en-US" altLang="zh-CN" sz="1600" smtClean="0"/>
              <a:t>0</a:t>
            </a:r>
            <a:r>
              <a:rPr lang="zh-CN" altLang="en-US" sz="1600" smtClean="0"/>
              <a:t>收入群体以及没有工作的群体也占有一定的比例</a:t>
            </a:r>
            <a:r>
              <a:rPr lang="en-US" altLang="zh-CN" sz="1600" smtClean="0"/>
              <a:t>,</a:t>
            </a:r>
            <a:r>
              <a:rPr lang="zh-CN" altLang="en-US" sz="1600" smtClean="0"/>
              <a:t>而其他大部分借款人的收入在</a:t>
            </a:r>
            <a:r>
              <a:rPr lang="en-US" altLang="zh-CN" sz="1600" smtClean="0"/>
              <a:t>$25000--$75000</a:t>
            </a:r>
            <a:r>
              <a:rPr lang="zh-CN" altLang="en-US" sz="1600" smtClean="0"/>
              <a:t>之间</a:t>
            </a:r>
            <a:r>
              <a:rPr lang="en-US" altLang="zh-CN" sz="1600" smtClean="0"/>
              <a:t>.</a:t>
            </a:r>
            <a:endParaRPr lang="zh-CN" altLang="en-US" sz="1600" smtClean="0"/>
          </a:p>
        </p:txBody>
      </p:sp>
      <p:pic>
        <p:nvPicPr>
          <p:cNvPr id="1536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89363"/>
            <a:ext cx="7164387"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相关分析</a:t>
            </a:r>
          </a:p>
        </p:txBody>
      </p:sp>
      <p:sp>
        <p:nvSpPr>
          <p:cNvPr id="46083" name="内容占位符 2"/>
          <p:cNvSpPr>
            <a:spLocks noGrp="1"/>
          </p:cNvSpPr>
          <p:nvPr>
            <p:ph idx="1"/>
          </p:nvPr>
        </p:nvSpPr>
        <p:spPr>
          <a:xfrm>
            <a:off x="323850" y="1341438"/>
            <a:ext cx="8424863" cy="4679950"/>
          </a:xfrm>
        </p:spPr>
        <p:txBody>
          <a:bodyPr/>
          <a:lstStyle/>
          <a:p>
            <a:r>
              <a:rPr lang="zh-CN" altLang="en-US" sz="2000" smtClean="0"/>
              <a:t>具有显著性相关关系（设显著性水平为</a:t>
            </a:r>
            <a:r>
              <a:rPr lang="en-US" altLang="zh-CN" sz="2000" smtClean="0"/>
              <a:t>0.05</a:t>
            </a:r>
            <a:r>
              <a:rPr lang="zh-CN" altLang="en-US" sz="2000" smtClean="0"/>
              <a:t>，即超过</a:t>
            </a:r>
            <a:r>
              <a:rPr lang="en-US" altLang="zh-CN" sz="2000" smtClean="0"/>
              <a:t>95%</a:t>
            </a:r>
            <a:r>
              <a:rPr lang="zh-CN" altLang="en-US" sz="2000" smtClean="0"/>
              <a:t>的概率有相关关系）的两两变量有：</a:t>
            </a:r>
          </a:p>
        </p:txBody>
      </p:sp>
      <p:graphicFrame>
        <p:nvGraphicFramePr>
          <p:cNvPr id="4" name="表格 3"/>
          <p:cNvGraphicFramePr>
            <a:graphicFrameLocks noGrp="1"/>
          </p:cNvGraphicFramePr>
          <p:nvPr/>
        </p:nvGraphicFramePr>
        <p:xfrm>
          <a:off x="611188" y="2060575"/>
          <a:ext cx="7848600" cy="4251324"/>
        </p:xfrm>
        <a:graphic>
          <a:graphicData uri="http://schemas.openxmlformats.org/drawingml/2006/table">
            <a:tbl>
              <a:tblPr/>
              <a:tblGrid>
                <a:gridCol w="2616200">
                  <a:extLst>
                    <a:ext uri="{9D8B030D-6E8A-4147-A177-3AD203B41FA5}">
                      <a16:colId xmlns:a16="http://schemas.microsoft.com/office/drawing/2014/main" val="131824280"/>
                    </a:ext>
                  </a:extLst>
                </a:gridCol>
                <a:gridCol w="2616200">
                  <a:extLst>
                    <a:ext uri="{9D8B030D-6E8A-4147-A177-3AD203B41FA5}">
                      <a16:colId xmlns:a16="http://schemas.microsoft.com/office/drawing/2014/main" val="2342802746"/>
                    </a:ext>
                  </a:extLst>
                </a:gridCol>
                <a:gridCol w="2616200">
                  <a:extLst>
                    <a:ext uri="{9D8B030D-6E8A-4147-A177-3AD203B41FA5}">
                      <a16:colId xmlns:a16="http://schemas.microsoft.com/office/drawing/2014/main" val="646949282"/>
                    </a:ext>
                  </a:extLst>
                </a:gridCol>
              </a:tblGrid>
              <a:tr h="386484">
                <a:tc>
                  <a:txBody>
                    <a:bodyPr/>
                    <a:lstStyle/>
                    <a:p>
                      <a:pPr algn="l" fontAlgn="ctr" latinLnBrk="1"/>
                      <a:r>
                        <a:rPr lang="zh-CN" altLang="en-US" sz="1600" b="1">
                          <a:solidFill>
                            <a:srgbClr val="4F4F4F"/>
                          </a:solidFill>
                          <a:effectLst/>
                        </a:rPr>
                        <a:t>变量</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en-US" sz="1600" b="1">
                          <a:solidFill>
                            <a:srgbClr val="4F4F4F"/>
                          </a:solidFill>
                          <a:effectLst/>
                        </a:rPr>
                        <a:t>P</a:t>
                      </a:r>
                      <a:r>
                        <a:rPr lang="zh-CN" altLang="en-US" sz="1600" b="1">
                          <a:solidFill>
                            <a:srgbClr val="4F4F4F"/>
                          </a:solidFill>
                          <a:effectLst/>
                        </a:rPr>
                        <a:t>值</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1"/>
                      <a:r>
                        <a:rPr lang="en-US" sz="1600" b="1">
                          <a:solidFill>
                            <a:srgbClr val="4F4F4F"/>
                          </a:solidFill>
                          <a:effectLst/>
                        </a:rPr>
                        <a:t>r</a:t>
                      </a:r>
                      <a:r>
                        <a:rPr lang="zh-CN" altLang="en-US" sz="1600" b="1">
                          <a:solidFill>
                            <a:srgbClr val="4F4F4F"/>
                          </a:solidFill>
                          <a:effectLst/>
                        </a:rPr>
                        <a:t>值</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2766780445"/>
                  </a:ext>
                </a:extLst>
              </a:tr>
              <a:tr h="386484">
                <a:tc>
                  <a:txBody>
                    <a:bodyPr/>
                    <a:lstStyle/>
                    <a:p>
                      <a:pPr algn="l" fontAlgn="ctr" latinLnBrk="1"/>
                      <a:r>
                        <a:rPr lang="en-US" sz="1600" b="0">
                          <a:solidFill>
                            <a:srgbClr val="4F4F4F"/>
                          </a:solidFill>
                          <a:effectLst/>
                        </a:rPr>
                        <a:t>Population，Murder</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0.01</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0.34</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77429934"/>
                  </a:ext>
                </a:extLst>
              </a:tr>
              <a:tr h="386484">
                <a:tc>
                  <a:txBody>
                    <a:bodyPr/>
                    <a:lstStyle/>
                    <a:p>
                      <a:pPr algn="l" fontAlgn="ctr" latinLnBrk="1"/>
                      <a:r>
                        <a:rPr lang="en-US" sz="1600" b="0">
                          <a:solidFill>
                            <a:srgbClr val="4F4F4F"/>
                          </a:solidFill>
                          <a:effectLst/>
                        </a:rPr>
                        <a:t>Income， Illiteracy</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-0.44</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648746778"/>
                  </a:ext>
                </a:extLst>
              </a:tr>
              <a:tr h="386484">
                <a:tc>
                  <a:txBody>
                    <a:bodyPr/>
                    <a:lstStyle/>
                    <a:p>
                      <a:pPr algn="l" fontAlgn="ctr" latinLnBrk="1"/>
                      <a:r>
                        <a:rPr lang="en-US" sz="1600" b="0">
                          <a:solidFill>
                            <a:srgbClr val="4F4F4F"/>
                          </a:solidFill>
                          <a:effectLst/>
                        </a:rPr>
                        <a:t>Income，Life Exp</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0.02</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0.34</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78456768"/>
                  </a:ext>
                </a:extLst>
              </a:tr>
              <a:tr h="386484">
                <a:tc>
                  <a:txBody>
                    <a:bodyPr/>
                    <a:lstStyle/>
                    <a:p>
                      <a:pPr algn="l" fontAlgn="ctr" latinLnBrk="1"/>
                      <a:r>
                        <a:rPr lang="en-US" sz="1600" b="0">
                          <a:solidFill>
                            <a:srgbClr val="4F4F4F"/>
                          </a:solidFill>
                          <a:effectLst/>
                        </a:rPr>
                        <a:t>Income，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0.62</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132123464"/>
                  </a:ext>
                </a:extLst>
              </a:tr>
              <a:tr h="386484">
                <a:tc>
                  <a:txBody>
                    <a:bodyPr/>
                    <a:lstStyle/>
                    <a:p>
                      <a:pPr algn="l" fontAlgn="ctr" latinLnBrk="1"/>
                      <a:r>
                        <a:rPr lang="en-US" sz="1600" b="0">
                          <a:solidFill>
                            <a:srgbClr val="4F4F4F"/>
                          </a:solidFill>
                          <a:effectLst/>
                        </a:rPr>
                        <a:t>Illiteracy， Life Exp</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-0.59</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8113610"/>
                  </a:ext>
                </a:extLst>
              </a:tr>
              <a:tr h="386484">
                <a:tc>
                  <a:txBody>
                    <a:bodyPr/>
                    <a:lstStyle/>
                    <a:p>
                      <a:pPr algn="l" fontAlgn="ctr" latinLnBrk="1"/>
                      <a:r>
                        <a:rPr lang="en-US" sz="1600" b="0">
                          <a:solidFill>
                            <a:srgbClr val="4F4F4F"/>
                          </a:solidFill>
                          <a:effectLst/>
                        </a:rPr>
                        <a:t>Illiteracy， Murder</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0.70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507117022"/>
                  </a:ext>
                </a:extLst>
              </a:tr>
              <a:tr h="386484">
                <a:tc>
                  <a:txBody>
                    <a:bodyPr/>
                    <a:lstStyle/>
                    <a:p>
                      <a:pPr algn="l" fontAlgn="ctr" latinLnBrk="1"/>
                      <a:r>
                        <a:rPr lang="en-US" sz="1600" b="0">
                          <a:solidFill>
                            <a:srgbClr val="4F4F4F"/>
                          </a:solidFill>
                          <a:effectLst/>
                        </a:rPr>
                        <a:t>Illiteracy，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-0.66</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07002212"/>
                  </a:ext>
                </a:extLst>
              </a:tr>
              <a:tr h="386484">
                <a:tc>
                  <a:txBody>
                    <a:bodyPr/>
                    <a:lstStyle/>
                    <a:p>
                      <a:pPr algn="l" fontAlgn="ctr" latinLnBrk="1"/>
                      <a:r>
                        <a:rPr lang="en-US" sz="1600" b="0">
                          <a:solidFill>
                            <a:srgbClr val="4F4F4F"/>
                          </a:solidFill>
                          <a:effectLst/>
                        </a:rPr>
                        <a:t>Life Exp，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0.58</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416590954"/>
                  </a:ext>
                </a:extLst>
              </a:tr>
              <a:tr h="386484">
                <a:tc>
                  <a:txBody>
                    <a:bodyPr/>
                    <a:lstStyle/>
                    <a:p>
                      <a:pPr algn="l" fontAlgn="ctr" latinLnBrk="1"/>
                      <a:r>
                        <a:rPr lang="en-US" sz="1600" b="0">
                          <a:solidFill>
                            <a:srgbClr val="4F4F4F"/>
                          </a:solidFill>
                          <a:effectLst/>
                        </a:rPr>
                        <a:t>Life Exp， Murder</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1"/>
                      <a:r>
                        <a:rPr lang="en-US" altLang="zh-CN" sz="1600" b="0">
                          <a:solidFill>
                            <a:srgbClr val="4F4F4F"/>
                          </a:solidFill>
                          <a:effectLst/>
                        </a:rPr>
                        <a:t>-0.78</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1057565"/>
                  </a:ext>
                </a:extLst>
              </a:tr>
              <a:tr h="386484">
                <a:tc>
                  <a:txBody>
                    <a:bodyPr/>
                    <a:lstStyle/>
                    <a:p>
                      <a:pPr algn="l" fontAlgn="ctr" latinLnBrk="1"/>
                      <a:r>
                        <a:rPr lang="en-US" sz="1600" b="0">
                          <a:solidFill>
                            <a:srgbClr val="4F4F4F"/>
                          </a:solidFill>
                          <a:effectLst/>
                        </a:rPr>
                        <a:t>Murder， HS Grad</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a:solidFill>
                            <a:srgbClr val="4F4F4F"/>
                          </a:solidFill>
                          <a:effectLst/>
                        </a:rPr>
                        <a:t>0.00</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1"/>
                      <a:r>
                        <a:rPr lang="en-US" altLang="zh-CN" sz="1600" b="0" dirty="0">
                          <a:solidFill>
                            <a:srgbClr val="4F4F4F"/>
                          </a:solidFill>
                          <a:effectLst/>
                        </a:rPr>
                        <a:t>-0.49</a:t>
                      </a:r>
                    </a:p>
                  </a:txBody>
                  <a:tcPr marL="71307" marR="71307" marT="71314" marB="7131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358949694"/>
                  </a:ext>
                </a:extLst>
              </a:tr>
            </a:tbl>
          </a:graphicData>
        </a:graphic>
      </p:graphicFrame>
    </p:spTree>
    <p:extLst>
      <p:ext uri="{BB962C8B-B14F-4D97-AF65-F5344CB8AC3E}">
        <p14:creationId xmlns:p14="http://schemas.microsoft.com/office/powerpoint/2010/main" val="28575262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相关分析</a:t>
            </a:r>
          </a:p>
        </p:txBody>
      </p:sp>
      <p:sp>
        <p:nvSpPr>
          <p:cNvPr id="47107" name="内容占位符 2"/>
          <p:cNvSpPr>
            <a:spLocks noGrp="1"/>
          </p:cNvSpPr>
          <p:nvPr>
            <p:ph idx="1"/>
          </p:nvPr>
        </p:nvSpPr>
        <p:spPr>
          <a:xfrm>
            <a:off x="468313" y="1484313"/>
            <a:ext cx="4032250" cy="4392612"/>
          </a:xfrm>
        </p:spPr>
        <p:txBody>
          <a:bodyPr/>
          <a:lstStyle/>
          <a:p>
            <a:r>
              <a:rPr lang="zh-CN" altLang="en-US" smtClean="0"/>
              <a:t>案例</a:t>
            </a:r>
            <a:r>
              <a:rPr lang="en-US" altLang="zh-CN" smtClean="0"/>
              <a:t>1. </a:t>
            </a:r>
            <a:r>
              <a:rPr lang="zh-CN" altLang="en-US" smtClean="0"/>
              <a:t>根据某市某年市区分月统计的平均温度和日照时数数据，分析该地区平均温度和日照时数的相关性。</a:t>
            </a:r>
            <a:r>
              <a:rPr lang="en-US" altLang="zh-CN" smtClean="0"/>
              <a:t>(</a:t>
            </a:r>
            <a:r>
              <a:rPr lang="zh-CN" altLang="en-US" smtClean="0"/>
              <a:t>数据见</a:t>
            </a:r>
            <a:r>
              <a:rPr lang="en-US" altLang="zh-CN" smtClean="0"/>
              <a:t>corpearson.csv)</a:t>
            </a:r>
            <a:endParaRPr lang="zh-CN" altLang="en-US" smtClean="0"/>
          </a:p>
        </p:txBody>
      </p:sp>
      <p:pic>
        <p:nvPicPr>
          <p:cNvPr id="4710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30750" y="1449388"/>
            <a:ext cx="38576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45882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相关分析</a:t>
            </a:r>
          </a:p>
        </p:txBody>
      </p:sp>
      <p:sp>
        <p:nvSpPr>
          <p:cNvPr id="3" name="内容占位符 2"/>
          <p:cNvSpPr>
            <a:spLocks noGrp="1"/>
          </p:cNvSpPr>
          <p:nvPr>
            <p:ph idx="1"/>
          </p:nvPr>
        </p:nvSpPr>
        <p:spPr/>
        <p:txBody>
          <a:bodyPr/>
          <a:lstStyle/>
          <a:p>
            <a:pPr>
              <a:defRPr/>
            </a:pPr>
            <a:r>
              <a:rPr lang="en-US" altLang="zh-CN" sz="2400" dirty="0" smtClean="0"/>
              <a:t>R</a:t>
            </a:r>
            <a:r>
              <a:rPr lang="zh-CN" altLang="en-US" sz="2400" dirty="0" smtClean="0"/>
              <a:t>语言</a:t>
            </a:r>
            <a:r>
              <a:rPr lang="en-US" altLang="zh-CN" sz="2400" dirty="0" err="1"/>
              <a:t>pearson</a:t>
            </a:r>
            <a:r>
              <a:rPr lang="zh-CN" altLang="en-US" sz="2400" dirty="0" smtClean="0"/>
              <a:t>相关系数分析：</a:t>
            </a:r>
            <a:endParaRPr lang="en-US" altLang="zh-CN" sz="2400" dirty="0" smtClean="0"/>
          </a:p>
          <a:p>
            <a:pPr>
              <a:defRPr/>
            </a:pPr>
            <a:endParaRPr lang="en-US" altLang="zh-CN" sz="2400" dirty="0"/>
          </a:p>
          <a:p>
            <a:pPr marL="0" indent="0">
              <a:buFont typeface="Wingdings" panose="05000000000000000000" pitchFamily="2" charset="2"/>
              <a:buNone/>
              <a:defRPr/>
            </a:pPr>
            <a:r>
              <a:rPr lang="en-US" altLang="zh-CN" sz="2400" dirty="0" smtClean="0"/>
              <a:t>w &lt;- read.csv("d:/tmp/corpearson.csv",header=TRUE)</a:t>
            </a:r>
          </a:p>
          <a:p>
            <a:pPr marL="0" indent="0">
              <a:buFont typeface="Wingdings" panose="05000000000000000000" pitchFamily="2" charset="2"/>
              <a:buNone/>
              <a:defRPr/>
            </a:pPr>
            <a:r>
              <a:rPr lang="en-US" altLang="zh-CN" sz="2400" dirty="0" err="1" smtClean="0"/>
              <a:t>cor.test</a:t>
            </a:r>
            <a:r>
              <a:rPr lang="en-US" altLang="zh-CN" sz="2400" dirty="0" smtClean="0"/>
              <a:t>(</a:t>
            </a:r>
            <a:r>
              <a:rPr lang="en-US" altLang="zh-CN" sz="2400" dirty="0" err="1" smtClean="0"/>
              <a:t>w$avgtemp,w$sunshine</a:t>
            </a:r>
            <a:r>
              <a:rPr lang="en-US" altLang="zh-CN" sz="2400" dirty="0" smtClean="0"/>
              <a:t>)</a:t>
            </a:r>
            <a:endParaRPr lang="zh-CN" altLang="en-US" sz="2400" dirty="0"/>
          </a:p>
        </p:txBody>
      </p:sp>
      <p:pic>
        <p:nvPicPr>
          <p:cNvPr id="4813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573463"/>
            <a:ext cx="51450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文本框 6"/>
          <p:cNvSpPr txBox="1">
            <a:spLocks noChangeArrowheads="1"/>
          </p:cNvSpPr>
          <p:nvPr/>
        </p:nvSpPr>
        <p:spPr bwMode="auto">
          <a:xfrm>
            <a:off x="611188" y="5483225"/>
            <a:ext cx="741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因为</a:t>
            </a:r>
            <a:r>
              <a:rPr lang="en-US" altLang="zh-CN" b="1"/>
              <a:t>p</a:t>
            </a:r>
            <a:r>
              <a:rPr lang="zh-CN" altLang="en-US" b="1"/>
              <a:t>值</a:t>
            </a:r>
            <a:r>
              <a:rPr lang="en-US" altLang="zh-CN" b="1"/>
              <a:t>=0.004  &lt; 0.05, </a:t>
            </a:r>
            <a:r>
              <a:rPr lang="zh-CN" altLang="en-US" b="1"/>
              <a:t>故认为平均温度和日照时数是显著相关的，相关系数为</a:t>
            </a:r>
            <a:r>
              <a:rPr lang="en-US" altLang="zh-CN" b="1"/>
              <a:t>0.7578207</a:t>
            </a:r>
            <a:endParaRPr lang="zh-CN" altLang="en-US" b="1"/>
          </a:p>
        </p:txBody>
      </p:sp>
    </p:spTree>
    <p:extLst>
      <p:ext uri="{BB962C8B-B14F-4D97-AF65-F5344CB8AC3E}">
        <p14:creationId xmlns:p14="http://schemas.microsoft.com/office/powerpoint/2010/main" val="452804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偏相关分析</a:t>
            </a:r>
          </a:p>
        </p:txBody>
      </p:sp>
      <p:sp>
        <p:nvSpPr>
          <p:cNvPr id="49155" name="内容占位符 2"/>
          <p:cNvSpPr>
            <a:spLocks noGrp="1"/>
          </p:cNvSpPr>
          <p:nvPr>
            <p:ph idx="1"/>
          </p:nvPr>
        </p:nvSpPr>
        <p:spPr/>
        <p:txBody>
          <a:bodyPr/>
          <a:lstStyle/>
          <a:p>
            <a:r>
              <a:rPr lang="zh-CN" altLang="en-US" smtClean="0"/>
              <a:t>很多情况下，需要进行相关分析的变量的取值会同时受到其他变量的影响，这时需要把其他变量控制住，然后输出控制其他变量影响后的相关系数，偏相关分析用于解决这一问题。</a:t>
            </a:r>
          </a:p>
        </p:txBody>
      </p:sp>
    </p:spTree>
    <p:extLst>
      <p:ext uri="{BB962C8B-B14F-4D97-AF65-F5344CB8AC3E}">
        <p14:creationId xmlns:p14="http://schemas.microsoft.com/office/powerpoint/2010/main" val="1963213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偏相关分析</a:t>
            </a:r>
          </a:p>
        </p:txBody>
      </p:sp>
      <p:sp>
        <p:nvSpPr>
          <p:cNvPr id="3" name="内容占位符 2"/>
          <p:cNvSpPr>
            <a:spLocks noGrp="1"/>
          </p:cNvSpPr>
          <p:nvPr>
            <p:ph idx="1"/>
          </p:nvPr>
        </p:nvSpPr>
        <p:spPr>
          <a:xfrm>
            <a:off x="107950" y="1268413"/>
            <a:ext cx="4824413" cy="4968875"/>
          </a:xfrm>
        </p:spPr>
        <p:txBody>
          <a:bodyPr/>
          <a:lstStyle/>
          <a:p>
            <a:pPr>
              <a:defRPr/>
            </a:pPr>
            <a:r>
              <a:rPr lang="zh-CN" altLang="en-US" dirty="0" smtClean="0"/>
              <a:t>案例</a:t>
            </a:r>
            <a:r>
              <a:rPr lang="en-US" altLang="zh-CN" dirty="0" smtClean="0"/>
              <a:t>1. </a:t>
            </a:r>
            <a:r>
              <a:rPr lang="zh-CN" altLang="en-US" dirty="0" smtClean="0"/>
              <a:t>对于学生来说，语文成绩和数学成绩都受</a:t>
            </a:r>
            <a:r>
              <a:rPr lang="en-US" altLang="zh-CN" dirty="0" smtClean="0"/>
              <a:t>IQ</a:t>
            </a:r>
            <a:r>
              <a:rPr lang="zh-CN" altLang="en-US" dirty="0" smtClean="0"/>
              <a:t>的影响，根据某学校学生的</a:t>
            </a:r>
            <a:r>
              <a:rPr lang="en-US" altLang="zh-CN" dirty="0" smtClean="0"/>
              <a:t>IQ</a:t>
            </a:r>
            <a:r>
              <a:rPr lang="zh-CN" altLang="en-US" dirty="0" smtClean="0"/>
              <a:t>、语文成绩和数学成绩数据，使用偏相关分析研究学生语文成绩和数学成绩的相关关系。</a:t>
            </a:r>
            <a:r>
              <a:rPr lang="en-US" altLang="zh-CN" dirty="0" smtClean="0"/>
              <a:t>(</a:t>
            </a:r>
            <a:r>
              <a:rPr lang="zh-CN" altLang="en-US" dirty="0" smtClean="0"/>
              <a:t>数据见</a:t>
            </a:r>
            <a:r>
              <a:rPr lang="en-US" altLang="zh-CN" dirty="0" smtClean="0"/>
              <a:t>pcor.csv)</a:t>
            </a:r>
          </a:p>
          <a:p>
            <a:pPr>
              <a:defRPr/>
            </a:pPr>
            <a:r>
              <a:rPr lang="zh-CN" altLang="en-US" dirty="0" smtClean="0"/>
              <a:t>需要安装</a:t>
            </a:r>
            <a:r>
              <a:rPr lang="en-US" altLang="zh-CN" dirty="0" err="1" smtClean="0"/>
              <a:t>ggm</a:t>
            </a:r>
            <a:r>
              <a:rPr lang="zh-CN" altLang="en-US" dirty="0" smtClean="0"/>
              <a:t>和</a:t>
            </a:r>
            <a:r>
              <a:rPr lang="en-US" altLang="zh-CN" dirty="0" smtClean="0"/>
              <a:t>psych</a:t>
            </a:r>
            <a:r>
              <a:rPr lang="zh-CN" altLang="en-US" dirty="0" smtClean="0"/>
              <a:t>包</a:t>
            </a:r>
            <a:endParaRPr lang="en-US" altLang="zh-CN" dirty="0" smtClean="0"/>
          </a:p>
          <a:p>
            <a:pPr marL="0" indent="0">
              <a:buFont typeface="Wingdings" panose="05000000000000000000" pitchFamily="2" charset="2"/>
              <a:buNone/>
              <a:defRPr/>
            </a:pPr>
            <a:r>
              <a:rPr lang="en-US" altLang="zh-CN" dirty="0" smtClean="0"/>
              <a:t>install.packages("</a:t>
            </a:r>
            <a:r>
              <a:rPr lang="en-US" altLang="zh-CN" dirty="0" err="1" smtClean="0"/>
              <a:t>ggm</a:t>
            </a:r>
            <a:r>
              <a:rPr lang="en-US" altLang="zh-CN" dirty="0" smtClean="0"/>
              <a:t>")</a:t>
            </a:r>
          </a:p>
          <a:p>
            <a:pPr marL="0" indent="0">
              <a:buFont typeface="Wingdings" panose="05000000000000000000" pitchFamily="2" charset="2"/>
              <a:buNone/>
              <a:defRPr/>
            </a:pPr>
            <a:r>
              <a:rPr lang="en-US" altLang="zh-CN" dirty="0" err="1"/>
              <a:t>install.packages</a:t>
            </a:r>
            <a:r>
              <a:rPr lang="en-US" altLang="zh-CN" dirty="0"/>
              <a:t>("psych")</a:t>
            </a:r>
            <a:endParaRPr lang="zh-CN" altLang="en-US" dirty="0"/>
          </a:p>
        </p:txBody>
      </p:sp>
      <p:pic>
        <p:nvPicPr>
          <p:cNvPr id="5018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557338"/>
            <a:ext cx="34829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873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偏相关分析</a:t>
            </a:r>
          </a:p>
        </p:txBody>
      </p:sp>
      <p:sp>
        <p:nvSpPr>
          <p:cNvPr id="3" name="内容占位符 2"/>
          <p:cNvSpPr>
            <a:spLocks noGrp="1"/>
          </p:cNvSpPr>
          <p:nvPr>
            <p:ph idx="1"/>
          </p:nvPr>
        </p:nvSpPr>
        <p:spPr>
          <a:xfrm>
            <a:off x="395288" y="1341438"/>
            <a:ext cx="8215312" cy="4525962"/>
          </a:xfrm>
        </p:spPr>
        <p:txBody>
          <a:bodyPr/>
          <a:lstStyle/>
          <a:p>
            <a:pPr>
              <a:defRPr/>
            </a:pPr>
            <a:r>
              <a:rPr lang="en-US" altLang="zh-CN" sz="2400" dirty="0" smtClean="0"/>
              <a:t>R</a:t>
            </a:r>
            <a:r>
              <a:rPr lang="zh-CN" altLang="en-US" sz="2400" dirty="0" smtClean="0"/>
              <a:t>语言偏相关分析</a:t>
            </a:r>
            <a:endParaRPr lang="en-US" altLang="zh-CN" sz="2400" dirty="0" smtClean="0"/>
          </a:p>
          <a:p>
            <a:pPr marL="0" indent="0">
              <a:buFont typeface="Wingdings" panose="05000000000000000000" pitchFamily="2" charset="2"/>
              <a:buNone/>
              <a:defRPr/>
            </a:pPr>
            <a:r>
              <a:rPr lang="en-US" altLang="zh-CN" sz="2400" dirty="0" smtClean="0"/>
              <a:t>library(</a:t>
            </a:r>
            <a:r>
              <a:rPr lang="en-US" altLang="zh-CN" sz="2400" dirty="0" err="1" smtClean="0"/>
              <a:t>ggm</a:t>
            </a:r>
            <a:r>
              <a:rPr lang="en-US" altLang="zh-CN" sz="2400" dirty="0" smtClean="0"/>
              <a:t>)</a:t>
            </a:r>
          </a:p>
          <a:p>
            <a:pPr marL="0" indent="0">
              <a:buFont typeface="Wingdings" panose="05000000000000000000" pitchFamily="2" charset="2"/>
              <a:buNone/>
              <a:defRPr/>
            </a:pPr>
            <a:r>
              <a:rPr lang="en-US" altLang="zh-CN" sz="2400" dirty="0" smtClean="0"/>
              <a:t>library(psych)</a:t>
            </a:r>
          </a:p>
          <a:p>
            <a:pPr marL="0" indent="0">
              <a:buFont typeface="Wingdings" panose="05000000000000000000" pitchFamily="2" charset="2"/>
              <a:buNone/>
              <a:defRPr/>
            </a:pPr>
            <a:r>
              <a:rPr lang="en-US" altLang="zh-CN" sz="2400" dirty="0" smtClean="0"/>
              <a:t>w &lt;- read.csv("d:/tmp/pcor.csv",header=TRUE)</a:t>
            </a:r>
          </a:p>
          <a:p>
            <a:pPr marL="0" indent="0">
              <a:buFont typeface="Wingdings" panose="05000000000000000000" pitchFamily="2" charset="2"/>
              <a:buNone/>
              <a:defRPr/>
            </a:pPr>
            <a:r>
              <a:rPr lang="en-US" altLang="zh-CN" sz="2400" dirty="0" err="1" smtClean="0"/>
              <a:t>pcor</a:t>
            </a:r>
            <a:r>
              <a:rPr lang="en-US" altLang="zh-CN" sz="2400" dirty="0" smtClean="0"/>
              <a:t>(c(2,3,1),</a:t>
            </a:r>
            <a:r>
              <a:rPr lang="en-US" altLang="zh-CN" sz="2400" dirty="0" err="1" smtClean="0"/>
              <a:t>cov</a:t>
            </a:r>
            <a:r>
              <a:rPr lang="en-US" altLang="zh-CN" sz="2400" dirty="0" smtClean="0"/>
              <a:t>(w))</a:t>
            </a:r>
          </a:p>
          <a:p>
            <a:pPr marL="0" indent="0">
              <a:buFont typeface="Wingdings" panose="05000000000000000000" pitchFamily="2" charset="2"/>
              <a:buNone/>
              <a:defRPr/>
            </a:pPr>
            <a:r>
              <a:rPr lang="en-US" altLang="zh-CN" sz="2400" dirty="0" err="1"/>
              <a:t>pcor.test</a:t>
            </a:r>
            <a:r>
              <a:rPr lang="en-US" altLang="zh-CN" sz="2400" dirty="0"/>
              <a:t>(</a:t>
            </a:r>
            <a:r>
              <a:rPr lang="en-US" altLang="zh-CN" sz="2400" dirty="0" err="1"/>
              <a:t>pcor</a:t>
            </a:r>
            <a:r>
              <a:rPr lang="en-US" altLang="zh-CN" sz="2400" dirty="0"/>
              <a:t>(c(2,3,1),</a:t>
            </a:r>
            <a:r>
              <a:rPr lang="en-US" altLang="zh-CN" sz="2400" dirty="0" err="1"/>
              <a:t>cov</a:t>
            </a:r>
            <a:r>
              <a:rPr lang="en-US" altLang="zh-CN" sz="2400" dirty="0"/>
              <a:t>(w)),1,length(</a:t>
            </a:r>
            <a:r>
              <a:rPr lang="en-US" altLang="zh-CN" sz="2400" dirty="0" err="1"/>
              <a:t>w$IQ</a:t>
            </a:r>
            <a:r>
              <a:rPr lang="en-US" altLang="zh-CN" sz="2400" dirty="0"/>
              <a:t>))</a:t>
            </a:r>
            <a:endParaRPr lang="en-US" altLang="zh-CN" sz="2400" dirty="0" smtClean="0"/>
          </a:p>
          <a:p>
            <a:pPr marL="0" indent="0">
              <a:buFont typeface="Wingdings" panose="05000000000000000000" pitchFamily="2" charset="2"/>
              <a:buNone/>
              <a:defRPr/>
            </a:pPr>
            <a:endParaRPr lang="zh-CN" altLang="en-US" sz="2400" dirty="0"/>
          </a:p>
        </p:txBody>
      </p:sp>
      <p:pic>
        <p:nvPicPr>
          <p:cNvPr id="512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221163"/>
            <a:ext cx="21605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068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52227" name="标题 1"/>
          <p:cNvSpPr>
            <a:spLocks noGrp="1"/>
          </p:cNvSpPr>
          <p:nvPr>
            <p:ph type="ctrTitle"/>
          </p:nvPr>
        </p:nvSpPr>
        <p:spPr/>
        <p:txBody>
          <a:bodyPr/>
          <a:lstStyle/>
          <a:p>
            <a:pPr eaLnBrk="1" hangingPunct="1"/>
            <a:r>
              <a:rPr lang="zh-CN" altLang="en-US" smtClean="0"/>
              <a:t>回归分析</a:t>
            </a:r>
          </a:p>
        </p:txBody>
      </p:sp>
    </p:spTree>
    <p:extLst>
      <p:ext uri="{BB962C8B-B14F-4D97-AF65-F5344CB8AC3E}">
        <p14:creationId xmlns:p14="http://schemas.microsoft.com/office/powerpoint/2010/main" val="10081061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回归分析</a:t>
            </a:r>
          </a:p>
        </p:txBody>
      </p:sp>
      <p:sp>
        <p:nvSpPr>
          <p:cNvPr id="53251" name="内容占位符 2"/>
          <p:cNvSpPr>
            <a:spLocks noGrp="1"/>
          </p:cNvSpPr>
          <p:nvPr>
            <p:ph idx="1"/>
          </p:nvPr>
        </p:nvSpPr>
        <p:spPr/>
        <p:txBody>
          <a:bodyPr/>
          <a:lstStyle/>
          <a:p>
            <a:r>
              <a:rPr lang="zh-CN" altLang="en-US" smtClean="0"/>
              <a:t>相关变量间的关系一般分为两种</a:t>
            </a:r>
            <a:r>
              <a:rPr lang="en-US" altLang="zh-CN" smtClean="0"/>
              <a:t>:</a:t>
            </a:r>
          </a:p>
          <a:p>
            <a:pPr lvl="1"/>
            <a:endParaRPr lang="en-US" altLang="zh-CN" smtClean="0"/>
          </a:p>
          <a:p>
            <a:pPr lvl="1"/>
            <a:r>
              <a:rPr lang="zh-CN" altLang="en-US" smtClean="0"/>
              <a:t> 一种是</a:t>
            </a:r>
            <a:r>
              <a:rPr lang="zh-CN" altLang="en-US" b="1" smtClean="0"/>
              <a:t>因果关系</a:t>
            </a:r>
            <a:r>
              <a:rPr lang="zh-CN" altLang="en-US" smtClean="0"/>
              <a:t>，即一个变量的变化受另一个或几个变量的影响。如小麦的生长速度受遗传特性、营养水平、管理条件等因素的影响。</a:t>
            </a:r>
          </a:p>
          <a:p>
            <a:pPr lvl="1"/>
            <a:endParaRPr lang="en-US" altLang="zh-CN" smtClean="0"/>
          </a:p>
          <a:p>
            <a:pPr lvl="1"/>
            <a:r>
              <a:rPr lang="zh-CN" altLang="en-US" smtClean="0"/>
              <a:t>另一种是</a:t>
            </a:r>
            <a:r>
              <a:rPr lang="zh-CN" altLang="en-US" b="1" smtClean="0"/>
              <a:t>平行关系</a:t>
            </a:r>
            <a:r>
              <a:rPr lang="zh-CN" altLang="en-US" smtClean="0"/>
              <a:t>，它们互为因果或共同受到另外因素的影响。如人的身高和胸围之间的关系属于平行关系。</a:t>
            </a:r>
          </a:p>
        </p:txBody>
      </p:sp>
    </p:spTree>
    <p:extLst>
      <p:ext uri="{BB962C8B-B14F-4D97-AF65-F5344CB8AC3E}">
        <p14:creationId xmlns:p14="http://schemas.microsoft.com/office/powerpoint/2010/main" val="56101194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回归分析</a:t>
            </a:r>
          </a:p>
        </p:txBody>
      </p:sp>
      <p:sp>
        <p:nvSpPr>
          <p:cNvPr id="54275" name="内容占位符 2"/>
          <p:cNvSpPr>
            <a:spLocks noGrp="1"/>
          </p:cNvSpPr>
          <p:nvPr>
            <p:ph idx="1"/>
          </p:nvPr>
        </p:nvSpPr>
        <p:spPr>
          <a:xfrm>
            <a:off x="395288" y="1412875"/>
            <a:ext cx="8215312" cy="4464050"/>
          </a:xfrm>
        </p:spPr>
        <p:txBody>
          <a:bodyPr/>
          <a:lstStyle/>
          <a:p>
            <a:r>
              <a:rPr lang="zh-CN" altLang="en-US" sz="2400" smtClean="0"/>
              <a:t>统计学上采用回归分析 （</a:t>
            </a:r>
            <a:r>
              <a:rPr lang="en-US" altLang="zh-CN" sz="2400" smtClean="0"/>
              <a:t>regression analysis</a:t>
            </a:r>
            <a:r>
              <a:rPr lang="zh-CN" altLang="en-US" sz="2400" smtClean="0"/>
              <a:t>）方法研究呈因果关系的相关变量间的关系。表示原因的变量称为自变量，表示结果的变量称为因变量。</a:t>
            </a:r>
            <a:endParaRPr lang="en-US" altLang="zh-CN" sz="2400" smtClean="0"/>
          </a:p>
          <a:p>
            <a:r>
              <a:rPr lang="zh-CN" altLang="en-US" sz="2400" smtClean="0"/>
              <a:t>研究“一因一果”，即一个自变量与一个依变量的回归分析称为一元回归分析；</a:t>
            </a:r>
          </a:p>
          <a:p>
            <a:r>
              <a:rPr lang="zh-CN" altLang="en-US" sz="2400" smtClean="0"/>
              <a:t>研究“多因一果”，即多个自变量与一个依变量的回归分析称为多元回归分析。</a:t>
            </a:r>
          </a:p>
          <a:p>
            <a:r>
              <a:rPr lang="zh-CN" altLang="en-US" sz="2400" smtClean="0"/>
              <a:t>一元回归分析又分为直线回归分析与曲线回归分析两种；多元回归分析又分为多元线性回归分析与多元非线性回归分析两种。 </a:t>
            </a:r>
          </a:p>
          <a:p>
            <a:endParaRPr lang="zh-CN" altLang="en-US" sz="2400" smtClean="0"/>
          </a:p>
          <a:p>
            <a:endParaRPr lang="zh-CN" altLang="en-US" sz="2400" smtClean="0"/>
          </a:p>
        </p:txBody>
      </p:sp>
    </p:spTree>
    <p:extLst>
      <p:ext uri="{BB962C8B-B14F-4D97-AF65-F5344CB8AC3E}">
        <p14:creationId xmlns:p14="http://schemas.microsoft.com/office/powerpoint/2010/main" val="8775202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回归分析</a:t>
            </a:r>
          </a:p>
        </p:txBody>
      </p:sp>
      <p:sp>
        <p:nvSpPr>
          <p:cNvPr id="55299" name="内容占位符 2"/>
          <p:cNvSpPr>
            <a:spLocks noGrp="1"/>
          </p:cNvSpPr>
          <p:nvPr>
            <p:ph idx="1"/>
          </p:nvPr>
        </p:nvSpPr>
        <p:spPr/>
        <p:txBody>
          <a:bodyPr/>
          <a:lstStyle/>
          <a:p>
            <a:endParaRPr lang="zh-CN" altLang="en-US" smtClean="0"/>
          </a:p>
        </p:txBody>
      </p:sp>
      <p:pic>
        <p:nvPicPr>
          <p:cNvPr id="20482" name="Picture 2"/>
          <p:cNvPicPr>
            <a:picLocks noChangeAspect="1" noChangeArrowheads="1"/>
          </p:cNvPicPr>
          <p:nvPr/>
        </p:nvPicPr>
        <p:blipFill>
          <a:blip r:embed="rId2"/>
          <a:srcRect/>
          <a:stretch>
            <a:fillRect/>
          </a:stretch>
        </p:blipFill>
        <p:spPr bwMode="auto">
          <a:xfrm>
            <a:off x="0" y="1268413"/>
            <a:ext cx="9144000" cy="4886325"/>
          </a:xfrm>
          <a:prstGeom prst="rect">
            <a:avLst/>
          </a:prstGeom>
          <a:noFill/>
          <a:ln>
            <a:noFill/>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Lst>
        </p:spPr>
      </p:pic>
    </p:spTree>
    <p:extLst>
      <p:ext uri="{BB962C8B-B14F-4D97-AF65-F5344CB8AC3E}">
        <p14:creationId xmlns:p14="http://schemas.microsoft.com/office/powerpoint/2010/main" val="1030458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探索性数据分析（实例）</a:t>
            </a:r>
          </a:p>
        </p:txBody>
      </p:sp>
      <p:sp>
        <p:nvSpPr>
          <p:cNvPr id="17411" name="内容占位符 2"/>
          <p:cNvSpPr>
            <a:spLocks noGrp="1"/>
          </p:cNvSpPr>
          <p:nvPr>
            <p:ph idx="1"/>
          </p:nvPr>
        </p:nvSpPr>
        <p:spPr>
          <a:xfrm>
            <a:off x="323850" y="1341438"/>
            <a:ext cx="8286750" cy="4535487"/>
          </a:xfrm>
        </p:spPr>
        <p:txBody>
          <a:bodyPr/>
          <a:lstStyle/>
          <a:p>
            <a:r>
              <a:rPr lang="zh-CN" altLang="en-US" sz="2000" smtClean="0"/>
              <a:t>借款人的职业</a:t>
            </a:r>
            <a:endParaRPr lang="en-US" altLang="zh-CN" sz="2000" smtClean="0"/>
          </a:p>
          <a:p>
            <a:pPr lvl="1"/>
            <a:r>
              <a:rPr lang="en-US" altLang="zh-CN" sz="1600" smtClean="0"/>
              <a:t>ggplot(data=loandata,aes(Occupation)) + geom_bar(color=I('black'),fill=I('#099DD9'))+ theme(axis.text.x = element_text(angle = 90, vjust = 0.5, hjust=1))</a:t>
            </a:r>
          </a:p>
          <a:p>
            <a:pPr lvl="1"/>
            <a:r>
              <a:rPr lang="zh-CN" altLang="en-US" sz="1600" smtClean="0"/>
              <a:t>在职业选项上</a:t>
            </a:r>
            <a:r>
              <a:rPr lang="en-US" altLang="zh-CN" sz="1600" smtClean="0"/>
              <a:t>,</a:t>
            </a:r>
            <a:r>
              <a:rPr lang="zh-CN" altLang="en-US" sz="1600" smtClean="0"/>
              <a:t>很多借款人似乎不太愿意透露自己的信息</a:t>
            </a:r>
            <a:r>
              <a:rPr lang="en-US" altLang="zh-CN" sz="1600" smtClean="0"/>
              <a:t>,</a:t>
            </a:r>
            <a:r>
              <a:rPr lang="zh-CN" altLang="en-US" sz="1600" smtClean="0"/>
              <a:t>都选择填了</a:t>
            </a:r>
            <a:r>
              <a:rPr lang="en-US" altLang="zh-CN" sz="1600" smtClean="0"/>
              <a:t>other</a:t>
            </a:r>
            <a:r>
              <a:rPr lang="zh-CN" altLang="en-US" sz="1600" smtClean="0"/>
              <a:t>这个选项</a:t>
            </a:r>
            <a:r>
              <a:rPr lang="en-US" altLang="zh-CN" sz="1600" smtClean="0"/>
              <a:t>.</a:t>
            </a:r>
            <a:r>
              <a:rPr lang="zh-CN" altLang="en-US" sz="1600" smtClean="0"/>
              <a:t>因此这项数据的真实性让人怀疑</a:t>
            </a:r>
            <a:r>
              <a:rPr lang="en-US" altLang="zh-CN" sz="1600" smtClean="0"/>
              <a:t>.</a:t>
            </a:r>
            <a:endParaRPr lang="zh-CN" altLang="en-US" sz="1600" smtClean="0"/>
          </a:p>
        </p:txBody>
      </p:sp>
      <p:pic>
        <p:nvPicPr>
          <p:cNvPr id="174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538" y="3213100"/>
            <a:ext cx="8461375"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回归分析</a:t>
            </a:r>
          </a:p>
        </p:txBody>
      </p:sp>
      <p:sp>
        <p:nvSpPr>
          <p:cNvPr id="56323" name="内容占位符 2"/>
          <p:cNvSpPr>
            <a:spLocks noGrp="1"/>
          </p:cNvSpPr>
          <p:nvPr>
            <p:ph idx="1"/>
          </p:nvPr>
        </p:nvSpPr>
        <p:spPr/>
        <p:txBody>
          <a:bodyPr/>
          <a:lstStyle/>
          <a:p>
            <a:r>
              <a:rPr lang="zh-CN" altLang="en-US" smtClean="0"/>
              <a:t>回归分析的任务就是揭示出呈因果关系的相关变量间的联系形式，建立它们之间的回归方程，利用所建立的回归方程，由自变量（原因）来预测、控制因变量（结果）。</a:t>
            </a:r>
            <a:endParaRPr lang="en-US" altLang="zh-CN" smtClean="0"/>
          </a:p>
          <a:p>
            <a:endParaRPr lang="en-US" altLang="zh-CN" smtClean="0"/>
          </a:p>
          <a:p>
            <a:r>
              <a:rPr lang="zh-CN" altLang="en-US" smtClean="0"/>
              <a:t>回归分析主要包括：找出回归方程；检验回归方程是否显著；通过回归方程来预测或控制另一变量。</a:t>
            </a:r>
          </a:p>
          <a:p>
            <a:endParaRPr lang="zh-CN" altLang="en-US" smtClean="0"/>
          </a:p>
          <a:p>
            <a:endParaRPr lang="zh-CN" altLang="en-US" smtClean="0"/>
          </a:p>
        </p:txBody>
      </p:sp>
    </p:spTree>
    <p:extLst>
      <p:ext uri="{BB962C8B-B14F-4D97-AF65-F5344CB8AC3E}">
        <p14:creationId xmlns:p14="http://schemas.microsoft.com/office/powerpoint/2010/main" val="362681495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回归分析的</a:t>
            </a:r>
            <a:r>
              <a:rPr lang="zh-CN" altLang="en-US" dirty="0"/>
              <a:t>度量</a:t>
            </a:r>
          </a:p>
        </p:txBody>
      </p:sp>
      <p:sp>
        <p:nvSpPr>
          <p:cNvPr id="3" name="内容占位符 2"/>
          <p:cNvSpPr>
            <a:spLocks noGrp="1"/>
          </p:cNvSpPr>
          <p:nvPr>
            <p:ph idx="1"/>
          </p:nvPr>
        </p:nvSpPr>
        <p:spPr/>
        <p:txBody>
          <a:bodyPr/>
          <a:lstStyle/>
          <a:p>
            <a:r>
              <a:rPr lang="zh-CN" altLang="en-US" dirty="0"/>
              <a:t>三个度量（自变量的个数，因变量的类型以及回归线的形状）</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46" y="2708920"/>
            <a:ext cx="6411220" cy="2534004"/>
          </a:xfrm>
          <a:prstGeom prst="rect">
            <a:avLst/>
          </a:prstGeom>
        </p:spPr>
      </p:pic>
    </p:spTree>
    <p:extLst>
      <p:ext uri="{BB962C8B-B14F-4D97-AF65-F5344CB8AC3E}">
        <p14:creationId xmlns:p14="http://schemas.microsoft.com/office/powerpoint/2010/main" val="14128569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一元线性回归</a:t>
            </a:r>
          </a:p>
        </p:txBody>
      </p:sp>
      <p:sp>
        <p:nvSpPr>
          <p:cNvPr id="3" name="内容占位符 2"/>
          <p:cNvSpPr>
            <a:spLocks noGrp="1"/>
          </p:cNvSpPr>
          <p:nvPr>
            <p:ph idx="1"/>
          </p:nvPr>
        </p:nvSpPr>
        <p:spPr>
          <a:xfrm>
            <a:off x="484188" y="1330325"/>
            <a:ext cx="8335962" cy="4978400"/>
          </a:xfrm>
        </p:spPr>
        <p:txBody>
          <a:bodyPr/>
          <a:lstStyle/>
          <a:p>
            <a:pPr>
              <a:defRPr/>
            </a:pPr>
            <a:endParaRPr lang="en-US" altLang="zh-CN" dirty="0" smtClean="0"/>
          </a:p>
          <a:p>
            <a:pPr>
              <a:defRPr/>
            </a:pPr>
            <a:r>
              <a:rPr lang="zh-CN" altLang="en-US" dirty="0" smtClean="0"/>
              <a:t>称为一元线性回归模型。</a:t>
            </a:r>
          </a:p>
          <a:p>
            <a:pPr>
              <a:defRPr/>
            </a:pPr>
            <a:endParaRPr lang="en-US" altLang="zh-CN" dirty="0" smtClean="0"/>
          </a:p>
          <a:p>
            <a:pPr>
              <a:defRPr/>
            </a:pPr>
            <a:r>
              <a:rPr lang="zh-CN" altLang="en-US" sz="2400" dirty="0" smtClean="0"/>
              <a:t>一元线性回归只涉及一个自变量，用于分析一个因变量与一个自变量之间的线性关系。</a:t>
            </a:r>
            <a:endParaRPr lang="en-US" altLang="zh-CN" sz="2400" dirty="0" smtClean="0"/>
          </a:p>
          <a:p>
            <a:pPr eaLnBrk="1" hangingPunct="1">
              <a:lnSpc>
                <a:spcPct val="90000"/>
              </a:lnSpc>
              <a:defRPr/>
            </a:pPr>
            <a:endParaRPr lang="en-US" altLang="zh-CN" sz="2400" noProof="1" smtClean="0">
              <a:solidFill>
                <a:schemeClr val="bg2">
                  <a:lumMod val="10000"/>
                </a:schemeClr>
              </a:solidFill>
              <a:latin typeface="楷体" pitchFamily="49" charset="-122"/>
              <a:cs typeface="Arial" panose="020B0604020202020204" pitchFamily="34" charset="0"/>
              <a:sym typeface="+mn-ea"/>
            </a:endParaRPr>
          </a:p>
          <a:p>
            <a:pPr eaLnBrk="1" hangingPunct="1">
              <a:lnSpc>
                <a:spcPct val="90000"/>
              </a:lnSpc>
              <a:defRPr/>
            </a:pPr>
            <a:r>
              <a:rPr lang="el-GR" altLang="zh-CN" sz="2400" noProof="1" smtClean="0">
                <a:solidFill>
                  <a:schemeClr val="bg2">
                    <a:lumMod val="10000"/>
                  </a:schemeClr>
                </a:solidFill>
                <a:latin typeface="楷体" pitchFamily="49" charset="-122"/>
                <a:cs typeface="Arial" panose="020B0604020202020204" pitchFamily="34" charset="0"/>
                <a:sym typeface="+mn-ea"/>
              </a:rPr>
              <a:t>α</a:t>
            </a:r>
            <a:r>
              <a:rPr lang="zh-CN" altLang="en-US" sz="2400" noProof="1" smtClean="0">
                <a:solidFill>
                  <a:schemeClr val="bg2">
                    <a:lumMod val="10000"/>
                  </a:schemeClr>
                </a:solidFill>
                <a:latin typeface="楷体" pitchFamily="49" charset="-122"/>
                <a:cs typeface="Arial" panose="020B0604020202020204" pitchFamily="34" charset="0"/>
                <a:sym typeface="+mn-ea"/>
              </a:rPr>
              <a:t>为回归常数，</a:t>
            </a:r>
            <a:r>
              <a:rPr lang="el-GR" altLang="zh-CN" sz="2400" noProof="1">
                <a:solidFill>
                  <a:schemeClr val="bg2">
                    <a:lumMod val="10000"/>
                  </a:schemeClr>
                </a:solidFill>
                <a:latin typeface="楷体" pitchFamily="49" charset="-122"/>
                <a:cs typeface="Arial" panose="020B0604020202020204" pitchFamily="34" charset="0"/>
                <a:sym typeface="+mn-ea"/>
              </a:rPr>
              <a:t>β</a:t>
            </a:r>
            <a:r>
              <a:rPr lang="zh-CN" altLang="en-US" sz="2400" noProof="1" smtClean="0">
                <a:solidFill>
                  <a:schemeClr val="bg2">
                    <a:lumMod val="10000"/>
                  </a:schemeClr>
                </a:solidFill>
                <a:latin typeface="楷体" pitchFamily="49" charset="-122"/>
                <a:cs typeface="Arial" panose="020B0604020202020204" pitchFamily="34" charset="0"/>
                <a:sym typeface="+mn-ea"/>
              </a:rPr>
              <a:t>为回归系数，通常假定：</a:t>
            </a:r>
          </a:p>
          <a:p>
            <a:pPr marL="0" indent="0" eaLnBrk="1" hangingPunct="1">
              <a:lnSpc>
                <a:spcPct val="90000"/>
              </a:lnSpc>
              <a:buFont typeface="Wingdings" panose="05000000000000000000" pitchFamily="2" charset="2"/>
              <a:buNone/>
              <a:defRPr/>
            </a:pPr>
            <a:r>
              <a:rPr lang="en-US" altLang="zh-CN" sz="2400" noProof="1" smtClean="0">
                <a:solidFill>
                  <a:schemeClr val="bg2">
                    <a:lumMod val="10000"/>
                  </a:schemeClr>
                </a:solidFill>
                <a:latin typeface="楷体" pitchFamily="49" charset="-122"/>
                <a:sym typeface="Arial" panose="020B0604020202020204" pitchFamily="34" charset="0"/>
              </a:rPr>
              <a:t>ε~N(0, </a:t>
            </a:r>
            <a:r>
              <a:rPr lang="en-US" altLang="zh-CN" sz="2400" noProof="1" smtClean="0">
                <a:solidFill>
                  <a:schemeClr val="bg2">
                    <a:lumMod val="10000"/>
                  </a:schemeClr>
                </a:solidFill>
                <a:latin typeface="楷体" pitchFamily="49" charset="-122"/>
                <a:cs typeface="Arial" panose="020B0604020202020204" pitchFamily="34" charset="0"/>
                <a:sym typeface="Arial" panose="020B0604020202020204" pitchFamily="34" charset="0"/>
              </a:rPr>
              <a:t>σ</a:t>
            </a:r>
            <a:r>
              <a:rPr lang="en-US" altLang="zh-CN" sz="2400" baseline="30000" noProof="1" smtClean="0">
                <a:solidFill>
                  <a:schemeClr val="bg2">
                    <a:lumMod val="10000"/>
                  </a:schemeClr>
                </a:solidFill>
                <a:latin typeface="楷体" pitchFamily="49" charset="-122"/>
                <a:cs typeface="Arial" panose="020B0604020202020204" pitchFamily="34" charset="0"/>
                <a:sym typeface="Arial" panose="020B0604020202020204" pitchFamily="34" charset="0"/>
              </a:rPr>
              <a:t>2</a:t>
            </a:r>
            <a:r>
              <a:rPr lang="en-US" altLang="zh-CN" sz="2400" baseline="30000" noProof="1" smtClean="0">
                <a:solidFill>
                  <a:schemeClr val="bg2">
                    <a:lumMod val="10000"/>
                  </a:schemeClr>
                </a:solidFill>
                <a:latin typeface="楷体" pitchFamily="49" charset="-122"/>
                <a:sym typeface="Arial" panose="020B0604020202020204" pitchFamily="34" charset="0"/>
              </a:rPr>
              <a:t> </a:t>
            </a:r>
            <a:r>
              <a:rPr lang="en-US" altLang="zh-CN" sz="2400" noProof="1" smtClean="0">
                <a:solidFill>
                  <a:schemeClr val="bg2">
                    <a:lumMod val="10000"/>
                  </a:schemeClr>
                </a:solidFill>
                <a:latin typeface="楷体" pitchFamily="49" charset="-122"/>
                <a:sym typeface="Arial" panose="020B0604020202020204" pitchFamily="34" charset="0"/>
              </a:rPr>
              <a:t>)</a:t>
            </a:r>
            <a:r>
              <a:rPr lang="zh-CN" altLang="en-US" sz="2400" noProof="1" smtClean="0">
                <a:solidFill>
                  <a:schemeClr val="bg2">
                    <a:lumMod val="10000"/>
                  </a:schemeClr>
                </a:solidFill>
                <a:latin typeface="楷体" pitchFamily="49" charset="-122"/>
                <a:sym typeface="Arial" panose="020B0604020202020204" pitchFamily="34" charset="0"/>
              </a:rPr>
              <a:t>，</a:t>
            </a:r>
            <a:r>
              <a:rPr lang="zh-CN" altLang="en-US" sz="2400" noProof="1">
                <a:solidFill>
                  <a:schemeClr val="bg2">
                    <a:lumMod val="10000"/>
                  </a:schemeClr>
                </a:solidFill>
                <a:latin typeface="楷体" pitchFamily="49" charset="-122"/>
                <a:sym typeface="Arial" panose="020B0604020202020204" pitchFamily="34" charset="0"/>
              </a:rPr>
              <a:t>为相互</a:t>
            </a:r>
            <a:r>
              <a:rPr lang="zh-CN" altLang="en-US" sz="2400" noProof="1" smtClean="0">
                <a:solidFill>
                  <a:schemeClr val="bg2">
                    <a:lumMod val="10000"/>
                  </a:schemeClr>
                </a:solidFill>
                <a:latin typeface="楷体" pitchFamily="49" charset="-122"/>
                <a:sym typeface="Arial" panose="020B0604020202020204" pitchFamily="34" charset="0"/>
              </a:rPr>
              <a:t>独立的随机误差。</a:t>
            </a:r>
            <a:endParaRPr lang="en-US" altLang="zh-CN" sz="2400" noProof="1" smtClean="0">
              <a:solidFill>
                <a:schemeClr val="bg2">
                  <a:lumMod val="10000"/>
                </a:schemeClr>
              </a:solidFill>
              <a:latin typeface="楷体" pitchFamily="49" charset="-122"/>
              <a:sym typeface="Arial" panose="020B0604020202020204" pitchFamily="34" charset="0"/>
            </a:endParaRPr>
          </a:p>
          <a:p>
            <a:pPr eaLnBrk="1" hangingPunct="1">
              <a:lnSpc>
                <a:spcPct val="90000"/>
              </a:lnSpc>
              <a:defRPr/>
            </a:pPr>
            <a:endParaRPr lang="en-US" altLang="zh-CN" sz="2400" noProof="1" smtClean="0">
              <a:solidFill>
                <a:schemeClr val="bg2">
                  <a:lumMod val="10000"/>
                </a:schemeClr>
              </a:solidFill>
              <a:latin typeface="楷体" pitchFamily="49" charset="-122"/>
              <a:cs typeface="Arial" panose="020B0604020202020204" pitchFamily="34" charset="0"/>
              <a:sym typeface="+mn-ea"/>
            </a:endParaRPr>
          </a:p>
          <a:p>
            <a:pPr eaLnBrk="1" hangingPunct="1">
              <a:lnSpc>
                <a:spcPct val="90000"/>
              </a:lnSpc>
              <a:defRPr/>
            </a:pPr>
            <a:r>
              <a:rPr lang="zh-CN" altLang="en-US" sz="2400" noProof="1" smtClean="0">
                <a:solidFill>
                  <a:schemeClr val="bg2">
                    <a:lumMod val="10000"/>
                  </a:schemeClr>
                </a:solidFill>
                <a:latin typeface="楷体" pitchFamily="49" charset="-122"/>
                <a:cs typeface="Arial" panose="020B0604020202020204" pitchFamily="34" charset="0"/>
                <a:sym typeface="+mn-ea"/>
              </a:rPr>
              <a:t>如果(x1, y1), (x2, y2), . . . (xn, yn)是 (X, Y ) 的一组</a:t>
            </a:r>
            <a:r>
              <a:rPr lang="zh-CN" altLang="en-US" sz="2400" noProof="1" smtClean="0">
                <a:solidFill>
                  <a:srgbClr val="C00000"/>
                </a:solidFill>
                <a:latin typeface="楷体" pitchFamily="49" charset="-122"/>
                <a:cs typeface="Arial" panose="020B0604020202020204" pitchFamily="34" charset="0"/>
                <a:sym typeface="+mn-ea"/>
              </a:rPr>
              <a:t>观测值</a:t>
            </a:r>
            <a:r>
              <a:rPr lang="zh-CN" altLang="en-US" sz="2400" noProof="1" smtClean="0">
                <a:solidFill>
                  <a:schemeClr val="bg2">
                    <a:lumMod val="10000"/>
                  </a:schemeClr>
                </a:solidFill>
                <a:latin typeface="楷体" pitchFamily="49" charset="-122"/>
                <a:cs typeface="Arial" panose="020B0604020202020204" pitchFamily="34" charset="0"/>
                <a:sym typeface="+mn-ea"/>
              </a:rPr>
              <a:t>，一元线性模型可表示为               </a:t>
            </a:r>
            <a:r>
              <a:rPr lang="en-US" altLang="zh-CN" sz="2400" noProof="1" smtClean="0">
                <a:solidFill>
                  <a:schemeClr val="bg2">
                    <a:lumMod val="10000"/>
                  </a:schemeClr>
                </a:solidFill>
                <a:latin typeface="楷体" pitchFamily="49" charset="-122"/>
                <a:cs typeface="Arial" panose="020B0604020202020204" pitchFamily="34" charset="0"/>
                <a:sym typeface="+mn-ea"/>
              </a:rPr>
              <a:t>,  i=0~n;</a:t>
            </a:r>
          </a:p>
        </p:txBody>
      </p:sp>
      <p:graphicFrame>
        <p:nvGraphicFramePr>
          <p:cNvPr id="57348" name="Object 3"/>
          <p:cNvGraphicFramePr>
            <a:graphicFrameLocks/>
          </p:cNvGraphicFramePr>
          <p:nvPr/>
        </p:nvGraphicFramePr>
        <p:xfrm>
          <a:off x="2339975" y="1330325"/>
          <a:ext cx="4176713" cy="482600"/>
        </p:xfrm>
        <a:graphic>
          <a:graphicData uri="http://schemas.openxmlformats.org/presentationml/2006/ole">
            <mc:AlternateContent xmlns:mc="http://schemas.openxmlformats.org/markup-compatibility/2006">
              <mc:Choice xmlns:v="urn:schemas-microsoft-com:vml" Requires="v">
                <p:oleObj spid="_x0000_s108588" name="公式" r:id="rId4" imgW="1333500" imgH="241300" progId="Equation.3">
                  <p:embed/>
                </p:oleObj>
              </mc:Choice>
              <mc:Fallback>
                <p:oleObj name="公式" r:id="rId4" imgW="1333500" imgH="241300" progId="Equation.3">
                  <p:embed/>
                  <p:pic>
                    <p:nvPicPr>
                      <p:cNvPr id="57348"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330325"/>
                        <a:ext cx="41767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3"/>
          <p:cNvGraphicFramePr>
            <a:graphicFrameLocks/>
          </p:cNvGraphicFramePr>
          <p:nvPr/>
        </p:nvGraphicFramePr>
        <p:xfrm>
          <a:off x="6253163" y="5626100"/>
          <a:ext cx="2089150" cy="396875"/>
        </p:xfrm>
        <a:graphic>
          <a:graphicData uri="http://schemas.openxmlformats.org/presentationml/2006/ole">
            <mc:AlternateContent xmlns:mc="http://schemas.openxmlformats.org/markup-compatibility/2006">
              <mc:Choice xmlns:v="urn:schemas-microsoft-com:vml" Requires="v">
                <p:oleObj spid="_x0000_s108589" name="公式" r:id="rId6" imgW="1308100" imgH="228600" progId="Equation.3">
                  <p:embed/>
                </p:oleObj>
              </mc:Choice>
              <mc:Fallback>
                <p:oleObj name="公式" r:id="rId6" imgW="1308100" imgH="228600" progId="Equation.3">
                  <p:embed/>
                  <p:pic>
                    <p:nvPicPr>
                      <p:cNvPr id="57349"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3163" y="5626100"/>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98742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一元线性回归</a:t>
            </a:r>
          </a:p>
        </p:txBody>
      </p:sp>
      <p:grpSp>
        <p:nvGrpSpPr>
          <p:cNvPr id="59395" name="组合 26"/>
          <p:cNvGrpSpPr>
            <a:grpSpLocks/>
          </p:cNvGrpSpPr>
          <p:nvPr/>
        </p:nvGrpSpPr>
        <p:grpSpPr bwMode="auto">
          <a:xfrm>
            <a:off x="381000" y="1371600"/>
            <a:ext cx="8761413" cy="4395788"/>
            <a:chOff x="381000" y="1371600"/>
            <a:chExt cx="8761413" cy="4395418"/>
          </a:xfrm>
        </p:grpSpPr>
        <p:sp>
          <p:nvSpPr>
            <p:cNvPr id="59396" name="Line 3"/>
            <p:cNvSpPr>
              <a:spLocks noChangeShapeType="1"/>
            </p:cNvSpPr>
            <p:nvPr/>
          </p:nvSpPr>
          <p:spPr bwMode="auto">
            <a:xfrm>
              <a:off x="841375" y="4724400"/>
              <a:ext cx="70834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7" name="Line 4"/>
            <p:cNvSpPr>
              <a:spLocks noChangeShapeType="1"/>
            </p:cNvSpPr>
            <p:nvPr/>
          </p:nvSpPr>
          <p:spPr bwMode="auto">
            <a:xfrm>
              <a:off x="838200" y="1984375"/>
              <a:ext cx="0" cy="2740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8" name="Rectangle 5"/>
            <p:cNvSpPr>
              <a:spLocks noChangeArrowheads="1"/>
            </p:cNvSpPr>
            <p:nvPr/>
          </p:nvSpPr>
          <p:spPr bwMode="auto">
            <a:xfrm>
              <a:off x="381000" y="1371600"/>
              <a:ext cx="5334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t>Y</a:t>
              </a:r>
            </a:p>
          </p:txBody>
        </p:sp>
        <p:sp>
          <p:nvSpPr>
            <p:cNvPr id="59399" name="Rectangle 6"/>
            <p:cNvSpPr>
              <a:spLocks noChangeArrowheads="1"/>
            </p:cNvSpPr>
            <p:nvPr/>
          </p:nvSpPr>
          <p:spPr bwMode="auto">
            <a:xfrm>
              <a:off x="8153400" y="4648200"/>
              <a:ext cx="60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a:t>X</a:t>
              </a:r>
            </a:p>
          </p:txBody>
        </p:sp>
        <p:sp>
          <p:nvSpPr>
            <p:cNvPr id="59400" name="Line 7"/>
            <p:cNvSpPr>
              <a:spLocks noChangeShapeType="1"/>
            </p:cNvSpPr>
            <p:nvPr/>
          </p:nvSpPr>
          <p:spPr bwMode="auto">
            <a:xfrm flipV="1">
              <a:off x="839788" y="2744788"/>
              <a:ext cx="6397625" cy="987425"/>
            </a:xfrm>
            <a:prstGeom prst="line">
              <a:avLst/>
            </a:prstGeom>
            <a:noFill/>
            <a:ln w="762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1" name="AutoShape 8"/>
            <p:cNvSpPr>
              <a:spLocks noChangeArrowheads="1"/>
            </p:cNvSpPr>
            <p:nvPr/>
          </p:nvSpPr>
          <p:spPr bwMode="auto">
            <a:xfrm>
              <a:off x="1301750" y="3892550"/>
              <a:ext cx="292100" cy="368300"/>
            </a:xfrm>
            <a:prstGeom prst="star16">
              <a:avLst>
                <a:gd name="adj" fmla="val 37500"/>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2" name="AutoShape 9"/>
            <p:cNvSpPr>
              <a:spLocks noChangeArrowheads="1"/>
            </p:cNvSpPr>
            <p:nvPr/>
          </p:nvSpPr>
          <p:spPr bwMode="auto">
            <a:xfrm>
              <a:off x="996950" y="3054350"/>
              <a:ext cx="292100" cy="368300"/>
            </a:xfrm>
            <a:prstGeom prst="star16">
              <a:avLst>
                <a:gd name="adj" fmla="val 37500"/>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3" name="AutoShape 10"/>
            <p:cNvSpPr>
              <a:spLocks noChangeArrowheads="1"/>
            </p:cNvSpPr>
            <p:nvPr/>
          </p:nvSpPr>
          <p:spPr bwMode="auto">
            <a:xfrm>
              <a:off x="2216150" y="2520950"/>
              <a:ext cx="368300" cy="292100"/>
            </a:xfrm>
            <a:prstGeom prst="star16">
              <a:avLst>
                <a:gd name="adj" fmla="val 37500"/>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4" name="AutoShape 11"/>
            <p:cNvSpPr>
              <a:spLocks noChangeArrowheads="1"/>
            </p:cNvSpPr>
            <p:nvPr/>
          </p:nvSpPr>
          <p:spPr bwMode="auto">
            <a:xfrm>
              <a:off x="3206750" y="3435350"/>
              <a:ext cx="292100" cy="368300"/>
            </a:xfrm>
            <a:prstGeom prst="star16">
              <a:avLst>
                <a:gd name="adj" fmla="val 37500"/>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5" name="AutoShape 12"/>
            <p:cNvSpPr>
              <a:spLocks noChangeArrowheads="1"/>
            </p:cNvSpPr>
            <p:nvPr/>
          </p:nvSpPr>
          <p:spPr bwMode="auto">
            <a:xfrm>
              <a:off x="4654550" y="2978150"/>
              <a:ext cx="215900" cy="444500"/>
            </a:xfrm>
            <a:prstGeom prst="star16">
              <a:avLst>
                <a:gd name="adj" fmla="val 37500"/>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9406" name="AutoShape 13"/>
            <p:cNvSpPr>
              <a:spLocks noChangeArrowheads="1"/>
            </p:cNvSpPr>
            <p:nvPr/>
          </p:nvSpPr>
          <p:spPr bwMode="auto">
            <a:xfrm>
              <a:off x="6254750" y="2368550"/>
              <a:ext cx="292100" cy="292100"/>
            </a:xfrm>
            <a:prstGeom prst="star16">
              <a:avLst>
                <a:gd name="adj" fmla="val 37500"/>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9407" name="Object 14"/>
            <p:cNvGraphicFramePr>
              <a:graphicFrameLocks/>
            </p:cNvGraphicFramePr>
            <p:nvPr/>
          </p:nvGraphicFramePr>
          <p:xfrm>
            <a:off x="2927350" y="1412875"/>
            <a:ext cx="3505200" cy="792163"/>
          </p:xfrm>
          <a:graphic>
            <a:graphicData uri="http://schemas.openxmlformats.org/presentationml/2006/ole">
              <mc:AlternateContent xmlns:mc="http://schemas.openxmlformats.org/markup-compatibility/2006">
                <mc:Choice xmlns:v="urn:schemas-microsoft-com:vml" Requires="v">
                  <p:oleObj spid="_x0000_s109654" name="公式" r:id="rId3" imgW="1104900" imgH="241300" progId="Equation.3">
                    <p:embed/>
                  </p:oleObj>
                </mc:Choice>
                <mc:Fallback>
                  <p:oleObj name="公式" r:id="rId3" imgW="1104900" imgH="241300" progId="Equation.3">
                    <p:embed/>
                    <p:pic>
                      <p:nvPicPr>
                        <p:cNvPr id="59407" name="Object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1412875"/>
                          <a:ext cx="35052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8" name="Arc 15"/>
            <p:cNvSpPr>
              <a:spLocks/>
            </p:cNvSpPr>
            <p:nvPr/>
          </p:nvSpPr>
          <p:spPr bwMode="auto">
            <a:xfrm>
              <a:off x="2290763" y="1681163"/>
              <a:ext cx="533400" cy="8382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18"/>
                  </a:moveTo>
                  <a:cubicBezTo>
                    <a:pt x="45" y="9645"/>
                    <a:pt x="9663" y="35"/>
                    <a:pt x="21536" y="0"/>
                  </a:cubicBezTo>
                </a:path>
                <a:path w="21600" h="21600" stroke="0" extrusionOk="0">
                  <a:moveTo>
                    <a:pt x="0" y="21518"/>
                  </a:moveTo>
                  <a:cubicBezTo>
                    <a:pt x="45" y="9645"/>
                    <a:pt x="9663" y="35"/>
                    <a:pt x="21536" y="0"/>
                  </a:cubicBezTo>
                  <a:lnTo>
                    <a:pt x="21600" y="21600"/>
                  </a:lnTo>
                  <a:lnTo>
                    <a:pt x="0" y="21518"/>
                  </a:lnTo>
                  <a:close/>
                </a:path>
              </a:pathLst>
            </a:custGeom>
            <a:noFill/>
            <a:ln w="50800" cap="rnd">
              <a:solidFill>
                <a:schemeClr val="folHlink"/>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9" name="Line 16"/>
            <p:cNvSpPr>
              <a:spLocks noChangeShapeType="1"/>
            </p:cNvSpPr>
            <p:nvPr/>
          </p:nvSpPr>
          <p:spPr bwMode="auto">
            <a:xfrm>
              <a:off x="2438400" y="2746375"/>
              <a:ext cx="0" cy="682625"/>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9410" name="Object 17"/>
            <p:cNvGraphicFramePr>
              <a:graphicFrameLocks/>
            </p:cNvGraphicFramePr>
            <p:nvPr/>
          </p:nvGraphicFramePr>
          <p:xfrm>
            <a:off x="2819400" y="2514600"/>
            <a:ext cx="635000" cy="939800"/>
          </p:xfrm>
          <a:graphic>
            <a:graphicData uri="http://schemas.openxmlformats.org/presentationml/2006/ole">
              <mc:AlternateContent xmlns:mc="http://schemas.openxmlformats.org/markup-compatibility/2006">
                <mc:Choice xmlns:v="urn:schemas-microsoft-com:vml" Requires="v">
                  <p:oleObj spid="_x0000_s109655" name="Equation" r:id="rId5" imgW="635000" imgH="939800" progId="Equation.2">
                    <p:embed/>
                  </p:oleObj>
                </mc:Choice>
                <mc:Fallback>
                  <p:oleObj name="Equation" r:id="rId5" imgW="635000" imgH="939800" progId="Equation.2">
                    <p:embed/>
                    <p:pic>
                      <p:nvPicPr>
                        <p:cNvPr id="5941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514600"/>
                          <a:ext cx="635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11" name="Object 18"/>
            <p:cNvGraphicFramePr>
              <a:graphicFrameLocks/>
            </p:cNvGraphicFramePr>
            <p:nvPr/>
          </p:nvGraphicFramePr>
          <p:xfrm>
            <a:off x="2339975" y="2708275"/>
            <a:ext cx="630238" cy="719138"/>
          </p:xfrm>
          <a:graphic>
            <a:graphicData uri="http://schemas.openxmlformats.org/presentationml/2006/ole">
              <mc:AlternateContent xmlns:mc="http://schemas.openxmlformats.org/markup-compatibility/2006">
                <mc:Choice xmlns:v="urn:schemas-microsoft-com:vml" Requires="v">
                  <p:oleObj spid="_x0000_s109656" name="Equation" r:id="rId7" imgW="630238" imgH="719138" progId="Equation.2">
                    <p:embed/>
                  </p:oleObj>
                </mc:Choice>
                <mc:Fallback>
                  <p:oleObj name="Equation" r:id="rId7" imgW="630238" imgH="719138" progId="Equation.2">
                    <p:embed/>
                    <p:pic>
                      <p:nvPicPr>
                        <p:cNvPr id="59411" name="Object 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708275"/>
                          <a:ext cx="630238" cy="7191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12" name="Object 19"/>
            <p:cNvGraphicFramePr>
              <a:graphicFrameLocks/>
            </p:cNvGraphicFramePr>
            <p:nvPr/>
          </p:nvGraphicFramePr>
          <p:xfrm>
            <a:off x="5426075" y="3357563"/>
            <a:ext cx="2217738" cy="798512"/>
          </p:xfrm>
          <a:graphic>
            <a:graphicData uri="http://schemas.openxmlformats.org/presentationml/2006/ole">
              <mc:AlternateContent xmlns:mc="http://schemas.openxmlformats.org/markup-compatibility/2006">
                <mc:Choice xmlns:v="urn:schemas-microsoft-com:vml" Requires="v">
                  <p:oleObj spid="_x0000_s109657" name="公式" r:id="rId9" imgW="888614" imgH="241195" progId="Equation.3">
                    <p:embed/>
                  </p:oleObj>
                </mc:Choice>
                <mc:Fallback>
                  <p:oleObj name="公式" r:id="rId9" imgW="888614" imgH="241195" progId="Equation.3">
                    <p:embed/>
                    <p:pic>
                      <p:nvPicPr>
                        <p:cNvPr id="59412" name="Object 1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6075" y="3357563"/>
                          <a:ext cx="2217738"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13" name="Arc 20"/>
            <p:cNvSpPr>
              <a:spLocks/>
            </p:cNvSpPr>
            <p:nvPr/>
          </p:nvSpPr>
          <p:spPr bwMode="auto">
            <a:xfrm>
              <a:off x="3890963" y="3200400"/>
              <a:ext cx="762000" cy="838200"/>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fo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4" name="Rectangle 21"/>
            <p:cNvSpPr>
              <a:spLocks noChangeArrowheads="1"/>
            </p:cNvSpPr>
            <p:nvPr/>
          </p:nvSpPr>
          <p:spPr bwMode="auto">
            <a:xfrm>
              <a:off x="1219200" y="5181600"/>
              <a:ext cx="25908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a:t>观察值</a:t>
              </a:r>
            </a:p>
          </p:txBody>
        </p:sp>
        <p:sp>
          <p:nvSpPr>
            <p:cNvPr id="59415" name="Arc 22"/>
            <p:cNvSpPr>
              <a:spLocks/>
            </p:cNvSpPr>
            <p:nvPr/>
          </p:nvSpPr>
          <p:spPr bwMode="auto">
            <a:xfrm>
              <a:off x="1527175" y="4271963"/>
              <a:ext cx="382588" cy="914400"/>
            </a:xfrm>
            <a:custGeom>
              <a:avLst/>
              <a:gdLst>
                <a:gd name="T0" fmla="*/ 0 w 21690"/>
                <a:gd name="T1" fmla="*/ 0 h 21600"/>
                <a:gd name="T2" fmla="*/ 2147483646 w 21690"/>
                <a:gd name="T3" fmla="*/ 2147483646 h 21600"/>
                <a:gd name="T4" fmla="*/ 2147483646 w 2169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lnTo>
                    <a:pt x="0" y="0"/>
                  </a:lnTo>
                  <a:close/>
                </a:path>
              </a:pathLst>
            </a:custGeom>
            <a:noFill/>
            <a:ln w="50800" cap="rnd">
              <a:solidFill>
                <a:schemeClr val="folHlink"/>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16" name="Rectangle 23"/>
            <p:cNvSpPr>
              <a:spLocks noChangeArrowheads="1"/>
            </p:cNvSpPr>
            <p:nvPr/>
          </p:nvSpPr>
          <p:spPr bwMode="auto">
            <a:xfrm>
              <a:off x="7391400" y="1371600"/>
              <a:ext cx="1751013"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a:t>观察值</a:t>
              </a:r>
            </a:p>
          </p:txBody>
        </p:sp>
        <p:sp>
          <p:nvSpPr>
            <p:cNvPr id="59417" name="Arc 24"/>
            <p:cNvSpPr>
              <a:spLocks/>
            </p:cNvSpPr>
            <p:nvPr/>
          </p:nvSpPr>
          <p:spPr bwMode="auto">
            <a:xfrm>
              <a:off x="6557963" y="1681163"/>
              <a:ext cx="914400" cy="7620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10"/>
                  </a:moveTo>
                  <a:cubicBezTo>
                    <a:pt x="49" y="9630"/>
                    <a:pt x="9682" y="20"/>
                    <a:pt x="21562" y="0"/>
                  </a:cubicBezTo>
                </a:path>
                <a:path w="21600" h="21600" stroke="0" extrusionOk="0">
                  <a:moveTo>
                    <a:pt x="0" y="21510"/>
                  </a:moveTo>
                  <a:cubicBezTo>
                    <a:pt x="49" y="9630"/>
                    <a:pt x="9682" y="20"/>
                    <a:pt x="21562" y="0"/>
                  </a:cubicBezTo>
                  <a:lnTo>
                    <a:pt x="21600" y="21600"/>
                  </a:lnTo>
                  <a:lnTo>
                    <a:pt x="0" y="21510"/>
                  </a:lnTo>
                  <a:close/>
                </a:path>
              </a:pathLst>
            </a:custGeom>
            <a:noFill/>
            <a:ln w="50800" cap="rnd">
              <a:solidFill>
                <a:schemeClr val="folHlink"/>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841155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一元线性回归</a:t>
            </a:r>
          </a:p>
        </p:txBody>
      </p:sp>
      <p:sp>
        <p:nvSpPr>
          <p:cNvPr id="60419" name="内容占位符 2"/>
          <p:cNvSpPr>
            <a:spLocks noGrp="1"/>
          </p:cNvSpPr>
          <p:nvPr>
            <p:ph idx="1"/>
          </p:nvPr>
        </p:nvSpPr>
        <p:spPr/>
        <p:txBody>
          <a:bodyPr/>
          <a:lstStyle/>
          <a:p>
            <a:r>
              <a:rPr lang="zh-CN" altLang="en-US" smtClean="0">
                <a:ea typeface="宋体" panose="02010600030101010101" pitchFamily="2" charset="-122"/>
              </a:rPr>
              <a:t>回归参数估计</a:t>
            </a:r>
            <a:endParaRPr lang="en-US" altLang="zh-CN" smtClean="0">
              <a:ea typeface="宋体" panose="02010600030101010101" pitchFamily="2" charset="-122"/>
            </a:endParaRPr>
          </a:p>
          <a:p>
            <a:pPr lvl="1" eaLnBrk="1" hangingPunct="1">
              <a:lnSpc>
                <a:spcPct val="90000"/>
              </a:lnSpc>
              <a:buFont typeface="Wingdings" panose="05000000000000000000" pitchFamily="2" charset="2"/>
              <a:buChar char="u"/>
            </a:pPr>
            <a:endParaRPr lang="en-US" altLang="zh-CN" noProof="1" smtClean="0">
              <a:ea typeface="宋体" panose="02010600030101010101" pitchFamily="2" charset="-122"/>
            </a:endParaRPr>
          </a:p>
          <a:p>
            <a:pPr lvl="1" eaLnBrk="1" hangingPunct="1">
              <a:lnSpc>
                <a:spcPct val="90000"/>
              </a:lnSpc>
              <a:buFont typeface="Wingdings" panose="05000000000000000000" pitchFamily="2" charset="2"/>
              <a:buChar char="u"/>
            </a:pPr>
            <a:r>
              <a:rPr lang="zh-CN" altLang="en-US" noProof="1" smtClean="0">
                <a:ea typeface="宋体" panose="02010600030101010101" pitchFamily="2" charset="-122"/>
              </a:rPr>
              <a:t>最小二乘法</a:t>
            </a:r>
            <a:r>
              <a:rPr lang="en-US" altLang="zh-CN" noProof="1" smtClean="0">
                <a:ea typeface="宋体" panose="02010600030101010101" pitchFamily="2" charset="-122"/>
              </a:rPr>
              <a:t>OLS</a:t>
            </a:r>
          </a:p>
          <a:p>
            <a:pPr lvl="1" eaLnBrk="1" hangingPunct="1">
              <a:lnSpc>
                <a:spcPct val="90000"/>
              </a:lnSpc>
              <a:buFont typeface="Wingdings" panose="05000000000000000000" pitchFamily="2" charset="2"/>
              <a:buChar char="u"/>
            </a:pPr>
            <a:endParaRPr lang="en-US" altLang="zh-CN" noProof="1" smtClean="0">
              <a:ea typeface="宋体" panose="02010600030101010101" pitchFamily="2" charset="-122"/>
            </a:endParaRPr>
          </a:p>
          <a:p>
            <a:pPr lvl="1" eaLnBrk="1" hangingPunct="1">
              <a:lnSpc>
                <a:spcPct val="90000"/>
              </a:lnSpc>
              <a:buFont typeface="Wingdings" panose="05000000000000000000" pitchFamily="2" charset="2"/>
              <a:buChar char="u"/>
            </a:pPr>
            <a:r>
              <a:rPr lang="zh-CN" altLang="en-US" noProof="1" smtClean="0">
                <a:ea typeface="宋体" panose="02010600030101010101" pitchFamily="2" charset="-122"/>
              </a:rPr>
              <a:t>最大或然法</a:t>
            </a:r>
            <a:r>
              <a:rPr lang="en-US" altLang="zh-CN" noProof="1" smtClean="0">
                <a:ea typeface="宋体" panose="02010600030101010101" pitchFamily="2" charset="-122"/>
              </a:rPr>
              <a:t>MLE</a:t>
            </a:r>
            <a:endParaRPr lang="en-US" altLang="en-US" noProof="1" smtClean="0">
              <a:ea typeface="宋体" panose="02010600030101010101" pitchFamily="2" charset="-122"/>
            </a:endParaRPr>
          </a:p>
          <a:p>
            <a:pPr lvl="1" eaLnBrk="1" hangingPunct="1">
              <a:lnSpc>
                <a:spcPct val="90000"/>
              </a:lnSpc>
              <a:buFont typeface="Wingdings" panose="05000000000000000000" pitchFamily="2" charset="2"/>
              <a:buChar char="u"/>
            </a:pPr>
            <a:endParaRPr lang="en-US" altLang="zh-CN" noProof="1" smtClean="0">
              <a:ea typeface="宋体" panose="02010600030101010101" pitchFamily="2" charset="-122"/>
            </a:endParaRPr>
          </a:p>
          <a:p>
            <a:pPr lvl="1" eaLnBrk="1" hangingPunct="1">
              <a:lnSpc>
                <a:spcPct val="90000"/>
              </a:lnSpc>
              <a:buFont typeface="Wingdings" panose="05000000000000000000" pitchFamily="2" charset="2"/>
              <a:buChar char="u"/>
            </a:pPr>
            <a:r>
              <a:rPr lang="en-US" altLang="zh-CN" noProof="1" smtClean="0">
                <a:ea typeface="宋体" panose="02010600030101010101" pitchFamily="2" charset="-122"/>
              </a:rPr>
              <a:t>log</a:t>
            </a:r>
            <a:r>
              <a:rPr lang="zh-CN" altLang="en-US" noProof="1" smtClean="0">
                <a:ea typeface="宋体" panose="02010600030101010101" pitchFamily="2" charset="-122"/>
              </a:rPr>
              <a:t>似然法</a:t>
            </a:r>
          </a:p>
          <a:p>
            <a:pPr lvl="1" eaLnBrk="1" hangingPunct="1">
              <a:lnSpc>
                <a:spcPct val="90000"/>
              </a:lnSpc>
              <a:buFont typeface="Wingdings" panose="05000000000000000000" pitchFamily="2" charset="2"/>
              <a:buChar char="u"/>
            </a:pPr>
            <a:endParaRPr lang="zh-CN" altLang="en-US" noProof="1" smtClean="0">
              <a:ea typeface="宋体" panose="02010600030101010101" pitchFamily="2" charset="-122"/>
            </a:endParaRPr>
          </a:p>
          <a:p>
            <a:pPr lvl="1" eaLnBrk="1" hangingPunct="1">
              <a:lnSpc>
                <a:spcPct val="90000"/>
              </a:lnSpc>
              <a:buFont typeface="Wingdings" panose="05000000000000000000" pitchFamily="2" charset="2"/>
              <a:buChar char="u"/>
            </a:pPr>
            <a:r>
              <a:rPr lang="zh-CN" altLang="en-US" noProof="1" smtClean="0">
                <a:ea typeface="宋体" panose="02010600030101010101" pitchFamily="2" charset="-122"/>
              </a:rPr>
              <a:t>梯度下降等</a:t>
            </a:r>
          </a:p>
          <a:p>
            <a:pPr lvl="2"/>
            <a:endParaRPr lang="zh-CN" altLang="en-US" smtClean="0"/>
          </a:p>
        </p:txBody>
      </p:sp>
    </p:spTree>
    <p:extLst>
      <p:ext uri="{BB962C8B-B14F-4D97-AF65-F5344CB8AC3E}">
        <p14:creationId xmlns:p14="http://schemas.microsoft.com/office/powerpoint/2010/main" val="285085997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 参数</a:t>
            </a:r>
            <a:r>
              <a:rPr lang="el-GR" altLang="zh-CN" smtClean="0"/>
              <a:t>α</a:t>
            </a:r>
            <a:r>
              <a:rPr lang="zh-CN" altLang="el-GR" smtClean="0"/>
              <a:t>，</a:t>
            </a:r>
            <a:r>
              <a:rPr lang="el-GR" altLang="zh-CN" smtClean="0"/>
              <a:t>β</a:t>
            </a:r>
            <a:r>
              <a:rPr lang="zh-CN" altLang="en-US" smtClean="0"/>
              <a:t>的最小二乘估计</a:t>
            </a:r>
          </a:p>
        </p:txBody>
      </p:sp>
      <p:sp>
        <p:nvSpPr>
          <p:cNvPr id="61443" name="内容占位符 2"/>
          <p:cNvSpPr>
            <a:spLocks noGrp="1"/>
          </p:cNvSpPr>
          <p:nvPr>
            <p:ph idx="1"/>
          </p:nvPr>
        </p:nvSpPr>
        <p:spPr/>
        <p:txBody>
          <a:bodyPr/>
          <a:lstStyle/>
          <a:p>
            <a:r>
              <a:rPr lang="zh-CN" altLang="en-US" smtClean="0"/>
              <a:t>设回归直线方程为</a:t>
            </a:r>
            <a:r>
              <a:rPr lang="en-US" altLang="zh-CN" smtClean="0"/>
              <a:t>:</a:t>
            </a:r>
          </a:p>
          <a:p>
            <a:endParaRPr lang="en-US" altLang="zh-CN" smtClean="0"/>
          </a:p>
          <a:p>
            <a:endParaRPr lang="en-US" altLang="zh-CN" smtClean="0"/>
          </a:p>
          <a:p>
            <a:endParaRPr lang="en-US" altLang="zh-CN" smtClean="0"/>
          </a:p>
          <a:p>
            <a:endParaRPr lang="en-US" altLang="zh-CN" smtClean="0"/>
          </a:p>
          <a:p>
            <a:r>
              <a:rPr lang="zh-CN" altLang="en-US" smtClean="0"/>
              <a:t>其中，   </a:t>
            </a:r>
            <a:r>
              <a:rPr lang="en-US" altLang="zh-CN" smtClean="0"/>
              <a:t>a</a:t>
            </a:r>
            <a:r>
              <a:rPr lang="zh-CN" altLang="en-US" smtClean="0"/>
              <a:t>是</a:t>
            </a:r>
            <a:r>
              <a:rPr lang="en-US" altLang="zh-CN" smtClean="0"/>
              <a:t>α</a:t>
            </a:r>
            <a:r>
              <a:rPr lang="zh-CN" altLang="en-US" smtClean="0"/>
              <a:t>的估计值，</a:t>
            </a:r>
            <a:r>
              <a:rPr lang="en-US" altLang="zh-CN" smtClean="0"/>
              <a:t>b</a:t>
            </a:r>
            <a:r>
              <a:rPr lang="zh-CN" altLang="en-US" smtClean="0"/>
              <a:t>是</a:t>
            </a:r>
            <a:r>
              <a:rPr lang="en-US" altLang="zh-CN" smtClean="0"/>
              <a:t>β</a:t>
            </a:r>
            <a:r>
              <a:rPr lang="zh-CN" altLang="en-US" smtClean="0"/>
              <a:t>的估计值。</a:t>
            </a:r>
          </a:p>
          <a:p>
            <a:endParaRPr lang="en-US" altLang="zh-CN" smtClean="0"/>
          </a:p>
          <a:p>
            <a:endParaRPr lang="zh-CN" altLang="en-US" smtClean="0"/>
          </a:p>
        </p:txBody>
      </p:sp>
      <p:graphicFrame>
        <p:nvGraphicFramePr>
          <p:cNvPr id="61444" name="Object 3"/>
          <p:cNvGraphicFramePr>
            <a:graphicFrameLocks noChangeAspect="1"/>
          </p:cNvGraphicFramePr>
          <p:nvPr/>
        </p:nvGraphicFramePr>
        <p:xfrm>
          <a:off x="2484438" y="2349500"/>
          <a:ext cx="3240087" cy="739775"/>
        </p:xfrm>
        <a:graphic>
          <a:graphicData uri="http://schemas.openxmlformats.org/presentationml/2006/ole">
            <mc:AlternateContent xmlns:mc="http://schemas.openxmlformats.org/markup-compatibility/2006">
              <mc:Choice xmlns:v="urn:schemas-microsoft-com:vml" Requires="v">
                <p:oleObj spid="_x0000_s110615" name="公式" r:id="rId3" imgW="762060" imgH="123732" progId="Equation.3">
                  <p:embed/>
                </p:oleObj>
              </mc:Choice>
              <mc:Fallback>
                <p:oleObj name="公式" r:id="rId3" imgW="762060" imgH="123732" progId="Equation.3">
                  <p:embed/>
                  <p:pic>
                    <p:nvPicPr>
                      <p:cNvPr id="6144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49500"/>
                        <a:ext cx="32400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8492308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 参数</a:t>
            </a:r>
            <a:r>
              <a:rPr lang="el-GR" altLang="zh-CN" smtClean="0"/>
              <a:t>α</a:t>
            </a:r>
            <a:r>
              <a:rPr lang="zh-CN" altLang="el-GR" smtClean="0"/>
              <a:t>，</a:t>
            </a:r>
            <a:r>
              <a:rPr lang="el-GR" altLang="zh-CN" smtClean="0"/>
              <a:t>β</a:t>
            </a:r>
            <a:r>
              <a:rPr lang="zh-CN" altLang="en-US" smtClean="0"/>
              <a:t>的最小二乘估计</a:t>
            </a:r>
          </a:p>
        </p:txBody>
      </p:sp>
      <p:grpSp>
        <p:nvGrpSpPr>
          <p:cNvPr id="62467" name="组合 23"/>
          <p:cNvGrpSpPr>
            <a:grpSpLocks/>
          </p:cNvGrpSpPr>
          <p:nvPr/>
        </p:nvGrpSpPr>
        <p:grpSpPr bwMode="auto">
          <a:xfrm>
            <a:off x="609600" y="3429000"/>
            <a:ext cx="7696200" cy="2519363"/>
            <a:chOff x="609600" y="3429000"/>
            <a:chExt cx="7696200" cy="2519707"/>
          </a:xfrm>
        </p:grpSpPr>
        <p:sp>
          <p:nvSpPr>
            <p:cNvPr id="62470" name="Line 4"/>
            <p:cNvSpPr>
              <a:spLocks noChangeShapeType="1"/>
            </p:cNvSpPr>
            <p:nvPr/>
          </p:nvSpPr>
          <p:spPr bwMode="auto">
            <a:xfrm>
              <a:off x="1222375" y="5638800"/>
              <a:ext cx="63214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1" name="Line 5"/>
            <p:cNvSpPr>
              <a:spLocks noChangeShapeType="1"/>
            </p:cNvSpPr>
            <p:nvPr/>
          </p:nvSpPr>
          <p:spPr bwMode="auto">
            <a:xfrm>
              <a:off x="1187450" y="4076700"/>
              <a:ext cx="0" cy="1597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2" name="Rectangle 6"/>
            <p:cNvSpPr>
              <a:spLocks noChangeArrowheads="1"/>
            </p:cNvSpPr>
            <p:nvPr/>
          </p:nvSpPr>
          <p:spPr bwMode="auto">
            <a:xfrm>
              <a:off x="7620000" y="5486400"/>
              <a:ext cx="685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t>x</a:t>
              </a:r>
            </a:p>
          </p:txBody>
        </p:sp>
        <p:sp>
          <p:nvSpPr>
            <p:cNvPr id="62473" name="Rectangle 7"/>
            <p:cNvSpPr>
              <a:spLocks noChangeArrowheads="1"/>
            </p:cNvSpPr>
            <p:nvPr/>
          </p:nvSpPr>
          <p:spPr bwMode="auto">
            <a:xfrm>
              <a:off x="609600" y="3429000"/>
              <a:ext cx="60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t>y</a:t>
              </a:r>
            </a:p>
          </p:txBody>
        </p:sp>
        <p:sp>
          <p:nvSpPr>
            <p:cNvPr id="62474" name="Line 8"/>
            <p:cNvSpPr>
              <a:spLocks noChangeShapeType="1"/>
            </p:cNvSpPr>
            <p:nvPr/>
          </p:nvSpPr>
          <p:spPr bwMode="auto">
            <a:xfrm flipV="1">
              <a:off x="1220788" y="4344988"/>
              <a:ext cx="5178425" cy="83502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5" name="Oval 9"/>
            <p:cNvSpPr>
              <a:spLocks noChangeArrowheads="1"/>
            </p:cNvSpPr>
            <p:nvPr/>
          </p:nvSpPr>
          <p:spPr bwMode="auto">
            <a:xfrm>
              <a:off x="1606550" y="5035550"/>
              <a:ext cx="139700" cy="1397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76" name="Oval 10"/>
            <p:cNvSpPr>
              <a:spLocks noChangeArrowheads="1"/>
            </p:cNvSpPr>
            <p:nvPr/>
          </p:nvSpPr>
          <p:spPr bwMode="auto">
            <a:xfrm>
              <a:off x="2673350" y="4806950"/>
              <a:ext cx="1397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77" name="Oval 11"/>
            <p:cNvSpPr>
              <a:spLocks noChangeArrowheads="1"/>
            </p:cNvSpPr>
            <p:nvPr/>
          </p:nvSpPr>
          <p:spPr bwMode="auto">
            <a:xfrm>
              <a:off x="3740150" y="4578350"/>
              <a:ext cx="1397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78" name="Oval 12"/>
            <p:cNvSpPr>
              <a:spLocks noChangeArrowheads="1"/>
            </p:cNvSpPr>
            <p:nvPr/>
          </p:nvSpPr>
          <p:spPr bwMode="auto">
            <a:xfrm>
              <a:off x="5187950" y="4349750"/>
              <a:ext cx="1397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79" name="Oval 13"/>
            <p:cNvSpPr>
              <a:spLocks noChangeArrowheads="1"/>
            </p:cNvSpPr>
            <p:nvPr/>
          </p:nvSpPr>
          <p:spPr bwMode="auto">
            <a:xfrm>
              <a:off x="1606550" y="4578350"/>
              <a:ext cx="1397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80" name="Oval 14"/>
            <p:cNvSpPr>
              <a:spLocks noChangeArrowheads="1"/>
            </p:cNvSpPr>
            <p:nvPr/>
          </p:nvSpPr>
          <p:spPr bwMode="auto">
            <a:xfrm>
              <a:off x="2597150" y="4044950"/>
              <a:ext cx="2159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81" name="Oval 15"/>
            <p:cNvSpPr>
              <a:spLocks noChangeArrowheads="1"/>
            </p:cNvSpPr>
            <p:nvPr/>
          </p:nvSpPr>
          <p:spPr bwMode="auto">
            <a:xfrm>
              <a:off x="3740150" y="5187950"/>
              <a:ext cx="2159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82" name="Oval 16"/>
            <p:cNvSpPr>
              <a:spLocks noChangeArrowheads="1"/>
            </p:cNvSpPr>
            <p:nvPr/>
          </p:nvSpPr>
          <p:spPr bwMode="auto">
            <a:xfrm>
              <a:off x="5264150" y="4883150"/>
              <a:ext cx="215900" cy="2159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2483" name="Line 17"/>
            <p:cNvSpPr>
              <a:spLocks noChangeShapeType="1"/>
            </p:cNvSpPr>
            <p:nvPr/>
          </p:nvSpPr>
          <p:spPr bwMode="auto">
            <a:xfrm>
              <a:off x="1676400" y="4803775"/>
              <a:ext cx="0" cy="22542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4" name="Line 18"/>
            <p:cNvSpPr>
              <a:spLocks noChangeShapeType="1"/>
            </p:cNvSpPr>
            <p:nvPr/>
          </p:nvSpPr>
          <p:spPr bwMode="auto">
            <a:xfrm>
              <a:off x="2743200" y="4270375"/>
              <a:ext cx="0" cy="60642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5" name="Line 19"/>
            <p:cNvSpPr>
              <a:spLocks noChangeShapeType="1"/>
            </p:cNvSpPr>
            <p:nvPr/>
          </p:nvSpPr>
          <p:spPr bwMode="auto">
            <a:xfrm>
              <a:off x="3810000" y="4803775"/>
              <a:ext cx="0" cy="37782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6" name="Line 20"/>
            <p:cNvSpPr>
              <a:spLocks noChangeShapeType="1"/>
            </p:cNvSpPr>
            <p:nvPr/>
          </p:nvSpPr>
          <p:spPr bwMode="auto">
            <a:xfrm>
              <a:off x="5334000" y="4575175"/>
              <a:ext cx="0" cy="30162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7" name="Rectangle 21"/>
            <p:cNvSpPr>
              <a:spLocks noChangeArrowheads="1"/>
            </p:cNvSpPr>
            <p:nvPr/>
          </p:nvSpPr>
          <p:spPr bwMode="auto">
            <a:xfrm>
              <a:off x="1600200" y="4495800"/>
              <a:ext cx="838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t>  e</a:t>
              </a:r>
              <a:r>
                <a:rPr lang="en-US" altLang="zh-CN" sz="2000"/>
                <a:t>1</a:t>
              </a:r>
            </a:p>
          </p:txBody>
        </p:sp>
        <p:sp>
          <p:nvSpPr>
            <p:cNvPr id="62488" name="Rectangle 22"/>
            <p:cNvSpPr>
              <a:spLocks noChangeArrowheads="1"/>
            </p:cNvSpPr>
            <p:nvPr/>
          </p:nvSpPr>
          <p:spPr bwMode="auto">
            <a:xfrm>
              <a:off x="2819400" y="4343400"/>
              <a:ext cx="685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t>e</a:t>
              </a:r>
              <a:r>
                <a:rPr lang="en-US" altLang="zh-CN" sz="2000"/>
                <a:t>2</a:t>
              </a:r>
            </a:p>
          </p:txBody>
        </p:sp>
        <p:sp>
          <p:nvSpPr>
            <p:cNvPr id="62489" name="Rectangle 23"/>
            <p:cNvSpPr>
              <a:spLocks noChangeArrowheads="1"/>
            </p:cNvSpPr>
            <p:nvPr/>
          </p:nvSpPr>
          <p:spPr bwMode="auto">
            <a:xfrm>
              <a:off x="3810000" y="4724400"/>
              <a:ext cx="838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t>e</a:t>
              </a:r>
              <a:r>
                <a:rPr lang="en-US" altLang="zh-CN" sz="2000"/>
                <a:t>3</a:t>
              </a:r>
            </a:p>
          </p:txBody>
        </p:sp>
        <p:sp>
          <p:nvSpPr>
            <p:cNvPr id="62490" name="Rectangle 24"/>
            <p:cNvSpPr>
              <a:spLocks noChangeArrowheads="1"/>
            </p:cNvSpPr>
            <p:nvPr/>
          </p:nvSpPr>
          <p:spPr bwMode="auto">
            <a:xfrm>
              <a:off x="5410200" y="4495800"/>
              <a:ext cx="762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t>e</a:t>
              </a:r>
              <a:r>
                <a:rPr lang="en-US" altLang="zh-CN" sz="2000"/>
                <a:t>4</a:t>
              </a:r>
            </a:p>
          </p:txBody>
        </p:sp>
      </p:grpSp>
      <p:sp>
        <p:nvSpPr>
          <p:cNvPr id="62468" name="Rectangle 3"/>
          <p:cNvSpPr>
            <a:spLocks noChangeArrowheads="1"/>
          </p:cNvSpPr>
          <p:nvPr/>
        </p:nvSpPr>
        <p:spPr bwMode="auto">
          <a:xfrm>
            <a:off x="323850" y="1628775"/>
            <a:ext cx="51847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a:t>实际观察值与样本回归线上</a:t>
            </a:r>
          </a:p>
          <a:p>
            <a:pPr>
              <a:spcBef>
                <a:spcPct val="50000"/>
              </a:spcBef>
            </a:pPr>
            <a:r>
              <a:rPr lang="zh-CN" altLang="en-US" sz="3200" b="1"/>
              <a:t>的点的距离的平方和最小</a:t>
            </a:r>
          </a:p>
        </p:txBody>
      </p:sp>
      <p:graphicFrame>
        <p:nvGraphicFramePr>
          <p:cNvPr id="62469" name="Object 25"/>
          <p:cNvGraphicFramePr>
            <a:graphicFrameLocks/>
          </p:cNvGraphicFramePr>
          <p:nvPr/>
        </p:nvGraphicFramePr>
        <p:xfrm>
          <a:off x="5842000" y="1628775"/>
          <a:ext cx="3302000" cy="2616200"/>
        </p:xfrm>
        <a:graphic>
          <a:graphicData uri="http://schemas.openxmlformats.org/presentationml/2006/ole">
            <mc:AlternateContent xmlns:mc="http://schemas.openxmlformats.org/markup-compatibility/2006">
              <mc:Choice xmlns:v="urn:schemas-microsoft-com:vml" Requires="v">
                <p:oleObj spid="_x0000_s111639" name="Equation" r:id="rId4" imgW="3302000" imgH="2616200" progId="Equation.2">
                  <p:embed/>
                </p:oleObj>
              </mc:Choice>
              <mc:Fallback>
                <p:oleObj name="Equation" r:id="rId4" imgW="3302000" imgH="2616200" progId="Equation.2">
                  <p:embed/>
                  <p:pic>
                    <p:nvPicPr>
                      <p:cNvPr id="62469" name="Object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1628775"/>
                        <a:ext cx="33020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350555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 参数</a:t>
            </a:r>
            <a:r>
              <a:rPr lang="el-GR" altLang="zh-CN" smtClean="0"/>
              <a:t>α</a:t>
            </a:r>
            <a:r>
              <a:rPr lang="zh-CN" altLang="el-GR" smtClean="0"/>
              <a:t>，</a:t>
            </a:r>
            <a:r>
              <a:rPr lang="el-GR" altLang="zh-CN" smtClean="0"/>
              <a:t>β</a:t>
            </a:r>
            <a:r>
              <a:rPr lang="zh-CN" altLang="en-US" smtClean="0"/>
              <a:t>的最小二乘估计</a:t>
            </a:r>
          </a:p>
        </p:txBody>
      </p:sp>
      <p:sp>
        <p:nvSpPr>
          <p:cNvPr id="64515" name="内容占位符 2"/>
          <p:cNvSpPr>
            <a:spLocks noGrp="1"/>
          </p:cNvSpPr>
          <p:nvPr>
            <p:ph idx="1"/>
          </p:nvPr>
        </p:nvSpPr>
        <p:spPr>
          <a:xfrm>
            <a:off x="250825" y="1268413"/>
            <a:ext cx="8642350" cy="4824412"/>
          </a:xfrm>
        </p:spPr>
        <p:txBody>
          <a:bodyPr/>
          <a:lstStyle/>
          <a:p>
            <a:r>
              <a:rPr lang="en-US" altLang="zh-CN" sz="2400" smtClean="0"/>
              <a:t>a</a:t>
            </a:r>
            <a:r>
              <a:rPr lang="zh-CN" altLang="en-US" sz="2400" smtClean="0"/>
              <a:t>、</a:t>
            </a:r>
            <a:r>
              <a:rPr lang="en-US" altLang="zh-CN" sz="2400" smtClean="0"/>
              <a:t>b</a:t>
            </a:r>
            <a:r>
              <a:rPr lang="zh-CN" altLang="en-US" sz="2400" smtClean="0"/>
              <a:t>应使回归估计值   与实际观测值</a:t>
            </a:r>
            <a:r>
              <a:rPr lang="en-US" altLang="zh-CN" sz="2400" smtClean="0"/>
              <a:t>y</a:t>
            </a:r>
            <a:r>
              <a:rPr lang="zh-CN" altLang="en-US" sz="2400" smtClean="0"/>
              <a:t>的偏差平方和最小，即：总的离回归平方和，即剩余平方和 </a:t>
            </a:r>
          </a:p>
        </p:txBody>
      </p:sp>
      <p:graphicFrame>
        <p:nvGraphicFramePr>
          <p:cNvPr id="64516" name="Object 11"/>
          <p:cNvGraphicFramePr>
            <a:graphicFrameLocks noChangeAspect="1"/>
          </p:cNvGraphicFramePr>
          <p:nvPr/>
        </p:nvGraphicFramePr>
        <p:xfrm>
          <a:off x="3514725" y="1257300"/>
          <a:ext cx="360363" cy="485775"/>
        </p:xfrm>
        <a:graphic>
          <a:graphicData uri="http://schemas.openxmlformats.org/presentationml/2006/ole">
            <mc:AlternateContent xmlns:mc="http://schemas.openxmlformats.org/markup-compatibility/2006">
              <mc:Choice xmlns:v="urn:schemas-microsoft-com:vml" Requires="v">
                <p:oleObj spid="_x0000_s112708" name="公式" r:id="rId3" imgW="76170" imgH="123732" progId="Equation.3">
                  <p:embed/>
                </p:oleObj>
              </mc:Choice>
              <mc:Fallback>
                <p:oleObj name="公式" r:id="rId3" imgW="76170" imgH="123732" progId="Equation.3">
                  <p:embed/>
                  <p:pic>
                    <p:nvPicPr>
                      <p:cNvPr id="6451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725" y="1257300"/>
                        <a:ext cx="3603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7" name="Object 3"/>
          <p:cNvGraphicFramePr>
            <a:graphicFrameLocks noChangeAspect="1"/>
          </p:cNvGraphicFramePr>
          <p:nvPr/>
        </p:nvGraphicFramePr>
        <p:xfrm>
          <a:off x="2124075" y="2205038"/>
          <a:ext cx="4121150" cy="601662"/>
        </p:xfrm>
        <a:graphic>
          <a:graphicData uri="http://schemas.openxmlformats.org/presentationml/2006/ole">
            <mc:AlternateContent xmlns:mc="http://schemas.openxmlformats.org/markup-compatibility/2006">
              <mc:Choice xmlns:v="urn:schemas-microsoft-com:vml" Requires="v">
                <p:oleObj spid="_x0000_s112709" name="公式" r:id="rId5" imgW="2409776" imgH="199985" progId="Equation.3">
                  <p:embed/>
                </p:oleObj>
              </mc:Choice>
              <mc:Fallback>
                <p:oleObj name="公式" r:id="rId5" imgW="2409776" imgH="199985" progId="Equation.3">
                  <p:embed/>
                  <p:pic>
                    <p:nvPicPr>
                      <p:cNvPr id="6451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205038"/>
                        <a:ext cx="41211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8" name="Text Box 37"/>
          <p:cNvSpPr txBox="1">
            <a:spLocks noChangeArrowheads="1"/>
          </p:cNvSpPr>
          <p:nvPr/>
        </p:nvSpPr>
        <p:spPr bwMode="auto">
          <a:xfrm>
            <a:off x="6516688" y="2205038"/>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t>最小</a:t>
            </a:r>
          </a:p>
        </p:txBody>
      </p:sp>
      <p:sp>
        <p:nvSpPr>
          <p:cNvPr id="64519" name="Rectangle 12"/>
          <p:cNvSpPr>
            <a:spLocks noChangeArrowheads="1"/>
          </p:cNvSpPr>
          <p:nvPr/>
        </p:nvSpPr>
        <p:spPr bwMode="auto">
          <a:xfrm>
            <a:off x="827088" y="2841625"/>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60000"/>
              <a:buFont typeface="Wingdings" panose="05000000000000000000" pitchFamily="2" charset="2"/>
              <a:buNone/>
            </a:pPr>
            <a:r>
              <a:rPr lang="en-US" altLang="zh-CN" sz="3200">
                <a:latin typeface="楷体" panose="02010609060101010101" pitchFamily="49" charset="-122"/>
                <a:ea typeface="楷体" panose="02010609060101010101" pitchFamily="49" charset="-122"/>
              </a:rPr>
              <a:t>      </a:t>
            </a:r>
            <a:r>
              <a:rPr lang="zh-CN" altLang="en-US" sz="3200">
                <a:latin typeface="楷体" panose="02010609060101010101" pitchFamily="49" charset="-122"/>
                <a:ea typeface="楷体" panose="02010609060101010101" pitchFamily="49" charset="-122"/>
              </a:rPr>
              <a:t>根据微积分学中的求极值的方法，令 </a:t>
            </a:r>
            <a:r>
              <a:rPr lang="en-US" altLang="zh-CN" sz="3200">
                <a:latin typeface="楷体" panose="02010609060101010101" pitchFamily="49" charset="-122"/>
                <a:ea typeface="楷体" panose="02010609060101010101" pitchFamily="49" charset="-122"/>
              </a:rPr>
              <a:t>Q</a:t>
            </a:r>
            <a:r>
              <a:rPr lang="zh-CN" altLang="en-US" sz="3200">
                <a:latin typeface="楷体" panose="02010609060101010101" pitchFamily="49" charset="-122"/>
                <a:ea typeface="楷体" panose="02010609060101010101" pitchFamily="49" charset="-122"/>
              </a:rPr>
              <a:t>对</a:t>
            </a:r>
            <a:r>
              <a:rPr lang="en-US" altLang="zh-CN" sz="3200" i="1">
                <a:latin typeface="楷体" panose="02010609060101010101" pitchFamily="49" charset="-122"/>
                <a:ea typeface="楷体" panose="02010609060101010101" pitchFamily="49" charset="-122"/>
              </a:rPr>
              <a:t>a</a:t>
            </a:r>
            <a:r>
              <a:rPr lang="zh-CN" altLang="en-US" sz="3200" i="1">
                <a:latin typeface="楷体" panose="02010609060101010101" pitchFamily="49" charset="-122"/>
                <a:ea typeface="楷体" panose="02010609060101010101" pitchFamily="49" charset="-122"/>
              </a:rPr>
              <a:t>、</a:t>
            </a:r>
            <a:r>
              <a:rPr lang="en-US" altLang="zh-CN" sz="3200" i="1">
                <a:latin typeface="楷体" panose="02010609060101010101" pitchFamily="49" charset="-122"/>
                <a:ea typeface="楷体" panose="02010609060101010101" pitchFamily="49" charset="-122"/>
              </a:rPr>
              <a:t>b</a:t>
            </a:r>
            <a:r>
              <a:rPr lang="zh-CN" altLang="en-US" sz="3200">
                <a:latin typeface="楷体" panose="02010609060101010101" pitchFamily="49" charset="-122"/>
                <a:ea typeface="楷体" panose="02010609060101010101" pitchFamily="49" charset="-122"/>
              </a:rPr>
              <a:t>的一阶偏导数等于</a:t>
            </a:r>
            <a:r>
              <a:rPr lang="en-US" altLang="zh-CN" sz="3200">
                <a:latin typeface="楷体" panose="02010609060101010101" pitchFamily="49" charset="-122"/>
                <a:ea typeface="楷体" panose="02010609060101010101" pitchFamily="49" charset="-122"/>
              </a:rPr>
              <a:t>0</a:t>
            </a:r>
            <a:r>
              <a:rPr lang="zh-CN" altLang="en-US" sz="3200">
                <a:latin typeface="楷体" panose="02010609060101010101" pitchFamily="49" charset="-122"/>
                <a:ea typeface="楷体" panose="02010609060101010101" pitchFamily="49" charset="-122"/>
              </a:rPr>
              <a:t>，即：</a:t>
            </a:r>
          </a:p>
        </p:txBody>
      </p:sp>
      <p:graphicFrame>
        <p:nvGraphicFramePr>
          <p:cNvPr id="64520" name="Object 1044"/>
          <p:cNvGraphicFramePr>
            <a:graphicFrameLocks noChangeAspect="1"/>
          </p:cNvGraphicFramePr>
          <p:nvPr>
            <p:extLst>
              <p:ext uri="{D42A27DB-BD31-4B8C-83A1-F6EECF244321}">
                <p14:modId xmlns:p14="http://schemas.microsoft.com/office/powerpoint/2010/main" val="592301243"/>
              </p:ext>
            </p:extLst>
          </p:nvPr>
        </p:nvGraphicFramePr>
        <p:xfrm>
          <a:off x="971550" y="4138613"/>
          <a:ext cx="6807200" cy="2232025"/>
        </p:xfrm>
        <a:graphic>
          <a:graphicData uri="http://schemas.openxmlformats.org/presentationml/2006/ole">
            <mc:AlternateContent xmlns:mc="http://schemas.openxmlformats.org/markup-compatibility/2006">
              <mc:Choice xmlns:v="urn:schemas-microsoft-com:vml" Requires="v">
                <p:oleObj spid="_x0000_s112710" name="公式" r:id="rId7" imgW="2333606" imgH="809652" progId="Equation.3">
                  <p:embed/>
                </p:oleObj>
              </mc:Choice>
              <mc:Fallback>
                <p:oleObj name="公式" r:id="rId7" imgW="2333606" imgH="809652" progId="Equation.3">
                  <p:embed/>
                  <p:pic>
                    <p:nvPicPr>
                      <p:cNvPr id="64520" name="Object 10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138613"/>
                        <a:ext cx="6807200" cy="2232025"/>
                      </a:xfrm>
                      <a:prstGeom prst="rect">
                        <a:avLst/>
                      </a:prstGeom>
                      <a:solidFill>
                        <a:schemeClr val="tx1"/>
                      </a:solidFill>
                      <a:ln>
                        <a:noFill/>
                      </a:ln>
                    </p:spPr>
                  </p:pic>
                </p:oleObj>
              </mc:Fallback>
            </mc:AlternateContent>
          </a:graphicData>
        </a:graphic>
      </p:graphicFrame>
    </p:spTree>
    <p:extLst>
      <p:ext uri="{BB962C8B-B14F-4D97-AF65-F5344CB8AC3E}">
        <p14:creationId xmlns:p14="http://schemas.microsoft.com/office/powerpoint/2010/main" val="185734580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 参数</a:t>
            </a:r>
            <a:r>
              <a:rPr lang="el-GR" altLang="zh-CN" smtClean="0"/>
              <a:t>α</a:t>
            </a:r>
            <a:r>
              <a:rPr lang="zh-CN" altLang="el-GR" smtClean="0"/>
              <a:t>，</a:t>
            </a:r>
            <a:r>
              <a:rPr lang="el-GR" altLang="zh-CN" smtClean="0"/>
              <a:t>β</a:t>
            </a:r>
            <a:r>
              <a:rPr lang="zh-CN" altLang="en-US" smtClean="0"/>
              <a:t>的最小二乘估计</a:t>
            </a:r>
          </a:p>
        </p:txBody>
      </p:sp>
      <p:sp>
        <p:nvSpPr>
          <p:cNvPr id="65539" name="内容占位符 2"/>
          <p:cNvSpPr>
            <a:spLocks noGrp="1"/>
          </p:cNvSpPr>
          <p:nvPr>
            <p:ph idx="1"/>
          </p:nvPr>
        </p:nvSpPr>
        <p:spPr>
          <a:xfrm>
            <a:off x="179388" y="1341438"/>
            <a:ext cx="8713787" cy="4608512"/>
          </a:xfrm>
        </p:spPr>
        <p:txBody>
          <a:bodyPr/>
          <a:lstStyle/>
          <a:p>
            <a:r>
              <a:rPr lang="zh-CN" altLang="en-US" sz="2400" smtClean="0"/>
              <a:t>经整理，得关于</a:t>
            </a:r>
            <a:r>
              <a:rPr lang="en-US" altLang="zh-CN" sz="2400" smtClean="0"/>
              <a:t>a</a:t>
            </a:r>
            <a:r>
              <a:rPr lang="zh-CN" altLang="en-US" sz="2400" smtClean="0"/>
              <a:t>、</a:t>
            </a:r>
            <a:r>
              <a:rPr lang="en-US" altLang="zh-CN" sz="2400" smtClean="0"/>
              <a:t>b</a:t>
            </a:r>
            <a:r>
              <a:rPr lang="zh-CN" altLang="en-US" sz="2400" smtClean="0"/>
              <a:t>的正规方程组：</a:t>
            </a:r>
          </a:p>
        </p:txBody>
      </p:sp>
      <p:sp>
        <p:nvSpPr>
          <p:cNvPr id="65540" name="Rectangle 18"/>
          <p:cNvSpPr>
            <a:spLocks noChangeArrowheads="1"/>
          </p:cNvSpPr>
          <p:nvPr/>
        </p:nvSpPr>
        <p:spPr bwMode="auto">
          <a:xfrm>
            <a:off x="1331913" y="3973513"/>
            <a:ext cx="29543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解正规方程组，得：</a:t>
            </a:r>
          </a:p>
        </p:txBody>
      </p:sp>
      <p:graphicFrame>
        <p:nvGraphicFramePr>
          <p:cNvPr id="65541" name="Object 9"/>
          <p:cNvGraphicFramePr>
            <a:graphicFrameLocks noChangeAspect="1"/>
          </p:cNvGraphicFramePr>
          <p:nvPr/>
        </p:nvGraphicFramePr>
        <p:xfrm>
          <a:off x="1574800" y="4762500"/>
          <a:ext cx="5922963" cy="1003300"/>
        </p:xfrm>
        <a:graphic>
          <a:graphicData uri="http://schemas.openxmlformats.org/presentationml/2006/ole">
            <mc:AlternateContent xmlns:mc="http://schemas.openxmlformats.org/markup-compatibility/2006">
              <mc:Choice xmlns:v="urn:schemas-microsoft-com:vml" Requires="v">
                <p:oleObj spid="_x0000_s113732" name="公式" r:id="rId3" imgW="4200491" imgH="428745" progId="Equation.3">
                  <p:embed/>
                </p:oleObj>
              </mc:Choice>
              <mc:Fallback>
                <p:oleObj name="公式" r:id="rId3" imgW="4200491" imgH="428745" progId="Equation.3">
                  <p:embed/>
                  <p:pic>
                    <p:nvPicPr>
                      <p:cNvPr id="6554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4762500"/>
                        <a:ext cx="592296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2" name="Object 11"/>
          <p:cNvGraphicFramePr>
            <a:graphicFrameLocks noChangeAspect="1"/>
          </p:cNvGraphicFramePr>
          <p:nvPr/>
        </p:nvGraphicFramePr>
        <p:xfrm>
          <a:off x="2486025" y="5807075"/>
          <a:ext cx="2806700" cy="641350"/>
        </p:xfrm>
        <a:graphic>
          <a:graphicData uri="http://schemas.openxmlformats.org/presentationml/2006/ole">
            <mc:AlternateContent xmlns:mc="http://schemas.openxmlformats.org/markup-compatibility/2006">
              <mc:Choice xmlns:v="urn:schemas-microsoft-com:vml" Requires="v">
                <p:oleObj spid="_x0000_s113733" name="公式" r:id="rId5" imgW="771401" imgH="123732" progId="Equation.3">
                  <p:embed/>
                </p:oleObj>
              </mc:Choice>
              <mc:Fallback>
                <p:oleObj name="公式" r:id="rId5" imgW="771401" imgH="123732" progId="Equation.3">
                  <p:embed/>
                  <p:pic>
                    <p:nvPicPr>
                      <p:cNvPr id="6554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6025" y="5807075"/>
                        <a:ext cx="280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3" name="Object 33"/>
          <p:cNvGraphicFramePr>
            <a:graphicFrameLocks noChangeAspect="1"/>
          </p:cNvGraphicFramePr>
          <p:nvPr>
            <p:extLst>
              <p:ext uri="{D42A27DB-BD31-4B8C-83A1-F6EECF244321}">
                <p14:modId xmlns:p14="http://schemas.microsoft.com/office/powerpoint/2010/main" val="395953054"/>
              </p:ext>
            </p:extLst>
          </p:nvPr>
        </p:nvGraphicFramePr>
        <p:xfrm>
          <a:off x="1116013" y="1962150"/>
          <a:ext cx="6030912" cy="1787525"/>
        </p:xfrm>
        <a:graphic>
          <a:graphicData uri="http://schemas.openxmlformats.org/presentationml/2006/ole">
            <mc:AlternateContent xmlns:mc="http://schemas.openxmlformats.org/markup-compatibility/2006">
              <mc:Choice xmlns:v="urn:schemas-microsoft-com:vml" Requires="v">
                <p:oleObj spid="_x0000_s113734" name="公式" r:id="rId7" imgW="2028926" imgH="828715" progId="Equation.3">
                  <p:embed/>
                </p:oleObj>
              </mc:Choice>
              <mc:Fallback>
                <p:oleObj name="公式" r:id="rId7" imgW="2028926" imgH="828715" progId="Equation.3">
                  <p:embed/>
                  <p:pic>
                    <p:nvPicPr>
                      <p:cNvPr id="65543"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962150"/>
                        <a:ext cx="6030912" cy="1787525"/>
                      </a:xfrm>
                      <a:prstGeom prst="rect">
                        <a:avLst/>
                      </a:prstGeom>
                      <a:solidFill>
                        <a:schemeClr val="tx1"/>
                      </a:solidFill>
                      <a:ln>
                        <a:noFill/>
                      </a:ln>
                    </p:spPr>
                  </p:pic>
                </p:oleObj>
              </mc:Fallback>
            </mc:AlternateContent>
          </a:graphicData>
        </a:graphic>
      </p:graphicFrame>
    </p:spTree>
    <p:extLst>
      <p:ext uri="{BB962C8B-B14F-4D97-AF65-F5344CB8AC3E}">
        <p14:creationId xmlns:p14="http://schemas.microsoft.com/office/powerpoint/2010/main" val="7290109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 参数</a:t>
            </a:r>
            <a:r>
              <a:rPr lang="el-GR" altLang="zh-CN" smtClean="0"/>
              <a:t>α</a:t>
            </a:r>
            <a:r>
              <a:rPr lang="zh-CN" altLang="el-GR" smtClean="0"/>
              <a:t>，</a:t>
            </a:r>
            <a:r>
              <a:rPr lang="el-GR" altLang="zh-CN" smtClean="0"/>
              <a:t>β</a:t>
            </a:r>
            <a:r>
              <a:rPr lang="zh-CN" altLang="en-US" smtClean="0"/>
              <a:t>的最小二乘估计</a:t>
            </a:r>
          </a:p>
        </p:txBody>
      </p:sp>
      <p:sp>
        <p:nvSpPr>
          <p:cNvPr id="66563" name="内容占位符 2"/>
          <p:cNvSpPr>
            <a:spLocks noGrp="1"/>
          </p:cNvSpPr>
          <p:nvPr>
            <p:ph idx="1"/>
          </p:nvPr>
        </p:nvSpPr>
        <p:spPr>
          <a:xfrm>
            <a:off x="179388" y="1341438"/>
            <a:ext cx="8713787" cy="4608512"/>
          </a:xfrm>
        </p:spPr>
        <p:txBody>
          <a:bodyPr/>
          <a:lstStyle/>
          <a:p>
            <a:r>
              <a:rPr lang="zh-CN" altLang="en-US" sz="2400" smtClean="0"/>
              <a:t>自变量</a:t>
            </a:r>
            <a:r>
              <a:rPr lang="en-US" altLang="zh-CN" sz="2400" smtClean="0"/>
              <a:t>x</a:t>
            </a:r>
            <a:r>
              <a:rPr lang="zh-CN" altLang="en-US" sz="2400" smtClean="0"/>
              <a:t>的离均差与因变量</a:t>
            </a:r>
            <a:r>
              <a:rPr lang="en-US" altLang="zh-CN" sz="2400" smtClean="0"/>
              <a:t>y</a:t>
            </a:r>
            <a:r>
              <a:rPr lang="zh-CN" altLang="en-US" sz="2400" smtClean="0"/>
              <a:t>的离均差的乘积和                      ，简称乘积和，记作       ，</a:t>
            </a:r>
            <a:endParaRPr lang="en-US" altLang="zh-CN" sz="2400" smtClean="0"/>
          </a:p>
          <a:p>
            <a:endParaRPr lang="en-US" altLang="zh-CN" sz="2400" smtClean="0"/>
          </a:p>
          <a:p>
            <a:r>
              <a:rPr lang="zh-CN" altLang="en-US" sz="2400" smtClean="0"/>
              <a:t>自变量</a:t>
            </a:r>
            <a:r>
              <a:rPr lang="en-US" altLang="zh-CN" sz="2400" smtClean="0"/>
              <a:t>x</a:t>
            </a:r>
            <a:r>
              <a:rPr lang="zh-CN" altLang="en-US" sz="2400" smtClean="0"/>
              <a:t>的离均差平方和                   ，记作</a:t>
            </a:r>
            <a:r>
              <a:rPr lang="en-US" altLang="zh-CN" sz="2400" smtClean="0"/>
              <a:t>SS</a:t>
            </a:r>
            <a:r>
              <a:rPr lang="en-US" altLang="zh-CN" sz="2400" baseline="-25000" smtClean="0"/>
              <a:t>X</a:t>
            </a:r>
            <a:r>
              <a:rPr lang="zh-CN" altLang="en-US" sz="2400" smtClean="0"/>
              <a:t>。</a:t>
            </a:r>
            <a:endParaRPr lang="en-US" altLang="zh-CN" sz="2400" smtClean="0"/>
          </a:p>
          <a:p>
            <a:endParaRPr lang="en-US" altLang="zh-CN" sz="2400" smtClean="0"/>
          </a:p>
          <a:p>
            <a:r>
              <a:rPr lang="zh-CN" altLang="en-US" sz="2400" smtClean="0"/>
              <a:t>所 以</a:t>
            </a:r>
          </a:p>
          <a:p>
            <a:endParaRPr lang="zh-CN" altLang="en-US" sz="2400" smtClean="0"/>
          </a:p>
        </p:txBody>
      </p:sp>
      <p:graphicFrame>
        <p:nvGraphicFramePr>
          <p:cNvPr id="66564" name="Object 3"/>
          <p:cNvGraphicFramePr>
            <a:graphicFrameLocks noChangeAspect="1"/>
          </p:cNvGraphicFramePr>
          <p:nvPr/>
        </p:nvGraphicFramePr>
        <p:xfrm>
          <a:off x="6875463" y="1412875"/>
          <a:ext cx="1866900" cy="301625"/>
        </p:xfrm>
        <a:graphic>
          <a:graphicData uri="http://schemas.openxmlformats.org/presentationml/2006/ole">
            <mc:AlternateContent xmlns:mc="http://schemas.openxmlformats.org/markup-compatibility/2006">
              <mc:Choice xmlns:v="urn:schemas-microsoft-com:vml" Requires="v">
                <p:oleObj spid="_x0000_s114795" name="公式" r:id="rId3" imgW="1228781" imgH="190633" progId="Equation.3">
                  <p:embed/>
                </p:oleObj>
              </mc:Choice>
              <mc:Fallback>
                <p:oleObj name="公式" r:id="rId3" imgW="1228781" imgH="190633" progId="Equation.3">
                  <p:embed/>
                  <p:pic>
                    <p:nvPicPr>
                      <p:cNvPr id="6656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1412875"/>
                        <a:ext cx="1866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5" name="Object 5"/>
          <p:cNvGraphicFramePr>
            <a:graphicFrameLocks noChangeAspect="1"/>
          </p:cNvGraphicFramePr>
          <p:nvPr/>
        </p:nvGraphicFramePr>
        <p:xfrm>
          <a:off x="3492500" y="1731963"/>
          <a:ext cx="565150" cy="474662"/>
        </p:xfrm>
        <a:graphic>
          <a:graphicData uri="http://schemas.openxmlformats.org/presentationml/2006/ole">
            <mc:AlternateContent xmlns:mc="http://schemas.openxmlformats.org/markup-compatibility/2006">
              <mc:Choice xmlns:v="urn:schemas-microsoft-com:vml" Requires="v">
                <p:oleObj spid="_x0000_s114796" name="公式" r:id="rId5" imgW="228510" imgH="171570" progId="Equation.3">
                  <p:embed/>
                </p:oleObj>
              </mc:Choice>
              <mc:Fallback>
                <p:oleObj name="公式" r:id="rId5" imgW="228510" imgH="171570" progId="Equation.3">
                  <p:embed/>
                  <p:pic>
                    <p:nvPicPr>
                      <p:cNvPr id="665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1731963"/>
                        <a:ext cx="5651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6" name="Object 7"/>
          <p:cNvGraphicFramePr>
            <a:graphicFrameLocks noChangeAspect="1"/>
          </p:cNvGraphicFramePr>
          <p:nvPr/>
        </p:nvGraphicFramePr>
        <p:xfrm>
          <a:off x="3995738" y="2527300"/>
          <a:ext cx="1589087" cy="468313"/>
        </p:xfrm>
        <a:graphic>
          <a:graphicData uri="http://schemas.openxmlformats.org/presentationml/2006/ole">
            <mc:AlternateContent xmlns:mc="http://schemas.openxmlformats.org/markup-compatibility/2006">
              <mc:Choice xmlns:v="urn:schemas-microsoft-com:vml" Requires="v">
                <p:oleObj spid="_x0000_s114797" name="公式" r:id="rId7" imgW="743017" imgH="199985" progId="Equation.3">
                  <p:embed/>
                </p:oleObj>
              </mc:Choice>
              <mc:Fallback>
                <p:oleObj name="公式" r:id="rId7" imgW="743017" imgH="199985" progId="Equation.3">
                  <p:embed/>
                  <p:pic>
                    <p:nvPicPr>
                      <p:cNvPr id="6656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2527300"/>
                        <a:ext cx="15890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567" name="Group 18"/>
          <p:cNvGrpSpPr>
            <a:grpSpLocks/>
          </p:cNvGrpSpPr>
          <p:nvPr/>
        </p:nvGrpSpPr>
        <p:grpSpPr bwMode="auto">
          <a:xfrm>
            <a:off x="2124075" y="3860800"/>
            <a:ext cx="4140200" cy="1677988"/>
            <a:chOff x="1088" y="2554"/>
            <a:chExt cx="3333" cy="1601"/>
          </a:xfrm>
        </p:grpSpPr>
        <p:graphicFrame>
          <p:nvGraphicFramePr>
            <p:cNvPr id="66568" name="Object 13"/>
            <p:cNvGraphicFramePr>
              <a:graphicFrameLocks noChangeAspect="1"/>
            </p:cNvGraphicFramePr>
            <p:nvPr/>
          </p:nvGraphicFramePr>
          <p:xfrm>
            <a:off x="1088" y="2554"/>
            <a:ext cx="3333" cy="1081"/>
          </p:xfrm>
          <a:graphic>
            <a:graphicData uri="http://schemas.openxmlformats.org/presentationml/2006/ole">
              <mc:AlternateContent xmlns:mc="http://schemas.openxmlformats.org/markup-compatibility/2006">
                <mc:Choice xmlns:v="urn:schemas-microsoft-com:vml" Requires="v">
                  <p:oleObj spid="_x0000_s114798" name="公式" r:id="rId9" imgW="2105096" imgH="428745" progId="Equation.3">
                    <p:embed/>
                  </p:oleObj>
                </mc:Choice>
                <mc:Fallback>
                  <p:oleObj name="公式" r:id="rId9" imgW="2105096" imgH="428745" progId="Equation.3">
                    <p:embed/>
                    <p:pic>
                      <p:nvPicPr>
                        <p:cNvPr id="66568"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8" y="2554"/>
                          <a:ext cx="3333" cy="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9" name="Object 16"/>
            <p:cNvGraphicFramePr>
              <a:graphicFrameLocks noChangeAspect="1"/>
            </p:cNvGraphicFramePr>
            <p:nvPr/>
          </p:nvGraphicFramePr>
          <p:xfrm>
            <a:off x="1659" y="3673"/>
            <a:ext cx="2108" cy="482"/>
          </p:xfrm>
          <a:graphic>
            <a:graphicData uri="http://schemas.openxmlformats.org/presentationml/2006/ole">
              <mc:AlternateContent xmlns:mc="http://schemas.openxmlformats.org/markup-compatibility/2006">
                <mc:Choice xmlns:v="urn:schemas-microsoft-com:vml" Requires="v">
                  <p:oleObj spid="_x0000_s114799" name="公式" r:id="rId11" imgW="771401" imgH="123732" progId="Equation.3">
                    <p:embed/>
                  </p:oleObj>
                </mc:Choice>
                <mc:Fallback>
                  <p:oleObj name="公式" r:id="rId11" imgW="771401" imgH="123732" progId="Equation.3">
                    <p:embed/>
                    <p:pic>
                      <p:nvPicPr>
                        <p:cNvPr id="66569"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9" y="3673"/>
                          <a:ext cx="210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78771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探索性数据分析（实例）</a:t>
            </a:r>
          </a:p>
        </p:txBody>
      </p:sp>
      <p:sp>
        <p:nvSpPr>
          <p:cNvPr id="18435" name="内容占位符 2"/>
          <p:cNvSpPr>
            <a:spLocks noGrp="1"/>
          </p:cNvSpPr>
          <p:nvPr>
            <p:ph idx="1"/>
          </p:nvPr>
        </p:nvSpPr>
        <p:spPr>
          <a:xfrm>
            <a:off x="179388" y="1341438"/>
            <a:ext cx="8856662" cy="4679950"/>
          </a:xfrm>
        </p:spPr>
        <p:txBody>
          <a:bodyPr/>
          <a:lstStyle/>
          <a:p>
            <a:r>
              <a:rPr lang="zh-CN" altLang="en-US" sz="2000" smtClean="0"/>
              <a:t>借款人债务收入比</a:t>
            </a:r>
            <a:endParaRPr lang="en-US" altLang="zh-CN" sz="2000" smtClean="0"/>
          </a:p>
          <a:p>
            <a:pPr lvl="1"/>
            <a:r>
              <a:rPr lang="en-US" altLang="zh-CN" sz="1600" smtClean="0"/>
              <a:t>ggplot(data = loandata,aes(DebtToIncomeRatio)) +  geom_histogram(color=I('black'),fill=I('#FFDDAA')) +  xlim(0,1) </a:t>
            </a:r>
          </a:p>
          <a:p>
            <a:pPr lvl="1"/>
            <a:r>
              <a:rPr lang="zh-CN" altLang="en-US" sz="1600" smtClean="0"/>
              <a:t>债务收入比呈现左偏的形态</a:t>
            </a:r>
            <a:r>
              <a:rPr lang="en-US" altLang="zh-CN" sz="1600" smtClean="0"/>
              <a:t>,</a:t>
            </a:r>
            <a:r>
              <a:rPr lang="zh-CN" altLang="en-US" sz="1600" smtClean="0"/>
              <a:t>说明大部分借款人的债务收入比较低</a:t>
            </a:r>
            <a:r>
              <a:rPr lang="en-US" altLang="zh-CN" sz="1600" smtClean="0"/>
              <a:t>,</a:t>
            </a:r>
            <a:r>
              <a:rPr lang="zh-CN" altLang="en-US" sz="1600" smtClean="0"/>
              <a:t>集中在</a:t>
            </a:r>
            <a:r>
              <a:rPr lang="en-US" altLang="zh-CN" sz="1600" smtClean="0"/>
              <a:t>0-0.25</a:t>
            </a:r>
            <a:r>
              <a:rPr lang="zh-CN" altLang="en-US" sz="1600" smtClean="0"/>
              <a:t>之间</a:t>
            </a:r>
            <a:r>
              <a:rPr lang="en-US" altLang="zh-CN" sz="1600" smtClean="0"/>
              <a:t>,</a:t>
            </a:r>
            <a:r>
              <a:rPr lang="zh-CN" altLang="en-US" sz="1600" smtClean="0"/>
              <a:t>这说明该平台的借款人的资金状况良好</a:t>
            </a:r>
            <a:r>
              <a:rPr lang="en-US" altLang="zh-CN" sz="1600" smtClean="0"/>
              <a:t>,</a:t>
            </a:r>
            <a:r>
              <a:rPr lang="zh-CN" altLang="en-US" sz="1600" smtClean="0"/>
              <a:t>利于偿还债务</a:t>
            </a:r>
            <a:r>
              <a:rPr lang="en-US" altLang="zh-CN" sz="1600" smtClean="0"/>
              <a:t>,</a:t>
            </a:r>
            <a:r>
              <a:rPr lang="zh-CN" altLang="en-US" sz="1600" smtClean="0"/>
              <a:t>维护平台的稳定</a:t>
            </a:r>
            <a:r>
              <a:rPr lang="en-US" altLang="zh-CN" sz="1600" smtClean="0"/>
              <a:t>.</a:t>
            </a:r>
            <a:endParaRPr lang="zh-CN" altLang="en-US" sz="1600" smtClean="0"/>
          </a:p>
        </p:txBody>
      </p:sp>
      <p:pic>
        <p:nvPicPr>
          <p:cNvPr id="184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25" y="2997200"/>
            <a:ext cx="89281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 参数</a:t>
            </a:r>
            <a:r>
              <a:rPr lang="el-GR" altLang="zh-CN" smtClean="0"/>
              <a:t>α</a:t>
            </a:r>
            <a:r>
              <a:rPr lang="zh-CN" altLang="el-GR" smtClean="0"/>
              <a:t>，</a:t>
            </a:r>
            <a:r>
              <a:rPr lang="el-GR" altLang="zh-CN" smtClean="0"/>
              <a:t>β</a:t>
            </a:r>
            <a:r>
              <a:rPr lang="zh-CN" altLang="en-US" smtClean="0"/>
              <a:t>的最小二乘估计</a:t>
            </a:r>
          </a:p>
        </p:txBody>
      </p:sp>
      <p:sp>
        <p:nvSpPr>
          <p:cNvPr id="67587" name="内容占位符 2"/>
          <p:cNvSpPr>
            <a:spLocks noGrp="1"/>
          </p:cNvSpPr>
          <p:nvPr>
            <p:ph idx="1"/>
          </p:nvPr>
        </p:nvSpPr>
        <p:spPr>
          <a:xfrm>
            <a:off x="179388" y="1341438"/>
            <a:ext cx="8713787" cy="4608512"/>
          </a:xfrm>
        </p:spPr>
        <p:txBody>
          <a:bodyPr/>
          <a:lstStyle/>
          <a:p>
            <a:r>
              <a:rPr lang="en-US" altLang="zh-CN" sz="2400" smtClean="0"/>
              <a:t>a</a:t>
            </a:r>
            <a:r>
              <a:rPr lang="zh-CN" altLang="en-US" sz="2400" smtClean="0"/>
              <a:t>为回归截距（</a:t>
            </a:r>
            <a:r>
              <a:rPr lang="en-US" altLang="zh-CN" sz="2400" smtClean="0"/>
              <a:t>regression intercept</a:t>
            </a:r>
            <a:r>
              <a:rPr lang="zh-CN" altLang="en-US" sz="2400" smtClean="0"/>
              <a:t>），是回归直线与</a:t>
            </a:r>
            <a:r>
              <a:rPr lang="en-US" altLang="zh-CN" sz="2400" smtClean="0"/>
              <a:t>y</a:t>
            </a:r>
            <a:r>
              <a:rPr lang="zh-CN" altLang="en-US" sz="2400" smtClean="0"/>
              <a:t>轴交点的纵坐标，当</a:t>
            </a:r>
            <a:r>
              <a:rPr lang="en-US" altLang="zh-CN" sz="2400" smtClean="0"/>
              <a:t>x=0</a:t>
            </a:r>
            <a:r>
              <a:rPr lang="zh-CN" altLang="en-US" sz="2400" smtClean="0"/>
              <a:t>时，          ；</a:t>
            </a:r>
            <a:endParaRPr lang="en-US" altLang="zh-CN" sz="2400" smtClean="0"/>
          </a:p>
          <a:p>
            <a:endParaRPr lang="en-US" altLang="zh-CN" sz="2400" smtClean="0"/>
          </a:p>
          <a:p>
            <a:r>
              <a:rPr lang="en-US" altLang="zh-CN" sz="2400" smtClean="0"/>
              <a:t>b</a:t>
            </a:r>
            <a:r>
              <a:rPr lang="zh-CN" altLang="en-US" sz="2400" smtClean="0"/>
              <a:t>为回归系数（</a:t>
            </a:r>
            <a:r>
              <a:rPr lang="en-US" altLang="zh-CN" sz="2400" smtClean="0"/>
              <a:t>regression coefficient</a:t>
            </a:r>
            <a:r>
              <a:rPr lang="zh-CN" altLang="en-US" sz="2400" smtClean="0"/>
              <a:t>），表示</a:t>
            </a:r>
            <a:r>
              <a:rPr lang="en-US" altLang="zh-CN" sz="2400" smtClean="0"/>
              <a:t>x</a:t>
            </a:r>
            <a:r>
              <a:rPr lang="zh-CN" altLang="en-US" sz="2400" smtClean="0"/>
              <a:t>变化一个单位，</a:t>
            </a:r>
            <a:r>
              <a:rPr lang="en-US" altLang="zh-CN" sz="2400" smtClean="0"/>
              <a:t>y</a:t>
            </a:r>
            <a:r>
              <a:rPr lang="zh-CN" altLang="en-US" sz="2400" smtClean="0"/>
              <a:t>平均变化的数量；</a:t>
            </a:r>
            <a:endParaRPr lang="en-US" altLang="zh-CN" sz="2400" smtClean="0"/>
          </a:p>
          <a:p>
            <a:endParaRPr lang="en-US" altLang="zh-CN" sz="2400" smtClean="0"/>
          </a:p>
          <a:p>
            <a:r>
              <a:rPr lang="en-US" altLang="zh-CN" sz="2400" smtClean="0"/>
              <a:t>b</a:t>
            </a:r>
            <a:r>
              <a:rPr lang="zh-CN" altLang="en-US" sz="2400" smtClean="0"/>
              <a:t>的符号反映了</a:t>
            </a:r>
            <a:r>
              <a:rPr lang="en-US" altLang="zh-CN" sz="2400" smtClean="0"/>
              <a:t>x</a:t>
            </a:r>
            <a:r>
              <a:rPr lang="zh-CN" altLang="en-US" sz="2400" smtClean="0"/>
              <a:t>影响</a:t>
            </a:r>
            <a:r>
              <a:rPr lang="en-US" altLang="zh-CN" sz="2400" smtClean="0"/>
              <a:t>y</a:t>
            </a:r>
            <a:r>
              <a:rPr lang="zh-CN" altLang="en-US" sz="2400" smtClean="0"/>
              <a:t>的性质，</a:t>
            </a:r>
            <a:r>
              <a:rPr lang="en-US" altLang="zh-CN" sz="2400" smtClean="0"/>
              <a:t>b</a:t>
            </a:r>
            <a:r>
              <a:rPr lang="zh-CN" altLang="en-US" sz="2400" smtClean="0"/>
              <a:t>的绝对值大小反映了</a:t>
            </a:r>
            <a:r>
              <a:rPr lang="en-US" altLang="zh-CN" sz="2400" smtClean="0"/>
              <a:t>x </a:t>
            </a:r>
            <a:r>
              <a:rPr lang="zh-CN" altLang="en-US" sz="2400" smtClean="0"/>
              <a:t>影响</a:t>
            </a:r>
            <a:r>
              <a:rPr lang="en-US" altLang="zh-CN" sz="2400" smtClean="0"/>
              <a:t>y</a:t>
            </a:r>
            <a:r>
              <a:rPr lang="zh-CN" altLang="en-US" sz="2400" smtClean="0"/>
              <a:t>的程度；</a:t>
            </a:r>
            <a:endParaRPr lang="en-US" altLang="zh-CN" sz="2400" smtClean="0"/>
          </a:p>
          <a:p>
            <a:endParaRPr lang="en-US" altLang="zh-CN" sz="2400" smtClean="0"/>
          </a:p>
          <a:p>
            <a:r>
              <a:rPr lang="zh-CN" altLang="en-US" sz="2400" smtClean="0"/>
              <a:t>    为当</a:t>
            </a:r>
            <a:r>
              <a:rPr lang="en-US" altLang="zh-CN" sz="2400" smtClean="0"/>
              <a:t>x</a:t>
            </a:r>
            <a:r>
              <a:rPr lang="zh-CN" altLang="en-US" sz="2400" smtClean="0"/>
              <a:t>在其研究范围内取某一个值    时的回归估计值</a:t>
            </a:r>
          </a:p>
        </p:txBody>
      </p:sp>
      <p:graphicFrame>
        <p:nvGraphicFramePr>
          <p:cNvPr id="67588" name="Object 17"/>
          <p:cNvGraphicFramePr>
            <a:graphicFrameLocks noChangeAspect="1"/>
          </p:cNvGraphicFramePr>
          <p:nvPr/>
        </p:nvGraphicFramePr>
        <p:xfrm>
          <a:off x="3851275" y="1773238"/>
          <a:ext cx="1008063" cy="409575"/>
        </p:xfrm>
        <a:graphic>
          <a:graphicData uri="http://schemas.openxmlformats.org/presentationml/2006/ole">
            <mc:AlternateContent xmlns:mc="http://schemas.openxmlformats.org/markup-compatibility/2006">
              <mc:Choice xmlns:v="urn:schemas-microsoft-com:vml" Requires="v">
                <p:oleObj spid="_x0000_s115777" name="公式" r:id="rId3" imgW="285638" imgH="123732" progId="Equation.3">
                  <p:embed/>
                </p:oleObj>
              </mc:Choice>
              <mc:Fallback>
                <p:oleObj name="公式" r:id="rId3" imgW="285638" imgH="123732" progId="Equation.3">
                  <p:embed/>
                  <p:pic>
                    <p:nvPicPr>
                      <p:cNvPr id="67588"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773238"/>
                        <a:ext cx="10080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9" name="Object 17"/>
          <p:cNvGraphicFramePr>
            <a:graphicFrameLocks noChangeAspect="1"/>
          </p:cNvGraphicFramePr>
          <p:nvPr/>
        </p:nvGraphicFramePr>
        <p:xfrm>
          <a:off x="695325" y="5040313"/>
          <a:ext cx="457200" cy="446087"/>
        </p:xfrm>
        <a:graphic>
          <a:graphicData uri="http://schemas.openxmlformats.org/presentationml/2006/ole">
            <mc:AlternateContent xmlns:mc="http://schemas.openxmlformats.org/markup-compatibility/2006">
              <mc:Choice xmlns:v="urn:schemas-microsoft-com:vml" Requires="v">
                <p:oleObj spid="_x0000_s115778" name="公式" r:id="rId5" imgW="123956" imgH="171570" progId="Equation.3">
                  <p:embed/>
                </p:oleObj>
              </mc:Choice>
              <mc:Fallback>
                <p:oleObj name="公式" r:id="rId5" imgW="123956" imgH="171570" progId="Equation.3">
                  <p:embed/>
                  <p:pic>
                    <p:nvPicPr>
                      <p:cNvPr id="6758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325" y="5040313"/>
                        <a:ext cx="4572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0" name="Object 17"/>
          <p:cNvGraphicFramePr>
            <a:graphicFrameLocks noChangeAspect="1"/>
          </p:cNvGraphicFramePr>
          <p:nvPr/>
        </p:nvGraphicFramePr>
        <p:xfrm>
          <a:off x="5511800" y="5040313"/>
          <a:ext cx="423863" cy="446087"/>
        </p:xfrm>
        <a:graphic>
          <a:graphicData uri="http://schemas.openxmlformats.org/presentationml/2006/ole">
            <mc:AlternateContent xmlns:mc="http://schemas.openxmlformats.org/markup-compatibility/2006">
              <mc:Choice xmlns:v="urn:schemas-microsoft-com:vml" Requires="v">
                <p:oleObj spid="_x0000_s115779" name="公式" r:id="rId7" imgW="104913" imgH="171570" progId="Equation.3">
                  <p:embed/>
                </p:oleObj>
              </mc:Choice>
              <mc:Fallback>
                <p:oleObj name="公式" r:id="rId7" imgW="104913" imgH="171570" progId="Equation.3">
                  <p:embed/>
                  <p:pic>
                    <p:nvPicPr>
                      <p:cNvPr id="6759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1800" y="5040313"/>
                        <a:ext cx="42386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3901914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线性回归案例</a:t>
            </a:r>
          </a:p>
        </p:txBody>
      </p:sp>
      <p:sp>
        <p:nvSpPr>
          <p:cNvPr id="68611" name="内容占位符 2"/>
          <p:cNvSpPr>
            <a:spLocks noGrp="1"/>
          </p:cNvSpPr>
          <p:nvPr>
            <p:ph idx="1"/>
          </p:nvPr>
        </p:nvSpPr>
        <p:spPr/>
        <p:txBody>
          <a:bodyPr/>
          <a:lstStyle/>
          <a:p>
            <a:r>
              <a:rPr lang="zh-CN" altLang="en-US" smtClean="0"/>
              <a:t>食品感官评定时，测得食品甜度与蔗糖浓度的关系如下表所示，试建立</a:t>
            </a:r>
            <a:r>
              <a:rPr lang="en-US" altLang="zh-CN" smtClean="0"/>
              <a:t>y</a:t>
            </a:r>
            <a:r>
              <a:rPr lang="zh-CN" altLang="en-US" smtClean="0"/>
              <a:t>食品甜度与</a:t>
            </a:r>
            <a:r>
              <a:rPr lang="en-US" altLang="zh-CN" smtClean="0"/>
              <a:t>x</a:t>
            </a:r>
            <a:r>
              <a:rPr lang="zh-CN" altLang="en-US" smtClean="0"/>
              <a:t>蔗糖浓度的直线回归方程。</a:t>
            </a:r>
          </a:p>
          <a:p>
            <a:endParaRPr lang="zh-CN" altLang="en-US" smtClean="0"/>
          </a:p>
        </p:txBody>
      </p:sp>
      <p:graphicFrame>
        <p:nvGraphicFramePr>
          <p:cNvPr id="4" name="Group 126"/>
          <p:cNvGraphicFramePr>
            <a:graphicFrameLocks noGrp="1"/>
          </p:cNvGraphicFramePr>
          <p:nvPr/>
        </p:nvGraphicFramePr>
        <p:xfrm>
          <a:off x="684213" y="3284538"/>
          <a:ext cx="8077200" cy="914400"/>
        </p:xfrm>
        <a:graphic>
          <a:graphicData uri="http://schemas.openxmlformats.org/drawingml/2006/table">
            <a:tbl>
              <a:tblPr/>
              <a:tblGrid>
                <a:gridCol w="2144712">
                  <a:extLst>
                    <a:ext uri="{9D8B030D-6E8A-4147-A177-3AD203B41FA5}">
                      <a16:colId xmlns:a16="http://schemas.microsoft.com/office/drawing/2014/main" val="2122715232"/>
                    </a:ext>
                  </a:extLst>
                </a:gridCol>
                <a:gridCol w="857250">
                  <a:extLst>
                    <a:ext uri="{9D8B030D-6E8A-4147-A177-3AD203B41FA5}">
                      <a16:colId xmlns:a16="http://schemas.microsoft.com/office/drawing/2014/main" val="185175139"/>
                    </a:ext>
                  </a:extLst>
                </a:gridCol>
                <a:gridCol w="928688">
                  <a:extLst>
                    <a:ext uri="{9D8B030D-6E8A-4147-A177-3AD203B41FA5}">
                      <a16:colId xmlns:a16="http://schemas.microsoft.com/office/drawing/2014/main" val="1158842518"/>
                    </a:ext>
                  </a:extLst>
                </a:gridCol>
                <a:gridCol w="765175">
                  <a:extLst>
                    <a:ext uri="{9D8B030D-6E8A-4147-A177-3AD203B41FA5}">
                      <a16:colId xmlns:a16="http://schemas.microsoft.com/office/drawing/2014/main" val="3105171779"/>
                    </a:ext>
                  </a:extLst>
                </a:gridCol>
                <a:gridCol w="846137">
                  <a:extLst>
                    <a:ext uri="{9D8B030D-6E8A-4147-A177-3AD203B41FA5}">
                      <a16:colId xmlns:a16="http://schemas.microsoft.com/office/drawing/2014/main" val="373681136"/>
                    </a:ext>
                  </a:extLst>
                </a:gridCol>
                <a:gridCol w="844550">
                  <a:extLst>
                    <a:ext uri="{9D8B030D-6E8A-4147-A177-3AD203B41FA5}">
                      <a16:colId xmlns:a16="http://schemas.microsoft.com/office/drawing/2014/main" val="1745097154"/>
                    </a:ext>
                  </a:extLst>
                </a:gridCol>
                <a:gridCol w="939800">
                  <a:extLst>
                    <a:ext uri="{9D8B030D-6E8A-4147-A177-3AD203B41FA5}">
                      <a16:colId xmlns:a16="http://schemas.microsoft.com/office/drawing/2014/main" val="3064392898"/>
                    </a:ext>
                  </a:extLst>
                </a:gridCol>
                <a:gridCol w="750888">
                  <a:extLst>
                    <a:ext uri="{9D8B030D-6E8A-4147-A177-3AD203B41FA5}">
                      <a16:colId xmlns:a16="http://schemas.microsoft.com/office/drawing/2014/main" val="1348371560"/>
                    </a:ext>
                  </a:extLst>
                </a:gridCol>
              </a:tblGrid>
              <a:tr h="431800">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蔗糖质量分数</a:t>
                      </a: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x %</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1.0</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3.0</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4.0</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5.5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7.0</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8.0</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9.5</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1427294"/>
                  </a:ext>
                </a:extLst>
              </a:tr>
              <a:tr h="482600">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甜度 </a:t>
                      </a: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y</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15</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18</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19</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21</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22.6</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23.8</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1pPr>
                      <a:lvl2pPr>
                        <a:spcBef>
                          <a:spcPct val="20000"/>
                        </a:spcBef>
                        <a:buClr>
                          <a:schemeClr val="tx1"/>
                        </a:buClr>
                        <a:defRPr kumimoji="1" sz="24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2pPr>
                      <a:lvl3pPr>
                        <a:spcBef>
                          <a:spcPct val="20000"/>
                        </a:spcBef>
                        <a:buClr>
                          <a:schemeClr val="accent2"/>
                        </a:buClr>
                        <a:buSzPct val="60000"/>
                        <a:buFont typeface="Wingdings" panose="05000000000000000000" pitchFamily="2" charset="2"/>
                        <a:defRPr kumimoji="1" sz="20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3pPr>
                      <a:lvl4pPr>
                        <a:spcBef>
                          <a:spcPct val="20000"/>
                        </a:spcBef>
                        <a:buClr>
                          <a:schemeClr val="tx2"/>
                        </a:buClr>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4pPr>
                      <a:lvl5pPr>
                        <a:spcBef>
                          <a:spcPct val="20000"/>
                        </a:spcBef>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5pPr>
                      <a:lvl6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6pPr>
                      <a:lvl7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7pPr>
                      <a:lvl8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8pPr>
                      <a:lvl9pPr fontAlgn="base">
                        <a:spcBef>
                          <a:spcPct val="20000"/>
                        </a:spcBef>
                        <a:spcAft>
                          <a:spcPct val="0"/>
                        </a:spcAft>
                        <a:buClr>
                          <a:schemeClr val="folHlink"/>
                        </a:buClr>
                        <a:buSzPct val="60000"/>
                        <a:buFont typeface="Wingdings" panose="05000000000000000000" pitchFamily="2" charset="2"/>
                        <a:defRPr kumimoji="1">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tabLst/>
                      </a:pPr>
                      <a:r>
                        <a:rPr kumimoji="1" lang="en-US" altLang="zh-CN" sz="18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26</a:t>
                      </a: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1228638"/>
                  </a:ext>
                </a:extLst>
              </a:tr>
            </a:tbl>
          </a:graphicData>
        </a:graphic>
      </p:graphicFrame>
    </p:spTree>
    <p:extLst>
      <p:ext uri="{BB962C8B-B14F-4D97-AF65-F5344CB8AC3E}">
        <p14:creationId xmlns:p14="http://schemas.microsoft.com/office/powerpoint/2010/main" val="410888691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线性回归案例</a:t>
            </a:r>
          </a:p>
        </p:txBody>
      </p:sp>
      <p:graphicFrame>
        <p:nvGraphicFramePr>
          <p:cNvPr id="69635" name="Object 3"/>
          <p:cNvGraphicFramePr>
            <a:graphicFrameLocks noChangeAspect="1"/>
          </p:cNvGraphicFramePr>
          <p:nvPr/>
        </p:nvGraphicFramePr>
        <p:xfrm>
          <a:off x="1835150" y="1412875"/>
          <a:ext cx="4284663" cy="449263"/>
        </p:xfrm>
        <a:graphic>
          <a:graphicData uri="http://schemas.openxmlformats.org/presentationml/2006/ole">
            <mc:AlternateContent xmlns:mc="http://schemas.openxmlformats.org/markup-compatibility/2006">
              <mc:Choice xmlns:v="urn:schemas-microsoft-com:vml" Requires="v">
                <p:oleObj spid="_x0000_s116906" name="公式" r:id="rId4" imgW="2333606" imgH="199985" progId="Equation.3">
                  <p:embed/>
                </p:oleObj>
              </mc:Choice>
              <mc:Fallback>
                <p:oleObj name="公式" r:id="rId4" imgW="2333606" imgH="199985" progId="Equation.3">
                  <p:embed/>
                  <p:pic>
                    <p:nvPicPr>
                      <p:cNvPr id="696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412875"/>
                        <a:ext cx="42846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6" name="Object 5"/>
          <p:cNvGraphicFramePr>
            <a:graphicFrameLocks noChangeAspect="1"/>
          </p:cNvGraphicFramePr>
          <p:nvPr/>
        </p:nvGraphicFramePr>
        <p:xfrm>
          <a:off x="1858963" y="1895475"/>
          <a:ext cx="4532312" cy="447675"/>
        </p:xfrm>
        <a:graphic>
          <a:graphicData uri="http://schemas.openxmlformats.org/presentationml/2006/ole">
            <mc:AlternateContent xmlns:mc="http://schemas.openxmlformats.org/markup-compatibility/2006">
              <mc:Choice xmlns:v="urn:schemas-microsoft-com:vml" Requires="v">
                <p:oleObj spid="_x0000_s116907" name="公式" r:id="rId6" imgW="2485946" imgH="199985" progId="Equation.3">
                  <p:embed/>
                </p:oleObj>
              </mc:Choice>
              <mc:Fallback>
                <p:oleObj name="公式" r:id="rId6" imgW="2485946" imgH="199985" progId="Equation.3">
                  <p:embed/>
                  <p:pic>
                    <p:nvPicPr>
                      <p:cNvPr id="6963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8963" y="1895475"/>
                        <a:ext cx="45323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7" name="Object 7"/>
          <p:cNvGraphicFramePr>
            <a:graphicFrameLocks noChangeAspect="1"/>
          </p:cNvGraphicFramePr>
          <p:nvPr/>
        </p:nvGraphicFramePr>
        <p:xfrm>
          <a:off x="1041400" y="2293938"/>
          <a:ext cx="6065838" cy="455612"/>
        </p:xfrm>
        <a:graphic>
          <a:graphicData uri="http://schemas.openxmlformats.org/presentationml/2006/ole">
            <mc:AlternateContent xmlns:mc="http://schemas.openxmlformats.org/markup-compatibility/2006">
              <mc:Choice xmlns:v="urn:schemas-microsoft-com:vml" Requires="v">
                <p:oleObj spid="_x0000_s116908" name="公式" r:id="rId8" imgW="3952939" imgH="247823" progId="Equation.3">
                  <p:embed/>
                </p:oleObj>
              </mc:Choice>
              <mc:Fallback>
                <p:oleObj name="公式" r:id="rId8" imgW="3952939" imgH="247823" progId="Equation.3">
                  <p:embed/>
                  <p:pic>
                    <p:nvPicPr>
                      <p:cNvPr id="6963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1400" y="2293938"/>
                        <a:ext cx="606583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8" name="Object 9"/>
          <p:cNvGraphicFramePr>
            <a:graphicFrameLocks noChangeAspect="1"/>
          </p:cNvGraphicFramePr>
          <p:nvPr/>
        </p:nvGraphicFramePr>
        <p:xfrm>
          <a:off x="1041400" y="2774950"/>
          <a:ext cx="6410325" cy="639763"/>
        </p:xfrm>
        <a:graphic>
          <a:graphicData uri="http://schemas.openxmlformats.org/presentationml/2006/ole">
            <mc:AlternateContent xmlns:mc="http://schemas.openxmlformats.org/markup-compatibility/2006">
              <mc:Choice xmlns:v="urn:schemas-microsoft-com:vml" Requires="v">
                <p:oleObj spid="_x0000_s116909" name="公式" r:id="rId10" imgW="4238576" imgH="371555" progId="Equation.3">
                  <p:embed/>
                </p:oleObj>
              </mc:Choice>
              <mc:Fallback>
                <p:oleObj name="公式" r:id="rId10" imgW="4238576" imgH="371555" progId="Equation.3">
                  <p:embed/>
                  <p:pic>
                    <p:nvPicPr>
                      <p:cNvPr id="69638"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1400" y="2774950"/>
                        <a:ext cx="64103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9" name="Object 11"/>
          <p:cNvGraphicFramePr>
            <a:graphicFrameLocks noChangeAspect="1"/>
          </p:cNvGraphicFramePr>
          <p:nvPr/>
        </p:nvGraphicFramePr>
        <p:xfrm>
          <a:off x="539750" y="3379788"/>
          <a:ext cx="7561263" cy="536575"/>
        </p:xfrm>
        <a:graphic>
          <a:graphicData uri="http://schemas.openxmlformats.org/presentationml/2006/ole">
            <mc:AlternateContent xmlns:mc="http://schemas.openxmlformats.org/markup-compatibility/2006">
              <mc:Choice xmlns:v="urn:schemas-microsoft-com:vml" Requires="v">
                <p:oleObj spid="_x0000_s116910" name="公式" r:id="rId12" imgW="4200491" imgH="247823" progId="Equation.3">
                  <p:embed/>
                </p:oleObj>
              </mc:Choice>
              <mc:Fallback>
                <p:oleObj name="公式" r:id="rId12" imgW="4200491" imgH="247823" progId="Equation.3">
                  <p:embed/>
                  <p:pic>
                    <p:nvPicPr>
                      <p:cNvPr id="6963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3379788"/>
                        <a:ext cx="75612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40" name="Object 3"/>
          <p:cNvGraphicFramePr>
            <a:graphicFrameLocks noChangeAspect="1"/>
          </p:cNvGraphicFramePr>
          <p:nvPr/>
        </p:nvGraphicFramePr>
        <p:xfrm>
          <a:off x="2484438" y="3970338"/>
          <a:ext cx="3067050" cy="655637"/>
        </p:xfrm>
        <a:graphic>
          <a:graphicData uri="http://schemas.openxmlformats.org/presentationml/2006/ole">
            <mc:AlternateContent xmlns:mc="http://schemas.openxmlformats.org/markup-compatibility/2006">
              <mc:Choice xmlns:v="urn:schemas-microsoft-com:vml" Requires="v">
                <p:oleObj spid="_x0000_s116911" name="公式" r:id="rId14" imgW="2067011" imgH="399970" progId="Equation.3">
                  <p:embed/>
                </p:oleObj>
              </mc:Choice>
              <mc:Fallback>
                <p:oleObj name="公式" r:id="rId14" imgW="2067011" imgH="399970" progId="Equation.3">
                  <p:embed/>
                  <p:pic>
                    <p:nvPicPr>
                      <p:cNvPr id="6964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4438" y="3970338"/>
                        <a:ext cx="30670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41" name="Object 5"/>
          <p:cNvGraphicFramePr>
            <a:graphicFrameLocks noChangeAspect="1"/>
          </p:cNvGraphicFramePr>
          <p:nvPr/>
        </p:nvGraphicFramePr>
        <p:xfrm>
          <a:off x="827088" y="4614863"/>
          <a:ext cx="7632700" cy="398462"/>
        </p:xfrm>
        <a:graphic>
          <a:graphicData uri="http://schemas.openxmlformats.org/presentationml/2006/ole">
            <mc:AlternateContent xmlns:mc="http://schemas.openxmlformats.org/markup-compatibility/2006">
              <mc:Choice xmlns:v="urn:schemas-microsoft-com:vml" Requires="v">
                <p:oleObj spid="_x0000_s116912" name="公式" r:id="rId16" imgW="3590772" imgH="133443" progId="Equation.3">
                  <p:embed/>
                </p:oleObj>
              </mc:Choice>
              <mc:Fallback>
                <p:oleObj name="公式" r:id="rId16" imgW="3590772" imgH="133443" progId="Equation.3">
                  <p:embed/>
                  <p:pic>
                    <p:nvPicPr>
                      <p:cNvPr id="69641"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088" y="4614863"/>
                        <a:ext cx="76327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42" name="Object 7"/>
          <p:cNvGraphicFramePr>
            <a:graphicFrameLocks noChangeAspect="1"/>
          </p:cNvGraphicFramePr>
          <p:nvPr/>
        </p:nvGraphicFramePr>
        <p:xfrm>
          <a:off x="1725613" y="5641975"/>
          <a:ext cx="4697412" cy="539750"/>
        </p:xfrm>
        <a:graphic>
          <a:graphicData uri="http://schemas.openxmlformats.org/presentationml/2006/ole">
            <mc:AlternateContent xmlns:mc="http://schemas.openxmlformats.org/markup-compatibility/2006">
              <mc:Choice xmlns:v="urn:schemas-microsoft-com:vml" Requires="v">
                <p:oleObj spid="_x0000_s116913" name="公式" r:id="rId18" imgW="1581247" imgH="133443" progId="Equation.3">
                  <p:embed/>
                </p:oleObj>
              </mc:Choice>
              <mc:Fallback>
                <p:oleObj name="公式" r:id="rId18" imgW="1581247" imgH="133443" progId="Equation.3">
                  <p:embed/>
                  <p:pic>
                    <p:nvPicPr>
                      <p:cNvPr id="69642"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25613" y="5641975"/>
                        <a:ext cx="46974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3" name="Rectangle 9"/>
          <p:cNvSpPr>
            <a:spLocks noChangeArrowheads="1"/>
          </p:cNvSpPr>
          <p:nvPr/>
        </p:nvSpPr>
        <p:spPr bwMode="auto">
          <a:xfrm>
            <a:off x="493713" y="5106988"/>
            <a:ext cx="83534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hlink"/>
              </a:buClr>
              <a:buSzPct val="60000"/>
              <a:buFont typeface="Wingdings" panose="05000000000000000000" pitchFamily="2" charset="2"/>
              <a:buNone/>
            </a:pPr>
            <a:r>
              <a:rPr lang="zh-CN" altLang="en-US" sz="2400">
                <a:latin typeface="楷体" panose="02010609060101010101" pitchFamily="49" charset="-122"/>
                <a:ea typeface="楷体" panose="02010609060101010101" pitchFamily="49" charset="-122"/>
              </a:rPr>
              <a:t>所以，甜度</a:t>
            </a:r>
            <a:r>
              <a:rPr lang="en-US" altLang="zh-CN" sz="2400" i="1">
                <a:latin typeface="楷体" panose="02010609060101010101" pitchFamily="49" charset="-122"/>
                <a:ea typeface="楷体" panose="02010609060101010101" pitchFamily="49" charset="-122"/>
              </a:rPr>
              <a:t>y</a:t>
            </a:r>
            <a:r>
              <a:rPr lang="zh-CN" altLang="en-US" sz="2400">
                <a:latin typeface="楷体" panose="02010609060101010101" pitchFamily="49" charset="-122"/>
                <a:ea typeface="楷体" panose="02010609060101010101" pitchFamily="49" charset="-122"/>
              </a:rPr>
              <a:t>对蔗糖质量分数</a:t>
            </a:r>
            <a:r>
              <a:rPr lang="en-US" altLang="zh-CN" sz="2400" i="1">
                <a:latin typeface="楷体" panose="02010609060101010101" pitchFamily="49" charset="-122"/>
                <a:ea typeface="楷体" panose="02010609060101010101" pitchFamily="49" charset="-122"/>
              </a:rPr>
              <a:t>x</a:t>
            </a:r>
            <a:r>
              <a:rPr lang="zh-CN" altLang="en-US" sz="2400">
                <a:latin typeface="楷体" panose="02010609060101010101" pitchFamily="49" charset="-122"/>
                <a:ea typeface="楷体" panose="02010609060101010101" pitchFamily="49" charset="-122"/>
              </a:rPr>
              <a:t>的直线回归方程为：</a:t>
            </a:r>
          </a:p>
        </p:txBody>
      </p:sp>
    </p:spTree>
    <p:extLst>
      <p:ext uri="{BB962C8B-B14F-4D97-AF65-F5344CB8AC3E}">
        <p14:creationId xmlns:p14="http://schemas.microsoft.com/office/powerpoint/2010/main" val="19498218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线性回归案例</a:t>
            </a:r>
          </a:p>
        </p:txBody>
      </p:sp>
      <p:sp>
        <p:nvSpPr>
          <p:cNvPr id="71683" name="内容占位符 2"/>
          <p:cNvSpPr>
            <a:spLocks noGrp="1"/>
          </p:cNvSpPr>
          <p:nvPr>
            <p:ph idx="1"/>
          </p:nvPr>
        </p:nvSpPr>
        <p:spPr>
          <a:xfrm>
            <a:off x="107950" y="1484313"/>
            <a:ext cx="3887788" cy="4392612"/>
          </a:xfrm>
        </p:spPr>
        <p:txBody>
          <a:bodyPr/>
          <a:lstStyle/>
          <a:p>
            <a:r>
              <a:rPr lang="zh-CN" altLang="en-US" smtClean="0"/>
              <a:t>根据直线回归方程可作出回归直线，见图。从图看出，并不是所有的散点都恰好落在回归直线上，这说明用    去估计</a:t>
            </a:r>
            <a:r>
              <a:rPr lang="en-US" altLang="zh-CN" smtClean="0"/>
              <a:t>y</a:t>
            </a:r>
            <a:r>
              <a:rPr lang="zh-CN" altLang="en-US" smtClean="0"/>
              <a:t>是有偏差的。</a:t>
            </a:r>
          </a:p>
        </p:txBody>
      </p:sp>
      <p:pic>
        <p:nvPicPr>
          <p:cNvPr id="7168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989138"/>
            <a:ext cx="4592638" cy="406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1685" name="Object 16"/>
          <p:cNvGraphicFramePr>
            <a:graphicFrameLocks noChangeAspect="1"/>
          </p:cNvGraphicFramePr>
          <p:nvPr/>
        </p:nvGraphicFramePr>
        <p:xfrm>
          <a:off x="1281113" y="3613150"/>
          <a:ext cx="533400" cy="498475"/>
        </p:xfrm>
        <a:graphic>
          <a:graphicData uri="http://schemas.openxmlformats.org/presentationml/2006/ole">
            <mc:AlternateContent xmlns:mc="http://schemas.openxmlformats.org/markup-compatibility/2006">
              <mc:Choice xmlns:v="urn:schemas-microsoft-com:vml" Requires="v">
                <p:oleObj spid="_x0000_s117783" name="公式" r:id="rId4" imgW="76170" imgH="123732" progId="Equation.3">
                  <p:embed/>
                </p:oleObj>
              </mc:Choice>
              <mc:Fallback>
                <p:oleObj name="公式" r:id="rId4" imgW="76170" imgH="123732" progId="Equation.3">
                  <p:embed/>
                  <p:pic>
                    <p:nvPicPr>
                      <p:cNvPr id="71685"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3613150"/>
                        <a:ext cx="533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82870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线性回归的偏离度估计 </a:t>
            </a:r>
          </a:p>
        </p:txBody>
      </p:sp>
      <p:sp>
        <p:nvSpPr>
          <p:cNvPr id="72707" name="内容占位符 2"/>
          <p:cNvSpPr>
            <a:spLocks noGrp="1"/>
          </p:cNvSpPr>
          <p:nvPr>
            <p:ph idx="1"/>
          </p:nvPr>
        </p:nvSpPr>
        <p:spPr>
          <a:xfrm>
            <a:off x="250825" y="1341438"/>
            <a:ext cx="8713788" cy="4608512"/>
          </a:xfrm>
        </p:spPr>
        <p:txBody>
          <a:bodyPr/>
          <a:lstStyle/>
          <a:p>
            <a:endParaRPr lang="zh-CN" altLang="en-US" smtClean="0"/>
          </a:p>
        </p:txBody>
      </p:sp>
      <p:pic>
        <p:nvPicPr>
          <p:cNvPr id="72708" name="Picture 16"/>
          <p:cNvPicPr>
            <a:picLocks noChangeAspect="1" noChangeArrowheads="1"/>
          </p:cNvPicPr>
          <p:nvPr/>
        </p:nvPicPr>
        <p:blipFill>
          <a:blip r:embed="rId2">
            <a:lum contrast="100000"/>
            <a:grayscl/>
            <a:extLst>
              <a:ext uri="{28A0092B-C50C-407E-A947-70E740481C1C}">
                <a14:useLocalDpi xmlns:a14="http://schemas.microsoft.com/office/drawing/2010/main" val="0"/>
              </a:ext>
            </a:extLst>
          </a:blip>
          <a:srcRect l="41406" t="44792" r="26563" b="27083"/>
          <a:stretch>
            <a:fillRect/>
          </a:stretch>
        </p:blipFill>
        <p:spPr bwMode="auto">
          <a:xfrm>
            <a:off x="827088" y="1628775"/>
            <a:ext cx="65532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39788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线性回归的偏离度估计 </a:t>
            </a:r>
          </a:p>
        </p:txBody>
      </p:sp>
      <p:sp>
        <p:nvSpPr>
          <p:cNvPr id="73731" name="内容占位符 2"/>
          <p:cNvSpPr>
            <a:spLocks noGrp="1"/>
          </p:cNvSpPr>
          <p:nvPr>
            <p:ph idx="1"/>
          </p:nvPr>
        </p:nvSpPr>
        <p:spPr>
          <a:xfrm>
            <a:off x="107950" y="1341438"/>
            <a:ext cx="9036050" cy="4608512"/>
          </a:xfrm>
        </p:spPr>
        <p:txBody>
          <a:bodyPr/>
          <a:lstStyle/>
          <a:p>
            <a:r>
              <a:rPr lang="zh-CN" altLang="en-US" b="1" smtClean="0"/>
              <a:t>偏差平方和</a:t>
            </a:r>
            <a:r>
              <a:rPr lang="zh-CN" altLang="en-US" smtClean="0"/>
              <a:t>                的大小表示了实测点与回归直线偏离的程度，因而此偏差平方和又称为</a:t>
            </a:r>
            <a:r>
              <a:rPr lang="zh-CN" altLang="en-US" b="1" smtClean="0"/>
              <a:t>离回归平方和</a:t>
            </a:r>
            <a:r>
              <a:rPr lang="zh-CN" altLang="en-US" smtClean="0"/>
              <a:t>。</a:t>
            </a:r>
            <a:endParaRPr lang="en-US" altLang="zh-CN" smtClean="0"/>
          </a:p>
          <a:p>
            <a:r>
              <a:rPr lang="zh-CN" altLang="en-US" b="1" smtClean="0"/>
              <a:t>离回归均方</a:t>
            </a:r>
            <a:r>
              <a:rPr lang="zh-CN" altLang="en-US" smtClean="0"/>
              <a:t>为                          </a:t>
            </a:r>
            <a:r>
              <a:rPr lang="en-US" altLang="zh-CN" smtClean="0"/>
              <a:t>,</a:t>
            </a:r>
            <a:r>
              <a:rPr lang="zh-CN" altLang="en-US" smtClean="0"/>
              <a:t>是模型中</a:t>
            </a:r>
            <a:r>
              <a:rPr lang="en-US" altLang="zh-CN" smtClean="0"/>
              <a:t>σ</a:t>
            </a:r>
            <a:r>
              <a:rPr lang="en-US" altLang="zh-CN" baseline="30000" smtClean="0"/>
              <a:t>2</a:t>
            </a:r>
            <a:r>
              <a:rPr lang="zh-CN" altLang="en-US" smtClean="0"/>
              <a:t>的估计值。</a:t>
            </a:r>
            <a:endParaRPr lang="en-US" altLang="zh-CN" smtClean="0"/>
          </a:p>
          <a:p>
            <a:r>
              <a:rPr lang="zh-CN" altLang="en-US" smtClean="0"/>
              <a:t>离回归均方的平方根叫</a:t>
            </a:r>
            <a:r>
              <a:rPr lang="zh-CN" altLang="en-US" b="1" smtClean="0"/>
              <a:t>离回归标准误</a:t>
            </a:r>
            <a:r>
              <a:rPr lang="zh-CN" altLang="en-US" smtClean="0"/>
              <a:t>，记为</a:t>
            </a:r>
            <a:r>
              <a:rPr lang="en-US" altLang="zh-CN" smtClean="0"/>
              <a:t>S</a:t>
            </a:r>
            <a:r>
              <a:rPr lang="en-US" altLang="zh-CN" baseline="-25000" smtClean="0"/>
              <a:t>yx</a:t>
            </a:r>
            <a:r>
              <a:rPr lang="zh-CN" altLang="en-US" smtClean="0"/>
              <a:t> 。离回归标准误的大小表示了回归直线与实测点偏差的程度。</a:t>
            </a:r>
            <a:endParaRPr lang="en-US" altLang="zh-CN" smtClean="0"/>
          </a:p>
          <a:p>
            <a:endParaRPr lang="en-US" altLang="zh-CN" smtClean="0"/>
          </a:p>
          <a:p>
            <a:endParaRPr lang="en-US" altLang="zh-CN" smtClean="0"/>
          </a:p>
          <a:p>
            <a:endParaRPr lang="zh-CN" altLang="en-US" smtClean="0"/>
          </a:p>
        </p:txBody>
      </p:sp>
      <p:graphicFrame>
        <p:nvGraphicFramePr>
          <p:cNvPr id="73732" name="Object 3"/>
          <p:cNvGraphicFramePr>
            <a:graphicFrameLocks noChangeAspect="1"/>
          </p:cNvGraphicFramePr>
          <p:nvPr/>
        </p:nvGraphicFramePr>
        <p:xfrm>
          <a:off x="2481263" y="1327150"/>
          <a:ext cx="1495425" cy="500063"/>
        </p:xfrm>
        <a:graphic>
          <a:graphicData uri="http://schemas.openxmlformats.org/presentationml/2006/ole">
            <mc:AlternateContent xmlns:mc="http://schemas.openxmlformats.org/markup-compatibility/2006">
              <mc:Choice xmlns:v="urn:schemas-microsoft-com:vml" Requires="v">
                <p:oleObj spid="_x0000_s126990" name="公式" r:id="rId3" imgW="733316" imgH="209697" progId="Equation.3">
                  <p:embed/>
                </p:oleObj>
              </mc:Choice>
              <mc:Fallback>
                <p:oleObj name="公式" r:id="rId3" imgW="733316" imgH="209697" progId="Equation.3">
                  <p:embed/>
                  <p:pic>
                    <p:nvPicPr>
                      <p:cNvPr id="7373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1327150"/>
                        <a:ext cx="14954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p:cNvGraphicFramePr>
            <a:graphicFrameLocks noChangeAspect="1"/>
          </p:cNvGraphicFramePr>
          <p:nvPr/>
        </p:nvGraphicFramePr>
        <p:xfrm>
          <a:off x="2789238" y="2708275"/>
          <a:ext cx="2460625" cy="460375"/>
        </p:xfrm>
        <a:graphic>
          <a:graphicData uri="http://schemas.openxmlformats.org/presentationml/2006/ole">
            <mc:AlternateContent xmlns:mc="http://schemas.openxmlformats.org/markup-compatibility/2006">
              <mc:Choice xmlns:v="urn:schemas-microsoft-com:vml" Requires="v">
                <p:oleObj spid="_x0000_s126991" name="公式" r:id="rId5" imgW="1352378" imgH="209697" progId="Equation.3">
                  <p:embed/>
                </p:oleObj>
              </mc:Choice>
              <mc:Fallback>
                <p:oleObj name="公式" r:id="rId5" imgW="1352378" imgH="209697" progId="Equation.3">
                  <p:embed/>
                  <p:pic>
                    <p:nvPicPr>
                      <p:cNvPr id="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238" y="2708275"/>
                        <a:ext cx="2460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9142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线性回归的偏离度估计 </a:t>
            </a:r>
          </a:p>
        </p:txBody>
      </p:sp>
      <p:sp>
        <p:nvSpPr>
          <p:cNvPr id="74755" name="内容占位符 2"/>
          <p:cNvSpPr>
            <a:spLocks noGrp="1"/>
          </p:cNvSpPr>
          <p:nvPr>
            <p:ph idx="1"/>
          </p:nvPr>
        </p:nvSpPr>
        <p:spPr>
          <a:xfrm>
            <a:off x="250825" y="1341438"/>
            <a:ext cx="8713788" cy="4608512"/>
          </a:xfrm>
        </p:spPr>
        <p:txBody>
          <a:bodyPr/>
          <a:lstStyle/>
          <a:p>
            <a:endParaRPr lang="en-US" altLang="zh-CN" sz="2400" smtClean="0"/>
          </a:p>
          <a:p>
            <a:r>
              <a:rPr lang="zh-CN" altLang="en-US" sz="2400" smtClean="0"/>
              <a:t>上式两端平方，然后对所有的</a:t>
            </a:r>
            <a:r>
              <a:rPr lang="en-US" altLang="zh-CN" sz="2400" smtClean="0"/>
              <a:t>n</a:t>
            </a:r>
            <a:r>
              <a:rPr lang="zh-CN" altLang="en-US" sz="2400" smtClean="0"/>
              <a:t>点求和，则有</a:t>
            </a:r>
          </a:p>
          <a:p>
            <a:endParaRPr lang="en-US" altLang="zh-CN" sz="2400" smtClean="0"/>
          </a:p>
          <a:p>
            <a:endParaRPr lang="en-US" altLang="zh-CN" sz="2400" smtClean="0"/>
          </a:p>
          <a:p>
            <a:r>
              <a:rPr lang="zh-CN" altLang="en-US" sz="2400" smtClean="0"/>
              <a:t>经过一系列变换，可以得到</a:t>
            </a:r>
            <a:endParaRPr lang="en-US" altLang="zh-CN" sz="2400" smtClean="0"/>
          </a:p>
          <a:p>
            <a:endParaRPr lang="en-US" altLang="zh-CN" sz="2400" smtClean="0"/>
          </a:p>
          <a:p>
            <a:endParaRPr lang="en-US" altLang="zh-CN" sz="2400" smtClean="0"/>
          </a:p>
          <a:p>
            <a:r>
              <a:rPr lang="zh-CN" altLang="en-US" sz="2400" smtClean="0"/>
              <a:t>                 反映了</a:t>
            </a:r>
            <a:r>
              <a:rPr lang="en-US" altLang="zh-CN" sz="2400" smtClean="0"/>
              <a:t>y</a:t>
            </a:r>
            <a:r>
              <a:rPr lang="zh-CN" altLang="en-US" sz="2400" smtClean="0"/>
              <a:t>的总变异程度，称为</a:t>
            </a:r>
            <a:r>
              <a:rPr lang="en-US" altLang="zh-CN" sz="2400" smtClean="0"/>
              <a:t>y</a:t>
            </a:r>
            <a:r>
              <a:rPr lang="zh-CN" altLang="en-US" sz="2400" smtClean="0"/>
              <a:t>的总偏差平方和，记为</a:t>
            </a:r>
            <a:r>
              <a:rPr lang="en-US" altLang="zh-CN" sz="2400" smtClean="0"/>
              <a:t>SS</a:t>
            </a:r>
            <a:r>
              <a:rPr lang="en-US" altLang="zh-CN" sz="2400" baseline="-25000" smtClean="0"/>
              <a:t>y</a:t>
            </a:r>
            <a:r>
              <a:rPr lang="zh-CN" altLang="en-US" sz="2400" smtClean="0"/>
              <a:t>。</a:t>
            </a:r>
            <a:endParaRPr lang="en-US" altLang="zh-CN" sz="2400" smtClean="0"/>
          </a:p>
          <a:p>
            <a:r>
              <a:rPr lang="zh-CN" altLang="en-US" sz="2400" smtClean="0"/>
              <a:t>                 反映了由于</a:t>
            </a:r>
            <a:r>
              <a:rPr lang="en-US" altLang="zh-CN" sz="2400" smtClean="0"/>
              <a:t>y</a:t>
            </a:r>
            <a:r>
              <a:rPr lang="zh-CN" altLang="en-US" sz="2400" smtClean="0"/>
              <a:t>与</a:t>
            </a:r>
            <a:r>
              <a:rPr lang="en-US" altLang="zh-CN" sz="2400" smtClean="0"/>
              <a:t>x</a:t>
            </a:r>
            <a:r>
              <a:rPr lang="zh-CN" altLang="en-US" sz="2400" smtClean="0"/>
              <a:t>间存在直线关系所引起的</a:t>
            </a:r>
            <a:r>
              <a:rPr lang="en-US" altLang="zh-CN" sz="2400" smtClean="0"/>
              <a:t>y</a:t>
            </a:r>
            <a:r>
              <a:rPr lang="zh-CN" altLang="en-US" sz="2400" smtClean="0"/>
              <a:t>的变异程度，称为回归平方和，记为</a:t>
            </a:r>
            <a:r>
              <a:rPr lang="en-US" altLang="zh-CN" sz="2400" smtClean="0"/>
              <a:t>SS</a:t>
            </a:r>
            <a:r>
              <a:rPr lang="en-US" altLang="zh-CN" sz="2400" baseline="-25000" smtClean="0"/>
              <a:t>R</a:t>
            </a:r>
            <a:r>
              <a:rPr lang="zh-CN" altLang="en-US" sz="2400" smtClean="0"/>
              <a:t>。</a:t>
            </a:r>
            <a:endParaRPr lang="en-US" altLang="zh-CN" sz="2400" smtClean="0"/>
          </a:p>
          <a:p>
            <a:endParaRPr lang="en-US" altLang="zh-CN" sz="2400" smtClean="0"/>
          </a:p>
        </p:txBody>
      </p:sp>
      <p:graphicFrame>
        <p:nvGraphicFramePr>
          <p:cNvPr id="74756" name="Object 3"/>
          <p:cNvGraphicFramePr>
            <a:graphicFrameLocks noChangeAspect="1"/>
          </p:cNvGraphicFramePr>
          <p:nvPr/>
        </p:nvGraphicFramePr>
        <p:xfrm>
          <a:off x="1435100" y="1341438"/>
          <a:ext cx="4832350" cy="496887"/>
        </p:xfrm>
        <a:graphic>
          <a:graphicData uri="http://schemas.openxmlformats.org/presentationml/2006/ole">
            <mc:AlternateContent xmlns:mc="http://schemas.openxmlformats.org/markup-compatibility/2006">
              <mc:Choice xmlns:v="urn:schemas-microsoft-com:vml" Requires="v">
                <p:oleObj spid="_x0000_s128044" name="公式" r:id="rId3" imgW="1914671" imgH="142795" progId="Equation.3">
                  <p:embed/>
                </p:oleObj>
              </mc:Choice>
              <mc:Fallback>
                <p:oleObj name="公式" r:id="rId3" imgW="1914671" imgH="142795" progId="Equation.3">
                  <p:embed/>
                  <p:pic>
                    <p:nvPicPr>
                      <p:cNvPr id="7475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00" y="1341438"/>
                        <a:ext cx="48323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7" name="Object 5"/>
          <p:cNvGraphicFramePr>
            <a:graphicFrameLocks noChangeAspect="1"/>
          </p:cNvGraphicFramePr>
          <p:nvPr/>
        </p:nvGraphicFramePr>
        <p:xfrm>
          <a:off x="908050" y="2336800"/>
          <a:ext cx="1863725" cy="500063"/>
        </p:xfrm>
        <a:graphic>
          <a:graphicData uri="http://schemas.openxmlformats.org/presentationml/2006/ole">
            <mc:AlternateContent xmlns:mc="http://schemas.openxmlformats.org/markup-compatibility/2006">
              <mc:Choice xmlns:v="urn:schemas-microsoft-com:vml" Requires="v">
                <p:oleObj spid="_x0000_s128045" name="公式" r:id="rId5" imgW="924101" imgH="209697" progId="Equation.3">
                  <p:embed/>
                </p:oleObj>
              </mc:Choice>
              <mc:Fallback>
                <p:oleObj name="公式" r:id="rId5" imgW="924101" imgH="209697" progId="Equation.3">
                  <p:embed/>
                  <p:pic>
                    <p:nvPicPr>
                      <p:cNvPr id="7475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050" y="2336800"/>
                        <a:ext cx="18637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8" name="Object 7"/>
          <p:cNvGraphicFramePr>
            <a:graphicFrameLocks noChangeAspect="1"/>
          </p:cNvGraphicFramePr>
          <p:nvPr/>
        </p:nvGraphicFramePr>
        <p:xfrm>
          <a:off x="3132138" y="2322513"/>
          <a:ext cx="3311525" cy="536575"/>
        </p:xfrm>
        <a:graphic>
          <a:graphicData uri="http://schemas.openxmlformats.org/presentationml/2006/ole">
            <mc:AlternateContent xmlns:mc="http://schemas.openxmlformats.org/markup-compatibility/2006">
              <mc:Choice xmlns:v="urn:schemas-microsoft-com:vml" Requires="v">
                <p:oleObj spid="_x0000_s128046" name="公式" r:id="rId7" imgW="1571546" imgH="209697" progId="Equation.3">
                  <p:embed/>
                </p:oleObj>
              </mc:Choice>
              <mc:Fallback>
                <p:oleObj name="公式" r:id="rId7" imgW="1571546" imgH="209697" progId="Equation.3">
                  <p:embed/>
                  <p:pic>
                    <p:nvPicPr>
                      <p:cNvPr id="7475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322513"/>
                        <a:ext cx="33115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9" name="Object 9"/>
          <p:cNvGraphicFramePr>
            <a:graphicFrameLocks noChangeAspect="1"/>
          </p:cNvGraphicFramePr>
          <p:nvPr/>
        </p:nvGraphicFramePr>
        <p:xfrm>
          <a:off x="1095375" y="3563938"/>
          <a:ext cx="2036763" cy="546100"/>
        </p:xfrm>
        <a:graphic>
          <a:graphicData uri="http://schemas.openxmlformats.org/presentationml/2006/ole">
            <mc:AlternateContent xmlns:mc="http://schemas.openxmlformats.org/markup-compatibility/2006">
              <mc:Choice xmlns:v="urn:schemas-microsoft-com:vml" Requires="v">
                <p:oleObj spid="_x0000_s128047" name="公式" r:id="rId9" imgW="924101" imgH="209697" progId="Equation.3">
                  <p:embed/>
                </p:oleObj>
              </mc:Choice>
              <mc:Fallback>
                <p:oleObj name="公式" r:id="rId9" imgW="924101" imgH="209697" progId="Equation.3">
                  <p:embed/>
                  <p:pic>
                    <p:nvPicPr>
                      <p:cNvPr id="7475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5375" y="3563938"/>
                        <a:ext cx="20367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0" name="Object 11"/>
          <p:cNvGraphicFramePr>
            <a:graphicFrameLocks noChangeAspect="1"/>
          </p:cNvGraphicFramePr>
          <p:nvPr/>
        </p:nvGraphicFramePr>
        <p:xfrm>
          <a:off x="3132138" y="3559175"/>
          <a:ext cx="3724275" cy="550863"/>
        </p:xfrm>
        <a:graphic>
          <a:graphicData uri="http://schemas.openxmlformats.org/presentationml/2006/ole">
            <mc:AlternateContent xmlns:mc="http://schemas.openxmlformats.org/markup-compatibility/2006">
              <mc:Choice xmlns:v="urn:schemas-microsoft-com:vml" Requires="v">
                <p:oleObj spid="_x0000_s128048" name="公式" r:id="rId11" imgW="1723887" imgH="209697" progId="Equation.3">
                  <p:embed/>
                </p:oleObj>
              </mc:Choice>
              <mc:Fallback>
                <p:oleObj name="公式" r:id="rId11" imgW="1723887" imgH="209697" progId="Equation.3">
                  <p:embed/>
                  <p:pic>
                    <p:nvPicPr>
                      <p:cNvPr id="7476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3559175"/>
                        <a:ext cx="37242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1" name="Object 13"/>
          <p:cNvGraphicFramePr>
            <a:graphicFrameLocks noChangeAspect="1"/>
          </p:cNvGraphicFramePr>
          <p:nvPr/>
        </p:nvGraphicFramePr>
        <p:xfrm>
          <a:off x="755650" y="4368800"/>
          <a:ext cx="1476375" cy="447675"/>
        </p:xfrm>
        <a:graphic>
          <a:graphicData uri="http://schemas.openxmlformats.org/presentationml/2006/ole">
            <mc:AlternateContent xmlns:mc="http://schemas.openxmlformats.org/markup-compatibility/2006">
              <mc:Choice xmlns:v="urn:schemas-microsoft-com:vml" Requires="v">
                <p:oleObj spid="_x0000_s128049" name="公式" r:id="rId13" imgW="743017" imgH="209697" progId="Equation.3">
                  <p:embed/>
                </p:oleObj>
              </mc:Choice>
              <mc:Fallback>
                <p:oleObj name="公式" r:id="rId13" imgW="743017" imgH="209697" progId="Equation.3">
                  <p:embed/>
                  <p:pic>
                    <p:nvPicPr>
                      <p:cNvPr id="74761"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4368800"/>
                        <a:ext cx="14763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2" name="Object 15"/>
          <p:cNvGraphicFramePr>
            <a:graphicFrameLocks noChangeAspect="1"/>
          </p:cNvGraphicFramePr>
          <p:nvPr/>
        </p:nvGraphicFramePr>
        <p:xfrm>
          <a:off x="809625" y="5230813"/>
          <a:ext cx="1303338" cy="420687"/>
        </p:xfrm>
        <a:graphic>
          <a:graphicData uri="http://schemas.openxmlformats.org/presentationml/2006/ole">
            <mc:AlternateContent xmlns:mc="http://schemas.openxmlformats.org/markup-compatibility/2006">
              <mc:Choice xmlns:v="urn:schemas-microsoft-com:vml" Requires="v">
                <p:oleObj spid="_x0000_s128050" name="公式" r:id="rId15" imgW="752359" imgH="209697" progId="Equation.3">
                  <p:embed/>
                </p:oleObj>
              </mc:Choice>
              <mc:Fallback>
                <p:oleObj name="公式" r:id="rId15" imgW="752359" imgH="209697" progId="Equation.3">
                  <p:embed/>
                  <p:pic>
                    <p:nvPicPr>
                      <p:cNvPr id="74762"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9625" y="5230813"/>
                        <a:ext cx="13033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12484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线性回归的偏离度估计 </a:t>
            </a:r>
          </a:p>
        </p:txBody>
      </p:sp>
      <p:sp>
        <p:nvSpPr>
          <p:cNvPr id="75779" name="内容占位符 2"/>
          <p:cNvSpPr>
            <a:spLocks noGrp="1"/>
          </p:cNvSpPr>
          <p:nvPr>
            <p:ph idx="1"/>
          </p:nvPr>
        </p:nvSpPr>
        <p:spPr>
          <a:xfrm>
            <a:off x="250825" y="1341438"/>
            <a:ext cx="8713788" cy="4608512"/>
          </a:xfrm>
        </p:spPr>
        <p:txBody>
          <a:bodyPr/>
          <a:lstStyle/>
          <a:p>
            <a:r>
              <a:rPr lang="zh-CN" altLang="en-US" sz="2400" smtClean="0"/>
              <a:t>                反映了除</a:t>
            </a:r>
            <a:r>
              <a:rPr lang="en-US" altLang="zh-CN" sz="2400" smtClean="0"/>
              <a:t>y</a:t>
            </a:r>
            <a:r>
              <a:rPr lang="zh-CN" altLang="en-US" sz="2400" smtClean="0"/>
              <a:t>与</a:t>
            </a:r>
            <a:r>
              <a:rPr lang="en-US" altLang="zh-CN" sz="2400" smtClean="0"/>
              <a:t>x</a:t>
            </a:r>
            <a:r>
              <a:rPr lang="zh-CN" altLang="en-US" sz="2400" smtClean="0"/>
              <a:t>存在直线关系以外的一切因素（包括</a:t>
            </a:r>
            <a:r>
              <a:rPr lang="en-US" altLang="zh-CN" sz="2400" smtClean="0"/>
              <a:t>x</a:t>
            </a:r>
            <a:r>
              <a:rPr lang="zh-CN" altLang="en-US" sz="2400" smtClean="0"/>
              <a:t>对</a:t>
            </a:r>
            <a:r>
              <a:rPr lang="en-US" altLang="zh-CN" sz="2400" smtClean="0"/>
              <a:t>y</a:t>
            </a:r>
            <a:r>
              <a:rPr lang="zh-CN" altLang="en-US" sz="2400" smtClean="0"/>
              <a:t>的非线性影响及其他一切未加控制的随机因素）所引起的</a:t>
            </a:r>
            <a:r>
              <a:rPr lang="en-US" altLang="zh-CN" sz="2400" smtClean="0"/>
              <a:t>y</a:t>
            </a:r>
            <a:r>
              <a:rPr lang="zh-CN" altLang="en-US" sz="2400" smtClean="0"/>
              <a:t>的变异程度，称为离回归平方和或剩余平方和，记为</a:t>
            </a:r>
            <a:r>
              <a:rPr lang="en-US" altLang="zh-CN" sz="2400" smtClean="0"/>
              <a:t>SSr</a:t>
            </a:r>
            <a:r>
              <a:rPr lang="zh-CN" altLang="en-US" sz="2400" smtClean="0"/>
              <a:t>或</a:t>
            </a:r>
            <a:r>
              <a:rPr lang="en-US" altLang="zh-CN" sz="2400" smtClean="0"/>
              <a:t>SSe</a:t>
            </a:r>
            <a:r>
              <a:rPr lang="zh-CN" altLang="en-US" sz="2400" smtClean="0"/>
              <a:t>。</a:t>
            </a:r>
            <a:endParaRPr lang="en-US" altLang="zh-CN" sz="2400" smtClean="0"/>
          </a:p>
          <a:p>
            <a:endParaRPr lang="en-US" altLang="zh-CN" sz="2400" smtClean="0"/>
          </a:p>
          <a:p>
            <a:r>
              <a:rPr lang="zh-CN" altLang="en-US" sz="2400" smtClean="0"/>
              <a:t>所以，</a:t>
            </a:r>
            <a:r>
              <a:rPr lang="en-US" altLang="zh-CN" sz="2400" smtClean="0"/>
              <a:t>y</a:t>
            </a:r>
            <a:r>
              <a:rPr lang="zh-CN" altLang="en-US" sz="2400" smtClean="0"/>
              <a:t>的总变异平方和可分解为：</a:t>
            </a:r>
            <a:endParaRPr lang="en-US" altLang="zh-CN" sz="2400" smtClean="0"/>
          </a:p>
          <a:p>
            <a:endParaRPr lang="en-US" altLang="zh-CN" sz="2400" smtClean="0"/>
          </a:p>
          <a:p>
            <a:endParaRPr lang="en-US" altLang="zh-CN" sz="2400" smtClean="0"/>
          </a:p>
          <a:p>
            <a:endParaRPr lang="zh-CN" altLang="en-US" sz="2400" smtClean="0"/>
          </a:p>
          <a:p>
            <a:endParaRPr lang="zh-CN" altLang="en-US" sz="2400" smtClean="0"/>
          </a:p>
        </p:txBody>
      </p:sp>
      <p:graphicFrame>
        <p:nvGraphicFramePr>
          <p:cNvPr id="75780" name="Object 14"/>
          <p:cNvGraphicFramePr>
            <a:graphicFrameLocks noChangeAspect="1"/>
          </p:cNvGraphicFramePr>
          <p:nvPr/>
        </p:nvGraphicFramePr>
        <p:xfrm>
          <a:off x="900113" y="1341438"/>
          <a:ext cx="1192212" cy="392112"/>
        </p:xfrm>
        <a:graphic>
          <a:graphicData uri="http://schemas.openxmlformats.org/presentationml/2006/ole">
            <mc:AlternateContent xmlns:mc="http://schemas.openxmlformats.org/markup-compatibility/2006">
              <mc:Choice xmlns:v="urn:schemas-microsoft-com:vml" Requires="v">
                <p:oleObj spid="_x0000_s129038" name="公式" r:id="rId3" imgW="812447" imgH="266584" progId="Equation.3">
                  <p:embed/>
                </p:oleObj>
              </mc:Choice>
              <mc:Fallback>
                <p:oleObj name="公式" r:id="rId3" imgW="812447" imgH="266584" progId="Equation.3">
                  <p:embed/>
                  <p:pic>
                    <p:nvPicPr>
                      <p:cNvPr id="7578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11922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4"/>
          <p:cNvGraphicFramePr>
            <a:graphicFrameLocks noChangeAspect="1"/>
          </p:cNvGraphicFramePr>
          <p:nvPr/>
        </p:nvGraphicFramePr>
        <p:xfrm>
          <a:off x="2268538" y="3625850"/>
          <a:ext cx="3698875" cy="746125"/>
        </p:xfrm>
        <a:graphic>
          <a:graphicData uri="http://schemas.openxmlformats.org/presentationml/2006/ole">
            <mc:AlternateContent xmlns:mc="http://schemas.openxmlformats.org/markup-compatibility/2006">
              <mc:Choice xmlns:v="urn:schemas-microsoft-com:vml" Requires="v">
                <p:oleObj spid="_x0000_s129039" name="公式" r:id="rId5" imgW="1114526" imgH="180922" progId="Equation.3">
                  <p:embed/>
                </p:oleObj>
              </mc:Choice>
              <mc:Fallback>
                <p:oleObj name="公式" r:id="rId5" imgW="1114526" imgH="180922" progId="Equation.3">
                  <p:embed/>
                  <p:pic>
                    <p:nvPicPr>
                      <p:cNvPr id="7578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625850"/>
                        <a:ext cx="369887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002213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线性回归的偏离度估计 </a:t>
            </a:r>
          </a:p>
        </p:txBody>
      </p:sp>
      <p:sp>
        <p:nvSpPr>
          <p:cNvPr id="3" name="内容占位符 2"/>
          <p:cNvSpPr>
            <a:spLocks noGrp="1"/>
          </p:cNvSpPr>
          <p:nvPr>
            <p:ph idx="1"/>
          </p:nvPr>
        </p:nvSpPr>
        <p:spPr>
          <a:xfrm>
            <a:off x="250825" y="1341438"/>
            <a:ext cx="8713788" cy="4608512"/>
          </a:xfrm>
        </p:spPr>
        <p:txBody>
          <a:bodyPr/>
          <a:lstStyle/>
          <a:p>
            <a:pPr>
              <a:defRPr/>
            </a:pPr>
            <a:endParaRPr lang="en-US" altLang="zh-CN" sz="2400" dirty="0" smtClean="0"/>
          </a:p>
          <a:p>
            <a:pPr>
              <a:defRPr/>
            </a:pPr>
            <a:endParaRPr lang="en-US" altLang="zh-CN" sz="2400" dirty="0"/>
          </a:p>
          <a:p>
            <a:pPr>
              <a:defRPr/>
            </a:pPr>
            <a:r>
              <a:rPr lang="en-US" altLang="zh-CN" sz="2400" dirty="0" smtClean="0"/>
              <a:t>y</a:t>
            </a:r>
            <a:r>
              <a:rPr lang="zh-CN" altLang="en-US" sz="2400" dirty="0" smtClean="0"/>
              <a:t>与</a:t>
            </a:r>
            <a:r>
              <a:rPr lang="en-US" altLang="zh-CN" sz="2400" dirty="0" smtClean="0"/>
              <a:t>x</a:t>
            </a:r>
            <a:r>
              <a:rPr lang="zh-CN" altLang="en-US" sz="2400" dirty="0" smtClean="0"/>
              <a:t>直线回归效果的好坏取决于回归平方和 与离回归平方和</a:t>
            </a:r>
          </a:p>
          <a:p>
            <a:pPr marL="0" indent="0">
              <a:buFont typeface="Wingdings" panose="05000000000000000000" pitchFamily="2" charset="2"/>
              <a:buNone/>
              <a:defRPr/>
            </a:pPr>
            <a:r>
              <a:rPr lang="zh-CN" altLang="en-US" sz="2400" dirty="0" smtClean="0"/>
              <a:t>的大小，或者说取决于回归平方和在</a:t>
            </a:r>
            <a:r>
              <a:rPr lang="en-US" altLang="zh-CN" sz="2400" dirty="0" smtClean="0"/>
              <a:t>y</a:t>
            </a:r>
            <a:r>
              <a:rPr lang="zh-CN" altLang="en-US" sz="2400" dirty="0" smtClean="0"/>
              <a:t>的总平方和中所占的比例的大小。这个比例越大，</a:t>
            </a:r>
            <a:r>
              <a:rPr lang="en-US" altLang="zh-CN" sz="2400" dirty="0" smtClean="0"/>
              <a:t>y</a:t>
            </a:r>
            <a:r>
              <a:rPr lang="zh-CN" altLang="en-US" sz="2400" dirty="0" smtClean="0"/>
              <a:t>与</a:t>
            </a:r>
            <a:r>
              <a:rPr lang="en-US" altLang="zh-CN" sz="2400" dirty="0" smtClean="0"/>
              <a:t>x</a:t>
            </a:r>
            <a:r>
              <a:rPr lang="zh-CN" altLang="en-US" sz="2400" dirty="0" smtClean="0"/>
              <a:t>的直线回归效果就越好，反之则差。</a:t>
            </a:r>
            <a:endParaRPr lang="en-US" altLang="zh-CN" sz="2400" dirty="0" smtClean="0"/>
          </a:p>
          <a:p>
            <a:pPr marL="0" indent="0">
              <a:buFont typeface="Wingdings" panose="05000000000000000000" pitchFamily="2" charset="2"/>
              <a:buNone/>
              <a:defRPr/>
            </a:pPr>
            <a:endParaRPr lang="en-US" altLang="zh-CN" sz="2400" dirty="0"/>
          </a:p>
          <a:p>
            <a:pPr>
              <a:defRPr/>
            </a:pPr>
            <a:r>
              <a:rPr lang="zh-CN" altLang="en-US" sz="2400" dirty="0" smtClean="0"/>
              <a:t>比值    </a:t>
            </a:r>
          </a:p>
          <a:p>
            <a:pPr marL="0" indent="0">
              <a:buFont typeface="Wingdings" panose="05000000000000000000" pitchFamily="2" charset="2"/>
              <a:buNone/>
              <a:defRPr/>
            </a:pPr>
            <a:r>
              <a:rPr lang="zh-CN" altLang="en-US" sz="2400" dirty="0" smtClean="0"/>
              <a:t>叫 做 </a:t>
            </a:r>
            <a:r>
              <a:rPr lang="en-US" altLang="zh-CN" sz="2400" dirty="0" smtClean="0"/>
              <a:t>x </a:t>
            </a:r>
            <a:r>
              <a:rPr lang="zh-CN" altLang="en-US" sz="2400" dirty="0" smtClean="0"/>
              <a:t>对 </a:t>
            </a:r>
            <a:r>
              <a:rPr lang="en-US" altLang="zh-CN" sz="2400" dirty="0" smtClean="0"/>
              <a:t>y </a:t>
            </a:r>
            <a:r>
              <a:rPr lang="zh-CN" altLang="en-US" sz="2400" dirty="0" smtClean="0"/>
              <a:t>的决定系数（ </a:t>
            </a:r>
            <a:r>
              <a:rPr lang="en-US" altLang="zh-CN" sz="2400" dirty="0" smtClean="0"/>
              <a:t>determination coefficient </a:t>
            </a:r>
            <a:r>
              <a:rPr lang="zh-CN" altLang="en-US" sz="2400" dirty="0" smtClean="0"/>
              <a:t>），记为  </a:t>
            </a:r>
            <a:r>
              <a:rPr lang="en-US" altLang="zh-CN" sz="2400" dirty="0" smtClean="0"/>
              <a:t>R</a:t>
            </a:r>
            <a:r>
              <a:rPr lang="en-US" altLang="zh-CN" sz="2400" baseline="30000" dirty="0" smtClean="0"/>
              <a:t>2</a:t>
            </a:r>
            <a:r>
              <a:rPr lang="zh-CN" altLang="en-US" sz="2400" dirty="0" smtClean="0"/>
              <a:t>。</a:t>
            </a:r>
          </a:p>
          <a:p>
            <a:pPr>
              <a:defRPr/>
            </a:pPr>
            <a:endParaRPr lang="zh-CN" altLang="en-US" sz="2400" dirty="0"/>
          </a:p>
        </p:txBody>
      </p:sp>
      <p:graphicFrame>
        <p:nvGraphicFramePr>
          <p:cNvPr id="76804" name="Object 4"/>
          <p:cNvGraphicFramePr>
            <a:graphicFrameLocks noChangeAspect="1"/>
          </p:cNvGraphicFramePr>
          <p:nvPr/>
        </p:nvGraphicFramePr>
        <p:xfrm>
          <a:off x="1187450" y="1557338"/>
          <a:ext cx="2305050" cy="463550"/>
        </p:xfrm>
        <a:graphic>
          <a:graphicData uri="http://schemas.openxmlformats.org/presentationml/2006/ole">
            <mc:AlternateContent xmlns:mc="http://schemas.openxmlformats.org/markup-compatibility/2006">
              <mc:Choice xmlns:v="urn:schemas-microsoft-com:vml" Requires="v">
                <p:oleObj spid="_x0000_s130080" name="公式" r:id="rId3" imgW="1114526" imgH="180922" progId="Equation.3">
                  <p:embed/>
                </p:oleObj>
              </mc:Choice>
              <mc:Fallback>
                <p:oleObj name="公式" r:id="rId3" imgW="1114526" imgH="180922" progId="Equation.3">
                  <p:embed/>
                  <p:pic>
                    <p:nvPicPr>
                      <p:cNvPr id="768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557338"/>
                        <a:ext cx="23050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5" name="Object 9"/>
          <p:cNvGraphicFramePr>
            <a:graphicFrameLocks noChangeAspect="1"/>
          </p:cNvGraphicFramePr>
          <p:nvPr/>
        </p:nvGraphicFramePr>
        <p:xfrm>
          <a:off x="4137025" y="1589088"/>
          <a:ext cx="1614488" cy="431800"/>
        </p:xfrm>
        <a:graphic>
          <a:graphicData uri="http://schemas.openxmlformats.org/presentationml/2006/ole">
            <mc:AlternateContent xmlns:mc="http://schemas.openxmlformats.org/markup-compatibility/2006">
              <mc:Choice xmlns:v="urn:schemas-microsoft-com:vml" Requires="v">
                <p:oleObj spid="_x0000_s130081" name="公式" r:id="rId5" imgW="924101" imgH="209697" progId="Equation.3">
                  <p:embed/>
                </p:oleObj>
              </mc:Choice>
              <mc:Fallback>
                <p:oleObj name="公式" r:id="rId5" imgW="924101" imgH="209697" progId="Equation.3">
                  <p:embed/>
                  <p:pic>
                    <p:nvPicPr>
                      <p:cNvPr id="7680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7025" y="1589088"/>
                        <a:ext cx="1614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6" name="Object 11"/>
          <p:cNvGraphicFramePr>
            <a:graphicFrameLocks noChangeAspect="1"/>
          </p:cNvGraphicFramePr>
          <p:nvPr/>
        </p:nvGraphicFramePr>
        <p:xfrm>
          <a:off x="5751513" y="1589088"/>
          <a:ext cx="2951162" cy="436562"/>
        </p:xfrm>
        <a:graphic>
          <a:graphicData uri="http://schemas.openxmlformats.org/presentationml/2006/ole">
            <mc:AlternateContent xmlns:mc="http://schemas.openxmlformats.org/markup-compatibility/2006">
              <mc:Choice xmlns:v="urn:schemas-microsoft-com:vml" Requires="v">
                <p:oleObj spid="_x0000_s130082" name="公式" r:id="rId7" imgW="1723887" imgH="209697" progId="Equation.3">
                  <p:embed/>
                </p:oleObj>
              </mc:Choice>
              <mc:Fallback>
                <p:oleObj name="公式" r:id="rId7" imgW="1723887" imgH="209697" progId="Equation.3">
                  <p:embed/>
                  <p:pic>
                    <p:nvPicPr>
                      <p:cNvPr id="7680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513" y="1589088"/>
                        <a:ext cx="29511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6807" name="Group 22"/>
          <p:cNvGrpSpPr>
            <a:grpSpLocks/>
          </p:cNvGrpSpPr>
          <p:nvPr/>
        </p:nvGrpSpPr>
        <p:grpSpPr bwMode="auto">
          <a:xfrm>
            <a:off x="2124075" y="4149725"/>
            <a:ext cx="3649663" cy="617538"/>
            <a:chOff x="970" y="2659"/>
            <a:chExt cx="2299" cy="389"/>
          </a:xfrm>
        </p:grpSpPr>
        <p:graphicFrame>
          <p:nvGraphicFramePr>
            <p:cNvPr id="76808" name="Object 13"/>
            <p:cNvGraphicFramePr>
              <a:graphicFrameLocks noChangeAspect="1"/>
            </p:cNvGraphicFramePr>
            <p:nvPr/>
          </p:nvGraphicFramePr>
          <p:xfrm>
            <a:off x="970" y="2659"/>
            <a:ext cx="1377" cy="389"/>
          </p:xfrm>
          <a:graphic>
            <a:graphicData uri="http://schemas.openxmlformats.org/presentationml/2006/ole">
              <mc:AlternateContent xmlns:mc="http://schemas.openxmlformats.org/markup-compatibility/2006">
                <mc:Choice xmlns:v="urn:schemas-microsoft-com:vml" Requires="v">
                  <p:oleObj spid="_x0000_s130083" name="公式" r:id="rId9" imgW="866614" imgH="209697" progId="Equation.3">
                    <p:embed/>
                  </p:oleObj>
                </mc:Choice>
                <mc:Fallback>
                  <p:oleObj name="公式" r:id="rId9" imgW="866614" imgH="209697" progId="Equation.3">
                    <p:embed/>
                    <p:pic>
                      <p:nvPicPr>
                        <p:cNvPr id="76808"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0" y="2659"/>
                          <a:ext cx="13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9" name="Object 15"/>
            <p:cNvGraphicFramePr>
              <a:graphicFrameLocks noChangeAspect="1"/>
            </p:cNvGraphicFramePr>
            <p:nvPr/>
          </p:nvGraphicFramePr>
          <p:xfrm>
            <a:off x="2241" y="2670"/>
            <a:ext cx="1028" cy="337"/>
          </p:xfrm>
          <a:graphic>
            <a:graphicData uri="http://schemas.openxmlformats.org/presentationml/2006/ole">
              <mc:AlternateContent xmlns:mc="http://schemas.openxmlformats.org/markup-compatibility/2006">
                <mc:Choice xmlns:v="urn:schemas-microsoft-com:vml" Requires="v">
                  <p:oleObj spid="_x0000_s130084" name="公式" r:id="rId11" imgW="743017" imgH="209697" progId="Equation.3">
                    <p:embed/>
                  </p:oleObj>
                </mc:Choice>
                <mc:Fallback>
                  <p:oleObj name="公式" r:id="rId11" imgW="743017" imgH="209697" progId="Equation.3">
                    <p:embed/>
                    <p:pic>
                      <p:nvPicPr>
                        <p:cNvPr id="76809"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1" y="2670"/>
                          <a:ext cx="102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89194507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线性回归的偏离度估计 </a:t>
            </a:r>
          </a:p>
        </p:txBody>
      </p:sp>
      <p:sp>
        <p:nvSpPr>
          <p:cNvPr id="77827" name="内容占位符 2"/>
          <p:cNvSpPr>
            <a:spLocks noGrp="1"/>
          </p:cNvSpPr>
          <p:nvPr>
            <p:ph idx="1"/>
          </p:nvPr>
        </p:nvSpPr>
        <p:spPr>
          <a:xfrm>
            <a:off x="250825" y="1341438"/>
            <a:ext cx="8713788" cy="4608512"/>
          </a:xfrm>
        </p:spPr>
        <p:txBody>
          <a:bodyPr/>
          <a:lstStyle/>
          <a:p>
            <a:endParaRPr lang="en-US" altLang="zh-CN" sz="2400" smtClean="0"/>
          </a:p>
          <a:p>
            <a:endParaRPr lang="en-US" altLang="zh-CN" sz="2400" smtClean="0"/>
          </a:p>
          <a:p>
            <a:endParaRPr lang="en-US" altLang="zh-CN" sz="2400" smtClean="0"/>
          </a:p>
          <a:p>
            <a:r>
              <a:rPr lang="zh-CN" altLang="en-US" sz="2400" smtClean="0"/>
              <a:t>决定系数的大小表示了回归方程估测可靠程度的高低，或者说表示了回归直线拟合度的高低，或者表示</a:t>
            </a:r>
            <a:r>
              <a:rPr lang="en-US" altLang="zh-CN" sz="2400" smtClean="0"/>
              <a:t>x</a:t>
            </a:r>
            <a:r>
              <a:rPr lang="zh-CN" altLang="en-US" sz="2400" smtClean="0"/>
              <a:t>对</a:t>
            </a:r>
            <a:r>
              <a:rPr lang="en-US" altLang="zh-CN" sz="2400" smtClean="0"/>
              <a:t>y</a:t>
            </a:r>
            <a:r>
              <a:rPr lang="zh-CN" altLang="en-US" sz="2400" smtClean="0"/>
              <a:t>的变异影响大小。显然有</a:t>
            </a:r>
            <a:r>
              <a:rPr lang="en-US" altLang="zh-CN" sz="2400" smtClean="0"/>
              <a:t>0≤r</a:t>
            </a:r>
            <a:r>
              <a:rPr lang="en-US" altLang="zh-CN" sz="2400" baseline="30000" smtClean="0"/>
              <a:t>2</a:t>
            </a:r>
            <a:r>
              <a:rPr lang="en-US" altLang="zh-CN" sz="2400" smtClean="0"/>
              <a:t>≤1</a:t>
            </a:r>
            <a:r>
              <a:rPr lang="zh-CN" altLang="en-US" sz="2400" smtClean="0"/>
              <a:t>。如</a:t>
            </a:r>
            <a:r>
              <a:rPr lang="en-US" altLang="zh-CN" sz="2400" smtClean="0"/>
              <a:t>r</a:t>
            </a:r>
            <a:r>
              <a:rPr lang="en-US" altLang="zh-CN" sz="2400" baseline="30000" smtClean="0"/>
              <a:t>2</a:t>
            </a:r>
            <a:r>
              <a:rPr lang="zh-CN" altLang="en-US" sz="2400" smtClean="0"/>
              <a:t>＝</a:t>
            </a:r>
            <a:r>
              <a:rPr lang="en-US" altLang="zh-CN" sz="2400" smtClean="0"/>
              <a:t>0.81</a:t>
            </a:r>
            <a:r>
              <a:rPr lang="zh-CN" altLang="en-US" sz="2400" smtClean="0"/>
              <a:t>，表明</a:t>
            </a:r>
            <a:r>
              <a:rPr lang="en-US" altLang="zh-CN" sz="2400" smtClean="0"/>
              <a:t>SSR</a:t>
            </a:r>
            <a:r>
              <a:rPr lang="zh-CN" altLang="en-US" sz="2400" smtClean="0"/>
              <a:t>占</a:t>
            </a:r>
            <a:r>
              <a:rPr lang="en-US" altLang="zh-CN" sz="2400" smtClean="0"/>
              <a:t>SSy</a:t>
            </a:r>
            <a:r>
              <a:rPr lang="zh-CN" altLang="en-US" sz="2400" smtClean="0"/>
              <a:t>的</a:t>
            </a:r>
            <a:r>
              <a:rPr lang="en-US" altLang="zh-CN" sz="2400" smtClean="0"/>
              <a:t>81</a:t>
            </a:r>
            <a:r>
              <a:rPr lang="zh-CN" altLang="en-US" sz="2400" smtClean="0"/>
              <a:t>％，也就是说，</a:t>
            </a:r>
            <a:r>
              <a:rPr lang="en-US" altLang="zh-CN" sz="2400" smtClean="0"/>
              <a:t>x</a:t>
            </a:r>
            <a:r>
              <a:rPr lang="zh-CN" altLang="en-US" sz="2400" smtClean="0"/>
              <a:t>决定了</a:t>
            </a:r>
            <a:r>
              <a:rPr lang="en-US" altLang="zh-CN" sz="2400" smtClean="0"/>
              <a:t>y</a:t>
            </a:r>
            <a:r>
              <a:rPr lang="zh-CN" altLang="en-US" sz="2400" smtClean="0"/>
              <a:t>变异的</a:t>
            </a:r>
            <a:r>
              <a:rPr lang="en-US" altLang="zh-CN" sz="2400" smtClean="0"/>
              <a:t>81</a:t>
            </a:r>
            <a:r>
              <a:rPr lang="zh-CN" altLang="en-US" sz="2400" smtClean="0"/>
              <a:t>％，决定作用强。</a:t>
            </a:r>
          </a:p>
          <a:p>
            <a:endParaRPr lang="zh-CN" altLang="en-US" sz="2400" smtClean="0"/>
          </a:p>
        </p:txBody>
      </p:sp>
      <p:graphicFrame>
        <p:nvGraphicFramePr>
          <p:cNvPr id="77828" name="Object 3"/>
          <p:cNvGraphicFramePr>
            <a:graphicFrameLocks noChangeAspect="1"/>
          </p:cNvGraphicFramePr>
          <p:nvPr/>
        </p:nvGraphicFramePr>
        <p:xfrm>
          <a:off x="2771775" y="1341438"/>
          <a:ext cx="2965450" cy="1219200"/>
        </p:xfrm>
        <a:graphic>
          <a:graphicData uri="http://schemas.openxmlformats.org/presentationml/2006/ole">
            <mc:AlternateContent xmlns:mc="http://schemas.openxmlformats.org/markup-compatibility/2006">
              <mc:Choice xmlns:v="urn:schemas-microsoft-com:vml" Requires="v">
                <p:oleObj spid="_x0000_s131080" name="公式" r:id="rId3" imgW="1171654" imgH="447808" progId="Equation.3">
                  <p:embed/>
                </p:oleObj>
              </mc:Choice>
              <mc:Fallback>
                <p:oleObj name="公式" r:id="rId3" imgW="1171654" imgH="447808" progId="Equation.3">
                  <p:embed/>
                  <p:pic>
                    <p:nvPicPr>
                      <p:cNvPr id="7782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341438"/>
                        <a:ext cx="29654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7299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探索性数据分析（实例）</a:t>
            </a:r>
          </a:p>
        </p:txBody>
      </p:sp>
      <p:sp>
        <p:nvSpPr>
          <p:cNvPr id="19459" name="内容占位符 2"/>
          <p:cNvSpPr>
            <a:spLocks noGrp="1"/>
          </p:cNvSpPr>
          <p:nvPr>
            <p:ph idx="1"/>
          </p:nvPr>
        </p:nvSpPr>
        <p:spPr>
          <a:xfrm>
            <a:off x="250825" y="1268413"/>
            <a:ext cx="8785225" cy="4752975"/>
          </a:xfrm>
        </p:spPr>
        <p:txBody>
          <a:bodyPr/>
          <a:lstStyle/>
          <a:p>
            <a:r>
              <a:rPr lang="zh-CN" altLang="en-US" sz="2000" smtClean="0"/>
              <a:t>借款人信用卡使用比率</a:t>
            </a:r>
            <a:endParaRPr lang="en-US" altLang="zh-CN" sz="2000" smtClean="0"/>
          </a:p>
          <a:p>
            <a:pPr lvl="1"/>
            <a:r>
              <a:rPr lang="en-US" altLang="zh-CN" sz="1600" smtClean="0"/>
              <a:t>#</a:t>
            </a:r>
            <a:r>
              <a:rPr lang="zh-CN" altLang="en-US" sz="1600" smtClean="0"/>
              <a:t>对信用卡使用程度进行衡量</a:t>
            </a:r>
          </a:p>
          <a:p>
            <a:pPr lvl="1"/>
            <a:r>
              <a:rPr lang="en-US" altLang="zh-CN" sz="1600" smtClean="0"/>
              <a:t>loandata$BankCardUse[loandata$BankcardUtilization&lt;quantile(loandata$BankcardUtilization,probs = 0.25,"na.rm" = TRUE)] &lt;- "Mild Use"</a:t>
            </a:r>
          </a:p>
          <a:p>
            <a:pPr lvl="1"/>
            <a:endParaRPr lang="en-US" altLang="zh-CN" sz="1600" smtClean="0"/>
          </a:p>
          <a:p>
            <a:pPr lvl="1"/>
            <a:r>
              <a:rPr lang="en-US" altLang="zh-CN" sz="1600" smtClean="0"/>
              <a:t>loandata$BankCardUse[loandata$BankcardUtilization&gt;=quantile(loandata$BankcardUtilization,probs = 0.25,'na.rm'=TRUE) &amp; (loandata$BankcardUtilization &lt; quantile(loandata$BankcardUtilization,probs =0.5,'na.rm'=TRUE))] &lt;- "Medium Use"</a:t>
            </a:r>
          </a:p>
          <a:p>
            <a:pPr lvl="1"/>
            <a:endParaRPr lang="en-US" altLang="zh-CN" sz="1600" smtClean="0"/>
          </a:p>
          <a:p>
            <a:pPr lvl="1"/>
            <a:r>
              <a:rPr lang="en-US" altLang="zh-CN" sz="1600" smtClean="0"/>
              <a:t>loandata$BankCardUse[loandata$BankcardUtilization&gt;=quantile(loandata$BankcardUtilization,probs = 0.5,'na.rm'=TRUE)&amp;(loandata$BankcardUtilization&lt;1)] &lt;- "Heavy Use"</a:t>
            </a:r>
          </a:p>
          <a:p>
            <a:pPr lvl="1"/>
            <a:endParaRPr lang="en-US" altLang="zh-CN" sz="1600" smtClean="0"/>
          </a:p>
          <a:p>
            <a:pPr lvl="1"/>
            <a:r>
              <a:rPr lang="en-US" altLang="zh-CN" sz="1600" smtClean="0"/>
              <a:t>loandata$BankCardUse[loandata$BankcardUtilization&gt;=1] &lt;- "Super Use"</a:t>
            </a:r>
          </a:p>
          <a:p>
            <a:pPr lvl="1"/>
            <a:endParaRPr lang="en-US" altLang="zh-CN" sz="1600" smtClean="0"/>
          </a:p>
          <a:p>
            <a:pPr lvl="1"/>
            <a:r>
              <a:rPr lang="en-US" altLang="zh-CN" sz="1600" smtClean="0"/>
              <a:t>loandata$BankCardUse &lt;- factor(loandata$BankCardUse,levels=c("Mild Use","Medium Use","Heavy Use","Super Use"))</a:t>
            </a:r>
            <a:endParaRPr lang="zh-CN" altLang="en-US" sz="1600"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相关系数</a:t>
            </a:r>
          </a:p>
        </p:txBody>
      </p:sp>
      <p:sp>
        <p:nvSpPr>
          <p:cNvPr id="81923" name="内容占位符 2"/>
          <p:cNvSpPr>
            <a:spLocks noGrp="1"/>
          </p:cNvSpPr>
          <p:nvPr>
            <p:ph idx="1"/>
          </p:nvPr>
        </p:nvSpPr>
        <p:spPr>
          <a:xfrm>
            <a:off x="179388" y="1341438"/>
            <a:ext cx="8640762" cy="4535487"/>
          </a:xfrm>
        </p:spPr>
        <p:txBody>
          <a:bodyPr/>
          <a:lstStyle/>
          <a:p>
            <a:pPr eaLnBrk="1" fontAlgn="t" hangingPunct="1">
              <a:lnSpc>
                <a:spcPct val="120000"/>
              </a:lnSpc>
              <a:spcBef>
                <a:spcPct val="50000"/>
              </a:spcBef>
            </a:pPr>
            <a:r>
              <a:rPr kumimoji="1" lang="en-US" altLang="zh-CN" smtClean="0">
                <a:latin typeface="Times New Roman" panose="02020603050405020304" pitchFamily="18" charset="0"/>
              </a:rPr>
              <a:t>R</a:t>
            </a:r>
            <a:r>
              <a:rPr kumimoji="1" lang="zh-CN" altLang="en-US" smtClean="0">
                <a:latin typeface="Times New Roman" panose="02020603050405020304" pitchFamily="18" charset="0"/>
              </a:rPr>
              <a:t>反映样本回归方程的拟合优度</a:t>
            </a:r>
            <a:r>
              <a:rPr kumimoji="1" lang="en-US" altLang="zh-CN" smtClean="0">
                <a:latin typeface="Times New Roman" panose="02020603050405020304" pitchFamily="18" charset="0"/>
              </a:rPr>
              <a:t>;</a:t>
            </a:r>
          </a:p>
          <a:p>
            <a:pPr eaLnBrk="1" fontAlgn="t" hangingPunct="1">
              <a:lnSpc>
                <a:spcPct val="120000"/>
              </a:lnSpc>
              <a:spcBef>
                <a:spcPct val="50000"/>
              </a:spcBef>
            </a:pPr>
            <a:r>
              <a:rPr kumimoji="1" lang="zh-CN" altLang="en-US" smtClean="0">
                <a:latin typeface="Times New Roman" panose="02020603050405020304" pitchFamily="18" charset="0"/>
              </a:rPr>
              <a:t>取值范围为 </a:t>
            </a:r>
            <a:r>
              <a:rPr kumimoji="1" lang="en-US" altLang="zh-CN" smtClean="0">
                <a:latin typeface="Times New Roman" panose="02020603050405020304" pitchFamily="18" charset="0"/>
              </a:rPr>
              <a:t>[ 0</a:t>
            </a:r>
            <a:r>
              <a:rPr kumimoji="1" lang="zh-CN" altLang="en-US" smtClean="0">
                <a:latin typeface="Times New Roman" panose="02020603050405020304" pitchFamily="18" charset="0"/>
              </a:rPr>
              <a:t>，</a:t>
            </a:r>
            <a:r>
              <a:rPr kumimoji="1" lang="en-US" altLang="zh-CN" smtClean="0">
                <a:latin typeface="Times New Roman" panose="02020603050405020304" pitchFamily="18" charset="0"/>
              </a:rPr>
              <a:t>1 ];</a:t>
            </a:r>
          </a:p>
          <a:p>
            <a:pPr eaLnBrk="1" fontAlgn="t" hangingPunct="1">
              <a:lnSpc>
                <a:spcPct val="120000"/>
              </a:lnSpc>
              <a:spcBef>
                <a:spcPct val="50000"/>
              </a:spcBef>
            </a:pPr>
            <a:r>
              <a:rPr kumimoji="1" lang="en-US" altLang="zh-CN" smtClean="0">
                <a:latin typeface="Times New Roman" panose="02020603050405020304" pitchFamily="18" charset="0"/>
              </a:rPr>
              <a:t>R </a:t>
            </a:r>
            <a:r>
              <a:rPr kumimoji="1" lang="en-US" altLang="zh-CN" i="1" baseline="30000" smtClean="0">
                <a:latin typeface="Times New Roman" panose="02020603050405020304" pitchFamily="18" charset="0"/>
              </a:rPr>
              <a:t>2</a:t>
            </a:r>
            <a:r>
              <a:rPr kumimoji="1" lang="en-US" altLang="zh-CN" smtClean="0">
                <a:latin typeface="Times New Roman" panose="02020603050405020304" pitchFamily="18" charset="0"/>
              </a:rPr>
              <a:t> </a:t>
            </a:r>
            <a:r>
              <a:rPr kumimoji="1" lang="zh-CN" altLang="en-US" smtClean="0">
                <a:latin typeface="Times New Roman" panose="02020603050405020304" pitchFamily="18" charset="0"/>
              </a:rPr>
              <a:t>愈大，说明回归方程拟合得愈好</a:t>
            </a:r>
            <a:r>
              <a:rPr kumimoji="1" lang="en-US" altLang="zh-CN" smtClean="0">
                <a:latin typeface="Times New Roman" panose="02020603050405020304" pitchFamily="18" charset="0"/>
              </a:rPr>
              <a:t>;</a:t>
            </a:r>
          </a:p>
          <a:p>
            <a:pPr eaLnBrk="1" fontAlgn="t" hangingPunct="1">
              <a:lnSpc>
                <a:spcPct val="120000"/>
              </a:lnSpc>
              <a:spcBef>
                <a:spcPct val="50000"/>
              </a:spcBef>
            </a:pPr>
            <a:r>
              <a:rPr kumimoji="1" lang="zh-CN" altLang="en-US" smtClean="0">
                <a:latin typeface="Times New Roman" panose="02020603050405020304" pitchFamily="18" charset="0"/>
              </a:rPr>
              <a:t>样本决定系数为样本相关系数 </a:t>
            </a:r>
            <a:r>
              <a:rPr kumimoji="1" lang="en-US" altLang="zh-CN" smtClean="0">
                <a:latin typeface="Times New Roman" panose="02020603050405020304" pitchFamily="18" charset="0"/>
              </a:rPr>
              <a:t>R </a:t>
            </a:r>
            <a:r>
              <a:rPr kumimoji="1" lang="zh-CN" altLang="en-US" smtClean="0">
                <a:latin typeface="Times New Roman" panose="02020603050405020304" pitchFamily="18" charset="0"/>
              </a:rPr>
              <a:t>的平方</a:t>
            </a:r>
            <a:r>
              <a:rPr kumimoji="1" lang="en-US" altLang="zh-CN" smtClean="0">
                <a:latin typeface="Times New Roman" panose="02020603050405020304" pitchFamily="18" charset="0"/>
              </a:rPr>
              <a:t>;</a:t>
            </a:r>
          </a:p>
          <a:p>
            <a:pPr eaLnBrk="1" fontAlgn="t" hangingPunct="1">
              <a:lnSpc>
                <a:spcPct val="120000"/>
              </a:lnSpc>
              <a:spcBef>
                <a:spcPct val="50000"/>
              </a:spcBef>
            </a:pPr>
            <a:r>
              <a:rPr kumimoji="1" lang="zh-CN" altLang="en-US" smtClean="0">
                <a:latin typeface="Times New Roman" panose="02020603050405020304" pitchFamily="18" charset="0"/>
              </a:rPr>
              <a:t>调整的</a:t>
            </a:r>
            <a:r>
              <a:rPr kumimoji="1" lang="en-US" altLang="zh-CN" smtClean="0">
                <a:latin typeface="Times New Roman" panose="02020603050405020304" pitchFamily="18" charset="0"/>
              </a:rPr>
              <a:t>R</a:t>
            </a:r>
            <a:r>
              <a:rPr kumimoji="1" lang="zh-CN" altLang="en-US" smtClean="0">
                <a:latin typeface="Times New Roman" panose="02020603050405020304" pitchFamily="18" charset="0"/>
              </a:rPr>
              <a:t>方</a:t>
            </a:r>
            <a:endParaRPr kumimoji="1" lang="en-US" altLang="zh-CN" smtClean="0">
              <a:latin typeface="Times New Roman" panose="02020603050405020304" pitchFamily="18" charset="0"/>
            </a:endParaRPr>
          </a:p>
          <a:p>
            <a:pPr lvl="1" eaLnBrk="1" fontAlgn="t" hangingPunct="1">
              <a:lnSpc>
                <a:spcPct val="120000"/>
              </a:lnSpc>
              <a:spcBef>
                <a:spcPct val="50000"/>
              </a:spcBef>
            </a:pPr>
            <a:r>
              <a:rPr kumimoji="1" lang="zh-CN" altLang="en-US" smtClean="0">
                <a:latin typeface="Times New Roman" panose="02020603050405020304" pitchFamily="18" charset="0"/>
              </a:rPr>
              <a:t>调整</a:t>
            </a:r>
            <a:r>
              <a:rPr kumimoji="1" lang="en-US" altLang="zh-CN" smtClean="0">
                <a:latin typeface="Times New Roman" panose="02020603050405020304" pitchFamily="18" charset="0"/>
              </a:rPr>
              <a:t>R</a:t>
            </a:r>
            <a:r>
              <a:rPr kumimoji="1" lang="zh-CN" altLang="en-US" smtClean="0">
                <a:latin typeface="Times New Roman" panose="02020603050405020304" pitchFamily="18" charset="0"/>
              </a:rPr>
              <a:t>方同时考虑了样本量和回归中自变量的个数的影响，不会因这些因素的增加而导致</a:t>
            </a:r>
            <a:r>
              <a:rPr kumimoji="1" lang="en-US" altLang="zh-CN" smtClean="0">
                <a:latin typeface="Times New Roman" panose="02020603050405020304" pitchFamily="18" charset="0"/>
              </a:rPr>
              <a:t>R</a:t>
            </a:r>
            <a:r>
              <a:rPr kumimoji="1" lang="zh-CN" altLang="en-US" smtClean="0">
                <a:latin typeface="Times New Roman" panose="02020603050405020304" pitchFamily="18" charset="0"/>
              </a:rPr>
              <a:t>方的增加，因此通常使用调整的</a:t>
            </a:r>
            <a:r>
              <a:rPr kumimoji="1" lang="en-US" altLang="zh-CN" smtClean="0">
                <a:latin typeface="Times New Roman" panose="02020603050405020304" pitchFamily="18" charset="0"/>
              </a:rPr>
              <a:t>R</a:t>
            </a:r>
            <a:r>
              <a:rPr kumimoji="1" lang="zh-CN" altLang="en-US" smtClean="0">
                <a:latin typeface="Times New Roman" panose="02020603050405020304" pitchFamily="18" charset="0"/>
              </a:rPr>
              <a:t>方来评价拟合效果。</a:t>
            </a:r>
            <a:endParaRPr kumimoji="1" lang="en-US" altLang="zh-CN" smtClean="0">
              <a:latin typeface="Times New Roman" panose="02020603050405020304" pitchFamily="18" charset="0"/>
            </a:endParaRPr>
          </a:p>
          <a:p>
            <a:endParaRPr lang="zh-CN" altLang="en-US" smtClean="0"/>
          </a:p>
        </p:txBody>
      </p:sp>
    </p:spTree>
    <p:extLst>
      <p:ext uri="{BB962C8B-B14F-4D97-AF65-F5344CB8AC3E}">
        <p14:creationId xmlns:p14="http://schemas.microsoft.com/office/powerpoint/2010/main" val="199694255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回归方程显著性检验</a:t>
            </a:r>
          </a:p>
        </p:txBody>
      </p:sp>
      <p:sp>
        <p:nvSpPr>
          <p:cNvPr id="78851" name="内容占位符 2"/>
          <p:cNvSpPr>
            <a:spLocks noGrp="1"/>
          </p:cNvSpPr>
          <p:nvPr>
            <p:ph idx="1"/>
          </p:nvPr>
        </p:nvSpPr>
        <p:spPr>
          <a:xfrm>
            <a:off x="250825" y="1341438"/>
            <a:ext cx="8569325" cy="4608512"/>
          </a:xfrm>
        </p:spPr>
        <p:txBody>
          <a:bodyPr/>
          <a:lstStyle/>
          <a:p>
            <a:r>
              <a:rPr lang="zh-CN" altLang="en-US" smtClean="0"/>
              <a:t>在回归分析中，需要进行回归方程显著性检验</a:t>
            </a:r>
            <a:endParaRPr lang="en-US" altLang="zh-CN" smtClean="0"/>
          </a:p>
          <a:p>
            <a:r>
              <a:rPr lang="zh-CN" altLang="en-US" smtClean="0"/>
              <a:t>如果</a:t>
            </a:r>
            <a:r>
              <a:rPr lang="en-US" altLang="zh-CN" smtClean="0"/>
              <a:t>x</a:t>
            </a:r>
            <a:r>
              <a:rPr lang="zh-CN" altLang="en-US" smtClean="0"/>
              <a:t>和</a:t>
            </a:r>
            <a:r>
              <a:rPr lang="en-US" altLang="zh-CN" smtClean="0"/>
              <a:t>y</a:t>
            </a:r>
            <a:r>
              <a:rPr lang="zh-CN" altLang="en-US" smtClean="0"/>
              <a:t>变量间并不存在直线关系， 但由</a:t>
            </a:r>
            <a:r>
              <a:rPr lang="en-US" altLang="zh-CN" smtClean="0"/>
              <a:t>n</a:t>
            </a:r>
            <a:r>
              <a:rPr lang="zh-CN" altLang="en-US" smtClean="0"/>
              <a:t>对观测值（</a:t>
            </a:r>
            <a:r>
              <a:rPr lang="en-US" altLang="zh-CN" smtClean="0"/>
              <a:t>xi</a:t>
            </a:r>
            <a:r>
              <a:rPr lang="zh-CN" altLang="en-US" smtClean="0"/>
              <a:t>，</a:t>
            </a:r>
            <a:r>
              <a:rPr lang="en-US" altLang="zh-CN" smtClean="0"/>
              <a:t>yi</a:t>
            </a:r>
            <a:r>
              <a:rPr lang="zh-CN" altLang="en-US" smtClean="0"/>
              <a:t>）也可以根据上面介绍的方法求得一个回归方程    </a:t>
            </a:r>
            <a:r>
              <a:rPr lang="en-US" altLang="zh-CN" smtClean="0"/>
              <a:t>=a+bx</a:t>
            </a:r>
            <a:r>
              <a:rPr lang="zh-CN" altLang="en-US" smtClean="0"/>
              <a:t>。</a:t>
            </a:r>
            <a:endParaRPr lang="en-US" altLang="zh-CN" smtClean="0"/>
          </a:p>
          <a:p>
            <a:endParaRPr lang="en-US" altLang="zh-CN" smtClean="0"/>
          </a:p>
          <a:p>
            <a:r>
              <a:rPr lang="zh-CN" altLang="en-US" smtClean="0"/>
              <a:t> 显然，这样的回归方程所反应的两个变量间的直线关系是不真实的。 如何判断直线回归方程所反应的两个变量间的直线关系的真实性呢？这取决于变量</a:t>
            </a:r>
            <a:r>
              <a:rPr lang="en-US" altLang="zh-CN" smtClean="0"/>
              <a:t>x</a:t>
            </a:r>
            <a:r>
              <a:rPr lang="zh-CN" altLang="en-US" smtClean="0"/>
              <a:t>与</a:t>
            </a:r>
            <a:r>
              <a:rPr lang="en-US" altLang="zh-CN" smtClean="0"/>
              <a:t>y</a:t>
            </a:r>
            <a:r>
              <a:rPr lang="zh-CN" altLang="en-US" smtClean="0"/>
              <a:t>间是否存在直线关系。从</a:t>
            </a:r>
            <a:r>
              <a:rPr lang="en-US" altLang="zh-CN" smtClean="0"/>
              <a:t>y</a:t>
            </a:r>
            <a:r>
              <a:rPr lang="zh-CN" altLang="en-US" smtClean="0"/>
              <a:t>的变异着手来分析。</a:t>
            </a:r>
          </a:p>
          <a:p>
            <a:endParaRPr lang="zh-CN" altLang="en-US" smtClean="0"/>
          </a:p>
        </p:txBody>
      </p:sp>
      <p:graphicFrame>
        <p:nvGraphicFramePr>
          <p:cNvPr id="78852" name="Object 3"/>
          <p:cNvGraphicFramePr>
            <a:graphicFrameLocks noChangeAspect="1"/>
          </p:cNvGraphicFramePr>
          <p:nvPr/>
        </p:nvGraphicFramePr>
        <p:xfrm>
          <a:off x="2195513" y="2708275"/>
          <a:ext cx="596900" cy="557213"/>
        </p:xfrm>
        <a:graphic>
          <a:graphicData uri="http://schemas.openxmlformats.org/presentationml/2006/ole">
            <mc:AlternateContent xmlns:mc="http://schemas.openxmlformats.org/markup-compatibility/2006">
              <mc:Choice xmlns:v="urn:schemas-microsoft-com:vml" Requires="v">
                <p:oleObj spid="_x0000_s123927" name="公式" r:id="rId3" imgW="76170" imgH="123732" progId="Equation.3">
                  <p:embed/>
                </p:oleObj>
              </mc:Choice>
              <mc:Fallback>
                <p:oleObj name="公式" r:id="rId3" imgW="76170" imgH="123732" progId="Equation.3">
                  <p:embed/>
                  <p:pic>
                    <p:nvPicPr>
                      <p:cNvPr id="7885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708275"/>
                        <a:ext cx="5969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59950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回归方程显著性检验</a:t>
            </a:r>
          </a:p>
        </p:txBody>
      </p:sp>
      <p:sp>
        <p:nvSpPr>
          <p:cNvPr id="79875" name="内容占位符 2"/>
          <p:cNvSpPr>
            <a:spLocks noGrp="1"/>
          </p:cNvSpPr>
          <p:nvPr>
            <p:ph idx="1"/>
          </p:nvPr>
        </p:nvSpPr>
        <p:spPr>
          <a:xfrm>
            <a:off x="250825" y="1341438"/>
            <a:ext cx="8569325" cy="4608512"/>
          </a:xfrm>
        </p:spPr>
        <p:txBody>
          <a:bodyPr/>
          <a:lstStyle/>
          <a:p>
            <a:r>
              <a:rPr lang="en-US" altLang="zh-CN" smtClean="0"/>
              <a:t>x</a:t>
            </a:r>
            <a:r>
              <a:rPr lang="zh-CN" altLang="en-US" smtClean="0"/>
              <a:t>与</a:t>
            </a:r>
            <a:r>
              <a:rPr lang="en-US" altLang="zh-CN" smtClean="0"/>
              <a:t>y</a:t>
            </a:r>
            <a:r>
              <a:rPr lang="zh-CN" altLang="en-US" smtClean="0"/>
              <a:t>两个变量间是否存在直线关系，可用</a:t>
            </a:r>
            <a:r>
              <a:rPr lang="en-US" altLang="zh-CN" smtClean="0"/>
              <a:t>F</a:t>
            </a:r>
            <a:r>
              <a:rPr lang="zh-CN" altLang="en-US" smtClean="0"/>
              <a:t>检验法进行检验。</a:t>
            </a:r>
          </a:p>
          <a:p>
            <a:r>
              <a:rPr lang="zh-CN" altLang="en-US" smtClean="0"/>
              <a:t>无效假设</a:t>
            </a:r>
            <a:r>
              <a:rPr lang="en-US" altLang="zh-CN" smtClean="0"/>
              <a:t>H</a:t>
            </a:r>
            <a:r>
              <a:rPr lang="en-US" altLang="zh-CN" baseline="-25000" smtClean="0"/>
              <a:t>0</a:t>
            </a:r>
            <a:r>
              <a:rPr lang="zh-CN" altLang="en-US" smtClean="0"/>
              <a:t>：</a:t>
            </a:r>
            <a:r>
              <a:rPr lang="el-GR" altLang="zh-CN" smtClean="0"/>
              <a:t> β </a:t>
            </a:r>
            <a:r>
              <a:rPr lang="en-US" altLang="zh-CN" smtClean="0"/>
              <a:t>=0</a:t>
            </a:r>
            <a:r>
              <a:rPr lang="zh-CN" altLang="en-US" smtClean="0"/>
              <a:t>，备择假设</a:t>
            </a:r>
            <a:r>
              <a:rPr lang="en-US" altLang="zh-CN" smtClean="0"/>
              <a:t>H</a:t>
            </a:r>
            <a:r>
              <a:rPr lang="en-US" altLang="zh-CN" baseline="-25000" smtClean="0"/>
              <a:t>A</a:t>
            </a:r>
            <a:r>
              <a:rPr lang="zh-CN" altLang="en-US" smtClean="0"/>
              <a:t>：</a:t>
            </a:r>
            <a:r>
              <a:rPr lang="el-GR" altLang="zh-CN" smtClean="0"/>
              <a:t> β </a:t>
            </a:r>
            <a:r>
              <a:rPr lang="zh-CN" altLang="en-US" smtClean="0"/>
              <a:t>≠</a:t>
            </a:r>
            <a:r>
              <a:rPr lang="en-US" altLang="zh-CN" smtClean="0"/>
              <a:t>0</a:t>
            </a:r>
            <a:r>
              <a:rPr lang="zh-CN" altLang="en-US" smtClean="0"/>
              <a:t>。</a:t>
            </a:r>
          </a:p>
          <a:p>
            <a:r>
              <a:rPr lang="zh-CN" altLang="en-US" smtClean="0"/>
              <a:t>      在无效假设成立的条件下，回归均方与离回归均方的比值服从         和            的</a:t>
            </a:r>
            <a:r>
              <a:rPr lang="en-US" altLang="zh-CN" smtClean="0"/>
              <a:t>F</a:t>
            </a:r>
            <a:r>
              <a:rPr lang="zh-CN" altLang="en-US" smtClean="0"/>
              <a:t>分布，所以，可以用下式来检验回归方程的显著性。</a:t>
            </a:r>
          </a:p>
          <a:p>
            <a:endParaRPr lang="en-US" altLang="zh-CN" smtClean="0"/>
          </a:p>
        </p:txBody>
      </p:sp>
      <p:graphicFrame>
        <p:nvGraphicFramePr>
          <p:cNvPr id="79876" name="Object 3"/>
          <p:cNvGraphicFramePr>
            <a:graphicFrameLocks noChangeAspect="1"/>
          </p:cNvGraphicFramePr>
          <p:nvPr/>
        </p:nvGraphicFramePr>
        <p:xfrm>
          <a:off x="3300413" y="3262313"/>
          <a:ext cx="900112" cy="384175"/>
        </p:xfrm>
        <a:graphic>
          <a:graphicData uri="http://schemas.openxmlformats.org/presentationml/2006/ole">
            <mc:AlternateContent xmlns:mc="http://schemas.openxmlformats.org/markup-compatibility/2006">
              <mc:Choice xmlns:v="urn:schemas-microsoft-com:vml" Requires="v">
                <p:oleObj spid="_x0000_s124993" name="公式" r:id="rId3" imgW="457380" imgH="161858" progId="Equation.3">
                  <p:embed/>
                </p:oleObj>
              </mc:Choice>
              <mc:Fallback>
                <p:oleObj name="公式" r:id="rId3" imgW="457380" imgH="161858" progId="Equation.3">
                  <p:embed/>
                  <p:pic>
                    <p:nvPicPr>
                      <p:cNvPr id="7987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3262313"/>
                        <a:ext cx="9001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7" name="Object 5"/>
          <p:cNvGraphicFramePr>
            <a:graphicFrameLocks noChangeAspect="1"/>
          </p:cNvGraphicFramePr>
          <p:nvPr/>
        </p:nvGraphicFramePr>
        <p:xfrm>
          <a:off x="4506913" y="3276600"/>
          <a:ext cx="1133475" cy="368300"/>
        </p:xfrm>
        <a:graphic>
          <a:graphicData uri="http://schemas.openxmlformats.org/presentationml/2006/ole">
            <mc:AlternateContent xmlns:mc="http://schemas.openxmlformats.org/markup-compatibility/2006">
              <mc:Choice xmlns:v="urn:schemas-microsoft-com:vml" Requires="v">
                <p:oleObj spid="_x0000_s124994" name="公式" r:id="rId5" imgW="771401" imgH="161858" progId="Equation.3">
                  <p:embed/>
                </p:oleObj>
              </mc:Choice>
              <mc:Fallback>
                <p:oleObj name="公式" r:id="rId5" imgW="771401" imgH="161858" progId="Equation.3">
                  <p:embed/>
                  <p:pic>
                    <p:nvPicPr>
                      <p:cNvPr id="798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6913" y="3276600"/>
                        <a:ext cx="1133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7"/>
          <p:cNvGraphicFramePr>
            <a:graphicFrameLocks noChangeAspect="1"/>
          </p:cNvGraphicFramePr>
          <p:nvPr/>
        </p:nvGraphicFramePr>
        <p:xfrm>
          <a:off x="1290638" y="4365625"/>
          <a:ext cx="5819775" cy="984250"/>
        </p:xfrm>
        <a:graphic>
          <a:graphicData uri="http://schemas.openxmlformats.org/presentationml/2006/ole">
            <mc:AlternateContent xmlns:mc="http://schemas.openxmlformats.org/markup-compatibility/2006">
              <mc:Choice xmlns:v="urn:schemas-microsoft-com:vml" Requires="v">
                <p:oleObj spid="_x0000_s124995" name="公式" r:id="rId7" imgW="2571817" imgH="380907" progId="Equation.3">
                  <p:embed/>
                </p:oleObj>
              </mc:Choice>
              <mc:Fallback>
                <p:oleObj name="公式" r:id="rId7" imgW="2571817" imgH="380907" progId="Equation.3">
                  <p:embed/>
                  <p:pic>
                    <p:nvPicPr>
                      <p:cNvPr id="7987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638" y="4365625"/>
                        <a:ext cx="58197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9" name="Text Box 14"/>
          <p:cNvSpPr txBox="1">
            <a:spLocks noChangeArrowheads="1"/>
          </p:cNvSpPr>
          <p:nvPr/>
        </p:nvSpPr>
        <p:spPr bwMode="auto">
          <a:xfrm>
            <a:off x="3836988" y="541655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20000"/>
              </a:spcBef>
              <a:buClr>
                <a:schemeClr val="hlink"/>
              </a:buClr>
              <a:buSzPct val="60000"/>
              <a:buFont typeface="Wingdings" panose="05000000000000000000" pitchFamily="2" charset="2"/>
              <a:buNone/>
            </a:pPr>
            <a:r>
              <a:rPr lang="en-US" altLang="zh-CN" sz="2400" i="1"/>
              <a:t>df</a:t>
            </a:r>
            <a:r>
              <a:rPr lang="en-US" altLang="zh-CN" sz="2400" baseline="-25000"/>
              <a:t>1</a:t>
            </a:r>
            <a:r>
              <a:rPr lang="en-US" altLang="zh-CN" sz="2400"/>
              <a:t>=1</a:t>
            </a:r>
            <a:r>
              <a:rPr lang="zh-CN" altLang="en-US" sz="2400"/>
              <a:t>，</a:t>
            </a:r>
            <a:r>
              <a:rPr lang="en-US" altLang="zh-CN" sz="2400" i="1"/>
              <a:t>df</a:t>
            </a:r>
            <a:r>
              <a:rPr lang="en-US" altLang="zh-CN" sz="2400" baseline="-25000"/>
              <a:t>2</a:t>
            </a:r>
            <a:r>
              <a:rPr lang="en-US" altLang="zh-CN" sz="2400"/>
              <a:t>=</a:t>
            </a:r>
            <a:r>
              <a:rPr lang="en-US" altLang="zh-CN" sz="2400" i="1"/>
              <a:t>n</a:t>
            </a:r>
            <a:r>
              <a:rPr lang="en-US" altLang="zh-CN" sz="2400"/>
              <a:t>-2</a:t>
            </a:r>
          </a:p>
        </p:txBody>
      </p:sp>
    </p:spTree>
    <p:extLst>
      <p:ext uri="{BB962C8B-B14F-4D97-AF65-F5344CB8AC3E}">
        <p14:creationId xmlns:p14="http://schemas.microsoft.com/office/powerpoint/2010/main" val="12598076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回归方程显著性检验</a:t>
            </a:r>
          </a:p>
        </p:txBody>
      </p:sp>
      <p:sp>
        <p:nvSpPr>
          <p:cNvPr id="80899" name="内容占位符 2"/>
          <p:cNvSpPr>
            <a:spLocks noGrp="1"/>
          </p:cNvSpPr>
          <p:nvPr>
            <p:ph idx="1"/>
          </p:nvPr>
        </p:nvSpPr>
        <p:spPr>
          <a:xfrm>
            <a:off x="250825" y="1341438"/>
            <a:ext cx="8569325" cy="4608512"/>
          </a:xfrm>
        </p:spPr>
        <p:txBody>
          <a:bodyPr/>
          <a:lstStyle/>
          <a:p>
            <a:r>
              <a:rPr lang="en-US" altLang="zh-CN" smtClean="0"/>
              <a:t>t</a:t>
            </a:r>
            <a:r>
              <a:rPr lang="zh-CN" altLang="en-US" smtClean="0"/>
              <a:t>检验也可检验</a:t>
            </a:r>
            <a:r>
              <a:rPr lang="en-US" altLang="zh-CN" smtClean="0"/>
              <a:t>x</a:t>
            </a:r>
            <a:r>
              <a:rPr lang="zh-CN" altLang="en-US" smtClean="0"/>
              <a:t>与</a:t>
            </a:r>
            <a:r>
              <a:rPr lang="en-US" altLang="zh-CN" smtClean="0"/>
              <a:t>y</a:t>
            </a:r>
            <a:r>
              <a:rPr lang="zh-CN" altLang="en-US" smtClean="0"/>
              <a:t>之间是否存在直线关系</a:t>
            </a:r>
            <a:r>
              <a:rPr lang="en-US" altLang="zh-CN" smtClean="0"/>
              <a:t>.</a:t>
            </a:r>
          </a:p>
          <a:p>
            <a:r>
              <a:rPr lang="zh-CN" altLang="en-US" smtClean="0"/>
              <a:t>无效假设</a:t>
            </a:r>
            <a:r>
              <a:rPr lang="en-US" altLang="zh-CN" smtClean="0"/>
              <a:t>H</a:t>
            </a:r>
            <a:r>
              <a:rPr lang="en-US" altLang="zh-CN" baseline="-25000" smtClean="0"/>
              <a:t>O</a:t>
            </a:r>
            <a:r>
              <a:rPr lang="zh-CN" altLang="en-US" smtClean="0"/>
              <a:t>：</a:t>
            </a:r>
            <a:r>
              <a:rPr lang="el-GR" altLang="zh-CN" smtClean="0"/>
              <a:t> β </a:t>
            </a:r>
            <a:r>
              <a:rPr lang="en-US" altLang="zh-CN" smtClean="0"/>
              <a:t>=0</a:t>
            </a:r>
            <a:r>
              <a:rPr lang="zh-CN" altLang="en-US" smtClean="0"/>
              <a:t>，备择假设</a:t>
            </a:r>
            <a:r>
              <a:rPr lang="en-US" altLang="zh-CN" smtClean="0"/>
              <a:t>H</a:t>
            </a:r>
            <a:r>
              <a:rPr lang="en-US" altLang="zh-CN" baseline="-25000" smtClean="0"/>
              <a:t>A</a:t>
            </a:r>
            <a:r>
              <a:rPr lang="zh-CN" altLang="en-US" smtClean="0"/>
              <a:t>：</a:t>
            </a:r>
            <a:r>
              <a:rPr lang="el-GR" altLang="zh-CN" smtClean="0"/>
              <a:t> β </a:t>
            </a:r>
            <a:r>
              <a:rPr lang="zh-CN" altLang="en-US" smtClean="0"/>
              <a:t>≠</a:t>
            </a:r>
            <a:r>
              <a:rPr lang="en-US" altLang="zh-CN" smtClean="0"/>
              <a:t>0</a:t>
            </a:r>
            <a:r>
              <a:rPr lang="zh-CN" altLang="en-US" smtClean="0"/>
              <a:t>。</a:t>
            </a:r>
          </a:p>
          <a:p>
            <a:r>
              <a:rPr lang="en-US" altLang="zh-CN" smtClean="0"/>
              <a:t>t </a:t>
            </a:r>
            <a:r>
              <a:rPr lang="zh-CN" altLang="en-US" smtClean="0"/>
              <a:t>检验的计算公式为：</a:t>
            </a:r>
          </a:p>
          <a:p>
            <a:endParaRPr lang="en-US" altLang="zh-CN" smtClean="0"/>
          </a:p>
        </p:txBody>
      </p:sp>
      <p:graphicFrame>
        <p:nvGraphicFramePr>
          <p:cNvPr id="80900" name="Object 5"/>
          <p:cNvGraphicFramePr>
            <a:graphicFrameLocks noChangeAspect="1"/>
          </p:cNvGraphicFramePr>
          <p:nvPr/>
        </p:nvGraphicFramePr>
        <p:xfrm>
          <a:off x="2176463" y="2957513"/>
          <a:ext cx="2755900" cy="869950"/>
        </p:xfrm>
        <a:graphic>
          <a:graphicData uri="http://schemas.openxmlformats.org/presentationml/2006/ole">
            <mc:AlternateContent xmlns:mc="http://schemas.openxmlformats.org/markup-compatibility/2006">
              <mc:Choice xmlns:v="urn:schemas-microsoft-com:vml" Requires="v">
                <p:oleObj spid="_x0000_s126038" name="公式" r:id="rId3" imgW="1343036" imgH="380907" progId="Equation.3">
                  <p:embed/>
                </p:oleObj>
              </mc:Choice>
              <mc:Fallback>
                <p:oleObj name="公式" r:id="rId3" imgW="1343036" imgH="380907" progId="Equation.3">
                  <p:embed/>
                  <p:pic>
                    <p:nvPicPr>
                      <p:cNvPr id="8090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463" y="2957513"/>
                        <a:ext cx="27559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p:cNvGraphicFramePr>
            <a:graphicFrameLocks noChangeAspect="1"/>
          </p:cNvGraphicFramePr>
          <p:nvPr/>
        </p:nvGraphicFramePr>
        <p:xfrm>
          <a:off x="1042988" y="4379913"/>
          <a:ext cx="2217737" cy="812800"/>
        </p:xfrm>
        <a:graphic>
          <a:graphicData uri="http://schemas.openxmlformats.org/presentationml/2006/ole">
            <mc:AlternateContent xmlns:mc="http://schemas.openxmlformats.org/markup-compatibility/2006">
              <mc:Choice xmlns:v="urn:schemas-microsoft-com:vml" Requires="v">
                <p:oleObj spid="_x0000_s126039" name="公式" r:id="rId5" imgW="743017" imgH="428745" progId="Equation.3">
                  <p:embed/>
                </p:oleObj>
              </mc:Choice>
              <mc:Fallback>
                <p:oleObj name="公式" r:id="rId5" imgW="743017" imgH="428745" progId="Equation.3">
                  <p:embed/>
                  <p:pic>
                    <p:nvPicPr>
                      <p:cNvPr id="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379913"/>
                        <a:ext cx="221773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2" name="Rectangle 10"/>
          <p:cNvSpPr>
            <a:spLocks noChangeArrowheads="1"/>
          </p:cNvSpPr>
          <p:nvPr/>
        </p:nvSpPr>
        <p:spPr bwMode="auto">
          <a:xfrm>
            <a:off x="1166813" y="3800475"/>
            <a:ext cx="42259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 panose="02010609060101010101" pitchFamily="49" charset="-122"/>
                <a:ea typeface="楷体" panose="02010609060101010101" pitchFamily="49" charset="-122"/>
              </a:rPr>
              <a:t>其中，</a:t>
            </a:r>
            <a:r>
              <a:rPr lang="en-US" altLang="zh-CN" sz="2400" b="1">
                <a:latin typeface="楷体" panose="02010609060101010101" pitchFamily="49" charset="-122"/>
                <a:ea typeface="楷体" panose="02010609060101010101" pitchFamily="49" charset="-122"/>
              </a:rPr>
              <a:t>S</a:t>
            </a:r>
            <a:r>
              <a:rPr lang="en-US" altLang="zh-CN" sz="2400" b="1" baseline="-25000">
                <a:latin typeface="楷体" panose="02010609060101010101" pitchFamily="49" charset="-122"/>
                <a:ea typeface="楷体" panose="02010609060101010101" pitchFamily="49" charset="-122"/>
              </a:rPr>
              <a:t>b</a:t>
            </a:r>
            <a:r>
              <a:rPr lang="zh-CN" altLang="en-US" sz="2400" b="1">
                <a:latin typeface="楷体" panose="02010609060101010101" pitchFamily="49" charset="-122"/>
                <a:ea typeface="楷体" panose="02010609060101010101" pitchFamily="49" charset="-122"/>
              </a:rPr>
              <a:t>为回归系数标准误，</a:t>
            </a:r>
          </a:p>
        </p:txBody>
      </p:sp>
      <p:graphicFrame>
        <p:nvGraphicFramePr>
          <p:cNvPr id="8" name="Object 13"/>
          <p:cNvGraphicFramePr>
            <a:graphicFrameLocks noChangeAspect="1"/>
          </p:cNvGraphicFramePr>
          <p:nvPr/>
        </p:nvGraphicFramePr>
        <p:xfrm>
          <a:off x="4284663" y="4368800"/>
          <a:ext cx="3751262" cy="781050"/>
        </p:xfrm>
        <a:graphic>
          <a:graphicData uri="http://schemas.openxmlformats.org/presentationml/2006/ole">
            <mc:AlternateContent xmlns:mc="http://schemas.openxmlformats.org/markup-compatibility/2006">
              <mc:Choice xmlns:v="urn:schemas-microsoft-com:vml" Requires="v">
                <p:oleObj spid="_x0000_s126040" name="公式" r:id="rId7" imgW="1371780" imgH="390618" progId="Equation.3">
                  <p:embed/>
                </p:oleObj>
              </mc:Choice>
              <mc:Fallback>
                <p:oleObj name="公式" r:id="rId7" imgW="1371780" imgH="390618" progId="Equation.3">
                  <p:embed/>
                  <p:pic>
                    <p:nvPicPr>
                      <p:cNvPr id="8"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4368800"/>
                        <a:ext cx="37512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4" name="Text Box 15"/>
          <p:cNvSpPr txBox="1">
            <a:spLocks noChangeArrowheads="1"/>
          </p:cNvSpPr>
          <p:nvPr/>
        </p:nvSpPr>
        <p:spPr bwMode="auto">
          <a:xfrm>
            <a:off x="1143000" y="5354638"/>
            <a:ext cx="71628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i="1">
                <a:latin typeface="楷体" panose="02010609060101010101" pitchFamily="49" charset="-122"/>
                <a:ea typeface="楷体" panose="02010609060101010101" pitchFamily="49" charset="-122"/>
              </a:rPr>
              <a:t>S</a:t>
            </a:r>
            <a:r>
              <a:rPr lang="en-US" altLang="zh-CN" sz="2400" i="1" baseline="-25000">
                <a:latin typeface="楷体" panose="02010609060101010101" pitchFamily="49" charset="-122"/>
                <a:ea typeface="楷体" panose="02010609060101010101" pitchFamily="49" charset="-122"/>
              </a:rPr>
              <a:t>yx</a:t>
            </a:r>
            <a:r>
              <a:rPr lang="zh-CN" altLang="en-US" sz="2400" b="1" i="1">
                <a:latin typeface="楷体" panose="02010609060101010101" pitchFamily="49" charset="-122"/>
                <a:ea typeface="楷体" panose="02010609060101010101" pitchFamily="49" charset="-122"/>
              </a:rPr>
              <a:t>反映回归估测值    与实测值</a:t>
            </a:r>
            <a:r>
              <a:rPr lang="en-US" altLang="zh-CN" sz="2400" b="1" i="1">
                <a:latin typeface="楷体" panose="02010609060101010101" pitchFamily="49" charset="-122"/>
                <a:ea typeface="楷体" panose="02010609060101010101" pitchFamily="49" charset="-122"/>
              </a:rPr>
              <a:t>y</a:t>
            </a:r>
            <a:r>
              <a:rPr lang="zh-CN" altLang="en-US" sz="2400" b="1" i="1">
                <a:latin typeface="楷体" panose="02010609060101010101" pitchFamily="49" charset="-122"/>
                <a:ea typeface="楷体" panose="02010609060101010101" pitchFamily="49" charset="-122"/>
              </a:rPr>
              <a:t>的偏离程度</a:t>
            </a:r>
          </a:p>
        </p:txBody>
      </p:sp>
      <p:graphicFrame>
        <p:nvGraphicFramePr>
          <p:cNvPr id="80905" name="Object 16"/>
          <p:cNvGraphicFramePr>
            <a:graphicFrameLocks noChangeAspect="1"/>
          </p:cNvGraphicFramePr>
          <p:nvPr/>
        </p:nvGraphicFramePr>
        <p:xfrm>
          <a:off x="3886200" y="5276850"/>
          <a:ext cx="649288" cy="606425"/>
        </p:xfrm>
        <a:graphic>
          <a:graphicData uri="http://schemas.openxmlformats.org/presentationml/2006/ole">
            <mc:AlternateContent xmlns:mc="http://schemas.openxmlformats.org/markup-compatibility/2006">
              <mc:Choice xmlns:v="urn:schemas-microsoft-com:vml" Requires="v">
                <p:oleObj spid="_x0000_s126041" name="公式" r:id="rId9" imgW="76170" imgH="123732" progId="Equation.3">
                  <p:embed/>
                </p:oleObj>
              </mc:Choice>
              <mc:Fallback>
                <p:oleObj name="公式" r:id="rId9" imgW="76170" imgH="123732" progId="Equation.3">
                  <p:embed/>
                  <p:pic>
                    <p:nvPicPr>
                      <p:cNvPr id="80905"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5276850"/>
                        <a:ext cx="6492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61246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smtClean="0"/>
              <a:t>R</a:t>
            </a:r>
            <a:r>
              <a:rPr lang="zh-CN" altLang="en-US" smtClean="0"/>
              <a:t>语言一元线性回归</a:t>
            </a:r>
          </a:p>
        </p:txBody>
      </p:sp>
      <p:sp>
        <p:nvSpPr>
          <p:cNvPr id="82947" name="内容占位符 2"/>
          <p:cNvSpPr>
            <a:spLocks noGrp="1"/>
          </p:cNvSpPr>
          <p:nvPr>
            <p:ph idx="1"/>
          </p:nvPr>
        </p:nvSpPr>
        <p:spPr/>
        <p:txBody>
          <a:bodyPr/>
          <a:lstStyle/>
          <a:p>
            <a:r>
              <a:rPr lang="en-US" altLang="zh-CN" smtClean="0"/>
              <a:t>R</a:t>
            </a:r>
            <a:r>
              <a:rPr lang="zh-CN" altLang="en-US" smtClean="0"/>
              <a:t>软件中，与线性回归相关的函数：</a:t>
            </a:r>
          </a:p>
          <a:p>
            <a:pPr lvl="1"/>
            <a:r>
              <a:rPr lang="en-US" altLang="zh-CN" smtClean="0"/>
              <a:t>lm(),summary(), predict()</a:t>
            </a:r>
            <a:r>
              <a:rPr lang="zh-CN" altLang="en-US" smtClean="0"/>
              <a:t>等</a:t>
            </a:r>
          </a:p>
          <a:p>
            <a:endParaRPr lang="en-US" altLang="zh-CN" smtClean="0"/>
          </a:p>
          <a:p>
            <a:r>
              <a:rPr lang="en-US" altLang="zh-CN" smtClean="0"/>
              <a:t>lm.sol&lt;-lm(y ~ 1+x)</a:t>
            </a:r>
          </a:p>
          <a:p>
            <a:pPr lvl="1"/>
            <a:r>
              <a:rPr lang="en-US" altLang="zh-CN" smtClean="0"/>
              <a:t>lm()</a:t>
            </a:r>
            <a:r>
              <a:rPr lang="zh-CN" altLang="en-US" smtClean="0"/>
              <a:t>表示线性模型，</a:t>
            </a:r>
          </a:p>
          <a:p>
            <a:pPr lvl="1"/>
            <a:r>
              <a:rPr lang="en-US" altLang="zh-CN" smtClean="0"/>
              <a:t>y ~ 1+x</a:t>
            </a:r>
            <a:r>
              <a:rPr lang="zh-CN" altLang="en-US" smtClean="0"/>
              <a:t>表示的是</a:t>
            </a:r>
            <a:r>
              <a:rPr lang="en-US" altLang="zh-CN" smtClean="0"/>
              <a:t>Y=</a:t>
            </a:r>
            <a:r>
              <a:rPr lang="el-GR" altLang="zh-CN" smtClean="0"/>
              <a:t>β0+β1</a:t>
            </a:r>
            <a:r>
              <a:rPr lang="en-US" altLang="zh-CN" smtClean="0"/>
              <a:t>x+</a:t>
            </a:r>
            <a:r>
              <a:rPr lang="el-GR" altLang="zh-CN" smtClean="0"/>
              <a:t>ε</a:t>
            </a:r>
          </a:p>
          <a:p>
            <a:pPr lvl="1"/>
            <a:r>
              <a:rPr lang="zh-CN" altLang="en-US" smtClean="0"/>
              <a:t>注：</a:t>
            </a:r>
            <a:r>
              <a:rPr lang="en-US" altLang="zh-CN" smtClean="0"/>
              <a:t>1</a:t>
            </a:r>
            <a:r>
              <a:rPr lang="zh-CN" altLang="en-US" smtClean="0"/>
              <a:t>可省略，表示常数项</a:t>
            </a:r>
            <a:r>
              <a:rPr lang="el-GR" altLang="zh-CN" smtClean="0"/>
              <a:t>β0(</a:t>
            </a:r>
            <a:r>
              <a:rPr lang="zh-CN" altLang="en-US" smtClean="0"/>
              <a:t>默认隐藏</a:t>
            </a:r>
            <a:r>
              <a:rPr lang="en-US" altLang="zh-CN" smtClean="0"/>
              <a:t>)</a:t>
            </a:r>
          </a:p>
          <a:p>
            <a:endParaRPr lang="en-US" altLang="zh-CN" smtClean="0"/>
          </a:p>
          <a:p>
            <a:r>
              <a:rPr lang="en-US" altLang="zh-CN" smtClean="0"/>
              <a:t>summary(lm.sol)</a:t>
            </a:r>
          </a:p>
          <a:p>
            <a:pPr lvl="1"/>
            <a:r>
              <a:rPr lang="zh-CN" altLang="en-US" smtClean="0"/>
              <a:t>显示该模型的详细信息</a:t>
            </a:r>
          </a:p>
          <a:p>
            <a:endParaRPr lang="zh-CN" altLang="en-US" smtClean="0"/>
          </a:p>
        </p:txBody>
      </p:sp>
    </p:spTree>
    <p:extLst>
      <p:ext uri="{BB962C8B-B14F-4D97-AF65-F5344CB8AC3E}">
        <p14:creationId xmlns:p14="http://schemas.microsoft.com/office/powerpoint/2010/main" val="148265140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smtClean="0"/>
              <a:t>R</a:t>
            </a:r>
            <a:r>
              <a:rPr lang="zh-CN" altLang="en-US" smtClean="0"/>
              <a:t>语言一元线性回归</a:t>
            </a:r>
          </a:p>
        </p:txBody>
      </p:sp>
      <p:sp>
        <p:nvSpPr>
          <p:cNvPr id="83971" name="内容占位符 2"/>
          <p:cNvSpPr>
            <a:spLocks noGrp="1"/>
          </p:cNvSpPr>
          <p:nvPr>
            <p:ph idx="1"/>
          </p:nvPr>
        </p:nvSpPr>
        <p:spPr>
          <a:xfrm>
            <a:off x="179388" y="1341438"/>
            <a:ext cx="8640762" cy="4679950"/>
          </a:xfrm>
        </p:spPr>
        <p:txBody>
          <a:bodyPr/>
          <a:lstStyle/>
          <a:p>
            <a:r>
              <a:rPr lang="zh-CN" altLang="en-US" sz="2000" smtClean="0">
                <a:latin typeface="楷体" panose="02010609060101010101" pitchFamily="49" charset="-122"/>
              </a:rPr>
              <a:t>由专业知识知道，合金的强度</a:t>
            </a:r>
            <a:r>
              <a:rPr lang="en-US" altLang="zh-CN" sz="2000" smtClean="0">
                <a:latin typeface="楷体" panose="02010609060101010101" pitchFamily="49" charset="-122"/>
              </a:rPr>
              <a:t>Y(N/mm</a:t>
            </a:r>
            <a:r>
              <a:rPr lang="en-US" altLang="zh-CN" sz="2000" baseline="30000" smtClean="0">
                <a:latin typeface="楷体" panose="02010609060101010101" pitchFamily="49" charset="-122"/>
              </a:rPr>
              <a:t>2</a:t>
            </a:r>
            <a:r>
              <a:rPr lang="en-US" altLang="zh-CN" sz="2000" smtClean="0">
                <a:latin typeface="楷体" panose="02010609060101010101" pitchFamily="49" charset="-122"/>
              </a:rPr>
              <a:t>)</a:t>
            </a:r>
            <a:r>
              <a:rPr lang="zh-CN" altLang="en-US" sz="2000" smtClean="0">
                <a:latin typeface="楷体" panose="02010609060101010101" pitchFamily="49" charset="-122"/>
              </a:rPr>
              <a:t>与合金中碳含量</a:t>
            </a:r>
            <a:r>
              <a:rPr lang="en-US" altLang="zh-CN" sz="2000" smtClean="0">
                <a:latin typeface="楷体" panose="02010609060101010101" pitchFamily="49" charset="-122"/>
              </a:rPr>
              <a:t>X(%)</a:t>
            </a:r>
            <a:r>
              <a:rPr lang="zh-CN" altLang="en-US" sz="2000" smtClean="0">
                <a:latin typeface="楷体" panose="02010609060101010101" pitchFamily="49" charset="-122"/>
              </a:rPr>
              <a:t>有关。为了解他们之间的关系，从生产中收集了一批数据</a:t>
            </a:r>
            <a:r>
              <a:rPr lang="en-US" altLang="zh-CN" sz="2000" smtClean="0">
                <a:latin typeface="楷体" panose="02010609060101010101" pitchFamily="49" charset="-122"/>
              </a:rPr>
              <a:t>(</a:t>
            </a:r>
            <a:r>
              <a:rPr lang="en-US" altLang="zh-CN" sz="2000" i="1" smtClean="0">
                <a:latin typeface="楷体" panose="02010609060101010101" pitchFamily="49" charset="-122"/>
              </a:rPr>
              <a:t>x</a:t>
            </a:r>
            <a:r>
              <a:rPr lang="en-US" altLang="zh-CN" sz="2000" i="1" baseline="-25000" smtClean="0">
                <a:latin typeface="楷体" panose="02010609060101010101" pitchFamily="49" charset="-122"/>
              </a:rPr>
              <a:t>i</a:t>
            </a:r>
            <a:r>
              <a:rPr lang="en-US" altLang="zh-CN" sz="2000" smtClean="0">
                <a:latin typeface="楷体" panose="02010609060101010101" pitchFamily="49" charset="-122"/>
              </a:rPr>
              <a:t>,</a:t>
            </a:r>
            <a:r>
              <a:rPr lang="en-US" altLang="zh-CN" sz="2000" i="1" smtClean="0">
                <a:latin typeface="楷体" panose="02010609060101010101" pitchFamily="49" charset="-122"/>
              </a:rPr>
              <a:t>y</a:t>
            </a:r>
            <a:r>
              <a:rPr lang="en-US" altLang="zh-CN" sz="2000" i="1" baseline="-25000" smtClean="0">
                <a:latin typeface="楷体" panose="02010609060101010101" pitchFamily="49" charset="-122"/>
              </a:rPr>
              <a:t>i</a:t>
            </a:r>
            <a:r>
              <a:rPr lang="en-US" altLang="zh-CN" sz="2000" smtClean="0">
                <a:latin typeface="楷体" panose="02010609060101010101" pitchFamily="49" charset="-122"/>
              </a:rPr>
              <a:t>)(</a:t>
            </a:r>
            <a:r>
              <a:rPr lang="en-US" altLang="zh-CN" sz="2000" i="1" smtClean="0">
                <a:latin typeface="楷体" panose="02010609060101010101" pitchFamily="49" charset="-122"/>
              </a:rPr>
              <a:t>i</a:t>
            </a:r>
            <a:r>
              <a:rPr lang="en-US" altLang="zh-CN" sz="2000" smtClean="0">
                <a:latin typeface="楷体" panose="02010609060101010101" pitchFamily="49" charset="-122"/>
              </a:rPr>
              <a:t>=1,2,…,n)</a:t>
            </a:r>
            <a:r>
              <a:rPr lang="zh-CN" altLang="en-US" sz="2000" smtClean="0">
                <a:latin typeface="楷体" panose="02010609060101010101" pitchFamily="49" charset="-122"/>
              </a:rPr>
              <a:t>，具体数据如下。</a:t>
            </a:r>
          </a:p>
        </p:txBody>
      </p:sp>
      <p:pic>
        <p:nvPicPr>
          <p:cNvPr id="4" name="Picture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565400"/>
            <a:ext cx="48101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920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mtClean="0"/>
              <a:t>R</a:t>
            </a:r>
            <a:r>
              <a:rPr lang="zh-CN" altLang="en-US" smtClean="0"/>
              <a:t>语言一元线性回归</a:t>
            </a:r>
          </a:p>
        </p:txBody>
      </p:sp>
      <p:sp>
        <p:nvSpPr>
          <p:cNvPr id="84995" name="内容占位符 2"/>
          <p:cNvSpPr>
            <a:spLocks noGrp="1"/>
          </p:cNvSpPr>
          <p:nvPr>
            <p:ph idx="1"/>
          </p:nvPr>
        </p:nvSpPr>
        <p:spPr>
          <a:xfrm>
            <a:off x="179388" y="1341438"/>
            <a:ext cx="8785225" cy="4535487"/>
          </a:xfrm>
        </p:spPr>
        <p:txBody>
          <a:bodyPr/>
          <a:lstStyle/>
          <a:p>
            <a:r>
              <a:rPr lang="en-US" altLang="zh-CN" sz="2000" smtClean="0"/>
              <a:t>x=c(0.1,0.11,0.12,0.13,0.14,0.15,0.16,0.17,0.18,0.20,0.21,0.23)</a:t>
            </a:r>
          </a:p>
          <a:p>
            <a:r>
              <a:rPr lang="en-US" altLang="zh-CN" sz="2000" smtClean="0"/>
              <a:t>y=c(42.0,43.5,45.0,45.5,45.0,47.5,49.0,53.0,50.0,55.0,55.0,60.0)</a:t>
            </a:r>
          </a:p>
          <a:p>
            <a:r>
              <a:rPr lang="en-US" altLang="zh-CN" sz="2000" smtClean="0"/>
              <a:t>lm.sol=lm(y~1+x) </a:t>
            </a:r>
          </a:p>
          <a:p>
            <a:r>
              <a:rPr lang="en-US" altLang="zh-CN" sz="2000" smtClean="0"/>
              <a:t>summary(lm.sol)</a:t>
            </a:r>
          </a:p>
          <a:p>
            <a:endParaRPr lang="zh-CN" altLang="en-US" sz="2000" smtClean="0"/>
          </a:p>
        </p:txBody>
      </p:sp>
      <p:pic>
        <p:nvPicPr>
          <p:cNvPr id="24578" name="Picture 2"/>
          <p:cNvPicPr>
            <a:picLocks noChangeAspect="1" noChangeArrowheads="1"/>
          </p:cNvPicPr>
          <p:nvPr/>
        </p:nvPicPr>
        <p:blipFill>
          <a:blip r:embed="rId2"/>
          <a:srcRect/>
          <a:stretch>
            <a:fillRect/>
          </a:stretch>
        </p:blipFill>
        <p:spPr bwMode="auto">
          <a:xfrm>
            <a:off x="1497013" y="3068638"/>
            <a:ext cx="6192837" cy="3668712"/>
          </a:xfrm>
          <a:prstGeom prst="rect">
            <a:avLst/>
          </a:prstGeom>
          <a:noFill/>
          <a:ln>
            <a:noFill/>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Lst>
        </p:spPr>
      </p:pic>
    </p:spTree>
    <p:extLst>
      <p:ext uri="{BB962C8B-B14F-4D97-AF65-F5344CB8AC3E}">
        <p14:creationId xmlns:p14="http://schemas.microsoft.com/office/powerpoint/2010/main" val="92002844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R</a:t>
            </a:r>
            <a:r>
              <a:rPr lang="zh-CN" altLang="en-US" smtClean="0"/>
              <a:t>语言一元线性回归</a:t>
            </a:r>
          </a:p>
        </p:txBody>
      </p:sp>
      <p:sp>
        <p:nvSpPr>
          <p:cNvPr id="86019" name="内容占位符 2"/>
          <p:cNvSpPr>
            <a:spLocks noGrp="1"/>
          </p:cNvSpPr>
          <p:nvPr>
            <p:ph idx="1"/>
          </p:nvPr>
        </p:nvSpPr>
        <p:spPr/>
        <p:txBody>
          <a:bodyPr/>
          <a:lstStyle/>
          <a:p>
            <a:r>
              <a:rPr lang="zh-CN" altLang="en-US" smtClean="0"/>
              <a:t>下表是有关</a:t>
            </a:r>
            <a:r>
              <a:rPr lang="en-US" altLang="zh-CN" smtClean="0"/>
              <a:t>15</a:t>
            </a:r>
            <a:r>
              <a:rPr lang="zh-CN" altLang="en-US" smtClean="0"/>
              <a:t>个地区某种食物年需求量</a:t>
            </a:r>
            <a:r>
              <a:rPr lang="en-US" altLang="zh-CN" smtClean="0"/>
              <a:t>(X</a:t>
            </a:r>
            <a:r>
              <a:rPr lang="zh-CN" altLang="en-US" smtClean="0"/>
              <a:t>，单位</a:t>
            </a:r>
            <a:r>
              <a:rPr lang="en-US" altLang="zh-CN" smtClean="0"/>
              <a:t>10</a:t>
            </a:r>
            <a:r>
              <a:rPr lang="zh-CN" altLang="en-US" smtClean="0"/>
              <a:t>吨</a:t>
            </a:r>
            <a:r>
              <a:rPr lang="en-US" altLang="zh-CN" smtClean="0"/>
              <a:t>)</a:t>
            </a:r>
            <a:r>
              <a:rPr lang="zh-CN" altLang="en-US" smtClean="0"/>
              <a:t>和地区人口增加量（</a:t>
            </a:r>
            <a:r>
              <a:rPr lang="en-US" altLang="zh-CN" smtClean="0"/>
              <a:t>Y</a:t>
            </a:r>
            <a:r>
              <a:rPr lang="zh-CN" altLang="en-US" smtClean="0"/>
              <a:t>，单位千人）的资料，使用一元线性回归模型进行分析。</a:t>
            </a:r>
          </a:p>
        </p:txBody>
      </p:sp>
      <p:pic>
        <p:nvPicPr>
          <p:cNvPr id="8602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3068638"/>
            <a:ext cx="84963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7550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smtClean="0"/>
              <a:t>R</a:t>
            </a:r>
            <a:r>
              <a:rPr lang="zh-CN" altLang="en-US" smtClean="0"/>
              <a:t>语言一元线性回归</a:t>
            </a:r>
          </a:p>
        </p:txBody>
      </p:sp>
      <p:sp>
        <p:nvSpPr>
          <p:cNvPr id="87043" name="内容占位符 2"/>
          <p:cNvSpPr>
            <a:spLocks noGrp="1"/>
          </p:cNvSpPr>
          <p:nvPr>
            <p:ph idx="1"/>
          </p:nvPr>
        </p:nvSpPr>
        <p:spPr>
          <a:xfrm>
            <a:off x="468313" y="1484313"/>
            <a:ext cx="8496300" cy="4392612"/>
          </a:xfrm>
        </p:spPr>
        <p:txBody>
          <a:bodyPr/>
          <a:lstStyle/>
          <a:p>
            <a:r>
              <a:rPr lang="es-ES" altLang="zh-CN" sz="2000" smtClean="0"/>
              <a:t>x &lt;- c(274,180,375,205,86,265,98,330,195,53,430,372,236,157,370)</a:t>
            </a:r>
          </a:p>
          <a:p>
            <a:r>
              <a:rPr lang="es-ES" altLang="zh-CN" sz="2000" smtClean="0"/>
              <a:t>&gt; y &lt;- c(162,120,223,131,67,169,81,192,116,55,252,234,144,103,212)</a:t>
            </a:r>
          </a:p>
          <a:p>
            <a:r>
              <a:rPr lang="es-ES" altLang="zh-CN" sz="2000" smtClean="0"/>
              <a:t>&gt; A &lt;- data.frame(x,y)</a:t>
            </a:r>
          </a:p>
          <a:p>
            <a:r>
              <a:rPr lang="es-ES" altLang="zh-CN" sz="2000" smtClean="0"/>
              <a:t>&gt; plot(A$x,A$y)</a:t>
            </a:r>
          </a:p>
          <a:p>
            <a:endParaRPr lang="zh-CN" altLang="en-US" sz="2000" smtClean="0"/>
          </a:p>
        </p:txBody>
      </p:sp>
      <p:pic>
        <p:nvPicPr>
          <p:cNvPr id="8704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636838"/>
            <a:ext cx="35893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18825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en-US" altLang="zh-CN" smtClean="0"/>
              <a:t>R</a:t>
            </a:r>
            <a:r>
              <a:rPr lang="zh-CN" altLang="en-US" smtClean="0"/>
              <a:t>语言一元线性回归</a:t>
            </a:r>
          </a:p>
        </p:txBody>
      </p:sp>
      <p:sp>
        <p:nvSpPr>
          <p:cNvPr id="88067" name="内容占位符 2"/>
          <p:cNvSpPr>
            <a:spLocks noGrp="1"/>
          </p:cNvSpPr>
          <p:nvPr>
            <p:ph idx="1"/>
          </p:nvPr>
        </p:nvSpPr>
        <p:spPr/>
        <p:txBody>
          <a:bodyPr/>
          <a:lstStyle/>
          <a:p>
            <a:r>
              <a:rPr lang="zh-CN" altLang="en-US" sz="2400" smtClean="0"/>
              <a:t>回归分析</a:t>
            </a:r>
            <a:endParaRPr lang="en-US" altLang="zh-CN" sz="2400" smtClean="0"/>
          </a:p>
          <a:p>
            <a:r>
              <a:rPr lang="en-US" altLang="zh-CN" sz="2400" smtClean="0"/>
              <a:t>lm.reg &lt;- lm(y~x+1)</a:t>
            </a:r>
          </a:p>
          <a:p>
            <a:r>
              <a:rPr lang="en-US" altLang="zh-CN" sz="2400" smtClean="0"/>
              <a:t>&gt; summary(lm.reg)</a:t>
            </a:r>
          </a:p>
          <a:p>
            <a:endParaRPr lang="zh-CN" altLang="en-US" sz="2400" smtClean="0"/>
          </a:p>
        </p:txBody>
      </p:sp>
      <p:pic>
        <p:nvPicPr>
          <p:cNvPr id="8806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6408737"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224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探索性数据分析（实例）</a:t>
            </a:r>
          </a:p>
        </p:txBody>
      </p:sp>
      <p:sp>
        <p:nvSpPr>
          <p:cNvPr id="20483" name="内容占位符 2"/>
          <p:cNvSpPr>
            <a:spLocks noGrp="1"/>
          </p:cNvSpPr>
          <p:nvPr>
            <p:ph idx="1"/>
          </p:nvPr>
        </p:nvSpPr>
        <p:spPr>
          <a:xfrm>
            <a:off x="179388" y="1341438"/>
            <a:ext cx="8856662" cy="4679950"/>
          </a:xfrm>
        </p:spPr>
        <p:txBody>
          <a:bodyPr/>
          <a:lstStyle/>
          <a:p>
            <a:r>
              <a:rPr lang="zh-CN" altLang="en-US" sz="2000" smtClean="0"/>
              <a:t>借款人信用卡使用比率</a:t>
            </a:r>
            <a:endParaRPr lang="en-US" altLang="zh-CN" sz="2000" smtClean="0"/>
          </a:p>
          <a:p>
            <a:pPr lvl="1"/>
            <a:r>
              <a:rPr lang="en-US" altLang="zh-CN" sz="1600" smtClean="0"/>
              <a:t>ggplot(aes(BankCardUse),data = subset(loandata,!is.na(BankcardUtilization))) +</a:t>
            </a:r>
          </a:p>
          <a:p>
            <a:pPr lvl="1"/>
            <a:r>
              <a:rPr lang="en-US" altLang="zh-CN" sz="1600" smtClean="0"/>
              <a:t>  geom_bar(color = I('black'),fill = I('#FFBB66'))</a:t>
            </a:r>
          </a:p>
          <a:p>
            <a:pPr lvl="1"/>
            <a:r>
              <a:rPr lang="zh-CN" altLang="en-US" sz="1600" smtClean="0"/>
              <a:t>标准这样定义</a:t>
            </a:r>
            <a:r>
              <a:rPr lang="en-US" altLang="zh-CN" sz="1600" smtClean="0"/>
              <a:t>(mild use:0-0.25,medium use:0.25-.75,heavy use:0.75-1,super use &gt; 1)</a:t>
            </a:r>
            <a:r>
              <a:rPr lang="zh-CN" altLang="en-US" sz="1600" smtClean="0"/>
              <a:t>数字代表信用卡使用额度</a:t>
            </a:r>
            <a:r>
              <a:rPr lang="en-US" altLang="zh-CN" sz="1600" smtClean="0"/>
              <a:t>/</a:t>
            </a:r>
            <a:r>
              <a:rPr lang="zh-CN" altLang="en-US" sz="1600" smtClean="0"/>
              <a:t>信用卡总额度</a:t>
            </a:r>
            <a:r>
              <a:rPr lang="en-US" altLang="zh-CN" sz="1600" smtClean="0"/>
              <a:t>.</a:t>
            </a:r>
            <a:r>
              <a:rPr lang="zh-CN" altLang="en-US" sz="1600" smtClean="0"/>
              <a:t>可以看到</a:t>
            </a:r>
            <a:r>
              <a:rPr lang="en-US" altLang="zh-CN" sz="1600" smtClean="0"/>
              <a:t>,</a:t>
            </a:r>
            <a:r>
              <a:rPr lang="zh-CN" altLang="en-US" sz="1600" smtClean="0"/>
              <a:t>大部分人都是在接近</a:t>
            </a:r>
            <a:r>
              <a:rPr lang="en-US" altLang="zh-CN" sz="1600" smtClean="0"/>
              <a:t>1</a:t>
            </a:r>
            <a:r>
              <a:rPr lang="zh-CN" altLang="en-US" sz="1600" smtClean="0"/>
              <a:t>的边缘</a:t>
            </a:r>
            <a:r>
              <a:rPr lang="en-US" altLang="zh-CN" sz="1600" smtClean="0"/>
              <a:t>,</a:t>
            </a:r>
            <a:r>
              <a:rPr lang="zh-CN" altLang="en-US" sz="1600" smtClean="0"/>
              <a:t>说明借款人在借款时还有信用卡要还</a:t>
            </a:r>
            <a:r>
              <a:rPr lang="en-US" altLang="zh-CN" sz="1600" smtClean="0"/>
              <a:t>,</a:t>
            </a:r>
            <a:r>
              <a:rPr lang="zh-CN" altLang="en-US" sz="1600" smtClean="0"/>
              <a:t>这降低了他们的在</a:t>
            </a:r>
            <a:r>
              <a:rPr lang="en-US" altLang="zh-CN" sz="1600" smtClean="0"/>
              <a:t>prosper</a:t>
            </a:r>
            <a:r>
              <a:rPr lang="zh-CN" altLang="en-US" sz="1600" smtClean="0"/>
              <a:t>的还款能力</a:t>
            </a:r>
            <a:r>
              <a:rPr lang="en-US" altLang="zh-CN" sz="1600" smtClean="0"/>
              <a:t>.</a:t>
            </a:r>
            <a:endParaRPr lang="zh-CN" altLang="en-US" sz="1600" smtClean="0"/>
          </a:p>
        </p:txBody>
      </p:sp>
      <p:pic>
        <p:nvPicPr>
          <p:cNvPr id="2048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217863"/>
            <a:ext cx="795655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smtClean="0"/>
              <a:t>R</a:t>
            </a:r>
            <a:r>
              <a:rPr lang="zh-CN" altLang="en-US" smtClean="0"/>
              <a:t>语言一元线性回归</a:t>
            </a:r>
          </a:p>
        </p:txBody>
      </p:sp>
      <p:sp>
        <p:nvSpPr>
          <p:cNvPr id="89091" name="内容占位符 2"/>
          <p:cNvSpPr>
            <a:spLocks noGrp="1"/>
          </p:cNvSpPr>
          <p:nvPr>
            <p:ph idx="1"/>
          </p:nvPr>
        </p:nvSpPr>
        <p:spPr/>
        <p:txBody>
          <a:bodyPr/>
          <a:lstStyle/>
          <a:p>
            <a:r>
              <a:rPr lang="en-US" altLang="zh-CN" sz="2400" smtClean="0"/>
              <a:t>plot(A$x,A$y)</a:t>
            </a:r>
          </a:p>
          <a:p>
            <a:r>
              <a:rPr lang="en-US" altLang="zh-CN" sz="2400" smtClean="0"/>
              <a:t>abline(lm.reg)</a:t>
            </a:r>
          </a:p>
          <a:p>
            <a:endParaRPr lang="zh-CN" altLang="en-US" sz="2400" smtClean="0"/>
          </a:p>
        </p:txBody>
      </p:sp>
      <p:pic>
        <p:nvPicPr>
          <p:cNvPr id="890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322388"/>
            <a:ext cx="47244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70489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1042988" y="404813"/>
            <a:ext cx="6553200" cy="576262"/>
          </a:xfrm>
        </p:spPr>
        <p:txBody>
          <a:bodyPr/>
          <a:lstStyle/>
          <a:p>
            <a:r>
              <a:rPr lang="zh-CN" altLang="en-US" smtClean="0"/>
              <a:t>线性回归的应用（估计和预测）</a:t>
            </a:r>
          </a:p>
        </p:txBody>
      </p:sp>
      <p:sp>
        <p:nvSpPr>
          <p:cNvPr id="90115" name="内容占位符 2"/>
          <p:cNvSpPr>
            <a:spLocks noGrp="1"/>
          </p:cNvSpPr>
          <p:nvPr>
            <p:ph idx="1"/>
          </p:nvPr>
        </p:nvSpPr>
        <p:spPr>
          <a:xfrm>
            <a:off x="468313" y="1500188"/>
            <a:ext cx="8142287" cy="4392612"/>
          </a:xfrm>
        </p:spPr>
        <p:txBody>
          <a:bodyPr/>
          <a:lstStyle/>
          <a:p>
            <a:r>
              <a:rPr lang="zh-CN" altLang="en-US" smtClean="0"/>
              <a:t>总体均数</a:t>
            </a:r>
            <a:r>
              <a:rPr lang="el-GR" altLang="zh-CN" smtClean="0"/>
              <a:t>μ</a:t>
            </a:r>
            <a:r>
              <a:rPr lang="en-US" altLang="zh-CN" baseline="-25000" smtClean="0"/>
              <a:t>Y|X</a:t>
            </a:r>
            <a:r>
              <a:rPr lang="zh-CN" altLang="en-US" smtClean="0"/>
              <a:t>的可信区间（总体回归线的</a:t>
            </a:r>
            <a:r>
              <a:rPr lang="en-US" altLang="zh-CN" smtClean="0"/>
              <a:t>95%</a:t>
            </a:r>
            <a:r>
              <a:rPr lang="zh-CN" altLang="en-US" smtClean="0"/>
              <a:t>置信带）</a:t>
            </a:r>
            <a:endParaRPr lang="en-US" altLang="zh-CN" smtClean="0"/>
          </a:p>
          <a:p>
            <a:endParaRPr lang="en-US" altLang="zh-CN" smtClean="0"/>
          </a:p>
          <a:p>
            <a:r>
              <a:rPr lang="zh-CN" altLang="en-US" smtClean="0"/>
              <a:t>给定</a:t>
            </a:r>
            <a:r>
              <a:rPr lang="en-US" altLang="zh-CN" smtClean="0"/>
              <a:t>X</a:t>
            </a:r>
            <a:r>
              <a:rPr lang="zh-CN" altLang="en-US" smtClean="0"/>
              <a:t>的数值 ，由样本回归方程算出的   只是相应总体均数</a:t>
            </a:r>
            <a:r>
              <a:rPr lang="el-GR" altLang="zh-CN" smtClean="0"/>
              <a:t>μ</a:t>
            </a:r>
            <a:r>
              <a:rPr lang="en-US" altLang="zh-CN" baseline="-25000" smtClean="0"/>
              <a:t>Y|X0</a:t>
            </a:r>
            <a:r>
              <a:rPr lang="zh-CN" altLang="en-US" smtClean="0"/>
              <a:t> 的一个点估计。    会因样本而异</a:t>
            </a:r>
            <a:r>
              <a:rPr lang="en-US" altLang="zh-CN" smtClean="0"/>
              <a:t>, </a:t>
            </a:r>
            <a:r>
              <a:rPr lang="zh-CN" altLang="en-US" smtClean="0"/>
              <a:t>存在抽样误差。</a:t>
            </a:r>
          </a:p>
        </p:txBody>
      </p:sp>
      <p:graphicFrame>
        <p:nvGraphicFramePr>
          <p:cNvPr id="90116" name="Object 11"/>
          <p:cNvGraphicFramePr>
            <a:graphicFrameLocks noChangeAspect="1"/>
          </p:cNvGraphicFramePr>
          <p:nvPr/>
        </p:nvGraphicFramePr>
        <p:xfrm>
          <a:off x="6011863" y="3284538"/>
          <a:ext cx="492125" cy="582612"/>
        </p:xfrm>
        <a:graphic>
          <a:graphicData uri="http://schemas.openxmlformats.org/presentationml/2006/ole">
            <mc:AlternateContent xmlns:mc="http://schemas.openxmlformats.org/markup-compatibility/2006">
              <mc:Choice xmlns:v="urn:schemas-microsoft-com:vml" Requires="v">
                <p:oleObj spid="_x0000_s132106" name="公式" r:id="rId3" imgW="123956" imgH="161858" progId="Equation.3">
                  <p:embed/>
                </p:oleObj>
              </mc:Choice>
              <mc:Fallback>
                <p:oleObj name="公式" r:id="rId3" imgW="123956" imgH="161858" progId="Equation.3">
                  <p:embed/>
                  <p:pic>
                    <p:nvPicPr>
                      <p:cNvPr id="9011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3284538"/>
                        <a:ext cx="4921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7" name="Object 11"/>
          <p:cNvGraphicFramePr>
            <a:graphicFrameLocks noChangeAspect="1"/>
          </p:cNvGraphicFramePr>
          <p:nvPr/>
        </p:nvGraphicFramePr>
        <p:xfrm>
          <a:off x="6954838" y="2903538"/>
          <a:ext cx="492125" cy="582612"/>
        </p:xfrm>
        <a:graphic>
          <a:graphicData uri="http://schemas.openxmlformats.org/presentationml/2006/ole">
            <mc:AlternateContent xmlns:mc="http://schemas.openxmlformats.org/markup-compatibility/2006">
              <mc:Choice xmlns:v="urn:schemas-microsoft-com:vml" Requires="v">
                <p:oleObj spid="_x0000_s132107" name="公式" r:id="rId5" imgW="123956" imgH="161858" progId="Equation.3">
                  <p:embed/>
                </p:oleObj>
              </mc:Choice>
              <mc:Fallback>
                <p:oleObj name="公式" r:id="rId5" imgW="123956" imgH="161858" progId="Equation.3">
                  <p:embed/>
                  <p:pic>
                    <p:nvPicPr>
                      <p:cNvPr id="9011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4838" y="2903538"/>
                        <a:ext cx="4921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83592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a:xfrm>
            <a:off x="1042988" y="404813"/>
            <a:ext cx="6337300" cy="576262"/>
          </a:xfrm>
        </p:spPr>
        <p:txBody>
          <a:bodyPr/>
          <a:lstStyle/>
          <a:p>
            <a:r>
              <a:rPr lang="zh-CN" altLang="en-US" smtClean="0"/>
              <a:t>线性回归的应用（估计和预测）</a:t>
            </a:r>
          </a:p>
        </p:txBody>
      </p:sp>
      <p:sp>
        <p:nvSpPr>
          <p:cNvPr id="91139" name="内容占位符 2"/>
          <p:cNvSpPr>
            <a:spLocks noGrp="1"/>
          </p:cNvSpPr>
          <p:nvPr>
            <p:ph idx="1"/>
          </p:nvPr>
        </p:nvSpPr>
        <p:spPr/>
        <p:txBody>
          <a:bodyPr/>
          <a:lstStyle/>
          <a:p>
            <a:r>
              <a:rPr lang="zh-CN" altLang="zh-CN" smtClean="0"/>
              <a:t>给定</a:t>
            </a:r>
            <a:r>
              <a:rPr lang="zh-CN" altLang="zh-CN" smtClean="0">
                <a:latin typeface="Times New Roman" panose="02020603050405020304" pitchFamily="18" charset="0"/>
              </a:rPr>
              <a:t>X=X</a:t>
            </a:r>
            <a:r>
              <a:rPr lang="zh-CN" altLang="zh-CN" baseline="-25000" smtClean="0">
                <a:latin typeface="Times New Roman" panose="02020603050405020304" pitchFamily="18" charset="0"/>
              </a:rPr>
              <a:t>P</a:t>
            </a:r>
            <a:r>
              <a:rPr lang="zh-CN" altLang="zh-CN" smtClean="0"/>
              <a:t>时，</a:t>
            </a:r>
            <a:r>
              <a:rPr lang="zh-CN" altLang="zh-CN" smtClean="0">
                <a:latin typeface="Times New Roman" panose="02020603050405020304" pitchFamily="18" charset="0"/>
              </a:rPr>
              <a:t>Y</a:t>
            </a:r>
            <a:r>
              <a:rPr lang="zh-CN" altLang="zh-CN" smtClean="0"/>
              <a:t>的总体均数的点估计值的标准误</a:t>
            </a:r>
          </a:p>
          <a:p>
            <a:endParaRPr lang="en-US" altLang="zh-CN" smtClean="0"/>
          </a:p>
          <a:p>
            <a:endParaRPr lang="en-US" altLang="zh-CN" smtClean="0"/>
          </a:p>
          <a:p>
            <a:endParaRPr lang="en-US" altLang="zh-CN" smtClean="0"/>
          </a:p>
          <a:p>
            <a:endParaRPr lang="en-US" altLang="zh-CN" smtClean="0"/>
          </a:p>
          <a:p>
            <a:r>
              <a:rPr lang="zh-CN" altLang="en-US" smtClean="0"/>
              <a:t>给定</a:t>
            </a:r>
            <a:r>
              <a:rPr lang="en-US" altLang="zh-CN" smtClean="0"/>
              <a:t>X=x</a:t>
            </a:r>
            <a:r>
              <a:rPr lang="en-US" altLang="zh-CN" baseline="-25000" smtClean="0"/>
              <a:t>0</a:t>
            </a:r>
            <a:r>
              <a:rPr lang="zh-CN" altLang="en-US" smtClean="0"/>
              <a:t> 时，总体均数</a:t>
            </a:r>
            <a:r>
              <a:rPr lang="el-GR" altLang="zh-CN" smtClean="0"/>
              <a:t>μ</a:t>
            </a:r>
            <a:r>
              <a:rPr lang="en-US" altLang="zh-CN" baseline="-25000" smtClean="0"/>
              <a:t>Y|X0</a:t>
            </a:r>
            <a:r>
              <a:rPr lang="zh-CN" altLang="en-US" smtClean="0"/>
              <a:t>的</a:t>
            </a:r>
            <a:r>
              <a:rPr lang="en-US" altLang="zh-CN" smtClean="0"/>
              <a:t>(1-</a:t>
            </a:r>
            <a:r>
              <a:rPr lang="el-GR" altLang="zh-CN" smtClean="0"/>
              <a:t>α</a:t>
            </a:r>
            <a:r>
              <a:rPr lang="en-US" altLang="zh-CN" smtClean="0"/>
              <a:t>)</a:t>
            </a:r>
            <a:r>
              <a:rPr lang="zh-CN" altLang="en-US" smtClean="0"/>
              <a:t>可信区间为</a:t>
            </a:r>
          </a:p>
        </p:txBody>
      </p:sp>
      <p:graphicFrame>
        <p:nvGraphicFramePr>
          <p:cNvPr id="91140" name="Object 4"/>
          <p:cNvGraphicFramePr>
            <a:graphicFrameLocks noChangeAspect="1"/>
          </p:cNvGraphicFramePr>
          <p:nvPr/>
        </p:nvGraphicFramePr>
        <p:xfrm>
          <a:off x="1619250" y="2276475"/>
          <a:ext cx="5616575" cy="1584325"/>
        </p:xfrm>
        <a:graphic>
          <a:graphicData uri="http://schemas.openxmlformats.org/presentationml/2006/ole">
            <mc:AlternateContent xmlns:mc="http://schemas.openxmlformats.org/markup-compatibility/2006">
              <mc:Choice xmlns:v="urn:schemas-microsoft-com:vml" Requires="v">
                <p:oleObj spid="_x0000_s133130" r:id="rId3" imgW="1816100" imgH="533400" progId="Equation.DSMT4">
                  <p:embed/>
                </p:oleObj>
              </mc:Choice>
              <mc:Fallback>
                <p:oleObj r:id="rId3" imgW="1816100" imgH="533400" progId="Equation.DSMT4">
                  <p:embed/>
                  <p:pic>
                    <p:nvPicPr>
                      <p:cNvPr id="911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56165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1" name="Object 3"/>
          <p:cNvGraphicFramePr>
            <a:graphicFrameLocks noChangeAspect="1"/>
          </p:cNvGraphicFramePr>
          <p:nvPr/>
        </p:nvGraphicFramePr>
        <p:xfrm>
          <a:off x="2484438" y="4652963"/>
          <a:ext cx="4103687" cy="1295400"/>
        </p:xfrm>
        <a:graphic>
          <a:graphicData uri="http://schemas.openxmlformats.org/presentationml/2006/ole">
            <mc:AlternateContent xmlns:mc="http://schemas.openxmlformats.org/markup-compatibility/2006">
              <mc:Choice xmlns:v="urn:schemas-microsoft-com:vml" Requires="v">
                <p:oleObj spid="_x0000_s133131" r:id="rId5" imgW="749300" imgH="292100" progId="Equation.DSMT4">
                  <p:embed/>
                </p:oleObj>
              </mc:Choice>
              <mc:Fallback>
                <p:oleObj r:id="rId5" imgW="749300" imgH="292100" progId="Equation.DSMT4">
                  <p:embed/>
                  <p:pic>
                    <p:nvPicPr>
                      <p:cNvPr id="9114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652963"/>
                        <a:ext cx="41036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0367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042988" y="404813"/>
            <a:ext cx="6337300" cy="576262"/>
          </a:xfrm>
        </p:spPr>
        <p:txBody>
          <a:bodyPr/>
          <a:lstStyle/>
          <a:p>
            <a:r>
              <a:rPr lang="zh-CN" altLang="en-US" smtClean="0"/>
              <a:t>线性回归的应用（估计和预测）</a:t>
            </a:r>
          </a:p>
        </p:txBody>
      </p:sp>
      <p:sp>
        <p:nvSpPr>
          <p:cNvPr id="92163" name="内容占位符 2"/>
          <p:cNvSpPr>
            <a:spLocks noGrp="1"/>
          </p:cNvSpPr>
          <p:nvPr>
            <p:ph idx="1"/>
          </p:nvPr>
        </p:nvSpPr>
        <p:spPr/>
        <p:txBody>
          <a:bodyPr/>
          <a:lstStyle/>
          <a:p>
            <a:r>
              <a:rPr lang="zh-CN" altLang="zh-CN" smtClean="0"/>
              <a:t>给定某一</a:t>
            </a:r>
            <a:r>
              <a:rPr lang="zh-CN" altLang="zh-CN" i="1" smtClean="0">
                <a:latin typeface="Times New Roman" panose="02020603050405020304" pitchFamily="18" charset="0"/>
              </a:rPr>
              <a:t>X</a:t>
            </a:r>
            <a:r>
              <a:rPr lang="zh-CN" altLang="zh-CN" smtClean="0">
                <a:latin typeface="Times New Roman" panose="02020603050405020304" pitchFamily="18" charset="0"/>
              </a:rPr>
              <a:t>值时所对应的总体均数的置信区间。当同时考虑</a:t>
            </a:r>
            <a:r>
              <a:rPr lang="zh-CN" altLang="zh-CN" i="1" smtClean="0">
                <a:latin typeface="Times New Roman" panose="02020603050405020304" pitchFamily="18" charset="0"/>
              </a:rPr>
              <a:t>X</a:t>
            </a:r>
            <a:r>
              <a:rPr lang="zh-CN" altLang="zh-CN" smtClean="0"/>
              <a:t>的所有可能取值时，总体均数的点估计就是根据样本算得的回归直线 </a:t>
            </a:r>
          </a:p>
          <a:p>
            <a:endParaRPr lang="en-US" altLang="zh-CN" smtClean="0"/>
          </a:p>
          <a:p>
            <a:endParaRPr lang="en-US" altLang="zh-CN" smtClean="0"/>
          </a:p>
          <a:p>
            <a:r>
              <a:rPr lang="zh-CN" altLang="zh-CN" smtClean="0"/>
              <a:t>的（</a:t>
            </a:r>
            <a:r>
              <a:rPr lang="zh-CN" altLang="zh-CN" smtClean="0">
                <a:latin typeface="Times New Roman" panose="02020603050405020304" pitchFamily="18" charset="0"/>
              </a:rPr>
              <a:t>1-</a:t>
            </a:r>
            <a:r>
              <a:rPr lang="zh-CN" altLang="zh-CN" i="1" smtClean="0">
                <a:latin typeface="Times New Roman" panose="02020603050405020304" pitchFamily="18" charset="0"/>
              </a:rPr>
              <a:t>α</a:t>
            </a:r>
            <a:r>
              <a:rPr lang="zh-CN" altLang="zh-CN" smtClean="0"/>
              <a:t>）置信区间的上下限连起来形成一个弧形区带，称为回归直线的</a:t>
            </a:r>
            <a:r>
              <a:rPr lang="zh-CN" altLang="zh-CN" smtClean="0">
                <a:latin typeface="Times New Roman" panose="02020603050405020304" pitchFamily="18" charset="0"/>
              </a:rPr>
              <a:t>（1-</a:t>
            </a:r>
            <a:r>
              <a:rPr lang="zh-CN" altLang="zh-CN" i="1" smtClean="0">
                <a:latin typeface="Times New Roman" panose="02020603050405020304" pitchFamily="18" charset="0"/>
              </a:rPr>
              <a:t>α</a:t>
            </a:r>
            <a:r>
              <a:rPr lang="zh-CN" altLang="zh-CN" smtClean="0">
                <a:latin typeface="Times New Roman" panose="02020603050405020304" pitchFamily="18" charset="0"/>
              </a:rPr>
              <a:t>）置信带（confidence band）。同样</a:t>
            </a:r>
            <a:r>
              <a:rPr lang="zh-CN" altLang="zh-CN" smtClean="0"/>
              <a:t>，因为其标准误是</a:t>
            </a:r>
            <a:r>
              <a:rPr lang="zh-CN" altLang="zh-CN" i="1" smtClean="0">
                <a:latin typeface="Times New Roman" panose="02020603050405020304" pitchFamily="18" charset="0"/>
              </a:rPr>
              <a:t>X</a:t>
            </a:r>
            <a:r>
              <a:rPr lang="zh-CN" altLang="zh-CN" smtClean="0"/>
              <a:t>的函数，所以在均数（      ）点处置信带宽度最小，越远离该均数点，置信带宽度越大。  </a:t>
            </a:r>
          </a:p>
          <a:p>
            <a:endParaRPr lang="zh-CN" altLang="en-US" smtClean="0"/>
          </a:p>
        </p:txBody>
      </p:sp>
      <p:graphicFrame>
        <p:nvGraphicFramePr>
          <p:cNvPr id="92164" name="Object 4"/>
          <p:cNvGraphicFramePr>
            <a:graphicFrameLocks noChangeAspect="1"/>
          </p:cNvGraphicFramePr>
          <p:nvPr/>
        </p:nvGraphicFramePr>
        <p:xfrm>
          <a:off x="2771775" y="2997200"/>
          <a:ext cx="1800225" cy="544513"/>
        </p:xfrm>
        <a:graphic>
          <a:graphicData uri="http://schemas.openxmlformats.org/presentationml/2006/ole">
            <mc:AlternateContent xmlns:mc="http://schemas.openxmlformats.org/markup-compatibility/2006">
              <mc:Choice xmlns:v="urn:schemas-microsoft-com:vml" Requires="v">
                <p:oleObj spid="_x0000_s134154" r:id="rId3" imgW="724214" imgH="215994" progId="Equation.DSMT4">
                  <p:embed/>
                </p:oleObj>
              </mc:Choice>
              <mc:Fallback>
                <p:oleObj r:id="rId3" imgW="724214" imgH="215994" progId="Equation.DSMT4">
                  <p:embed/>
                  <p:pic>
                    <p:nvPicPr>
                      <p:cNvPr id="921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997200"/>
                        <a:ext cx="18002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6"/>
          <p:cNvGraphicFramePr>
            <a:graphicFrameLocks noChangeAspect="1"/>
          </p:cNvGraphicFramePr>
          <p:nvPr/>
        </p:nvGraphicFramePr>
        <p:xfrm>
          <a:off x="4203700" y="5227638"/>
          <a:ext cx="649288" cy="433387"/>
        </p:xfrm>
        <a:graphic>
          <a:graphicData uri="http://schemas.openxmlformats.org/presentationml/2006/ole">
            <mc:AlternateContent xmlns:mc="http://schemas.openxmlformats.org/markup-compatibility/2006">
              <mc:Choice xmlns:v="urn:schemas-microsoft-com:vml" Requires="v">
                <p:oleObj spid="_x0000_s134155" r:id="rId5" imgW="343198" imgH="228799" progId="Equation.DSMT4">
                  <p:embed/>
                </p:oleObj>
              </mc:Choice>
              <mc:Fallback>
                <p:oleObj r:id="rId5" imgW="343198" imgH="228799" progId="Equation.DSMT4">
                  <p:embed/>
                  <p:pic>
                    <p:nvPicPr>
                      <p:cNvPr id="9216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3700" y="5227638"/>
                        <a:ext cx="6492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37618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a:xfrm>
            <a:off x="1042988" y="404813"/>
            <a:ext cx="6192837" cy="576262"/>
          </a:xfrm>
        </p:spPr>
        <p:txBody>
          <a:bodyPr/>
          <a:lstStyle/>
          <a:p>
            <a:r>
              <a:rPr lang="zh-CN" altLang="en-US" smtClean="0"/>
              <a:t>线性回归的应用（估计和预测）</a:t>
            </a:r>
          </a:p>
        </p:txBody>
      </p:sp>
      <p:sp>
        <p:nvSpPr>
          <p:cNvPr id="93187" name="内容占位符 2"/>
          <p:cNvSpPr>
            <a:spLocks noGrp="1"/>
          </p:cNvSpPr>
          <p:nvPr>
            <p:ph idx="1"/>
          </p:nvPr>
        </p:nvSpPr>
        <p:spPr>
          <a:xfrm>
            <a:off x="250825" y="1341438"/>
            <a:ext cx="8642350" cy="4535487"/>
          </a:xfrm>
        </p:spPr>
        <p:txBody>
          <a:bodyPr/>
          <a:lstStyle/>
          <a:p>
            <a:pPr eaLnBrk="1" hangingPunct="1">
              <a:lnSpc>
                <a:spcPct val="90000"/>
              </a:lnSpc>
            </a:pPr>
            <a:r>
              <a:rPr lang="zh-CN" altLang="zh-CN" sz="2400" smtClean="0">
                <a:latin typeface="Times New Roman" panose="02020603050405020304" pitchFamily="18" charset="0"/>
              </a:rPr>
              <a:t>左图显示位于最小二乘回归线上下两侧的两条弧形虚线为总体回归线的（1-</a:t>
            </a:r>
            <a:r>
              <a:rPr lang="zh-CN" altLang="zh-CN" sz="2400" i="1" smtClean="0">
                <a:latin typeface="Times New Roman" panose="02020603050405020304" pitchFamily="18" charset="0"/>
              </a:rPr>
              <a:t>α</a:t>
            </a:r>
            <a:r>
              <a:rPr lang="zh-CN" altLang="zh-CN" sz="2400" smtClean="0">
                <a:latin typeface="Times New Roman" panose="02020603050405020304" pitchFamily="18" charset="0"/>
              </a:rPr>
              <a:t>）置信区带。右图的实线表示可能的总体回归线，它们落在弧形虚线所确定的置信带内。</a:t>
            </a:r>
          </a:p>
          <a:p>
            <a:pPr eaLnBrk="1" hangingPunct="1">
              <a:lnSpc>
                <a:spcPct val="90000"/>
              </a:lnSpc>
            </a:pPr>
            <a:r>
              <a:rPr lang="zh-CN" altLang="zh-CN" sz="2400" smtClean="0">
                <a:latin typeface="Times New Roman" panose="02020603050405020304" pitchFamily="18" charset="0"/>
              </a:rPr>
              <a:t>（1-</a:t>
            </a:r>
            <a:r>
              <a:rPr lang="zh-CN" altLang="zh-CN" sz="2400" i="1" smtClean="0">
                <a:latin typeface="Times New Roman" panose="02020603050405020304" pitchFamily="18" charset="0"/>
              </a:rPr>
              <a:t>α</a:t>
            </a:r>
            <a:r>
              <a:rPr lang="zh-CN" altLang="zh-CN" sz="2400" smtClean="0">
                <a:latin typeface="Times New Roman" panose="02020603050405020304" pitchFamily="18" charset="0"/>
              </a:rPr>
              <a:t>）置信带的意义是：在满足线性回归的假设条件下，可以认为真实的回归直线落在两条弧形曲线所形成的区带内, 置信度为（1-</a:t>
            </a:r>
            <a:r>
              <a:rPr lang="zh-CN" altLang="zh-CN" sz="2400" i="1" smtClean="0">
                <a:latin typeface="Times New Roman" panose="02020603050405020304" pitchFamily="18" charset="0"/>
              </a:rPr>
              <a:t>α</a:t>
            </a:r>
            <a:r>
              <a:rPr lang="zh-CN" altLang="zh-CN" sz="2400" smtClean="0">
                <a:latin typeface="Times New Roman" panose="02020603050405020304" pitchFamily="18" charset="0"/>
              </a:rPr>
              <a:t>） </a:t>
            </a:r>
          </a:p>
          <a:p>
            <a:endParaRPr lang="zh-CN" altLang="en-US" sz="2400" smtClean="0"/>
          </a:p>
        </p:txBody>
      </p:sp>
      <p:pic>
        <p:nvPicPr>
          <p:cNvPr id="931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638550"/>
            <a:ext cx="3673475"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660775"/>
            <a:ext cx="3960812"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4706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1042988" y="404813"/>
            <a:ext cx="6192837" cy="576262"/>
          </a:xfrm>
        </p:spPr>
        <p:txBody>
          <a:bodyPr/>
          <a:lstStyle/>
          <a:p>
            <a:r>
              <a:rPr lang="zh-CN" altLang="en-US" smtClean="0"/>
              <a:t>个体</a:t>
            </a:r>
            <a:r>
              <a:rPr lang="en-US" altLang="zh-CN" smtClean="0"/>
              <a:t>Y</a:t>
            </a:r>
            <a:r>
              <a:rPr lang="zh-CN" altLang="en-US" smtClean="0"/>
              <a:t>值的预测区间（区间估计）</a:t>
            </a:r>
          </a:p>
        </p:txBody>
      </p:sp>
      <p:sp>
        <p:nvSpPr>
          <p:cNvPr id="94211" name="内容占位符 2"/>
          <p:cNvSpPr>
            <a:spLocks noGrp="1"/>
          </p:cNvSpPr>
          <p:nvPr>
            <p:ph idx="1"/>
          </p:nvPr>
        </p:nvSpPr>
        <p:spPr/>
        <p:txBody>
          <a:bodyPr/>
          <a:lstStyle/>
          <a:p>
            <a:r>
              <a:rPr lang="zh-CN" altLang="en-US" smtClean="0"/>
              <a:t>所谓预测就是把预报因子（自变量</a:t>
            </a:r>
            <a:r>
              <a:rPr lang="en-US" altLang="zh-CN" smtClean="0"/>
              <a:t>X</a:t>
            </a:r>
            <a:r>
              <a:rPr lang="zh-CN" altLang="en-US" smtClean="0"/>
              <a:t>）代入回归方程对总体中预报量（应变量</a:t>
            </a:r>
            <a:r>
              <a:rPr lang="en-US" altLang="zh-CN" smtClean="0"/>
              <a:t>Y</a:t>
            </a:r>
            <a:r>
              <a:rPr lang="zh-CN" altLang="en-US" smtClean="0"/>
              <a:t>）的个体值进行估计。给定</a:t>
            </a:r>
            <a:r>
              <a:rPr lang="en-US" altLang="zh-CN" smtClean="0"/>
              <a:t>X</a:t>
            </a:r>
            <a:r>
              <a:rPr lang="zh-CN" altLang="en-US" smtClean="0"/>
              <a:t>的数值</a:t>
            </a:r>
            <a:r>
              <a:rPr lang="en-US" altLang="zh-CN" smtClean="0"/>
              <a:t>X</a:t>
            </a:r>
            <a:r>
              <a:rPr lang="en-US" altLang="zh-CN" baseline="-25000" smtClean="0"/>
              <a:t>0</a:t>
            </a:r>
            <a:r>
              <a:rPr lang="zh-CN" altLang="en-US" smtClean="0"/>
              <a:t> ，对应的个体</a:t>
            </a:r>
            <a:r>
              <a:rPr lang="en-US" altLang="zh-CN" smtClean="0"/>
              <a:t>Y</a:t>
            </a:r>
            <a:r>
              <a:rPr lang="zh-CN" altLang="en-US" smtClean="0"/>
              <a:t>值也存在一个波动范围。其标准差 </a:t>
            </a:r>
            <a:r>
              <a:rPr lang="en-US" altLang="zh-CN" smtClean="0"/>
              <a:t>S</a:t>
            </a:r>
            <a:r>
              <a:rPr lang="en-US" altLang="zh-CN" baseline="-25000" smtClean="0"/>
              <a:t>Y0</a:t>
            </a:r>
            <a:r>
              <a:rPr lang="zh-CN" altLang="en-US" smtClean="0"/>
              <a:t>（注意勿与样本观察值</a:t>
            </a:r>
            <a:r>
              <a:rPr lang="en-US" altLang="zh-CN" smtClean="0"/>
              <a:t>Y</a:t>
            </a:r>
            <a:r>
              <a:rPr lang="zh-CN" altLang="en-US" smtClean="0"/>
              <a:t>的标准差相混）按如下公式计算</a:t>
            </a:r>
          </a:p>
        </p:txBody>
      </p:sp>
      <p:graphicFrame>
        <p:nvGraphicFramePr>
          <p:cNvPr id="94212" name="Object 5"/>
          <p:cNvGraphicFramePr>
            <a:graphicFrameLocks noChangeAspect="1"/>
          </p:cNvGraphicFramePr>
          <p:nvPr/>
        </p:nvGraphicFramePr>
        <p:xfrm>
          <a:off x="1431925" y="3627438"/>
          <a:ext cx="5300663" cy="1427162"/>
        </p:xfrm>
        <a:graphic>
          <a:graphicData uri="http://schemas.openxmlformats.org/presentationml/2006/ole">
            <mc:AlternateContent xmlns:mc="http://schemas.openxmlformats.org/markup-compatibility/2006">
              <mc:Choice xmlns:v="urn:schemas-microsoft-com:vml" Requires="v">
                <p:oleObj spid="_x0000_s135178" r:id="rId4" imgW="1968500" imgH="533400" progId="Equation.DSMT4">
                  <p:embed/>
                </p:oleObj>
              </mc:Choice>
              <mc:Fallback>
                <p:oleObj r:id="rId4" imgW="1968500" imgH="533400" progId="Equation.DSMT4">
                  <p:embed/>
                  <p:pic>
                    <p:nvPicPr>
                      <p:cNvPr id="9421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1925" y="3627438"/>
                        <a:ext cx="5300663"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3" name="文本框 4"/>
          <p:cNvSpPr txBox="1">
            <a:spLocks noChangeArrowheads="1"/>
          </p:cNvSpPr>
          <p:nvPr/>
        </p:nvSpPr>
        <p:spPr bwMode="auto">
          <a:xfrm>
            <a:off x="755650" y="5373688"/>
            <a:ext cx="35290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latin typeface="楷体" panose="02010609060101010101" pitchFamily="49" charset="-122"/>
                <a:ea typeface="楷体" panose="02010609060101010101" pitchFamily="49" charset="-122"/>
              </a:rPr>
              <a:t>个体Y的预测区间为：</a:t>
            </a:r>
          </a:p>
          <a:p>
            <a:endParaRPr lang="zh-CN" altLang="en-US" sz="2400">
              <a:latin typeface="楷体" panose="02010609060101010101" pitchFamily="49" charset="-122"/>
              <a:ea typeface="楷体" panose="02010609060101010101" pitchFamily="49" charset="-122"/>
            </a:endParaRPr>
          </a:p>
        </p:txBody>
      </p:sp>
      <p:graphicFrame>
        <p:nvGraphicFramePr>
          <p:cNvPr id="94214" name="Object 7"/>
          <p:cNvGraphicFramePr>
            <a:graphicFrameLocks noChangeAspect="1"/>
          </p:cNvGraphicFramePr>
          <p:nvPr/>
        </p:nvGraphicFramePr>
        <p:xfrm>
          <a:off x="5003800" y="5229225"/>
          <a:ext cx="2678113" cy="960438"/>
        </p:xfrm>
        <a:graphic>
          <a:graphicData uri="http://schemas.openxmlformats.org/presentationml/2006/ole">
            <mc:AlternateContent xmlns:mc="http://schemas.openxmlformats.org/markup-compatibility/2006">
              <mc:Choice xmlns:v="urn:schemas-microsoft-com:vml" Requires="v">
                <p:oleObj spid="_x0000_s135179" r:id="rId6" imgW="774700" imgH="279400" progId="Equation.DSMT4">
                  <p:embed/>
                </p:oleObj>
              </mc:Choice>
              <mc:Fallback>
                <p:oleObj r:id="rId6" imgW="774700" imgH="279400" progId="Equation.DSMT4">
                  <p:embed/>
                  <p:pic>
                    <p:nvPicPr>
                      <p:cNvPr id="9421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5229225"/>
                        <a:ext cx="2678113"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670029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1042988" y="404813"/>
            <a:ext cx="6192837" cy="576262"/>
          </a:xfrm>
        </p:spPr>
        <p:txBody>
          <a:bodyPr/>
          <a:lstStyle/>
          <a:p>
            <a:r>
              <a:rPr lang="zh-CN" altLang="en-US" smtClean="0"/>
              <a:t>个体</a:t>
            </a:r>
            <a:r>
              <a:rPr lang="en-US" altLang="zh-CN" smtClean="0"/>
              <a:t>Y</a:t>
            </a:r>
            <a:r>
              <a:rPr lang="zh-CN" altLang="en-US" smtClean="0"/>
              <a:t>值的预测区间（区间估计）</a:t>
            </a:r>
          </a:p>
        </p:txBody>
      </p:sp>
      <p:sp>
        <p:nvSpPr>
          <p:cNvPr id="96259" name="内容占位符 2"/>
          <p:cNvSpPr>
            <a:spLocks noGrp="1"/>
          </p:cNvSpPr>
          <p:nvPr>
            <p:ph idx="1"/>
          </p:nvPr>
        </p:nvSpPr>
        <p:spPr>
          <a:xfrm>
            <a:off x="107950" y="1341438"/>
            <a:ext cx="8785225" cy="4608512"/>
          </a:xfrm>
        </p:spPr>
        <p:txBody>
          <a:bodyPr/>
          <a:lstStyle/>
          <a:p>
            <a:r>
              <a:rPr lang="zh-CN" altLang="en-US" smtClean="0"/>
              <a:t>当同时考虑</a:t>
            </a:r>
            <a:r>
              <a:rPr lang="en-US" altLang="zh-CN" smtClean="0"/>
              <a:t>X</a:t>
            </a:r>
            <a:r>
              <a:rPr lang="zh-CN" altLang="en-US" smtClean="0"/>
              <a:t>的所有可能取值时，个体</a:t>
            </a:r>
            <a:r>
              <a:rPr lang="en-US" altLang="zh-CN" smtClean="0"/>
              <a:t>Y</a:t>
            </a:r>
            <a:r>
              <a:rPr lang="zh-CN" altLang="en-US" smtClean="0"/>
              <a:t>值的</a:t>
            </a:r>
            <a:r>
              <a:rPr lang="en-US" altLang="zh-CN" smtClean="0"/>
              <a:t>95%</a:t>
            </a:r>
            <a:r>
              <a:rPr lang="zh-CN" altLang="en-US" smtClean="0"/>
              <a:t>预测区间形成一个带子，称为</a:t>
            </a:r>
            <a:r>
              <a:rPr lang="en-US" altLang="zh-CN" smtClean="0"/>
              <a:t>Y</a:t>
            </a:r>
            <a:r>
              <a:rPr lang="zh-CN" altLang="en-US" smtClean="0"/>
              <a:t>值的</a:t>
            </a:r>
            <a:r>
              <a:rPr lang="en-US" altLang="zh-CN" smtClean="0"/>
              <a:t>95%</a:t>
            </a:r>
            <a:r>
              <a:rPr lang="zh-CN" altLang="en-US" smtClean="0"/>
              <a:t>预测带，它比总体回归线</a:t>
            </a:r>
            <a:r>
              <a:rPr lang="en-US" altLang="zh-CN" smtClean="0"/>
              <a:t>95%</a:t>
            </a:r>
            <a:r>
              <a:rPr lang="zh-CN" altLang="en-US" smtClean="0"/>
              <a:t>置信带更宽。</a:t>
            </a:r>
          </a:p>
          <a:p>
            <a:r>
              <a:rPr lang="zh-CN" altLang="en-US" smtClean="0"/>
              <a:t>在相同信度下，个体值预测带的曲线要比回归线置信带的曲线离回归直线更远。</a:t>
            </a:r>
          </a:p>
        </p:txBody>
      </p:sp>
      <p:graphicFrame>
        <p:nvGraphicFramePr>
          <p:cNvPr id="96260" name="Object 4"/>
          <p:cNvGraphicFramePr>
            <a:graphicFrameLocks noChangeAspect="1"/>
          </p:cNvGraphicFramePr>
          <p:nvPr/>
        </p:nvGraphicFramePr>
        <p:xfrm>
          <a:off x="2441575" y="3789363"/>
          <a:ext cx="3395663" cy="2735262"/>
        </p:xfrm>
        <a:graphic>
          <a:graphicData uri="http://schemas.openxmlformats.org/presentationml/2006/ole">
            <mc:AlternateContent xmlns:mc="http://schemas.openxmlformats.org/markup-compatibility/2006">
              <mc:Choice xmlns:v="urn:schemas-microsoft-com:vml" Requires="v">
                <p:oleObj spid="_x0000_s136198" r:id="rId3" imgW="2247619" imgH="1809524" progId="Paint.Picture">
                  <p:embed/>
                </p:oleObj>
              </mc:Choice>
              <mc:Fallback>
                <p:oleObj r:id="rId3" imgW="2247619" imgH="1809524" progId="Paint.Picture">
                  <p:embed/>
                  <p:pic>
                    <p:nvPicPr>
                      <p:cNvPr id="962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575" y="3789363"/>
                        <a:ext cx="3395663"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75601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1042988" y="404813"/>
            <a:ext cx="6192837" cy="576262"/>
          </a:xfrm>
        </p:spPr>
        <p:txBody>
          <a:bodyPr/>
          <a:lstStyle/>
          <a:p>
            <a:r>
              <a:rPr lang="zh-CN" altLang="en-US" dirty="0" smtClean="0"/>
              <a:t>残差分析</a:t>
            </a:r>
            <a:r>
              <a:rPr lang="en-US" altLang="zh-CN" dirty="0" smtClean="0"/>
              <a:t>(</a:t>
            </a:r>
            <a:r>
              <a:rPr lang="zh-CN" altLang="en-US" dirty="0" smtClean="0"/>
              <a:t>回归诊断</a:t>
            </a:r>
            <a:r>
              <a:rPr lang="en-US" altLang="zh-CN" dirty="0" smtClean="0"/>
              <a:t>)</a:t>
            </a:r>
          </a:p>
        </p:txBody>
      </p:sp>
      <p:sp>
        <p:nvSpPr>
          <p:cNvPr id="97283" name="内容占位符 2"/>
          <p:cNvSpPr>
            <a:spLocks noGrp="1"/>
          </p:cNvSpPr>
          <p:nvPr>
            <p:ph idx="1"/>
          </p:nvPr>
        </p:nvSpPr>
        <p:spPr>
          <a:xfrm>
            <a:off x="323850" y="1341438"/>
            <a:ext cx="8567738" cy="4895850"/>
          </a:xfrm>
        </p:spPr>
        <p:txBody>
          <a:bodyPr/>
          <a:lstStyle/>
          <a:p>
            <a:r>
              <a:rPr lang="zh-CN" altLang="en-US" sz="2400" dirty="0" smtClean="0"/>
              <a:t>称观测值与理论值的差为残差</a:t>
            </a:r>
            <a:r>
              <a:rPr lang="en-US" altLang="zh-CN" sz="2400" dirty="0" smtClean="0"/>
              <a:t>.</a:t>
            </a:r>
          </a:p>
          <a:p>
            <a:endParaRPr lang="en-US" altLang="zh-CN" sz="2400" dirty="0" smtClean="0"/>
          </a:p>
          <a:p>
            <a:r>
              <a:rPr lang="zh-CN" altLang="en-US" sz="2400" dirty="0" smtClean="0"/>
              <a:t>称</a:t>
            </a:r>
          </a:p>
          <a:p>
            <a:endParaRPr lang="zh-CN" altLang="en-US" sz="2400" dirty="0" smtClean="0"/>
          </a:p>
          <a:p>
            <a:r>
              <a:rPr lang="zh-CN" altLang="en-US" sz="2400" dirty="0" smtClean="0"/>
              <a:t>为标准化残差</a:t>
            </a:r>
            <a:r>
              <a:rPr lang="en-US" altLang="zh-CN" sz="2400" dirty="0" smtClean="0"/>
              <a:t>.</a:t>
            </a:r>
          </a:p>
          <a:p>
            <a:endParaRPr lang="en-US" altLang="zh-CN" sz="2400" dirty="0" smtClean="0"/>
          </a:p>
          <a:p>
            <a:r>
              <a:rPr lang="zh-CN" altLang="en-US" sz="2400" dirty="0" smtClean="0"/>
              <a:t>残差分析</a:t>
            </a:r>
            <a:r>
              <a:rPr lang="en-US" altLang="zh-CN" sz="2400" dirty="0" smtClean="0"/>
              <a:t>(residual analysis)</a:t>
            </a:r>
            <a:r>
              <a:rPr lang="zh-CN" altLang="en-US" sz="2400" dirty="0" smtClean="0"/>
              <a:t>旨在通过残差深入了解数据与模型之间的关系，评价实际资料是否符合回归模型假设，识别异常点等。 </a:t>
            </a:r>
            <a:endParaRPr lang="en-US" altLang="zh-CN" sz="2400" dirty="0" smtClean="0"/>
          </a:p>
          <a:p>
            <a:endParaRPr lang="zh-CN" altLang="en-US" sz="2400" dirty="0" smtClean="0"/>
          </a:p>
        </p:txBody>
      </p:sp>
      <p:graphicFrame>
        <p:nvGraphicFramePr>
          <p:cNvPr id="4" name="Object 8"/>
          <p:cNvGraphicFramePr>
            <a:graphicFrameLocks noChangeAspect="1"/>
          </p:cNvGraphicFramePr>
          <p:nvPr/>
        </p:nvGraphicFramePr>
        <p:xfrm>
          <a:off x="2987675" y="1860550"/>
          <a:ext cx="1241425" cy="344488"/>
        </p:xfrm>
        <a:graphic>
          <a:graphicData uri="http://schemas.openxmlformats.org/presentationml/2006/ole">
            <mc:AlternateContent xmlns:mc="http://schemas.openxmlformats.org/markup-compatibility/2006">
              <mc:Choice xmlns:v="urn:schemas-microsoft-com:vml" Requires="v">
                <p:oleObj spid="_x0000_s137228" name="公式" r:id="rId4" imgW="1295250" imgH="304653" progId="Equation.3">
                  <p:embed/>
                </p:oleObj>
              </mc:Choice>
              <mc:Fallback>
                <p:oleObj name="公式" r:id="rId4" imgW="1295250" imgH="304653" progId="Equation.3">
                  <p:embed/>
                  <p:pic>
                    <p:nvPicPr>
                      <p:cNvPr id="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1860550"/>
                        <a:ext cx="12414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1"/>
          <p:cNvGraphicFramePr>
            <a:graphicFrameLocks noChangeAspect="1"/>
          </p:cNvGraphicFramePr>
          <p:nvPr/>
        </p:nvGraphicFramePr>
        <p:xfrm>
          <a:off x="1589088" y="2420938"/>
          <a:ext cx="1758950" cy="739775"/>
        </p:xfrm>
        <a:graphic>
          <a:graphicData uri="http://schemas.openxmlformats.org/presentationml/2006/ole">
            <mc:AlternateContent xmlns:mc="http://schemas.openxmlformats.org/markup-compatibility/2006">
              <mc:Choice xmlns:v="urn:schemas-microsoft-com:vml" Requires="v">
                <p:oleObj spid="_x0000_s137229" name="公式" r:id="rId6" imgW="1676460" imgH="657145" progId="Equation.3">
                  <p:embed/>
                </p:oleObj>
              </mc:Choice>
              <mc:Fallback>
                <p:oleObj name="公式" r:id="rId6" imgW="1676460" imgH="657145" progId="Equation.3">
                  <p:embed/>
                  <p:pic>
                    <p:nvPicPr>
                      <p:cNvPr id="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088" y="2420938"/>
                        <a:ext cx="17589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1613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残差分析</a:t>
            </a:r>
            <a:r>
              <a:rPr lang="en-US" altLang="zh-CN" dirty="0"/>
              <a:t>(</a:t>
            </a:r>
            <a:r>
              <a:rPr lang="zh-CN" altLang="en-US" dirty="0"/>
              <a:t>回归诊断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残差图是一种直观的工具，它是以残差 或 为纵坐标，以任何其它的量为横坐标的散点图</a:t>
            </a:r>
            <a:r>
              <a:rPr lang="zh-CN" altLang="en-US" dirty="0" smtClean="0"/>
              <a:t>。</a:t>
            </a:r>
            <a:endParaRPr lang="en-US" altLang="zh-CN" dirty="0" smtClean="0"/>
          </a:p>
          <a:p>
            <a:pPr lvl="1"/>
            <a:endParaRPr lang="en-US" altLang="zh-CN" sz="2000" dirty="0" smtClean="0"/>
          </a:p>
          <a:p>
            <a:pPr lvl="1"/>
            <a:r>
              <a:rPr lang="zh-CN" altLang="en-US" sz="2000" dirty="0" smtClean="0"/>
              <a:t>残差图</a:t>
            </a:r>
            <a:r>
              <a:rPr lang="zh-CN" altLang="en-US" sz="2000" dirty="0"/>
              <a:t>以</a:t>
            </a:r>
            <a:r>
              <a:rPr lang="en-US" altLang="zh-CN" sz="2000" dirty="0"/>
              <a:t>x</a:t>
            </a:r>
            <a:r>
              <a:rPr lang="zh-CN" altLang="en-US" sz="2000" dirty="0"/>
              <a:t>为坐标横轴</a:t>
            </a:r>
            <a:r>
              <a:rPr lang="en-US" altLang="zh-CN" sz="2000" dirty="0"/>
              <a:t>,</a:t>
            </a:r>
            <a:r>
              <a:rPr lang="zh-CN" altLang="en-US" sz="2000" dirty="0"/>
              <a:t>残差</a:t>
            </a:r>
            <a:r>
              <a:rPr lang="en-US" altLang="zh-CN" sz="2000" dirty="0"/>
              <a:t>e</a:t>
            </a:r>
            <a:r>
              <a:rPr lang="zh-CN" altLang="en-US" sz="2000" dirty="0"/>
              <a:t>为坐标纵轴</a:t>
            </a:r>
            <a:r>
              <a:rPr lang="en-US" altLang="zh-CN" sz="2000" dirty="0"/>
              <a:t>,</a:t>
            </a:r>
            <a:r>
              <a:rPr lang="zh-CN" altLang="en-US" sz="2000" dirty="0"/>
              <a:t>由所有点</a:t>
            </a:r>
            <a:r>
              <a:rPr lang="en-US" altLang="zh-CN" sz="2000" dirty="0"/>
              <a:t>(x</a:t>
            </a:r>
            <a:r>
              <a:rPr lang="en-US" altLang="zh-CN" sz="2000" baseline="-25000" dirty="0"/>
              <a:t>i</a:t>
            </a:r>
            <a:r>
              <a:rPr lang="en-US" altLang="zh-CN" sz="2000" dirty="0"/>
              <a:t> , </a:t>
            </a:r>
            <a:r>
              <a:rPr lang="en-US" altLang="zh-CN" sz="2000" dirty="0" err="1"/>
              <a:t>e</a:t>
            </a:r>
            <a:r>
              <a:rPr lang="en-US" altLang="zh-CN" sz="2000" baseline="-25000" dirty="0" err="1"/>
              <a:t>i</a:t>
            </a:r>
            <a:r>
              <a:rPr lang="en-US" altLang="zh-CN" sz="2000" dirty="0"/>
              <a:t>)</a:t>
            </a:r>
            <a:r>
              <a:rPr lang="zh-CN" altLang="en-US" sz="2000" dirty="0"/>
              <a:t>构成</a:t>
            </a:r>
            <a:r>
              <a:rPr lang="en-US" altLang="zh-CN" sz="2000" dirty="0"/>
              <a:t>.</a:t>
            </a:r>
          </a:p>
          <a:p>
            <a:pPr lvl="1"/>
            <a:endParaRPr lang="en-US" altLang="zh-CN" sz="2000" dirty="0" smtClean="0"/>
          </a:p>
          <a:p>
            <a:pPr lvl="1"/>
            <a:r>
              <a:rPr lang="zh-CN" altLang="en-US" sz="2000" dirty="0" smtClean="0"/>
              <a:t>另</a:t>
            </a:r>
            <a:r>
              <a:rPr lang="zh-CN" altLang="en-US" sz="2000" dirty="0"/>
              <a:t>一种残差图是用横轴表示因变量的预测值而用纵轴表示残差值</a:t>
            </a:r>
            <a:r>
              <a:rPr lang="en-US" altLang="zh-CN" sz="2000" dirty="0" err="1"/>
              <a:t>e</a:t>
            </a:r>
            <a:r>
              <a:rPr lang="en-US" altLang="zh-CN" sz="2000" baseline="-25000" dirty="0" err="1"/>
              <a:t>i</a:t>
            </a:r>
            <a:r>
              <a:rPr lang="en-US" altLang="zh-CN" sz="2000" dirty="0"/>
              <a:t>,</a:t>
            </a:r>
            <a:r>
              <a:rPr lang="zh-CN" altLang="en-US" sz="2000" dirty="0"/>
              <a:t>即点的坐标为</a:t>
            </a:r>
            <a:r>
              <a:rPr lang="en-US" altLang="zh-CN" sz="2000" dirty="0"/>
              <a:t>(</a:t>
            </a:r>
            <a:r>
              <a:rPr lang="en-US" altLang="zh-CN" sz="2000" dirty="0" err="1"/>
              <a:t>y</a:t>
            </a:r>
            <a:r>
              <a:rPr lang="en-US" altLang="zh-CN" sz="2000" baseline="-25000" dirty="0" err="1"/>
              <a:t>i</a:t>
            </a:r>
            <a:r>
              <a:rPr lang="en-US" altLang="zh-CN" sz="2000" dirty="0" err="1"/>
              <a:t>,e</a:t>
            </a:r>
            <a:r>
              <a:rPr lang="en-US" altLang="zh-CN" sz="2000" baseline="-25000" dirty="0" err="1"/>
              <a:t>i</a:t>
            </a:r>
            <a:r>
              <a:rPr lang="en-US" altLang="zh-CN" sz="2000" dirty="0"/>
              <a:t>).</a:t>
            </a:r>
          </a:p>
          <a:p>
            <a:pPr lvl="1"/>
            <a:endParaRPr lang="zh-CN" altLang="en-US" dirty="0"/>
          </a:p>
        </p:txBody>
      </p:sp>
    </p:spTree>
    <p:extLst>
      <p:ext uri="{BB962C8B-B14F-4D97-AF65-F5344CB8AC3E}">
        <p14:creationId xmlns:p14="http://schemas.microsoft.com/office/powerpoint/2010/main" val="55304180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a:xfrm>
            <a:off x="1042988" y="404813"/>
            <a:ext cx="6192837" cy="576262"/>
          </a:xfrm>
        </p:spPr>
        <p:txBody>
          <a:bodyPr/>
          <a:lstStyle/>
          <a:p>
            <a:r>
              <a:rPr lang="zh-CN" altLang="en-US" smtClean="0"/>
              <a:t>残差分析</a:t>
            </a:r>
            <a:r>
              <a:rPr lang="en-US" altLang="zh-CN" smtClean="0"/>
              <a:t>(</a:t>
            </a:r>
            <a:r>
              <a:rPr lang="zh-CN" altLang="en-US" smtClean="0"/>
              <a:t>回归诊断</a:t>
            </a:r>
            <a:r>
              <a:rPr lang="en-US" altLang="zh-CN" smtClean="0"/>
              <a:t>)</a:t>
            </a:r>
          </a:p>
        </p:txBody>
      </p:sp>
      <p:sp>
        <p:nvSpPr>
          <p:cNvPr id="99331" name="内容占位符 2"/>
          <p:cNvSpPr>
            <a:spLocks noGrp="1"/>
          </p:cNvSpPr>
          <p:nvPr>
            <p:ph idx="1"/>
          </p:nvPr>
        </p:nvSpPr>
        <p:spPr>
          <a:xfrm>
            <a:off x="179388" y="1268413"/>
            <a:ext cx="8640762" cy="4392612"/>
          </a:xfrm>
        </p:spPr>
        <p:txBody>
          <a:bodyPr/>
          <a:lstStyle/>
          <a:p>
            <a:pPr>
              <a:lnSpc>
                <a:spcPct val="110000"/>
              </a:lnSpc>
              <a:spcBef>
                <a:spcPct val="10000"/>
              </a:spcBef>
            </a:pPr>
            <a:r>
              <a:rPr lang="zh-CN" altLang="en-US" sz="2400" dirty="0" smtClean="0">
                <a:latin typeface="宋体" panose="02010600030101010101" pitchFamily="2" charset="-122"/>
              </a:rPr>
              <a:t>残差图可用于检验随机变量序列  的独立性</a:t>
            </a:r>
            <a:r>
              <a:rPr lang="en-US" altLang="zh-CN" sz="2400" dirty="0" smtClean="0">
                <a:latin typeface="宋体" panose="02010600030101010101" pitchFamily="2" charset="-122"/>
              </a:rPr>
              <a:t>,</a:t>
            </a:r>
            <a:r>
              <a:rPr lang="zh-CN" altLang="en-US" sz="2400" smtClean="0">
                <a:latin typeface="宋体" panose="02010600030101010101" pitchFamily="2" charset="-122"/>
              </a:rPr>
              <a:t>正态性和</a:t>
            </a:r>
            <a:r>
              <a:rPr lang="zh-CN" altLang="en-US" sz="2400" smtClean="0">
                <a:latin typeface="宋体" panose="02010600030101010101" pitchFamily="2" charset="-122"/>
              </a:rPr>
              <a:t>方差齐性</a:t>
            </a:r>
            <a:r>
              <a:rPr lang="en-US" altLang="zh-CN" sz="2400" dirty="0" smtClean="0">
                <a:latin typeface="宋体" panose="02010600030101010101" pitchFamily="2" charset="-122"/>
              </a:rPr>
              <a:t>.</a:t>
            </a:r>
            <a:r>
              <a:rPr lang="zh-CN" altLang="en-US" sz="2400" dirty="0" smtClean="0">
                <a:latin typeface="宋体" panose="02010600030101010101" pitchFamily="2" charset="-122"/>
              </a:rPr>
              <a:t>从理论上可以证明</a:t>
            </a:r>
            <a:r>
              <a:rPr lang="en-US" altLang="zh-CN" sz="2400" i="1" dirty="0" smtClean="0">
                <a:latin typeface="Times New Roman" panose="02020603050405020304" pitchFamily="18" charset="0"/>
              </a:rPr>
              <a:t>e</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a:t>
            </a:r>
            <a:r>
              <a:rPr lang="en-US" altLang="zh-CN" sz="2400" i="1" dirty="0" smtClean="0">
                <a:latin typeface="Times New Roman" panose="02020603050405020304" pitchFamily="18" charset="0"/>
              </a:rPr>
              <a:t>e</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 </a:t>
            </a:r>
            <a:r>
              <a:rPr lang="en-US" altLang="en-US" sz="2400" dirty="0" smtClean="0">
                <a:latin typeface="Times New Roman" panose="02020603050405020304" pitchFamily="18" charset="0"/>
              </a:rPr>
              <a:t>…</a:t>
            </a:r>
            <a:r>
              <a:rPr lang="en-US" altLang="zh-CN" sz="2400" i="1" dirty="0" err="1" smtClean="0">
                <a:latin typeface="Times New Roman" panose="02020603050405020304" pitchFamily="18" charset="0"/>
              </a:rPr>
              <a:t>e</a:t>
            </a:r>
            <a:r>
              <a:rPr lang="en-US" altLang="zh-CN" sz="2400" baseline="-25000" dirty="0" err="1" smtClean="0">
                <a:latin typeface="Times New Roman" panose="02020603050405020304" pitchFamily="18" charset="0"/>
              </a:rPr>
              <a:t>n</a:t>
            </a:r>
            <a:r>
              <a:rPr lang="zh-CN" altLang="en-US" sz="2400" dirty="0" smtClean="0">
                <a:latin typeface="宋体" panose="02010600030101010101" pitchFamily="2" charset="-122"/>
              </a:rPr>
              <a:t>相互独立且近似的服从</a:t>
            </a:r>
            <a:r>
              <a:rPr lang="en-US" altLang="zh-CN" sz="2400" i="1" dirty="0" smtClean="0">
                <a:latin typeface="宋体" panose="02010600030101010101" pitchFamily="2" charset="-122"/>
              </a:rPr>
              <a:t>N</a:t>
            </a:r>
            <a:r>
              <a:rPr lang="en-US" altLang="zh-CN" sz="2400" dirty="0" smtClean="0">
                <a:latin typeface="宋体" panose="02010600030101010101" pitchFamily="2" charset="-122"/>
              </a:rPr>
              <a:t>(0,1).</a:t>
            </a:r>
            <a:r>
              <a:rPr lang="zh-CN" altLang="en-US" sz="2400" dirty="0" smtClean="0">
                <a:latin typeface="宋体" panose="02010600030101010101" pitchFamily="2" charset="-122"/>
              </a:rPr>
              <a:t>故关于预测值残差图中的点应随机分布在</a:t>
            </a:r>
            <a:r>
              <a:rPr lang="en-US" altLang="zh-CN" sz="2400" dirty="0" smtClean="0">
                <a:latin typeface="宋体" panose="02010600030101010101" pitchFamily="2" charset="-122"/>
              </a:rPr>
              <a:t>-2</a:t>
            </a:r>
            <a:r>
              <a:rPr lang="zh-CN" altLang="en-US" sz="2400" dirty="0" smtClean="0">
                <a:latin typeface="宋体" panose="02010600030101010101" pitchFamily="2" charset="-122"/>
              </a:rPr>
              <a:t>到</a:t>
            </a:r>
            <a:r>
              <a:rPr lang="en-US" altLang="zh-CN" sz="2400" dirty="0" smtClean="0">
                <a:latin typeface="宋体" panose="02010600030101010101" pitchFamily="2" charset="-122"/>
              </a:rPr>
              <a:t>+2</a:t>
            </a:r>
            <a:r>
              <a:rPr lang="zh-CN" altLang="en-US" sz="2400" dirty="0" smtClean="0">
                <a:latin typeface="宋体" panose="02010600030101010101" pitchFamily="2" charset="-122"/>
              </a:rPr>
              <a:t>之间的带子形里</a:t>
            </a:r>
            <a:r>
              <a:rPr lang="en-US" altLang="zh-CN" sz="2400" dirty="0" smtClean="0">
                <a:latin typeface="宋体" panose="02010600030101010101" pitchFamily="2" charset="-122"/>
              </a:rPr>
              <a:t>,</a:t>
            </a:r>
            <a:r>
              <a:rPr lang="zh-CN" altLang="en-US" sz="2400" dirty="0" smtClean="0">
                <a:latin typeface="宋体" panose="02010600030101010101" pitchFamily="2" charset="-122"/>
              </a:rPr>
              <a:t>这样的残差图称为正常的残差图</a:t>
            </a:r>
            <a:r>
              <a:rPr lang="en-US" altLang="zh-CN" sz="2400" dirty="0" smtClean="0">
                <a:latin typeface="宋体" panose="02010600030101010101" pitchFamily="2" charset="-122"/>
              </a:rPr>
              <a:t>.</a:t>
            </a:r>
          </a:p>
          <a:p>
            <a:endParaRPr lang="en-US" altLang="zh-CN" sz="2400" dirty="0" smtClean="0"/>
          </a:p>
          <a:p>
            <a:r>
              <a:rPr lang="zh-CN" altLang="en-US" sz="2400" dirty="0" smtClean="0"/>
              <a:t>残差图中绝大多数散点在</a:t>
            </a:r>
            <a:r>
              <a:rPr lang="en-US" altLang="zh-CN" sz="2400" dirty="0" smtClean="0"/>
              <a:t>±2</a:t>
            </a:r>
            <a:r>
              <a:rPr lang="zh-CN" altLang="en-US" sz="2400" dirty="0" smtClean="0"/>
              <a:t>倍标准差之间，在</a:t>
            </a:r>
            <a:r>
              <a:rPr lang="en-US" altLang="zh-CN" sz="2400" dirty="0" smtClean="0"/>
              <a:t>0</a:t>
            </a:r>
            <a:r>
              <a:rPr lang="zh-CN" altLang="en-US" sz="2400" dirty="0" smtClean="0"/>
              <a:t>为参考线的上下随机均匀散步时，可认为模型拟合较好</a:t>
            </a:r>
          </a:p>
          <a:p>
            <a:endParaRPr lang="en-US" altLang="zh-CN" sz="2400" dirty="0" smtClean="0"/>
          </a:p>
          <a:p>
            <a:r>
              <a:rPr lang="zh-CN" altLang="en-US" sz="2400" dirty="0" smtClean="0"/>
              <a:t>在</a:t>
            </a:r>
            <a:r>
              <a:rPr lang="en-US" altLang="zh-CN" sz="2400" dirty="0" smtClean="0"/>
              <a:t>±3</a:t>
            </a:r>
            <a:r>
              <a:rPr lang="zh-CN" altLang="en-US" sz="2400" dirty="0" smtClean="0"/>
              <a:t>倍标准差以外的点为离群点</a:t>
            </a:r>
          </a:p>
          <a:p>
            <a:endParaRPr lang="en-US" altLang="zh-CN" sz="2400" dirty="0" smtClean="0"/>
          </a:p>
          <a:p>
            <a:r>
              <a:rPr lang="zh-CN" altLang="en-US" sz="2400" dirty="0" smtClean="0"/>
              <a:t>在</a:t>
            </a:r>
            <a:r>
              <a:rPr lang="en-US" altLang="zh-CN" sz="2400" dirty="0" smtClean="0"/>
              <a:t>±2</a:t>
            </a:r>
            <a:r>
              <a:rPr lang="zh-CN" altLang="en-US" sz="2400" dirty="0" smtClean="0"/>
              <a:t>倍和</a:t>
            </a:r>
            <a:r>
              <a:rPr lang="en-US" altLang="zh-CN" sz="2400" dirty="0" smtClean="0"/>
              <a:t>±3</a:t>
            </a:r>
            <a:r>
              <a:rPr lang="zh-CN" altLang="en-US" sz="2400" dirty="0" smtClean="0"/>
              <a:t>倍标准差之间的点可能为离群点</a:t>
            </a:r>
          </a:p>
          <a:p>
            <a:endParaRPr lang="zh-CN" altLang="en-US" sz="2400" dirty="0" smtClean="0"/>
          </a:p>
        </p:txBody>
      </p:sp>
      <p:graphicFrame>
        <p:nvGraphicFramePr>
          <p:cNvPr id="4" name="Object 16"/>
          <p:cNvGraphicFramePr>
            <a:graphicFrameLocks noChangeAspect="1"/>
          </p:cNvGraphicFramePr>
          <p:nvPr/>
        </p:nvGraphicFramePr>
        <p:xfrm>
          <a:off x="5002213" y="1270000"/>
          <a:ext cx="266700" cy="381000"/>
        </p:xfrm>
        <a:graphic>
          <a:graphicData uri="http://schemas.openxmlformats.org/presentationml/2006/ole">
            <mc:AlternateContent xmlns:mc="http://schemas.openxmlformats.org/markup-compatibility/2006">
              <mc:Choice xmlns:v="urn:schemas-microsoft-com:vml" Requires="v">
                <p:oleObj spid="_x0000_s138246" name="公式" r:id="rId4" imgW="190425" imgH="304653" progId="Equation.3">
                  <p:embed/>
                </p:oleObj>
              </mc:Choice>
              <mc:Fallback>
                <p:oleObj name="公式" r:id="rId4" imgW="190425" imgH="304653" progId="Equation.3">
                  <p:embed/>
                  <p:pic>
                    <p:nvPicPr>
                      <p:cNvPr id="4"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2213" y="1270000"/>
                        <a:ext cx="266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6754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探索性数据分析（实例）</a:t>
            </a:r>
          </a:p>
        </p:txBody>
      </p:sp>
      <p:sp>
        <p:nvSpPr>
          <p:cNvPr id="21507" name="内容占位符 2"/>
          <p:cNvSpPr>
            <a:spLocks noGrp="1"/>
          </p:cNvSpPr>
          <p:nvPr>
            <p:ph idx="1"/>
          </p:nvPr>
        </p:nvSpPr>
        <p:spPr>
          <a:xfrm>
            <a:off x="179388" y="1341438"/>
            <a:ext cx="8856662" cy="4679950"/>
          </a:xfrm>
        </p:spPr>
        <p:txBody>
          <a:bodyPr/>
          <a:lstStyle/>
          <a:p>
            <a:r>
              <a:rPr lang="zh-CN" altLang="en-US" sz="2000" smtClean="0"/>
              <a:t>客户信用等级</a:t>
            </a:r>
            <a:endParaRPr lang="en-US" altLang="zh-CN" sz="2000" smtClean="0"/>
          </a:p>
          <a:p>
            <a:pPr lvl="1"/>
            <a:r>
              <a:rPr lang="zh-CN" altLang="en-US" sz="1600" smtClean="0"/>
              <a:t>预处理</a:t>
            </a:r>
            <a:endParaRPr lang="en-US" altLang="zh-CN" sz="1600" smtClean="0"/>
          </a:p>
          <a:p>
            <a:pPr lvl="1"/>
            <a:r>
              <a:rPr lang="en-US" altLang="zh-CN" sz="1600" smtClean="0"/>
              <a:t>#</a:t>
            </a:r>
            <a:r>
              <a:rPr lang="zh-CN" altLang="en-US" sz="1600" smtClean="0"/>
              <a:t>日期字符转换</a:t>
            </a:r>
          </a:p>
          <a:p>
            <a:pPr lvl="1"/>
            <a:r>
              <a:rPr lang="en-US" altLang="zh-CN" sz="1600" smtClean="0"/>
              <a:t>loandata$LoanOriginationDate &lt;- as.Date(loandata$LoanOriginationDate)</a:t>
            </a:r>
          </a:p>
          <a:p>
            <a:pPr lvl="1"/>
            <a:r>
              <a:rPr lang="en-US" altLang="zh-CN" sz="1600" smtClean="0"/>
              <a:t>loandata$ListingCreationDate &lt;- as.Date(loandata$ListingCreationDate)</a:t>
            </a:r>
          </a:p>
          <a:p>
            <a:pPr lvl="1"/>
            <a:r>
              <a:rPr lang="en-US" altLang="zh-CN" sz="1600" smtClean="0"/>
              <a:t>loandata$DateCreditPulled &lt;- as.Date(loandata$DateCreditPulled)</a:t>
            </a:r>
          </a:p>
          <a:p>
            <a:pPr lvl="1"/>
            <a:endParaRPr lang="en-US" altLang="zh-CN" sz="1600" smtClean="0"/>
          </a:p>
          <a:p>
            <a:pPr lvl="1"/>
            <a:r>
              <a:rPr lang="en-US" altLang="zh-CN" sz="1600" smtClean="0"/>
              <a:t>#</a:t>
            </a:r>
            <a:r>
              <a:rPr lang="zh-CN" altLang="en-US" sz="1600" smtClean="0"/>
              <a:t>对客户的消费信用评级</a:t>
            </a:r>
            <a:r>
              <a:rPr lang="en-US" altLang="zh-CN" sz="1600" smtClean="0"/>
              <a:t>,</a:t>
            </a:r>
            <a:r>
              <a:rPr lang="zh-CN" altLang="en-US" sz="1600" smtClean="0"/>
              <a:t>数据中有高低范围</a:t>
            </a:r>
            <a:r>
              <a:rPr lang="en-US" altLang="zh-CN" sz="1600" smtClean="0"/>
              <a:t>,</a:t>
            </a:r>
            <a:r>
              <a:rPr lang="zh-CN" altLang="en-US" sz="1600" smtClean="0"/>
              <a:t>将这两个数值取平均值做计算</a:t>
            </a:r>
          </a:p>
          <a:p>
            <a:pPr lvl="1"/>
            <a:r>
              <a:rPr lang="en-US" altLang="zh-CN" sz="1600" smtClean="0"/>
              <a:t>loandata$CreditScore &lt;-(loandata$CreditScoreRangeLower+loandata$CreditScoreRangeUpper)/2</a:t>
            </a:r>
          </a:p>
          <a:p>
            <a:pPr lvl="1"/>
            <a:endParaRPr lang="zh-CN" altLang="en-US" sz="1600" smtClean="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1042988" y="404813"/>
            <a:ext cx="6192837" cy="576262"/>
          </a:xfrm>
        </p:spPr>
        <p:txBody>
          <a:bodyPr/>
          <a:lstStyle/>
          <a:p>
            <a:r>
              <a:rPr lang="zh-CN" altLang="en-US" smtClean="0"/>
              <a:t>残差分析</a:t>
            </a:r>
            <a:r>
              <a:rPr lang="en-US" altLang="zh-CN" smtClean="0"/>
              <a:t>(</a:t>
            </a:r>
            <a:r>
              <a:rPr lang="zh-CN" altLang="en-US" smtClean="0"/>
              <a:t>回归诊断</a:t>
            </a:r>
            <a:r>
              <a:rPr lang="en-US" altLang="zh-CN" smtClean="0"/>
              <a:t>)</a:t>
            </a:r>
          </a:p>
        </p:txBody>
      </p:sp>
      <p:sp>
        <p:nvSpPr>
          <p:cNvPr id="101379" name="内容占位符 2"/>
          <p:cNvSpPr>
            <a:spLocks noGrp="1"/>
          </p:cNvSpPr>
          <p:nvPr>
            <p:ph idx="1"/>
          </p:nvPr>
        </p:nvSpPr>
        <p:spPr>
          <a:xfrm>
            <a:off x="250825" y="1274763"/>
            <a:ext cx="8497888" cy="4675187"/>
          </a:xfrm>
        </p:spPr>
        <p:txBody>
          <a:bodyPr/>
          <a:lstStyle/>
          <a:p>
            <a:r>
              <a:rPr lang="zh-CN" altLang="en-US" smtClean="0"/>
              <a:t>几种常见的残差图 </a:t>
            </a:r>
          </a:p>
        </p:txBody>
      </p:sp>
      <p:grpSp>
        <p:nvGrpSpPr>
          <p:cNvPr id="4" name="Group 4"/>
          <p:cNvGrpSpPr>
            <a:grpSpLocks noChangeAspect="1"/>
          </p:cNvGrpSpPr>
          <p:nvPr/>
        </p:nvGrpSpPr>
        <p:grpSpPr bwMode="auto">
          <a:xfrm>
            <a:off x="611188" y="1927225"/>
            <a:ext cx="3225800" cy="2314575"/>
            <a:chOff x="2206" y="7140"/>
            <a:chExt cx="2878" cy="1363"/>
          </a:xfrm>
        </p:grpSpPr>
        <p:sp>
          <p:nvSpPr>
            <p:cNvPr id="101497" name="AutoShape 5"/>
            <p:cNvSpPr>
              <a:spLocks noChangeAspect="1" noChangeArrowheads="1"/>
            </p:cNvSpPr>
            <p:nvPr/>
          </p:nvSpPr>
          <p:spPr bwMode="auto">
            <a:xfrm>
              <a:off x="2206" y="7140"/>
              <a:ext cx="2878" cy="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8" name="Rectangle 6"/>
            <p:cNvSpPr>
              <a:spLocks noChangeArrowheads="1"/>
            </p:cNvSpPr>
            <p:nvPr/>
          </p:nvSpPr>
          <p:spPr bwMode="auto">
            <a:xfrm>
              <a:off x="2638" y="8007"/>
              <a:ext cx="2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1</a:t>
              </a:r>
              <a:r>
                <a:rPr lang="zh-CN" altLang="en-US" sz="2000">
                  <a:latin typeface="Times New Roman" panose="02020603050405020304" pitchFamily="18" charset="0"/>
                </a:rPr>
                <a:t>．正常的残差图</a:t>
              </a:r>
              <a:endParaRPr lang="zh-CN" altLang="en-US" sz="2000"/>
            </a:p>
          </p:txBody>
        </p:sp>
        <p:sp>
          <p:nvSpPr>
            <p:cNvPr id="101499" name="Line 7"/>
            <p:cNvSpPr>
              <a:spLocks noChangeShapeType="1"/>
            </p:cNvSpPr>
            <p:nvPr/>
          </p:nvSpPr>
          <p:spPr bwMode="auto">
            <a:xfrm flipV="1">
              <a:off x="2636" y="7512"/>
              <a:ext cx="21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500" name="Oval 8"/>
            <p:cNvSpPr>
              <a:spLocks noChangeArrowheads="1"/>
            </p:cNvSpPr>
            <p:nvPr/>
          </p:nvSpPr>
          <p:spPr bwMode="auto">
            <a:xfrm>
              <a:off x="2780" y="7388"/>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1" name="Oval 9"/>
            <p:cNvSpPr>
              <a:spLocks noChangeArrowheads="1"/>
            </p:cNvSpPr>
            <p:nvPr/>
          </p:nvSpPr>
          <p:spPr bwMode="auto">
            <a:xfrm>
              <a:off x="2972" y="7578"/>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2" name="Oval 10"/>
            <p:cNvSpPr>
              <a:spLocks noChangeArrowheads="1"/>
            </p:cNvSpPr>
            <p:nvPr/>
          </p:nvSpPr>
          <p:spPr bwMode="auto">
            <a:xfrm>
              <a:off x="3164" y="7769"/>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3" name="Oval 11"/>
            <p:cNvSpPr>
              <a:spLocks noChangeArrowheads="1"/>
            </p:cNvSpPr>
            <p:nvPr/>
          </p:nvSpPr>
          <p:spPr bwMode="auto">
            <a:xfrm>
              <a:off x="2780" y="7635"/>
              <a:ext cx="36" cy="3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4" name="Oval 12"/>
            <p:cNvSpPr>
              <a:spLocks noChangeArrowheads="1"/>
            </p:cNvSpPr>
            <p:nvPr/>
          </p:nvSpPr>
          <p:spPr bwMode="auto">
            <a:xfrm>
              <a:off x="3068" y="7264"/>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5" name="Oval 13"/>
            <p:cNvSpPr>
              <a:spLocks noChangeArrowheads="1"/>
            </p:cNvSpPr>
            <p:nvPr/>
          </p:nvSpPr>
          <p:spPr bwMode="auto">
            <a:xfrm>
              <a:off x="3212" y="7388"/>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6" name="Oval 14"/>
            <p:cNvSpPr>
              <a:spLocks noChangeArrowheads="1"/>
            </p:cNvSpPr>
            <p:nvPr/>
          </p:nvSpPr>
          <p:spPr bwMode="auto">
            <a:xfrm>
              <a:off x="3356" y="7635"/>
              <a:ext cx="36" cy="3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7" name="Oval 15"/>
            <p:cNvSpPr>
              <a:spLocks noChangeArrowheads="1"/>
            </p:cNvSpPr>
            <p:nvPr/>
          </p:nvSpPr>
          <p:spPr bwMode="auto">
            <a:xfrm>
              <a:off x="3356" y="7264"/>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8" name="Oval 16"/>
            <p:cNvSpPr>
              <a:spLocks noChangeArrowheads="1"/>
            </p:cNvSpPr>
            <p:nvPr/>
          </p:nvSpPr>
          <p:spPr bwMode="auto">
            <a:xfrm>
              <a:off x="3500" y="7759"/>
              <a:ext cx="36" cy="3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09" name="Oval 17"/>
            <p:cNvSpPr>
              <a:spLocks noChangeArrowheads="1"/>
            </p:cNvSpPr>
            <p:nvPr/>
          </p:nvSpPr>
          <p:spPr bwMode="auto">
            <a:xfrm>
              <a:off x="3500" y="7388"/>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0" name="Oval 18"/>
            <p:cNvSpPr>
              <a:spLocks noChangeArrowheads="1"/>
            </p:cNvSpPr>
            <p:nvPr/>
          </p:nvSpPr>
          <p:spPr bwMode="auto">
            <a:xfrm>
              <a:off x="3644" y="7635"/>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1" name="Oval 19"/>
            <p:cNvSpPr>
              <a:spLocks noChangeArrowheads="1"/>
            </p:cNvSpPr>
            <p:nvPr/>
          </p:nvSpPr>
          <p:spPr bwMode="auto">
            <a:xfrm>
              <a:off x="3644" y="7264"/>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2" name="Oval 20"/>
            <p:cNvSpPr>
              <a:spLocks noChangeArrowheads="1"/>
            </p:cNvSpPr>
            <p:nvPr/>
          </p:nvSpPr>
          <p:spPr bwMode="auto">
            <a:xfrm>
              <a:off x="3788" y="7759"/>
              <a:ext cx="36" cy="40"/>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3" name="Oval 21"/>
            <p:cNvSpPr>
              <a:spLocks noChangeArrowheads="1"/>
            </p:cNvSpPr>
            <p:nvPr/>
          </p:nvSpPr>
          <p:spPr bwMode="auto">
            <a:xfrm>
              <a:off x="3788" y="7388"/>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4" name="Oval 22"/>
            <p:cNvSpPr>
              <a:spLocks noChangeArrowheads="1"/>
            </p:cNvSpPr>
            <p:nvPr/>
          </p:nvSpPr>
          <p:spPr bwMode="auto">
            <a:xfrm>
              <a:off x="4076" y="7264"/>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5" name="Oval 23"/>
            <p:cNvSpPr>
              <a:spLocks noChangeArrowheads="1"/>
            </p:cNvSpPr>
            <p:nvPr/>
          </p:nvSpPr>
          <p:spPr bwMode="auto">
            <a:xfrm>
              <a:off x="3932" y="7635"/>
              <a:ext cx="36" cy="3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6" name="Oval 24"/>
            <p:cNvSpPr>
              <a:spLocks noChangeArrowheads="1"/>
            </p:cNvSpPr>
            <p:nvPr/>
          </p:nvSpPr>
          <p:spPr bwMode="auto">
            <a:xfrm>
              <a:off x="4220" y="7512"/>
              <a:ext cx="36" cy="3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7" name="Oval 25"/>
            <p:cNvSpPr>
              <a:spLocks noChangeArrowheads="1"/>
            </p:cNvSpPr>
            <p:nvPr/>
          </p:nvSpPr>
          <p:spPr bwMode="auto">
            <a:xfrm>
              <a:off x="4076" y="7388"/>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8" name="Oval 26"/>
            <p:cNvSpPr>
              <a:spLocks noChangeArrowheads="1"/>
            </p:cNvSpPr>
            <p:nvPr/>
          </p:nvSpPr>
          <p:spPr bwMode="auto">
            <a:xfrm>
              <a:off x="4364" y="7140"/>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19" name="Oval 27"/>
            <p:cNvSpPr>
              <a:spLocks noChangeArrowheads="1"/>
            </p:cNvSpPr>
            <p:nvPr/>
          </p:nvSpPr>
          <p:spPr bwMode="auto">
            <a:xfrm>
              <a:off x="4076" y="7759"/>
              <a:ext cx="36" cy="3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520" name="Oval 28"/>
            <p:cNvSpPr>
              <a:spLocks noChangeArrowheads="1"/>
            </p:cNvSpPr>
            <p:nvPr/>
          </p:nvSpPr>
          <p:spPr bwMode="auto">
            <a:xfrm>
              <a:off x="4364" y="7635"/>
              <a:ext cx="36" cy="38"/>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9" name="Group 29"/>
          <p:cNvGrpSpPr>
            <a:grpSpLocks noChangeAspect="1"/>
          </p:cNvGrpSpPr>
          <p:nvPr/>
        </p:nvGrpSpPr>
        <p:grpSpPr bwMode="auto">
          <a:xfrm>
            <a:off x="4356100" y="1927225"/>
            <a:ext cx="4032250" cy="2303463"/>
            <a:chOff x="2204" y="6444"/>
            <a:chExt cx="2736" cy="1414"/>
          </a:xfrm>
        </p:grpSpPr>
        <p:sp>
          <p:nvSpPr>
            <p:cNvPr id="101468" name="AutoShape 30"/>
            <p:cNvSpPr>
              <a:spLocks noChangeAspect="1" noChangeArrowheads="1"/>
            </p:cNvSpPr>
            <p:nvPr/>
          </p:nvSpPr>
          <p:spPr bwMode="auto">
            <a:xfrm>
              <a:off x="2204" y="6444"/>
              <a:ext cx="2736" cy="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9" name="Rectangle 31"/>
            <p:cNvSpPr>
              <a:spLocks noChangeArrowheads="1"/>
            </p:cNvSpPr>
            <p:nvPr/>
          </p:nvSpPr>
          <p:spPr bwMode="auto">
            <a:xfrm>
              <a:off x="2636" y="7363"/>
              <a:ext cx="2016"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2</a:t>
              </a:r>
              <a:r>
                <a:rPr lang="zh-CN" altLang="en-US" sz="2000">
                  <a:latin typeface="Times New Roman" panose="02020603050405020304" pitchFamily="18" charset="0"/>
                </a:rPr>
                <a:t>．直线回归模型不合适</a:t>
              </a:r>
              <a:endParaRPr lang="zh-CN" altLang="en-US" sz="2000"/>
            </a:p>
          </p:txBody>
        </p:sp>
        <p:sp>
          <p:nvSpPr>
            <p:cNvPr id="101470" name="Line 32"/>
            <p:cNvSpPr>
              <a:spLocks noChangeShapeType="1"/>
            </p:cNvSpPr>
            <p:nvPr/>
          </p:nvSpPr>
          <p:spPr bwMode="auto">
            <a:xfrm>
              <a:off x="2492" y="6991"/>
              <a:ext cx="21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71" name="Oval 33"/>
            <p:cNvSpPr>
              <a:spLocks noChangeArrowheads="1"/>
            </p:cNvSpPr>
            <p:nvPr/>
          </p:nvSpPr>
          <p:spPr bwMode="auto">
            <a:xfrm>
              <a:off x="2780" y="6620"/>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2" name="Oval 34"/>
            <p:cNvSpPr>
              <a:spLocks noChangeArrowheads="1"/>
            </p:cNvSpPr>
            <p:nvPr/>
          </p:nvSpPr>
          <p:spPr bwMode="auto">
            <a:xfrm>
              <a:off x="2780" y="6743"/>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3" name="Oval 35"/>
            <p:cNvSpPr>
              <a:spLocks noChangeArrowheads="1"/>
            </p:cNvSpPr>
            <p:nvPr/>
          </p:nvSpPr>
          <p:spPr bwMode="auto">
            <a:xfrm>
              <a:off x="2924" y="6867"/>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4" name="Oval 36"/>
            <p:cNvSpPr>
              <a:spLocks noChangeArrowheads="1"/>
            </p:cNvSpPr>
            <p:nvPr/>
          </p:nvSpPr>
          <p:spPr bwMode="auto">
            <a:xfrm>
              <a:off x="2924" y="6743"/>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5" name="Oval 37"/>
            <p:cNvSpPr>
              <a:spLocks noChangeArrowheads="1"/>
            </p:cNvSpPr>
            <p:nvPr/>
          </p:nvSpPr>
          <p:spPr bwMode="auto">
            <a:xfrm>
              <a:off x="3068" y="6867"/>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6" name="Oval 38"/>
            <p:cNvSpPr>
              <a:spLocks noChangeArrowheads="1"/>
            </p:cNvSpPr>
            <p:nvPr/>
          </p:nvSpPr>
          <p:spPr bwMode="auto">
            <a:xfrm>
              <a:off x="3068" y="6991"/>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7" name="Oval 39"/>
            <p:cNvSpPr>
              <a:spLocks noChangeArrowheads="1"/>
            </p:cNvSpPr>
            <p:nvPr/>
          </p:nvSpPr>
          <p:spPr bwMode="auto">
            <a:xfrm>
              <a:off x="3068" y="7115"/>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8" name="Oval 40"/>
            <p:cNvSpPr>
              <a:spLocks noChangeArrowheads="1"/>
            </p:cNvSpPr>
            <p:nvPr/>
          </p:nvSpPr>
          <p:spPr bwMode="auto">
            <a:xfrm>
              <a:off x="3212" y="7115"/>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79" name="Oval 41"/>
            <p:cNvSpPr>
              <a:spLocks noChangeArrowheads="1"/>
            </p:cNvSpPr>
            <p:nvPr/>
          </p:nvSpPr>
          <p:spPr bwMode="auto">
            <a:xfrm>
              <a:off x="3212" y="7239"/>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0" name="Oval 42"/>
            <p:cNvSpPr>
              <a:spLocks noChangeArrowheads="1"/>
            </p:cNvSpPr>
            <p:nvPr/>
          </p:nvSpPr>
          <p:spPr bwMode="auto">
            <a:xfrm>
              <a:off x="3500" y="7115"/>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1" name="Oval 43"/>
            <p:cNvSpPr>
              <a:spLocks noChangeArrowheads="1"/>
            </p:cNvSpPr>
            <p:nvPr/>
          </p:nvSpPr>
          <p:spPr bwMode="auto">
            <a:xfrm>
              <a:off x="3698" y="7035"/>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2" name="Oval 44"/>
            <p:cNvSpPr>
              <a:spLocks noChangeArrowheads="1"/>
            </p:cNvSpPr>
            <p:nvPr/>
          </p:nvSpPr>
          <p:spPr bwMode="auto">
            <a:xfrm>
              <a:off x="3500" y="7239"/>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3" name="Oval 45"/>
            <p:cNvSpPr>
              <a:spLocks noChangeArrowheads="1"/>
            </p:cNvSpPr>
            <p:nvPr/>
          </p:nvSpPr>
          <p:spPr bwMode="auto">
            <a:xfrm>
              <a:off x="3644" y="7239"/>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4" name="Oval 46"/>
            <p:cNvSpPr>
              <a:spLocks noChangeArrowheads="1"/>
            </p:cNvSpPr>
            <p:nvPr/>
          </p:nvSpPr>
          <p:spPr bwMode="auto">
            <a:xfrm>
              <a:off x="3788" y="7115"/>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5" name="Oval 47"/>
            <p:cNvSpPr>
              <a:spLocks noChangeArrowheads="1"/>
            </p:cNvSpPr>
            <p:nvPr/>
          </p:nvSpPr>
          <p:spPr bwMode="auto">
            <a:xfrm>
              <a:off x="3788" y="7115"/>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6" name="Oval 48"/>
            <p:cNvSpPr>
              <a:spLocks noChangeArrowheads="1"/>
            </p:cNvSpPr>
            <p:nvPr/>
          </p:nvSpPr>
          <p:spPr bwMode="auto">
            <a:xfrm>
              <a:off x="3932" y="6991"/>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7" name="Oval 49"/>
            <p:cNvSpPr>
              <a:spLocks noChangeArrowheads="1"/>
            </p:cNvSpPr>
            <p:nvPr/>
          </p:nvSpPr>
          <p:spPr bwMode="auto">
            <a:xfrm>
              <a:off x="3788" y="6867"/>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8" name="Oval 50"/>
            <p:cNvSpPr>
              <a:spLocks noChangeArrowheads="1"/>
            </p:cNvSpPr>
            <p:nvPr/>
          </p:nvSpPr>
          <p:spPr bwMode="auto">
            <a:xfrm>
              <a:off x="4076" y="6867"/>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89" name="Oval 51"/>
            <p:cNvSpPr>
              <a:spLocks noChangeArrowheads="1"/>
            </p:cNvSpPr>
            <p:nvPr/>
          </p:nvSpPr>
          <p:spPr bwMode="auto">
            <a:xfrm>
              <a:off x="4220" y="6743"/>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0" name="Oval 52"/>
            <p:cNvSpPr>
              <a:spLocks noChangeArrowheads="1"/>
            </p:cNvSpPr>
            <p:nvPr/>
          </p:nvSpPr>
          <p:spPr bwMode="auto">
            <a:xfrm>
              <a:off x="3932" y="6743"/>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1" name="Oval 53"/>
            <p:cNvSpPr>
              <a:spLocks noChangeArrowheads="1"/>
            </p:cNvSpPr>
            <p:nvPr/>
          </p:nvSpPr>
          <p:spPr bwMode="auto">
            <a:xfrm>
              <a:off x="3932" y="6867"/>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2" name="Oval 54"/>
            <p:cNvSpPr>
              <a:spLocks noChangeArrowheads="1"/>
            </p:cNvSpPr>
            <p:nvPr/>
          </p:nvSpPr>
          <p:spPr bwMode="auto">
            <a:xfrm>
              <a:off x="2924" y="6991"/>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3" name="Oval 55"/>
            <p:cNvSpPr>
              <a:spLocks noChangeArrowheads="1"/>
            </p:cNvSpPr>
            <p:nvPr/>
          </p:nvSpPr>
          <p:spPr bwMode="auto">
            <a:xfrm>
              <a:off x="4364" y="6620"/>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4" name="Oval 56"/>
            <p:cNvSpPr>
              <a:spLocks noChangeArrowheads="1"/>
            </p:cNvSpPr>
            <p:nvPr/>
          </p:nvSpPr>
          <p:spPr bwMode="auto">
            <a:xfrm>
              <a:off x="4220" y="6620"/>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5" name="Oval 57"/>
            <p:cNvSpPr>
              <a:spLocks noChangeArrowheads="1"/>
            </p:cNvSpPr>
            <p:nvPr/>
          </p:nvSpPr>
          <p:spPr bwMode="auto">
            <a:xfrm>
              <a:off x="4076" y="6743"/>
              <a:ext cx="36" cy="37"/>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96" name="Oval 58"/>
            <p:cNvSpPr>
              <a:spLocks noChangeArrowheads="1"/>
            </p:cNvSpPr>
            <p:nvPr/>
          </p:nvSpPr>
          <p:spPr bwMode="auto">
            <a:xfrm>
              <a:off x="4364" y="6496"/>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9" name="Group 59"/>
          <p:cNvGrpSpPr>
            <a:grpSpLocks noChangeAspect="1"/>
          </p:cNvGrpSpPr>
          <p:nvPr/>
        </p:nvGrpSpPr>
        <p:grpSpPr bwMode="auto">
          <a:xfrm>
            <a:off x="539750" y="4232275"/>
            <a:ext cx="3600450" cy="2376488"/>
            <a:chOff x="2492" y="9273"/>
            <a:chExt cx="2688" cy="1734"/>
          </a:xfrm>
        </p:grpSpPr>
        <p:sp>
          <p:nvSpPr>
            <p:cNvPr id="101429" name="AutoShape 60"/>
            <p:cNvSpPr>
              <a:spLocks noChangeAspect="1" noChangeArrowheads="1"/>
            </p:cNvSpPr>
            <p:nvPr/>
          </p:nvSpPr>
          <p:spPr bwMode="auto">
            <a:xfrm>
              <a:off x="2492" y="9273"/>
              <a:ext cx="2688"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0" name="Rectangle 61"/>
            <p:cNvSpPr>
              <a:spLocks noChangeArrowheads="1"/>
            </p:cNvSpPr>
            <p:nvPr/>
          </p:nvSpPr>
          <p:spPr bwMode="auto">
            <a:xfrm>
              <a:off x="3068" y="10637"/>
              <a:ext cx="172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3.</a:t>
              </a:r>
              <a:r>
                <a:rPr lang="zh-CN" altLang="en-US" sz="2000">
                  <a:latin typeface="Times New Roman" panose="02020603050405020304" pitchFamily="18" charset="0"/>
                </a:rPr>
                <a:t>方差齐性不成立</a:t>
              </a:r>
              <a:endParaRPr lang="zh-CN" altLang="en-US" sz="2000"/>
            </a:p>
          </p:txBody>
        </p:sp>
        <p:sp>
          <p:nvSpPr>
            <p:cNvPr id="101431" name="Line 62"/>
            <p:cNvSpPr>
              <a:spLocks noChangeShapeType="1"/>
            </p:cNvSpPr>
            <p:nvPr/>
          </p:nvSpPr>
          <p:spPr bwMode="auto">
            <a:xfrm>
              <a:off x="2636" y="10017"/>
              <a:ext cx="24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2" name="Oval 63"/>
            <p:cNvSpPr>
              <a:spLocks noChangeArrowheads="1"/>
            </p:cNvSpPr>
            <p:nvPr/>
          </p:nvSpPr>
          <p:spPr bwMode="auto">
            <a:xfrm>
              <a:off x="2780" y="10017"/>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3" name="Oval 64"/>
            <p:cNvSpPr>
              <a:spLocks noChangeArrowheads="1"/>
            </p:cNvSpPr>
            <p:nvPr/>
          </p:nvSpPr>
          <p:spPr bwMode="auto">
            <a:xfrm>
              <a:off x="2924" y="10140"/>
              <a:ext cx="36" cy="36"/>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4" name="Oval 65"/>
            <p:cNvSpPr>
              <a:spLocks noChangeArrowheads="1"/>
            </p:cNvSpPr>
            <p:nvPr/>
          </p:nvSpPr>
          <p:spPr bwMode="auto">
            <a:xfrm>
              <a:off x="2924" y="9893"/>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5" name="Oval 66"/>
            <p:cNvSpPr>
              <a:spLocks noChangeArrowheads="1"/>
            </p:cNvSpPr>
            <p:nvPr/>
          </p:nvSpPr>
          <p:spPr bwMode="auto">
            <a:xfrm>
              <a:off x="2924" y="10017"/>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6" name="Oval 67"/>
            <p:cNvSpPr>
              <a:spLocks noChangeArrowheads="1"/>
            </p:cNvSpPr>
            <p:nvPr/>
          </p:nvSpPr>
          <p:spPr bwMode="auto">
            <a:xfrm>
              <a:off x="3068" y="10017"/>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7" name="Oval 68"/>
            <p:cNvSpPr>
              <a:spLocks noChangeArrowheads="1"/>
            </p:cNvSpPr>
            <p:nvPr/>
          </p:nvSpPr>
          <p:spPr bwMode="auto">
            <a:xfrm>
              <a:off x="3068" y="10140"/>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8" name="Oval 69"/>
            <p:cNvSpPr>
              <a:spLocks noChangeArrowheads="1"/>
            </p:cNvSpPr>
            <p:nvPr/>
          </p:nvSpPr>
          <p:spPr bwMode="auto">
            <a:xfrm>
              <a:off x="3212" y="9893"/>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39" name="Oval 70"/>
            <p:cNvSpPr>
              <a:spLocks noChangeArrowheads="1"/>
            </p:cNvSpPr>
            <p:nvPr/>
          </p:nvSpPr>
          <p:spPr bwMode="auto">
            <a:xfrm>
              <a:off x="3212" y="10017"/>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0" name="Oval 71"/>
            <p:cNvSpPr>
              <a:spLocks noChangeArrowheads="1"/>
            </p:cNvSpPr>
            <p:nvPr/>
          </p:nvSpPr>
          <p:spPr bwMode="auto">
            <a:xfrm>
              <a:off x="3356" y="10140"/>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1" name="Oval 72"/>
            <p:cNvSpPr>
              <a:spLocks noChangeArrowheads="1"/>
            </p:cNvSpPr>
            <p:nvPr/>
          </p:nvSpPr>
          <p:spPr bwMode="auto">
            <a:xfrm>
              <a:off x="3644" y="10264"/>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2" name="Oval 73"/>
            <p:cNvSpPr>
              <a:spLocks noChangeArrowheads="1"/>
            </p:cNvSpPr>
            <p:nvPr/>
          </p:nvSpPr>
          <p:spPr bwMode="auto">
            <a:xfrm>
              <a:off x="3788" y="10388"/>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3" name="Oval 74"/>
            <p:cNvSpPr>
              <a:spLocks noChangeArrowheads="1"/>
            </p:cNvSpPr>
            <p:nvPr/>
          </p:nvSpPr>
          <p:spPr bwMode="auto">
            <a:xfrm>
              <a:off x="4076" y="10140"/>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4" name="Oval 75"/>
            <p:cNvSpPr>
              <a:spLocks noChangeArrowheads="1"/>
            </p:cNvSpPr>
            <p:nvPr/>
          </p:nvSpPr>
          <p:spPr bwMode="auto">
            <a:xfrm>
              <a:off x="3932" y="10264"/>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5" name="Oval 76"/>
            <p:cNvSpPr>
              <a:spLocks noChangeArrowheads="1"/>
            </p:cNvSpPr>
            <p:nvPr/>
          </p:nvSpPr>
          <p:spPr bwMode="auto">
            <a:xfrm>
              <a:off x="4076" y="10512"/>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6" name="Oval 77"/>
            <p:cNvSpPr>
              <a:spLocks noChangeArrowheads="1"/>
            </p:cNvSpPr>
            <p:nvPr/>
          </p:nvSpPr>
          <p:spPr bwMode="auto">
            <a:xfrm>
              <a:off x="3644" y="10017"/>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7" name="Oval 78"/>
            <p:cNvSpPr>
              <a:spLocks noChangeArrowheads="1"/>
            </p:cNvSpPr>
            <p:nvPr/>
          </p:nvSpPr>
          <p:spPr bwMode="auto">
            <a:xfrm>
              <a:off x="3788" y="10140"/>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8" name="Oval 79"/>
            <p:cNvSpPr>
              <a:spLocks noChangeArrowheads="1"/>
            </p:cNvSpPr>
            <p:nvPr/>
          </p:nvSpPr>
          <p:spPr bwMode="auto">
            <a:xfrm>
              <a:off x="4220" y="10140"/>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49" name="Oval 80"/>
            <p:cNvSpPr>
              <a:spLocks noChangeArrowheads="1"/>
            </p:cNvSpPr>
            <p:nvPr/>
          </p:nvSpPr>
          <p:spPr bwMode="auto">
            <a:xfrm>
              <a:off x="4508" y="10017"/>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0" name="Oval 81"/>
            <p:cNvSpPr>
              <a:spLocks noChangeArrowheads="1"/>
            </p:cNvSpPr>
            <p:nvPr/>
          </p:nvSpPr>
          <p:spPr bwMode="auto">
            <a:xfrm>
              <a:off x="4220" y="10264"/>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1" name="Oval 82"/>
            <p:cNvSpPr>
              <a:spLocks noChangeArrowheads="1"/>
            </p:cNvSpPr>
            <p:nvPr/>
          </p:nvSpPr>
          <p:spPr bwMode="auto">
            <a:xfrm>
              <a:off x="4508" y="10264"/>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2" name="Oval 83"/>
            <p:cNvSpPr>
              <a:spLocks noChangeArrowheads="1"/>
            </p:cNvSpPr>
            <p:nvPr/>
          </p:nvSpPr>
          <p:spPr bwMode="auto">
            <a:xfrm>
              <a:off x="4508" y="10388"/>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3" name="Oval 84"/>
            <p:cNvSpPr>
              <a:spLocks noChangeArrowheads="1"/>
            </p:cNvSpPr>
            <p:nvPr/>
          </p:nvSpPr>
          <p:spPr bwMode="auto">
            <a:xfrm>
              <a:off x="4364" y="10388"/>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4" name="Oval 85"/>
            <p:cNvSpPr>
              <a:spLocks noChangeArrowheads="1"/>
            </p:cNvSpPr>
            <p:nvPr/>
          </p:nvSpPr>
          <p:spPr bwMode="auto">
            <a:xfrm>
              <a:off x="4652" y="10017"/>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5" name="Oval 86"/>
            <p:cNvSpPr>
              <a:spLocks noChangeArrowheads="1"/>
            </p:cNvSpPr>
            <p:nvPr/>
          </p:nvSpPr>
          <p:spPr bwMode="auto">
            <a:xfrm>
              <a:off x="4652" y="10140"/>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6" name="Oval 87"/>
            <p:cNvSpPr>
              <a:spLocks noChangeArrowheads="1"/>
            </p:cNvSpPr>
            <p:nvPr/>
          </p:nvSpPr>
          <p:spPr bwMode="auto">
            <a:xfrm>
              <a:off x="4220" y="9273"/>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7" name="Oval 88"/>
            <p:cNvSpPr>
              <a:spLocks noChangeArrowheads="1"/>
            </p:cNvSpPr>
            <p:nvPr/>
          </p:nvSpPr>
          <p:spPr bwMode="auto">
            <a:xfrm>
              <a:off x="3932" y="9521"/>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8" name="Oval 89"/>
            <p:cNvSpPr>
              <a:spLocks noChangeArrowheads="1"/>
            </p:cNvSpPr>
            <p:nvPr/>
          </p:nvSpPr>
          <p:spPr bwMode="auto">
            <a:xfrm>
              <a:off x="4652" y="9521"/>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59" name="Oval 90"/>
            <p:cNvSpPr>
              <a:spLocks noChangeArrowheads="1"/>
            </p:cNvSpPr>
            <p:nvPr/>
          </p:nvSpPr>
          <p:spPr bwMode="auto">
            <a:xfrm>
              <a:off x="4076" y="9769"/>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0" name="Oval 91"/>
            <p:cNvSpPr>
              <a:spLocks noChangeArrowheads="1"/>
            </p:cNvSpPr>
            <p:nvPr/>
          </p:nvSpPr>
          <p:spPr bwMode="auto">
            <a:xfrm>
              <a:off x="4364" y="9769"/>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1" name="Oval 92"/>
            <p:cNvSpPr>
              <a:spLocks noChangeArrowheads="1"/>
            </p:cNvSpPr>
            <p:nvPr/>
          </p:nvSpPr>
          <p:spPr bwMode="auto">
            <a:xfrm>
              <a:off x="3788" y="9769"/>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2" name="Oval 93"/>
            <p:cNvSpPr>
              <a:spLocks noChangeArrowheads="1"/>
            </p:cNvSpPr>
            <p:nvPr/>
          </p:nvSpPr>
          <p:spPr bwMode="auto">
            <a:xfrm>
              <a:off x="4796" y="9893"/>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3" name="Oval 94"/>
            <p:cNvSpPr>
              <a:spLocks noChangeArrowheads="1"/>
            </p:cNvSpPr>
            <p:nvPr/>
          </p:nvSpPr>
          <p:spPr bwMode="auto">
            <a:xfrm>
              <a:off x="4076" y="9893"/>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4" name="Oval 95"/>
            <p:cNvSpPr>
              <a:spLocks noChangeArrowheads="1"/>
            </p:cNvSpPr>
            <p:nvPr/>
          </p:nvSpPr>
          <p:spPr bwMode="auto">
            <a:xfrm>
              <a:off x="4364" y="9397"/>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5" name="Oval 96"/>
            <p:cNvSpPr>
              <a:spLocks noChangeArrowheads="1"/>
            </p:cNvSpPr>
            <p:nvPr/>
          </p:nvSpPr>
          <p:spPr bwMode="auto">
            <a:xfrm>
              <a:off x="4220" y="9521"/>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6" name="Oval 97"/>
            <p:cNvSpPr>
              <a:spLocks noChangeArrowheads="1"/>
            </p:cNvSpPr>
            <p:nvPr/>
          </p:nvSpPr>
          <p:spPr bwMode="auto">
            <a:xfrm>
              <a:off x="4508" y="9645"/>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67" name="Oval 98"/>
            <p:cNvSpPr>
              <a:spLocks noChangeArrowheads="1"/>
            </p:cNvSpPr>
            <p:nvPr/>
          </p:nvSpPr>
          <p:spPr bwMode="auto">
            <a:xfrm>
              <a:off x="4652" y="9769"/>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99" name="Group 99"/>
          <p:cNvGrpSpPr>
            <a:grpSpLocks noChangeAspect="1"/>
          </p:cNvGrpSpPr>
          <p:nvPr/>
        </p:nvGrpSpPr>
        <p:grpSpPr bwMode="auto">
          <a:xfrm>
            <a:off x="4716463" y="4016375"/>
            <a:ext cx="3887787" cy="2652713"/>
            <a:chOff x="3009" y="8216"/>
            <a:chExt cx="2736" cy="1697"/>
          </a:xfrm>
        </p:grpSpPr>
        <p:sp>
          <p:nvSpPr>
            <p:cNvPr id="101384" name="AutoShape 100"/>
            <p:cNvSpPr>
              <a:spLocks noChangeAspect="1" noChangeArrowheads="1"/>
            </p:cNvSpPr>
            <p:nvPr/>
          </p:nvSpPr>
          <p:spPr bwMode="auto">
            <a:xfrm>
              <a:off x="3009" y="8216"/>
              <a:ext cx="2736"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5" name="Rectangle 101"/>
            <p:cNvSpPr>
              <a:spLocks noChangeArrowheads="1"/>
            </p:cNvSpPr>
            <p:nvPr/>
          </p:nvSpPr>
          <p:spPr bwMode="auto">
            <a:xfrm>
              <a:off x="3644" y="9578"/>
              <a:ext cx="158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4.</a:t>
              </a:r>
              <a:r>
                <a:rPr lang="zh-CN" altLang="en-US" sz="2000">
                  <a:latin typeface="Times New Roman" panose="02020603050405020304" pitchFamily="18" charset="0"/>
                </a:rPr>
                <a:t>误差项不独立</a:t>
              </a:r>
              <a:endParaRPr lang="zh-CN" altLang="en-US" sz="2000"/>
            </a:p>
          </p:txBody>
        </p:sp>
        <p:sp>
          <p:nvSpPr>
            <p:cNvPr id="101386" name="Line 102"/>
            <p:cNvSpPr>
              <a:spLocks noChangeShapeType="1"/>
            </p:cNvSpPr>
            <p:nvPr/>
          </p:nvSpPr>
          <p:spPr bwMode="auto">
            <a:xfrm>
              <a:off x="3009" y="8882"/>
              <a:ext cx="273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7" name="Oval 103"/>
            <p:cNvSpPr>
              <a:spLocks noChangeArrowheads="1"/>
            </p:cNvSpPr>
            <p:nvPr/>
          </p:nvSpPr>
          <p:spPr bwMode="auto">
            <a:xfrm>
              <a:off x="3068"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8" name="Oval 104"/>
            <p:cNvSpPr>
              <a:spLocks noChangeArrowheads="1"/>
            </p:cNvSpPr>
            <p:nvPr/>
          </p:nvSpPr>
          <p:spPr bwMode="auto">
            <a:xfrm>
              <a:off x="3212"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9" name="Oval 105"/>
            <p:cNvSpPr>
              <a:spLocks noChangeArrowheads="1"/>
            </p:cNvSpPr>
            <p:nvPr/>
          </p:nvSpPr>
          <p:spPr bwMode="auto">
            <a:xfrm>
              <a:off x="3356"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0" name="Oval 106"/>
            <p:cNvSpPr>
              <a:spLocks noChangeArrowheads="1"/>
            </p:cNvSpPr>
            <p:nvPr/>
          </p:nvSpPr>
          <p:spPr bwMode="auto">
            <a:xfrm>
              <a:off x="3212"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1" name="Oval 107"/>
            <p:cNvSpPr>
              <a:spLocks noChangeArrowheads="1"/>
            </p:cNvSpPr>
            <p:nvPr/>
          </p:nvSpPr>
          <p:spPr bwMode="auto">
            <a:xfrm>
              <a:off x="3356" y="8835"/>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2" name="Oval 108"/>
            <p:cNvSpPr>
              <a:spLocks noChangeArrowheads="1"/>
            </p:cNvSpPr>
            <p:nvPr/>
          </p:nvSpPr>
          <p:spPr bwMode="auto">
            <a:xfrm>
              <a:off x="3500" y="8835"/>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3" name="Oval 109"/>
            <p:cNvSpPr>
              <a:spLocks noChangeArrowheads="1"/>
            </p:cNvSpPr>
            <p:nvPr/>
          </p:nvSpPr>
          <p:spPr bwMode="auto">
            <a:xfrm>
              <a:off x="4076"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4" name="Oval 110"/>
            <p:cNvSpPr>
              <a:spLocks noChangeArrowheads="1"/>
            </p:cNvSpPr>
            <p:nvPr/>
          </p:nvSpPr>
          <p:spPr bwMode="auto">
            <a:xfrm>
              <a:off x="3644" y="8711"/>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5" name="Oval 111"/>
            <p:cNvSpPr>
              <a:spLocks noChangeArrowheads="1"/>
            </p:cNvSpPr>
            <p:nvPr/>
          </p:nvSpPr>
          <p:spPr bwMode="auto">
            <a:xfrm>
              <a:off x="3788" y="8835"/>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6" name="Oval 112"/>
            <p:cNvSpPr>
              <a:spLocks noChangeArrowheads="1"/>
            </p:cNvSpPr>
            <p:nvPr/>
          </p:nvSpPr>
          <p:spPr bwMode="auto">
            <a:xfrm>
              <a:off x="3644" y="8959"/>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7" name="Oval 113"/>
            <p:cNvSpPr>
              <a:spLocks noChangeArrowheads="1"/>
            </p:cNvSpPr>
            <p:nvPr/>
          </p:nvSpPr>
          <p:spPr bwMode="auto">
            <a:xfrm>
              <a:off x="3788"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8" name="Oval 114"/>
            <p:cNvSpPr>
              <a:spLocks noChangeArrowheads="1"/>
            </p:cNvSpPr>
            <p:nvPr/>
          </p:nvSpPr>
          <p:spPr bwMode="auto">
            <a:xfrm>
              <a:off x="3932" y="8959"/>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99" name="Oval 115"/>
            <p:cNvSpPr>
              <a:spLocks noChangeArrowheads="1"/>
            </p:cNvSpPr>
            <p:nvPr/>
          </p:nvSpPr>
          <p:spPr bwMode="auto">
            <a:xfrm>
              <a:off x="3932"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0" name="Oval 116"/>
            <p:cNvSpPr>
              <a:spLocks noChangeArrowheads="1"/>
            </p:cNvSpPr>
            <p:nvPr/>
          </p:nvSpPr>
          <p:spPr bwMode="auto">
            <a:xfrm>
              <a:off x="3932"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1" name="Oval 117"/>
            <p:cNvSpPr>
              <a:spLocks noChangeArrowheads="1"/>
            </p:cNvSpPr>
            <p:nvPr/>
          </p:nvSpPr>
          <p:spPr bwMode="auto">
            <a:xfrm>
              <a:off x="4076" y="9330"/>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2" name="Oval 118"/>
            <p:cNvSpPr>
              <a:spLocks noChangeArrowheads="1"/>
            </p:cNvSpPr>
            <p:nvPr/>
          </p:nvSpPr>
          <p:spPr bwMode="auto">
            <a:xfrm>
              <a:off x="4220" y="9454"/>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3" name="Oval 119"/>
            <p:cNvSpPr>
              <a:spLocks noChangeArrowheads="1"/>
            </p:cNvSpPr>
            <p:nvPr/>
          </p:nvSpPr>
          <p:spPr bwMode="auto">
            <a:xfrm>
              <a:off x="4508" y="9330"/>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4" name="Oval 120"/>
            <p:cNvSpPr>
              <a:spLocks noChangeArrowheads="1"/>
            </p:cNvSpPr>
            <p:nvPr/>
          </p:nvSpPr>
          <p:spPr bwMode="auto">
            <a:xfrm>
              <a:off x="4364" y="9330"/>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5" name="Oval 121"/>
            <p:cNvSpPr>
              <a:spLocks noChangeArrowheads="1"/>
            </p:cNvSpPr>
            <p:nvPr/>
          </p:nvSpPr>
          <p:spPr bwMode="auto">
            <a:xfrm>
              <a:off x="4508"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6" name="Oval 122"/>
            <p:cNvSpPr>
              <a:spLocks noChangeArrowheads="1"/>
            </p:cNvSpPr>
            <p:nvPr/>
          </p:nvSpPr>
          <p:spPr bwMode="auto">
            <a:xfrm>
              <a:off x="4652"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7" name="Oval 123"/>
            <p:cNvSpPr>
              <a:spLocks noChangeArrowheads="1"/>
            </p:cNvSpPr>
            <p:nvPr/>
          </p:nvSpPr>
          <p:spPr bwMode="auto">
            <a:xfrm>
              <a:off x="4508"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8" name="Oval 124"/>
            <p:cNvSpPr>
              <a:spLocks noChangeArrowheads="1"/>
            </p:cNvSpPr>
            <p:nvPr/>
          </p:nvSpPr>
          <p:spPr bwMode="auto">
            <a:xfrm>
              <a:off x="4652"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9" name="Oval 125"/>
            <p:cNvSpPr>
              <a:spLocks noChangeArrowheads="1"/>
            </p:cNvSpPr>
            <p:nvPr/>
          </p:nvSpPr>
          <p:spPr bwMode="auto">
            <a:xfrm>
              <a:off x="4796"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0" name="Oval 126"/>
            <p:cNvSpPr>
              <a:spLocks noChangeArrowheads="1"/>
            </p:cNvSpPr>
            <p:nvPr/>
          </p:nvSpPr>
          <p:spPr bwMode="auto">
            <a:xfrm>
              <a:off x="4652" y="8959"/>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1" name="Oval 127"/>
            <p:cNvSpPr>
              <a:spLocks noChangeArrowheads="1"/>
            </p:cNvSpPr>
            <p:nvPr/>
          </p:nvSpPr>
          <p:spPr bwMode="auto">
            <a:xfrm>
              <a:off x="4796" y="8835"/>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2" name="Oval 128"/>
            <p:cNvSpPr>
              <a:spLocks noChangeArrowheads="1"/>
            </p:cNvSpPr>
            <p:nvPr/>
          </p:nvSpPr>
          <p:spPr bwMode="auto">
            <a:xfrm>
              <a:off x="4940" y="8835"/>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3" name="Oval 129"/>
            <p:cNvSpPr>
              <a:spLocks noChangeArrowheads="1"/>
            </p:cNvSpPr>
            <p:nvPr/>
          </p:nvSpPr>
          <p:spPr bwMode="auto">
            <a:xfrm>
              <a:off x="4796" y="8959"/>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4" name="Oval 130"/>
            <p:cNvSpPr>
              <a:spLocks noChangeArrowheads="1"/>
            </p:cNvSpPr>
            <p:nvPr/>
          </p:nvSpPr>
          <p:spPr bwMode="auto">
            <a:xfrm>
              <a:off x="5084" y="8711"/>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5" name="Oval 131"/>
            <p:cNvSpPr>
              <a:spLocks noChangeArrowheads="1"/>
            </p:cNvSpPr>
            <p:nvPr/>
          </p:nvSpPr>
          <p:spPr bwMode="auto">
            <a:xfrm>
              <a:off x="4940" y="8587"/>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6" name="Oval 132"/>
            <p:cNvSpPr>
              <a:spLocks noChangeArrowheads="1"/>
            </p:cNvSpPr>
            <p:nvPr/>
          </p:nvSpPr>
          <p:spPr bwMode="auto">
            <a:xfrm>
              <a:off x="5084" y="8587"/>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7" name="Oval 133"/>
            <p:cNvSpPr>
              <a:spLocks noChangeArrowheads="1"/>
            </p:cNvSpPr>
            <p:nvPr/>
          </p:nvSpPr>
          <p:spPr bwMode="auto">
            <a:xfrm>
              <a:off x="5372" y="8835"/>
              <a:ext cx="36" cy="35"/>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8" name="Oval 134"/>
            <p:cNvSpPr>
              <a:spLocks noChangeArrowheads="1"/>
            </p:cNvSpPr>
            <p:nvPr/>
          </p:nvSpPr>
          <p:spPr bwMode="auto">
            <a:xfrm>
              <a:off x="5228" y="8835"/>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19" name="Oval 135"/>
            <p:cNvSpPr>
              <a:spLocks noChangeArrowheads="1"/>
            </p:cNvSpPr>
            <p:nvPr/>
          </p:nvSpPr>
          <p:spPr bwMode="auto">
            <a:xfrm>
              <a:off x="5228" y="8711"/>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0" name="Oval 136"/>
            <p:cNvSpPr>
              <a:spLocks noChangeArrowheads="1"/>
            </p:cNvSpPr>
            <p:nvPr/>
          </p:nvSpPr>
          <p:spPr bwMode="auto">
            <a:xfrm>
              <a:off x="5228"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1" name="Oval 137"/>
            <p:cNvSpPr>
              <a:spLocks noChangeArrowheads="1"/>
            </p:cNvSpPr>
            <p:nvPr/>
          </p:nvSpPr>
          <p:spPr bwMode="auto">
            <a:xfrm>
              <a:off x="5372" y="8959"/>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2" name="Oval 138"/>
            <p:cNvSpPr>
              <a:spLocks noChangeArrowheads="1"/>
            </p:cNvSpPr>
            <p:nvPr/>
          </p:nvSpPr>
          <p:spPr bwMode="auto">
            <a:xfrm>
              <a:off x="5228" y="8959"/>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3" name="Oval 139"/>
            <p:cNvSpPr>
              <a:spLocks noChangeArrowheads="1"/>
            </p:cNvSpPr>
            <p:nvPr/>
          </p:nvSpPr>
          <p:spPr bwMode="auto">
            <a:xfrm>
              <a:off x="5516" y="9083"/>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4" name="Oval 140"/>
            <p:cNvSpPr>
              <a:spLocks noChangeArrowheads="1"/>
            </p:cNvSpPr>
            <p:nvPr/>
          </p:nvSpPr>
          <p:spPr bwMode="auto">
            <a:xfrm>
              <a:off x="5372"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5" name="Oval 141"/>
            <p:cNvSpPr>
              <a:spLocks noChangeArrowheads="1"/>
            </p:cNvSpPr>
            <p:nvPr/>
          </p:nvSpPr>
          <p:spPr bwMode="auto">
            <a:xfrm>
              <a:off x="5660" y="9330"/>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6" name="Oval 142"/>
            <p:cNvSpPr>
              <a:spLocks noChangeArrowheads="1"/>
            </p:cNvSpPr>
            <p:nvPr/>
          </p:nvSpPr>
          <p:spPr bwMode="auto">
            <a:xfrm>
              <a:off x="5516"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7" name="Oval 143"/>
            <p:cNvSpPr>
              <a:spLocks noChangeArrowheads="1"/>
            </p:cNvSpPr>
            <p:nvPr/>
          </p:nvSpPr>
          <p:spPr bwMode="auto">
            <a:xfrm>
              <a:off x="5660" y="9207"/>
              <a:ext cx="36" cy="33"/>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28" name="Oval 144"/>
            <p:cNvSpPr>
              <a:spLocks noChangeArrowheads="1"/>
            </p:cNvSpPr>
            <p:nvPr/>
          </p:nvSpPr>
          <p:spPr bwMode="auto">
            <a:xfrm>
              <a:off x="5516" y="9330"/>
              <a:ext cx="36" cy="34"/>
            </a:xfrm>
            <a:prstGeom prst="ellipse">
              <a:avLst/>
            </a:prstGeom>
            <a:solidFill>
              <a:srgbClr val="000000"/>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3652346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dissolve">
                                      <p:cBhvr>
                                        <p:cTn id="22"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1042988" y="404813"/>
            <a:ext cx="6192837" cy="576262"/>
          </a:xfrm>
        </p:spPr>
        <p:txBody>
          <a:bodyPr/>
          <a:lstStyle/>
          <a:p>
            <a:r>
              <a:rPr lang="zh-CN" altLang="en-US" smtClean="0"/>
              <a:t>残差分析</a:t>
            </a:r>
            <a:r>
              <a:rPr lang="en-US" altLang="zh-CN" smtClean="0"/>
              <a:t>(</a:t>
            </a:r>
            <a:r>
              <a:rPr lang="zh-CN" altLang="en-US" smtClean="0"/>
              <a:t>回归诊断</a:t>
            </a:r>
            <a:r>
              <a:rPr lang="en-US" altLang="zh-CN" smtClean="0"/>
              <a:t>)</a:t>
            </a:r>
          </a:p>
        </p:txBody>
      </p:sp>
      <p:sp>
        <p:nvSpPr>
          <p:cNvPr id="103427" name="内容占位符 2"/>
          <p:cNvSpPr>
            <a:spLocks noGrp="1"/>
          </p:cNvSpPr>
          <p:nvPr>
            <p:ph idx="1"/>
          </p:nvPr>
        </p:nvSpPr>
        <p:spPr/>
        <p:txBody>
          <a:bodyPr/>
          <a:lstStyle/>
          <a:p>
            <a:r>
              <a:rPr lang="zh-CN" altLang="en-US" smtClean="0"/>
              <a:t>对于一元线性回归来说</a:t>
            </a:r>
            <a:r>
              <a:rPr lang="en-US" altLang="zh-CN" smtClean="0"/>
              <a:t>,</a:t>
            </a:r>
            <a:r>
              <a:rPr lang="zh-CN" altLang="en-US" smtClean="0"/>
              <a:t>关于 </a:t>
            </a:r>
            <a:r>
              <a:rPr lang="en-US" altLang="zh-CN" smtClean="0"/>
              <a:t>x </a:t>
            </a:r>
            <a:r>
              <a:rPr lang="zh-CN" altLang="en-US" smtClean="0"/>
              <a:t>的残差图和关于预测值的残差图提供了同样的信息</a:t>
            </a:r>
            <a:r>
              <a:rPr lang="en-US" altLang="zh-CN" smtClean="0"/>
              <a:t>.</a:t>
            </a:r>
          </a:p>
          <a:p>
            <a:endParaRPr lang="en-US" altLang="zh-CN" smtClean="0"/>
          </a:p>
          <a:p>
            <a:r>
              <a:rPr lang="zh-CN" altLang="en-US" smtClean="0"/>
              <a:t>对于多元线性回归分析</a:t>
            </a:r>
            <a:r>
              <a:rPr lang="en-US" altLang="zh-CN" smtClean="0"/>
              <a:t>,</a:t>
            </a:r>
            <a:r>
              <a:rPr lang="zh-CN" altLang="en-US" smtClean="0"/>
              <a:t>由于有一个以上的自变量</a:t>
            </a:r>
            <a:r>
              <a:rPr lang="en-US" altLang="zh-CN" smtClean="0"/>
              <a:t>,</a:t>
            </a:r>
            <a:r>
              <a:rPr lang="zh-CN" altLang="en-US" smtClean="0"/>
              <a:t>所以一般采用关于预测值的残差图</a:t>
            </a:r>
            <a:r>
              <a:rPr lang="en-US" altLang="zh-CN" smtClean="0"/>
              <a:t>.</a:t>
            </a:r>
          </a:p>
          <a:p>
            <a:endParaRPr lang="zh-CN" altLang="en-US" smtClean="0"/>
          </a:p>
        </p:txBody>
      </p:sp>
    </p:spTree>
    <p:extLst>
      <p:ext uri="{BB962C8B-B14F-4D97-AF65-F5344CB8AC3E}">
        <p14:creationId xmlns:p14="http://schemas.microsoft.com/office/powerpoint/2010/main" val="32344873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1042988" y="404813"/>
            <a:ext cx="6337300" cy="576262"/>
          </a:xfrm>
        </p:spPr>
        <p:txBody>
          <a:bodyPr/>
          <a:lstStyle/>
          <a:p>
            <a:r>
              <a:rPr lang="zh-CN" altLang="en-US" smtClean="0"/>
              <a:t>线性回归的应用（估计和预测）</a:t>
            </a:r>
          </a:p>
        </p:txBody>
      </p:sp>
      <p:sp>
        <p:nvSpPr>
          <p:cNvPr id="104451" name="内容占位符 2"/>
          <p:cNvSpPr>
            <a:spLocks noGrp="1"/>
          </p:cNvSpPr>
          <p:nvPr>
            <p:ph idx="1"/>
          </p:nvPr>
        </p:nvSpPr>
        <p:spPr>
          <a:xfrm>
            <a:off x="250825" y="1341438"/>
            <a:ext cx="3313113" cy="4608512"/>
          </a:xfrm>
        </p:spPr>
        <p:txBody>
          <a:bodyPr/>
          <a:lstStyle/>
          <a:p>
            <a:r>
              <a:rPr lang="zh-CN" altLang="en-US" smtClean="0"/>
              <a:t>示例：有</a:t>
            </a:r>
            <a:r>
              <a:rPr lang="en-US" altLang="zh-CN" smtClean="0"/>
              <a:t>10</a:t>
            </a:r>
            <a:r>
              <a:rPr lang="zh-CN" altLang="en-US" smtClean="0"/>
              <a:t>个同类企业的生产性固定资产价值</a:t>
            </a:r>
            <a:r>
              <a:rPr lang="en-US" altLang="zh-CN" smtClean="0"/>
              <a:t>(X)</a:t>
            </a:r>
            <a:r>
              <a:rPr lang="zh-CN" altLang="en-US" smtClean="0"/>
              <a:t>和工业总产值</a:t>
            </a:r>
            <a:r>
              <a:rPr lang="en-US" altLang="zh-CN" smtClean="0"/>
              <a:t>(Y )</a:t>
            </a:r>
            <a:r>
              <a:rPr lang="zh-CN" altLang="en-US" smtClean="0"/>
              <a:t>资料如表所示。</a:t>
            </a:r>
          </a:p>
        </p:txBody>
      </p:sp>
      <p:pic>
        <p:nvPicPr>
          <p:cNvPr id="10445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343025"/>
            <a:ext cx="48006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0664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1042988" y="404813"/>
            <a:ext cx="6337300" cy="576262"/>
          </a:xfrm>
        </p:spPr>
        <p:txBody>
          <a:bodyPr/>
          <a:lstStyle/>
          <a:p>
            <a:r>
              <a:rPr lang="zh-CN" altLang="en-US" smtClean="0"/>
              <a:t>线性回归的应用（估计和预测）</a:t>
            </a:r>
          </a:p>
        </p:txBody>
      </p:sp>
      <p:sp>
        <p:nvSpPr>
          <p:cNvPr id="19459" name="内容占位符 2"/>
          <p:cNvSpPr>
            <a:spLocks noGrp="1"/>
          </p:cNvSpPr>
          <p:nvPr>
            <p:ph idx="1"/>
          </p:nvPr>
        </p:nvSpPr>
        <p:spPr>
          <a:xfrm>
            <a:off x="179388" y="1341438"/>
            <a:ext cx="8569325" cy="4608512"/>
          </a:xfrm>
        </p:spPr>
        <p:txBody>
          <a:bodyPr/>
          <a:lstStyle/>
          <a:p>
            <a:pPr>
              <a:defRPr/>
            </a:pPr>
            <a:r>
              <a:rPr lang="en-US" altLang="zh-CN" sz="2000" dirty="0" smtClean="0"/>
              <a:t>R</a:t>
            </a:r>
            <a:r>
              <a:rPr lang="zh-CN" altLang="en-US" sz="2000" dirty="0" smtClean="0"/>
              <a:t>语言分析：</a:t>
            </a:r>
            <a:endParaRPr lang="en-US" altLang="zh-CN" sz="2000" dirty="0" smtClean="0"/>
          </a:p>
          <a:p>
            <a:pPr marL="0" indent="0">
              <a:buFont typeface="Wingdings" panose="05000000000000000000" pitchFamily="2" charset="2"/>
              <a:buNone/>
              <a:defRPr/>
            </a:pPr>
            <a:r>
              <a:rPr lang="es-ES" altLang="zh-CN" sz="2000" dirty="0" smtClean="0"/>
              <a:t>x &lt;- c(318, 910, 200, 409, 425, 502, 314, 1210, 1022, 1225)</a:t>
            </a:r>
          </a:p>
          <a:p>
            <a:pPr marL="0" indent="0">
              <a:buFont typeface="Wingdings" panose="05000000000000000000" pitchFamily="2" charset="2"/>
              <a:buNone/>
              <a:defRPr/>
            </a:pPr>
            <a:r>
              <a:rPr lang="es-ES" altLang="zh-CN" sz="2000" dirty="0" smtClean="0"/>
              <a:t>y &lt;- c(524, 1019, 638, 815, 913, 928, 605, 1516, 1219, 1624)</a:t>
            </a:r>
          </a:p>
          <a:p>
            <a:pPr marL="0" indent="0">
              <a:buFont typeface="Wingdings" panose="05000000000000000000" pitchFamily="2" charset="2"/>
              <a:buNone/>
              <a:defRPr/>
            </a:pPr>
            <a:r>
              <a:rPr lang="es-ES" altLang="zh-CN" sz="2000" dirty="0" smtClean="0"/>
              <a:t>plot(x, y)</a:t>
            </a:r>
          </a:p>
          <a:p>
            <a:pPr marL="0" indent="0">
              <a:buFont typeface="Wingdings" panose="05000000000000000000" pitchFamily="2" charset="2"/>
              <a:buNone/>
              <a:defRPr/>
            </a:pPr>
            <a:r>
              <a:rPr lang="en-US" altLang="zh-CN" sz="2000" dirty="0" smtClean="0"/>
              <a:t>lm.reg&lt;-lm(y~1+x)</a:t>
            </a:r>
          </a:p>
          <a:p>
            <a:pPr marL="0" indent="0">
              <a:buFont typeface="Wingdings" panose="05000000000000000000" pitchFamily="2" charset="2"/>
              <a:buNone/>
              <a:defRPr/>
            </a:pPr>
            <a:r>
              <a:rPr lang="en-US" altLang="zh-CN" sz="2000" dirty="0" smtClean="0"/>
              <a:t>summary(lm.reg)</a:t>
            </a:r>
          </a:p>
          <a:p>
            <a:pPr marL="0" indent="0">
              <a:buFont typeface="Wingdings" panose="05000000000000000000" pitchFamily="2" charset="2"/>
              <a:buNone/>
              <a:defRPr/>
            </a:pPr>
            <a:r>
              <a:rPr lang="en-US" altLang="zh-CN" sz="2000" dirty="0" err="1" smtClean="0"/>
              <a:t>confint</a:t>
            </a:r>
            <a:r>
              <a:rPr lang="en-US" altLang="zh-CN" sz="2000" dirty="0" smtClean="0"/>
              <a:t>(lm.reg, level=0.95)</a:t>
            </a:r>
          </a:p>
          <a:p>
            <a:pPr marL="0" indent="0">
              <a:buFont typeface="Wingdings" panose="05000000000000000000" pitchFamily="2" charset="2"/>
              <a:buNone/>
              <a:defRPr/>
            </a:pPr>
            <a:endParaRPr lang="zh-CN" altLang="en-US" sz="2000" dirty="0" smtClean="0"/>
          </a:p>
        </p:txBody>
      </p:sp>
      <p:pic>
        <p:nvPicPr>
          <p:cNvPr id="1054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781300"/>
            <a:ext cx="4876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0257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1042988" y="404813"/>
            <a:ext cx="6337300" cy="576262"/>
          </a:xfrm>
        </p:spPr>
        <p:txBody>
          <a:bodyPr/>
          <a:lstStyle/>
          <a:p>
            <a:r>
              <a:rPr lang="zh-CN" altLang="en-US" smtClean="0"/>
              <a:t>线性回归的应用（估计和预测）</a:t>
            </a:r>
          </a:p>
        </p:txBody>
      </p:sp>
      <p:sp>
        <p:nvSpPr>
          <p:cNvPr id="19459" name="内容占位符 2"/>
          <p:cNvSpPr>
            <a:spLocks noGrp="1"/>
          </p:cNvSpPr>
          <p:nvPr>
            <p:ph idx="1"/>
          </p:nvPr>
        </p:nvSpPr>
        <p:spPr>
          <a:xfrm>
            <a:off x="250825" y="1341438"/>
            <a:ext cx="8642350" cy="4608512"/>
          </a:xfrm>
        </p:spPr>
        <p:txBody>
          <a:bodyPr/>
          <a:lstStyle/>
          <a:p>
            <a:pPr>
              <a:defRPr/>
            </a:pPr>
            <a:r>
              <a:rPr lang="zh-CN" altLang="en-US" sz="2000" dirty="0" smtClean="0"/>
              <a:t>得到了回归方程</a:t>
            </a:r>
            <a:r>
              <a:rPr lang="en-US" altLang="zh-CN" sz="2000" dirty="0" smtClean="0"/>
              <a:t>, </a:t>
            </a:r>
            <a:r>
              <a:rPr lang="zh-CN" altLang="en-US" sz="2000" dirty="0" smtClean="0"/>
              <a:t>还可以对误差项独立同正态分布的假设进行检验</a:t>
            </a:r>
            <a:r>
              <a:rPr lang="en-US" altLang="zh-CN" sz="2000" dirty="0" smtClean="0"/>
              <a:t>.</a:t>
            </a:r>
          </a:p>
          <a:p>
            <a:pPr marL="0" indent="0">
              <a:buFont typeface="Wingdings" panose="05000000000000000000" pitchFamily="2" charset="2"/>
              <a:buNone/>
              <a:defRPr/>
            </a:pPr>
            <a:r>
              <a:rPr lang="da-DK" altLang="zh-CN" sz="2000" dirty="0" smtClean="0"/>
              <a:t>op&lt;-par(mfrow=c(2, 2))</a:t>
            </a:r>
          </a:p>
          <a:p>
            <a:pPr marL="0" indent="0">
              <a:buFont typeface="Wingdings" panose="05000000000000000000" pitchFamily="2" charset="2"/>
              <a:buNone/>
              <a:defRPr/>
            </a:pPr>
            <a:r>
              <a:rPr lang="da-DK" altLang="zh-CN" sz="2000" dirty="0" smtClean="0"/>
              <a:t>plot(lm.reg)</a:t>
            </a:r>
          </a:p>
          <a:p>
            <a:pPr marL="0" indent="0">
              <a:buFont typeface="Wingdings" panose="05000000000000000000" pitchFamily="2" charset="2"/>
              <a:buNone/>
              <a:defRPr/>
            </a:pPr>
            <a:r>
              <a:rPr lang="da-DK" altLang="zh-CN" sz="2000" dirty="0" smtClean="0"/>
              <a:t>par(op)</a:t>
            </a:r>
            <a:endParaRPr lang="zh-CN" altLang="en-US" sz="2000" dirty="0" smtClean="0"/>
          </a:p>
        </p:txBody>
      </p:sp>
      <p:pic>
        <p:nvPicPr>
          <p:cNvPr id="10650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708275"/>
            <a:ext cx="61277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文本框 2"/>
          <p:cNvSpPr txBox="1">
            <a:spLocks noChangeArrowheads="1"/>
          </p:cNvSpPr>
          <p:nvPr/>
        </p:nvSpPr>
        <p:spPr bwMode="auto">
          <a:xfrm>
            <a:off x="250825" y="3068638"/>
            <a:ext cx="1873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拟合值</a:t>
            </a:r>
            <a:r>
              <a:rPr lang="en-US" altLang="zh-CN" sz="1600"/>
              <a:t>^y</a:t>
            </a:r>
            <a:r>
              <a:rPr lang="zh-CN" altLang="en-US" sz="1600"/>
              <a:t>对残差的图形</a:t>
            </a:r>
            <a:r>
              <a:rPr lang="en-US" altLang="zh-CN" sz="1600"/>
              <a:t>, </a:t>
            </a:r>
            <a:r>
              <a:rPr lang="zh-CN" altLang="en-US" sz="1600"/>
              <a:t>数据点都基本均匀地分布在直线</a:t>
            </a:r>
            <a:r>
              <a:rPr lang="en-US" altLang="zh-CN" sz="1600"/>
              <a:t>y=0</a:t>
            </a:r>
            <a:r>
              <a:rPr lang="zh-CN" altLang="en-US" sz="1600"/>
              <a:t>的两侧</a:t>
            </a:r>
            <a:r>
              <a:rPr lang="en-US" altLang="zh-CN" sz="1600"/>
              <a:t>, </a:t>
            </a:r>
            <a:r>
              <a:rPr lang="zh-CN" altLang="en-US" sz="1600"/>
              <a:t>无明显趋势</a:t>
            </a:r>
            <a:r>
              <a:rPr lang="en-US" altLang="zh-CN" sz="1600"/>
              <a:t>;</a:t>
            </a:r>
            <a:endParaRPr lang="zh-CN" altLang="en-US" sz="1600"/>
          </a:p>
        </p:txBody>
      </p:sp>
      <p:sp>
        <p:nvSpPr>
          <p:cNvPr id="106502" name="文本框 3"/>
          <p:cNvSpPr txBox="1">
            <a:spLocks noChangeArrowheads="1"/>
          </p:cNvSpPr>
          <p:nvPr/>
        </p:nvSpPr>
        <p:spPr bwMode="auto">
          <a:xfrm>
            <a:off x="6011863" y="1811338"/>
            <a:ext cx="24479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t>Normal QQ-plot</a:t>
            </a:r>
            <a:r>
              <a:rPr lang="zh-CN" altLang="en-US" sz="1600"/>
              <a:t>图中数据点分布趋于一条直线</a:t>
            </a:r>
            <a:r>
              <a:rPr lang="en-US" altLang="zh-CN" sz="1600"/>
              <a:t>, </a:t>
            </a:r>
            <a:r>
              <a:rPr lang="zh-CN" altLang="en-US" sz="1600"/>
              <a:t>说明残差是服从正态分布的。</a:t>
            </a:r>
          </a:p>
        </p:txBody>
      </p:sp>
      <p:sp>
        <p:nvSpPr>
          <p:cNvPr id="106503" name="文本框 4"/>
          <p:cNvSpPr txBox="1">
            <a:spLocks noChangeArrowheads="1"/>
          </p:cNvSpPr>
          <p:nvPr/>
        </p:nvSpPr>
        <p:spPr bwMode="auto">
          <a:xfrm>
            <a:off x="34925" y="5649913"/>
            <a:ext cx="26654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图显示了标准化残差</a:t>
            </a:r>
            <a:r>
              <a:rPr lang="en-US" altLang="zh-CN" sz="1600"/>
              <a:t>(standardized residuals)</a:t>
            </a:r>
            <a:r>
              <a:rPr lang="zh-CN" altLang="en-US" sz="1600"/>
              <a:t>的平方根的分布情况</a:t>
            </a:r>
            <a:r>
              <a:rPr lang="en-US" altLang="zh-CN" sz="1600"/>
              <a:t>. </a:t>
            </a:r>
            <a:r>
              <a:rPr lang="zh-CN" altLang="en-US" sz="1600"/>
              <a:t>最高点为残差最大值点</a:t>
            </a:r>
            <a:r>
              <a:rPr lang="en-US" altLang="zh-CN" sz="1600"/>
              <a:t>;</a:t>
            </a:r>
            <a:endParaRPr lang="zh-CN" altLang="en-US" sz="1600"/>
          </a:p>
        </p:txBody>
      </p:sp>
      <p:sp>
        <p:nvSpPr>
          <p:cNvPr id="106504" name="文本框 5"/>
          <p:cNvSpPr txBox="1">
            <a:spLocks noChangeArrowheads="1"/>
          </p:cNvSpPr>
          <p:nvPr/>
        </p:nvSpPr>
        <p:spPr bwMode="auto">
          <a:xfrm>
            <a:off x="5724525" y="6189663"/>
            <a:ext cx="2887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t>Cook</a:t>
            </a:r>
            <a:r>
              <a:rPr lang="zh-CN" altLang="en-US" sz="1600"/>
              <a:t>距离</a:t>
            </a:r>
            <a:r>
              <a:rPr lang="en-US" altLang="zh-CN" sz="1600"/>
              <a:t>(Cook's distance)</a:t>
            </a:r>
            <a:r>
              <a:rPr lang="zh-CN" altLang="en-US" sz="1600"/>
              <a:t>图显示了对回归的影响点</a:t>
            </a:r>
            <a:r>
              <a:rPr lang="en-US" altLang="zh-CN" sz="1600"/>
              <a:t>.</a:t>
            </a:r>
            <a:endParaRPr lang="zh-CN" altLang="en-US" sz="1600"/>
          </a:p>
        </p:txBody>
      </p:sp>
      <p:sp>
        <p:nvSpPr>
          <p:cNvPr id="106505" name="右箭头 6"/>
          <p:cNvSpPr>
            <a:spLocks noChangeArrowheads="1"/>
          </p:cNvSpPr>
          <p:nvPr/>
        </p:nvSpPr>
        <p:spPr bwMode="auto">
          <a:xfrm>
            <a:off x="2124075" y="3429000"/>
            <a:ext cx="144463" cy="215900"/>
          </a:xfrm>
          <a:prstGeom prst="rightArrow">
            <a:avLst>
              <a:gd name="adj1" fmla="val 50000"/>
              <a:gd name="adj2" fmla="val 50000"/>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106506" name="右箭头 7"/>
          <p:cNvSpPr>
            <a:spLocks noChangeArrowheads="1"/>
          </p:cNvSpPr>
          <p:nvPr/>
        </p:nvSpPr>
        <p:spPr bwMode="auto">
          <a:xfrm>
            <a:off x="1908175" y="5362575"/>
            <a:ext cx="323850" cy="144463"/>
          </a:xfrm>
          <a:prstGeom prst="rightArrow">
            <a:avLst>
              <a:gd name="adj1" fmla="val 50000"/>
              <a:gd name="adj2" fmla="val 49879"/>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106507" name="下箭头 8"/>
          <p:cNvSpPr>
            <a:spLocks noChangeArrowheads="1"/>
          </p:cNvSpPr>
          <p:nvPr/>
        </p:nvSpPr>
        <p:spPr bwMode="auto">
          <a:xfrm>
            <a:off x="7812088" y="2681288"/>
            <a:ext cx="144462" cy="244475"/>
          </a:xfrm>
          <a:prstGeom prst="downArrow">
            <a:avLst>
              <a:gd name="adj1" fmla="val 50000"/>
              <a:gd name="adj2" fmla="val 50009"/>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106508" name="下箭头 9"/>
          <p:cNvSpPr>
            <a:spLocks noChangeArrowheads="1"/>
          </p:cNvSpPr>
          <p:nvPr/>
        </p:nvSpPr>
        <p:spPr bwMode="auto">
          <a:xfrm flipV="1">
            <a:off x="7956550" y="5899150"/>
            <a:ext cx="144463" cy="193675"/>
          </a:xfrm>
          <a:prstGeom prst="downArrow">
            <a:avLst>
              <a:gd name="adj1" fmla="val 50000"/>
              <a:gd name="adj2" fmla="val 49846"/>
            </a:avLst>
          </a:prstGeom>
          <a:solidFill>
            <a:schemeClr val="bg1"/>
          </a:solidFill>
          <a:ln w="9525" algn="ctr">
            <a:solidFill>
              <a:srgbClr val="FF00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4418949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1042988" y="404813"/>
            <a:ext cx="6337300" cy="576262"/>
          </a:xfrm>
        </p:spPr>
        <p:txBody>
          <a:bodyPr/>
          <a:lstStyle/>
          <a:p>
            <a:r>
              <a:rPr lang="zh-CN" altLang="en-US" smtClean="0"/>
              <a:t>线性回归的应用（估计和预测）</a:t>
            </a:r>
          </a:p>
        </p:txBody>
      </p:sp>
      <p:sp>
        <p:nvSpPr>
          <p:cNvPr id="19459" name="内容占位符 2"/>
          <p:cNvSpPr>
            <a:spLocks noGrp="1"/>
          </p:cNvSpPr>
          <p:nvPr>
            <p:ph idx="1"/>
          </p:nvPr>
        </p:nvSpPr>
        <p:spPr>
          <a:xfrm>
            <a:off x="179388" y="1341438"/>
            <a:ext cx="8569325" cy="4608512"/>
          </a:xfrm>
        </p:spPr>
        <p:txBody>
          <a:bodyPr/>
          <a:lstStyle/>
          <a:p>
            <a:pPr>
              <a:defRPr/>
            </a:pPr>
            <a:r>
              <a:rPr lang="zh-CN" altLang="en-US" sz="2400" dirty="0" smtClean="0"/>
              <a:t>求</a:t>
            </a:r>
            <a:r>
              <a:rPr lang="en-US" altLang="zh-CN" sz="2400" dirty="0" smtClean="0"/>
              <a:t>x=415</a:t>
            </a:r>
            <a:r>
              <a:rPr lang="zh-CN" altLang="en-US" sz="2400" dirty="0" smtClean="0"/>
              <a:t>时相应</a:t>
            </a:r>
            <a:r>
              <a:rPr lang="en-US" altLang="zh-CN" sz="2400" dirty="0" smtClean="0"/>
              <a:t>Y</a:t>
            </a:r>
            <a:r>
              <a:rPr lang="zh-CN" altLang="en-US" sz="2400" dirty="0" smtClean="0"/>
              <a:t>的置信水平为</a:t>
            </a:r>
            <a:r>
              <a:rPr lang="en-US" altLang="zh-CN" sz="2400" dirty="0" smtClean="0"/>
              <a:t>0.95</a:t>
            </a:r>
            <a:r>
              <a:rPr lang="zh-CN" altLang="en-US" sz="2400" dirty="0" smtClean="0"/>
              <a:t>的预测区间</a:t>
            </a:r>
            <a:r>
              <a:rPr lang="en-US" altLang="zh-CN" sz="2400" dirty="0" smtClean="0"/>
              <a:t>.</a:t>
            </a:r>
          </a:p>
          <a:p>
            <a:pPr marL="0" indent="0">
              <a:buFont typeface="Wingdings" panose="05000000000000000000" pitchFamily="2" charset="2"/>
              <a:buNone/>
              <a:defRPr/>
            </a:pPr>
            <a:r>
              <a:rPr lang="en-US" altLang="zh-CN" sz="2400" dirty="0" smtClean="0"/>
              <a:t>point&lt;-</a:t>
            </a:r>
            <a:r>
              <a:rPr lang="en-US" altLang="zh-CN" sz="2400" dirty="0" err="1" smtClean="0"/>
              <a:t>data.frame</a:t>
            </a:r>
            <a:r>
              <a:rPr lang="en-US" altLang="zh-CN" sz="2400" dirty="0" smtClean="0"/>
              <a:t>(x=415)</a:t>
            </a:r>
          </a:p>
          <a:p>
            <a:pPr marL="0" indent="0">
              <a:buFont typeface="Wingdings" panose="05000000000000000000" pitchFamily="2" charset="2"/>
              <a:buNone/>
              <a:defRPr/>
            </a:pPr>
            <a:r>
              <a:rPr lang="en-US" altLang="zh-CN" sz="2400" dirty="0" err="1" smtClean="0"/>
              <a:t>lm.pred</a:t>
            </a:r>
            <a:r>
              <a:rPr lang="en-US" altLang="zh-CN" sz="2400" dirty="0" smtClean="0"/>
              <a:t>&lt;-predict(lm.reg, </a:t>
            </a:r>
            <a:r>
              <a:rPr lang="en-US" altLang="zh-CN" sz="2400" dirty="0" err="1" smtClean="0"/>
              <a:t>point,interval</a:t>
            </a:r>
            <a:r>
              <a:rPr lang="en-US" altLang="zh-CN" sz="2400" dirty="0" smtClean="0"/>
              <a:t>="prediction", level=0.95)</a:t>
            </a:r>
          </a:p>
          <a:p>
            <a:pPr marL="0" indent="0">
              <a:buFont typeface="Wingdings" panose="05000000000000000000" pitchFamily="2" charset="2"/>
              <a:buNone/>
              <a:defRPr/>
            </a:pPr>
            <a:r>
              <a:rPr lang="en-US" altLang="zh-CN" sz="2400" dirty="0" err="1" smtClean="0"/>
              <a:t>lm.pred</a:t>
            </a:r>
            <a:endParaRPr lang="zh-CN" altLang="en-US" sz="2400" dirty="0" smtClean="0"/>
          </a:p>
        </p:txBody>
      </p:sp>
      <p:pic>
        <p:nvPicPr>
          <p:cNvPr id="10854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644900"/>
            <a:ext cx="43021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文本框 2"/>
          <p:cNvSpPr txBox="1">
            <a:spLocks noChangeArrowheads="1"/>
          </p:cNvSpPr>
          <p:nvPr/>
        </p:nvSpPr>
        <p:spPr bwMode="auto">
          <a:xfrm>
            <a:off x="5580063" y="3357563"/>
            <a:ext cx="3168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a:p>
            <a:r>
              <a:rPr lang="zh-CN" altLang="en-US"/>
              <a:t>选项</a:t>
            </a:r>
            <a:r>
              <a:rPr lang="en-US" altLang="zh-CN"/>
              <a:t>interval=“prediction”</a:t>
            </a:r>
            <a:r>
              <a:rPr lang="zh-CN" altLang="en-US"/>
              <a:t>表示同时要给出相应的预测区间</a:t>
            </a:r>
            <a:r>
              <a:rPr lang="en-US" altLang="zh-CN"/>
              <a:t>, </a:t>
            </a:r>
            <a:r>
              <a:rPr lang="zh-CN" altLang="en-US"/>
              <a:t>选项</a:t>
            </a:r>
            <a:r>
              <a:rPr lang="en-US" altLang="zh-CN"/>
              <a:t>level</a:t>
            </a:r>
            <a:r>
              <a:rPr lang="zh-CN" altLang="en-US"/>
              <a:t>指出相应的预测水平</a:t>
            </a:r>
            <a:r>
              <a:rPr lang="en-US" altLang="zh-CN"/>
              <a:t>, </a:t>
            </a:r>
            <a:r>
              <a:rPr lang="zh-CN" altLang="en-US"/>
              <a:t>默认值为</a:t>
            </a:r>
            <a:r>
              <a:rPr lang="en-US" altLang="zh-CN"/>
              <a:t>0.95(</a:t>
            </a:r>
            <a:r>
              <a:rPr lang="zh-CN" altLang="en-US"/>
              <a:t>可缺省</a:t>
            </a:r>
            <a:r>
              <a:rPr lang="en-US" altLang="zh-CN"/>
              <a:t>). </a:t>
            </a:r>
            <a:r>
              <a:rPr lang="zh-CN" altLang="en-US"/>
              <a:t>由计算结果得到</a:t>
            </a:r>
            <a:r>
              <a:rPr lang="en-US" altLang="zh-CN"/>
              <a:t>: </a:t>
            </a:r>
            <a:r>
              <a:rPr lang="zh-CN" altLang="en-US"/>
              <a:t>当</a:t>
            </a:r>
            <a:r>
              <a:rPr lang="en-US" altLang="zh-CN"/>
              <a:t>x=415</a:t>
            </a:r>
            <a:r>
              <a:rPr lang="zh-CN" altLang="en-US"/>
              <a:t>时</a:t>
            </a:r>
            <a:r>
              <a:rPr lang="en-US" altLang="zh-CN"/>
              <a:t>,y</a:t>
            </a:r>
            <a:r>
              <a:rPr lang="zh-CN" altLang="en-US"/>
              <a:t>的预测值为</a:t>
            </a:r>
            <a:r>
              <a:rPr lang="en-US" altLang="zh-CN"/>
              <a:t>767.339, </a:t>
            </a:r>
            <a:r>
              <a:rPr lang="zh-CN" altLang="en-US"/>
              <a:t>预测区间为</a:t>
            </a:r>
            <a:r>
              <a:rPr lang="en-US" altLang="zh-CN"/>
              <a:t>[455.5666, 1079.111].</a:t>
            </a:r>
            <a:endParaRPr lang="zh-CN" altLang="en-US"/>
          </a:p>
        </p:txBody>
      </p:sp>
    </p:spTree>
    <p:extLst>
      <p:ext uri="{BB962C8B-B14F-4D97-AF65-F5344CB8AC3E}">
        <p14:creationId xmlns:p14="http://schemas.microsoft.com/office/powerpoint/2010/main" val="129727571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en-US" smtClean="0"/>
              <a:t>一元回归应用的注意事项</a:t>
            </a:r>
          </a:p>
        </p:txBody>
      </p:sp>
      <p:sp>
        <p:nvSpPr>
          <p:cNvPr id="110595" name="内容占位符 2"/>
          <p:cNvSpPr>
            <a:spLocks noGrp="1"/>
          </p:cNvSpPr>
          <p:nvPr>
            <p:ph idx="1"/>
          </p:nvPr>
        </p:nvSpPr>
        <p:spPr/>
        <p:txBody>
          <a:bodyPr/>
          <a:lstStyle/>
          <a:p>
            <a:r>
              <a:rPr lang="zh-CN" altLang="en-US" smtClean="0"/>
              <a:t>根据分析目的选择变量及统计方法</a:t>
            </a:r>
            <a:endParaRPr lang="en-US" altLang="zh-CN" smtClean="0"/>
          </a:p>
          <a:p>
            <a:pPr lvl="1"/>
            <a:r>
              <a:rPr lang="zh-CN" altLang="en-US" smtClean="0"/>
              <a:t>直线回归用于定量刻画应变量</a:t>
            </a:r>
            <a:r>
              <a:rPr lang="en-US" altLang="zh-CN" smtClean="0"/>
              <a:t>Y</a:t>
            </a:r>
            <a:r>
              <a:rPr lang="zh-CN" altLang="en-US" smtClean="0"/>
              <a:t>对自变量</a:t>
            </a:r>
            <a:r>
              <a:rPr lang="en-US" altLang="zh-CN" smtClean="0"/>
              <a:t>X</a:t>
            </a:r>
            <a:r>
              <a:rPr lang="zh-CN" altLang="en-US" smtClean="0"/>
              <a:t>在数值上的依存关系，其中应变量的定夺主要依专业要求而定，可以考虑把易于精确测量的变量作为</a:t>
            </a:r>
            <a:r>
              <a:rPr lang="en-US" altLang="zh-CN" smtClean="0"/>
              <a:t>X</a:t>
            </a:r>
            <a:r>
              <a:rPr lang="zh-CN" altLang="en-US" smtClean="0"/>
              <a:t>，另一个随机变量作</a:t>
            </a:r>
            <a:r>
              <a:rPr lang="en-US" altLang="zh-CN" smtClean="0"/>
              <a:t>Y</a:t>
            </a:r>
            <a:r>
              <a:rPr lang="zh-CN" altLang="en-US" smtClean="0"/>
              <a:t>，例如用身高估计体表面积。</a:t>
            </a:r>
          </a:p>
          <a:p>
            <a:pPr lvl="1"/>
            <a:endParaRPr lang="en-US" altLang="zh-CN" smtClean="0"/>
          </a:p>
          <a:p>
            <a:pPr lvl="1"/>
            <a:r>
              <a:rPr lang="zh-CN" altLang="en-US" smtClean="0"/>
              <a:t>  两个变量的选择一定要结合专业背景，不能把毫无关联的两种现象勉强作回归分析。</a:t>
            </a:r>
          </a:p>
          <a:p>
            <a:pPr lvl="1"/>
            <a:endParaRPr lang="zh-CN" altLang="en-US" smtClean="0"/>
          </a:p>
        </p:txBody>
      </p:sp>
    </p:spTree>
    <p:extLst>
      <p:ext uri="{BB962C8B-B14F-4D97-AF65-F5344CB8AC3E}">
        <p14:creationId xmlns:p14="http://schemas.microsoft.com/office/powerpoint/2010/main" val="22621045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一元回归应用的注意事项</a:t>
            </a:r>
          </a:p>
        </p:txBody>
      </p:sp>
      <p:sp>
        <p:nvSpPr>
          <p:cNvPr id="111619" name="内容占位符 2"/>
          <p:cNvSpPr>
            <a:spLocks noGrp="1"/>
          </p:cNvSpPr>
          <p:nvPr>
            <p:ph idx="1"/>
          </p:nvPr>
        </p:nvSpPr>
        <p:spPr/>
        <p:txBody>
          <a:bodyPr/>
          <a:lstStyle/>
          <a:p>
            <a:r>
              <a:rPr lang="zh-CN" altLang="en-US" smtClean="0"/>
              <a:t>进行回归分析前应绘制散点图</a:t>
            </a:r>
            <a:endParaRPr lang="en-US" altLang="zh-CN" smtClean="0"/>
          </a:p>
          <a:p>
            <a:pPr lvl="1"/>
            <a:r>
              <a:rPr lang="zh-CN" altLang="en-US" smtClean="0"/>
              <a:t>散点图可考察两变量是否有直线趋势；</a:t>
            </a:r>
          </a:p>
          <a:p>
            <a:pPr lvl="1"/>
            <a:r>
              <a:rPr lang="zh-CN" altLang="en-US" smtClean="0"/>
              <a:t>可发现异常点（</a:t>
            </a:r>
            <a:r>
              <a:rPr lang="en-US" altLang="zh-CN" smtClean="0"/>
              <a:t>outlier</a:t>
            </a:r>
            <a:r>
              <a:rPr lang="zh-CN" altLang="en-US" smtClean="0"/>
              <a:t>）。</a:t>
            </a:r>
          </a:p>
          <a:p>
            <a:pPr lvl="1"/>
            <a:r>
              <a:rPr lang="zh-CN" altLang="en-US" smtClean="0"/>
              <a:t>散点图对异常点的识别与处理需要从专业知识和现有数据两方面来考虑，结果可能是现有回归模型的假设错误需要改变模型形式，也可能是抽样误差造成的一次偶然结果甚至过失误差。需要认真核对原始数据并检查其产生过程认定是过失误差，或者通过重复测定确定是抽样误差造成的偶然结果，才可以谨慎地剔除或采用其它估计方法。</a:t>
            </a:r>
          </a:p>
          <a:p>
            <a:endParaRPr lang="zh-CN" altLang="en-US" smtClean="0"/>
          </a:p>
        </p:txBody>
      </p:sp>
    </p:spTree>
    <p:extLst>
      <p:ext uri="{BB962C8B-B14F-4D97-AF65-F5344CB8AC3E}">
        <p14:creationId xmlns:p14="http://schemas.microsoft.com/office/powerpoint/2010/main" val="38708848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smtClean="0"/>
              <a:t>一元回归应用的注意事项</a:t>
            </a:r>
          </a:p>
        </p:txBody>
      </p:sp>
      <p:sp>
        <p:nvSpPr>
          <p:cNvPr id="112643" name="内容占位符 2"/>
          <p:cNvSpPr>
            <a:spLocks noGrp="1"/>
          </p:cNvSpPr>
          <p:nvPr>
            <p:ph idx="1"/>
          </p:nvPr>
        </p:nvSpPr>
        <p:spPr/>
        <p:txBody>
          <a:bodyPr/>
          <a:lstStyle/>
          <a:p>
            <a:r>
              <a:rPr lang="zh-CN" altLang="en-US" smtClean="0"/>
              <a:t>研究数据的要求 </a:t>
            </a:r>
            <a:endParaRPr lang="en-US" altLang="zh-CN" smtClean="0"/>
          </a:p>
          <a:p>
            <a:pPr lvl="1"/>
            <a:endParaRPr lang="en-US" altLang="zh-CN" smtClean="0"/>
          </a:p>
          <a:p>
            <a:pPr lvl="1"/>
            <a:r>
              <a:rPr lang="zh-CN" altLang="en-US" smtClean="0"/>
              <a:t>直线回归要求至少对于每个 </a:t>
            </a:r>
            <a:r>
              <a:rPr lang="en-US" altLang="zh-CN" smtClean="0"/>
              <a:t>X </a:t>
            </a:r>
            <a:r>
              <a:rPr lang="zh-CN" altLang="en-US" smtClean="0"/>
              <a:t>相应的 </a:t>
            </a:r>
            <a:r>
              <a:rPr lang="en-US" altLang="zh-CN" smtClean="0"/>
              <a:t>Y </a:t>
            </a:r>
            <a:r>
              <a:rPr lang="zh-CN" altLang="en-US" smtClean="0"/>
              <a:t>要服从正态分布，</a:t>
            </a:r>
            <a:r>
              <a:rPr lang="en-US" altLang="zh-CN" smtClean="0"/>
              <a:t>X</a:t>
            </a:r>
            <a:r>
              <a:rPr lang="zh-CN" altLang="en-US" smtClean="0"/>
              <a:t>可以是服从正态分布的随机变量也可以是能精确测量和严格控制的非随机变量；</a:t>
            </a:r>
          </a:p>
          <a:p>
            <a:pPr lvl="1"/>
            <a:endParaRPr lang="en-US" altLang="zh-CN" smtClean="0"/>
          </a:p>
          <a:p>
            <a:pPr lvl="1"/>
            <a:r>
              <a:rPr lang="zh-CN" altLang="en-US" smtClean="0"/>
              <a:t>对于双变量正态分布资料，根据研究目的可选择由 </a:t>
            </a:r>
            <a:r>
              <a:rPr lang="en-US" altLang="zh-CN" smtClean="0"/>
              <a:t>X </a:t>
            </a:r>
            <a:r>
              <a:rPr lang="zh-CN" altLang="en-US" smtClean="0"/>
              <a:t>估计 </a:t>
            </a:r>
            <a:r>
              <a:rPr lang="en-US" altLang="zh-CN" smtClean="0"/>
              <a:t>Y </a:t>
            </a:r>
            <a:r>
              <a:rPr lang="zh-CN" altLang="en-US" smtClean="0"/>
              <a:t>或者由 </a:t>
            </a:r>
            <a:r>
              <a:rPr lang="en-US" altLang="zh-CN" smtClean="0"/>
              <a:t>Y </a:t>
            </a:r>
            <a:r>
              <a:rPr lang="zh-CN" altLang="en-US" smtClean="0"/>
              <a:t>估计 </a:t>
            </a:r>
            <a:r>
              <a:rPr lang="en-US" altLang="zh-CN" smtClean="0"/>
              <a:t>X </a:t>
            </a:r>
            <a:r>
              <a:rPr lang="zh-CN" altLang="en-US" smtClean="0"/>
              <a:t>，一般情况下两个回归方程不相同）。</a:t>
            </a:r>
          </a:p>
          <a:p>
            <a:pPr lvl="1"/>
            <a:endParaRPr lang="zh-CN" altLang="en-US" smtClean="0"/>
          </a:p>
        </p:txBody>
      </p:sp>
    </p:spTree>
    <p:extLst>
      <p:ext uri="{BB962C8B-B14F-4D97-AF65-F5344CB8AC3E}">
        <p14:creationId xmlns:p14="http://schemas.microsoft.com/office/powerpoint/2010/main" val="104182209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zh-CN" altLang="en-US" smtClean="0"/>
              <a:t>一元回归应用的注意事项</a:t>
            </a:r>
          </a:p>
        </p:txBody>
      </p:sp>
      <p:sp>
        <p:nvSpPr>
          <p:cNvPr id="113667" name="内容占位符 2"/>
          <p:cNvSpPr>
            <a:spLocks noGrp="1"/>
          </p:cNvSpPr>
          <p:nvPr>
            <p:ph idx="1"/>
          </p:nvPr>
        </p:nvSpPr>
        <p:spPr/>
        <p:txBody>
          <a:bodyPr/>
          <a:lstStyle/>
          <a:p>
            <a:r>
              <a:rPr lang="zh-CN" altLang="en-US" smtClean="0"/>
              <a:t>结果解释及正确应用</a:t>
            </a:r>
            <a:endParaRPr lang="en-US" altLang="zh-CN" smtClean="0"/>
          </a:p>
          <a:p>
            <a:pPr lvl="1"/>
            <a:endParaRPr lang="en-US" altLang="zh-CN" smtClean="0"/>
          </a:p>
          <a:p>
            <a:pPr lvl="1"/>
            <a:r>
              <a:rPr lang="zh-CN" altLang="en-US" smtClean="0"/>
              <a:t>反应两变量关系密切程度或数量上影响大小的统计量应该是回归系数的绝对值，而不是假设检验的</a:t>
            </a:r>
            <a:r>
              <a:rPr lang="en-US" altLang="zh-CN" smtClean="0"/>
              <a:t>P</a:t>
            </a:r>
            <a:r>
              <a:rPr lang="zh-CN" altLang="en-US" smtClean="0"/>
              <a:t>值。</a:t>
            </a:r>
          </a:p>
          <a:p>
            <a:pPr lvl="1"/>
            <a:r>
              <a:rPr lang="zh-CN" altLang="en-US" smtClean="0"/>
              <a:t> </a:t>
            </a:r>
            <a:endParaRPr lang="en-US" altLang="zh-CN" smtClean="0"/>
          </a:p>
          <a:p>
            <a:pPr lvl="1"/>
            <a:r>
              <a:rPr lang="en-US" altLang="zh-CN" smtClean="0"/>
              <a:t>P</a:t>
            </a:r>
            <a:r>
              <a:rPr lang="zh-CN" altLang="en-US" smtClean="0"/>
              <a:t>值越小只能说越有理由认为变量间的直线关系存在，而不能说关系越密切或越“显著”。另外，直线回归用于预测时，其适用范围一般不应超出样本中自变量的取值范围。“只能内插，不能外推”</a:t>
            </a:r>
          </a:p>
          <a:p>
            <a:pPr lvl="1"/>
            <a:endParaRPr lang="zh-CN" altLang="en-US" smtClean="0"/>
          </a:p>
        </p:txBody>
      </p:sp>
    </p:spTree>
    <p:extLst>
      <p:ext uri="{BB962C8B-B14F-4D97-AF65-F5344CB8AC3E}">
        <p14:creationId xmlns:p14="http://schemas.microsoft.com/office/powerpoint/2010/main" val="36119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探索性数据分析（实例）</a:t>
            </a:r>
          </a:p>
        </p:txBody>
      </p:sp>
      <p:sp>
        <p:nvSpPr>
          <p:cNvPr id="22531" name="内容占位符 2"/>
          <p:cNvSpPr>
            <a:spLocks noGrp="1"/>
          </p:cNvSpPr>
          <p:nvPr>
            <p:ph idx="1"/>
          </p:nvPr>
        </p:nvSpPr>
        <p:spPr>
          <a:xfrm>
            <a:off x="179388" y="1341438"/>
            <a:ext cx="8856662" cy="4679950"/>
          </a:xfrm>
        </p:spPr>
        <p:txBody>
          <a:bodyPr/>
          <a:lstStyle/>
          <a:p>
            <a:r>
              <a:rPr lang="zh-CN" altLang="en-US" sz="2000" smtClean="0"/>
              <a:t>客户信用等级</a:t>
            </a:r>
            <a:endParaRPr lang="en-US" altLang="zh-CN" sz="2000" smtClean="0"/>
          </a:p>
          <a:p>
            <a:pPr lvl="1"/>
            <a:r>
              <a:rPr lang="zh-CN" altLang="en-US" sz="1600" smtClean="0"/>
              <a:t>预处理</a:t>
            </a:r>
            <a:endParaRPr lang="en-US" altLang="zh-CN" sz="1600" smtClean="0"/>
          </a:p>
          <a:p>
            <a:pPr lvl="1"/>
            <a:r>
              <a:rPr lang="en-US" altLang="zh-CN" sz="1600" smtClean="0"/>
              <a:t>#</a:t>
            </a:r>
            <a:r>
              <a:rPr lang="zh-CN" altLang="en-US" sz="1600" smtClean="0"/>
              <a:t>将两个衡量信用等级的数据转换</a:t>
            </a:r>
          </a:p>
          <a:p>
            <a:pPr lvl="1"/>
            <a:endParaRPr lang="en-US" altLang="zh-CN" sz="1600" smtClean="0"/>
          </a:p>
          <a:p>
            <a:pPr lvl="1"/>
            <a:r>
              <a:rPr lang="en-US" altLang="zh-CN" sz="1600" smtClean="0"/>
              <a:t>#</a:t>
            </a:r>
            <a:r>
              <a:rPr lang="zh-CN" altLang="en-US" sz="1600" smtClean="0"/>
              <a:t>这里的数据来自</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日之前</a:t>
            </a:r>
          </a:p>
          <a:p>
            <a:pPr lvl="1"/>
            <a:r>
              <a:rPr lang="en-US" altLang="zh-CN" sz="1600" smtClean="0"/>
              <a:t>loandata$CreditGrade &lt;- </a:t>
            </a:r>
          </a:p>
          <a:p>
            <a:pPr lvl="1"/>
            <a:r>
              <a:rPr lang="en-US" altLang="zh-CN" sz="1600" smtClean="0"/>
              <a:t>  ordered(loandata$CreditGrade,levels = c("NC","HR","E","D","C","B","A","AA"))</a:t>
            </a:r>
          </a:p>
          <a:p>
            <a:pPr lvl="1"/>
            <a:endParaRPr lang="en-US" altLang="zh-CN" sz="1600" smtClean="0"/>
          </a:p>
          <a:p>
            <a:pPr lvl="1"/>
            <a:endParaRPr lang="en-US" altLang="zh-CN" sz="1600" smtClean="0"/>
          </a:p>
          <a:p>
            <a:pPr lvl="1"/>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日之后</a:t>
            </a:r>
          </a:p>
          <a:p>
            <a:pPr lvl="1"/>
            <a:r>
              <a:rPr lang="en-US" altLang="zh-CN" sz="1600" smtClean="0"/>
              <a:t>loandata$ProsperRating..Alpha.&lt;-</a:t>
            </a:r>
          </a:p>
          <a:p>
            <a:pPr lvl="1"/>
            <a:r>
              <a:rPr lang="en-US" altLang="zh-CN" sz="1600" smtClean="0"/>
              <a:t>  ordered(loandata$ProsperRating..Alpha.,levels = c("HR","E","D","C","B","A","AA")) </a:t>
            </a:r>
            <a:endParaRPr lang="zh-CN" altLang="en-US" sz="1600" smtClean="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副标题 4"/>
          <p:cNvSpPr>
            <a:spLocks noGrp="1"/>
          </p:cNvSpPr>
          <p:nvPr>
            <p:ph type="subTitle" idx="1"/>
          </p:nvPr>
        </p:nvSpPr>
        <p:spPr/>
        <p:txBody>
          <a:bodyPr/>
          <a:lstStyle/>
          <a:p>
            <a:endParaRPr lang="zh-CN" altLang="en-US" smtClean="0"/>
          </a:p>
        </p:txBody>
      </p:sp>
      <p:sp>
        <p:nvSpPr>
          <p:cNvPr id="114691" name="标题 3"/>
          <p:cNvSpPr>
            <a:spLocks noGrp="1"/>
          </p:cNvSpPr>
          <p:nvPr>
            <p:ph type="ctrTitle"/>
          </p:nvPr>
        </p:nvSpPr>
        <p:spPr/>
        <p:txBody>
          <a:bodyPr/>
          <a:lstStyle/>
          <a:p>
            <a:r>
              <a:rPr lang="zh-CN" altLang="en-US" smtClean="0"/>
              <a:t>多元线性回归</a:t>
            </a:r>
          </a:p>
        </p:txBody>
      </p:sp>
    </p:spTree>
    <p:extLst>
      <p:ext uri="{BB962C8B-B14F-4D97-AF65-F5344CB8AC3E}">
        <p14:creationId xmlns:p14="http://schemas.microsoft.com/office/powerpoint/2010/main" val="266983546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smtClean="0"/>
              <a:t>多元线性回归</a:t>
            </a:r>
          </a:p>
        </p:txBody>
      </p:sp>
      <p:sp>
        <p:nvSpPr>
          <p:cNvPr id="115715" name="内容占位符 2"/>
          <p:cNvSpPr>
            <a:spLocks noGrp="1"/>
          </p:cNvSpPr>
          <p:nvPr>
            <p:ph idx="1"/>
          </p:nvPr>
        </p:nvSpPr>
        <p:spPr>
          <a:xfrm>
            <a:off x="179388" y="1341438"/>
            <a:ext cx="8713787" cy="4608512"/>
          </a:xfrm>
        </p:spPr>
        <p:txBody>
          <a:bodyPr/>
          <a:lstStyle/>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设影响因变量</a:t>
            </a:r>
            <a:r>
              <a:rPr lang="en-US" altLang="zh-CN" sz="2400" i="1" smtClean="0">
                <a:latin typeface="楷体" panose="02010609060101010101" pitchFamily="49" charset="-122"/>
              </a:rPr>
              <a:t>y</a:t>
            </a:r>
            <a:r>
              <a:rPr lang="zh-CN" altLang="en-US" sz="2400" smtClean="0">
                <a:latin typeface="楷体" panose="02010609060101010101" pitchFamily="49" charset="-122"/>
              </a:rPr>
              <a:t>的自变量有</a:t>
            </a:r>
            <a:r>
              <a:rPr lang="en-US" altLang="zh-CN" sz="2400" i="1" smtClean="0">
                <a:latin typeface="楷体" panose="02010609060101010101" pitchFamily="49" charset="-122"/>
              </a:rPr>
              <a:t>p</a:t>
            </a:r>
            <a:r>
              <a:rPr lang="zh-CN" altLang="en-US" sz="2400" smtClean="0">
                <a:latin typeface="楷体" panose="02010609060101010101" pitchFamily="49" charset="-122"/>
              </a:rPr>
              <a:t>个</a:t>
            </a:r>
            <a:r>
              <a:rPr lang="en-US" altLang="zh-CN" sz="2400" smtClean="0">
                <a:latin typeface="楷体" panose="02010609060101010101" pitchFamily="49" charset="-122"/>
              </a:rPr>
              <a:t>,</a:t>
            </a:r>
            <a:r>
              <a:rPr lang="zh-CN" altLang="en-US" sz="2400" smtClean="0">
                <a:latin typeface="楷体" panose="02010609060101010101" pitchFamily="49" charset="-122"/>
              </a:rPr>
              <a:t>并分别记为</a:t>
            </a:r>
            <a:r>
              <a:rPr lang="en-US" altLang="zh-CN" sz="2400" i="1" smtClean="0">
                <a:latin typeface="楷体" panose="02010609060101010101" pitchFamily="49" charset="-122"/>
              </a:rPr>
              <a:t>x</a:t>
            </a:r>
            <a:r>
              <a:rPr lang="en-US" altLang="zh-CN" sz="2400" baseline="-25000" smtClean="0">
                <a:latin typeface="楷体" panose="02010609060101010101" pitchFamily="49" charset="-122"/>
              </a:rPr>
              <a:t>1</a:t>
            </a:r>
            <a:r>
              <a:rPr lang="en-US" altLang="zh-CN" sz="2400" smtClean="0">
                <a:latin typeface="楷体" panose="02010609060101010101" pitchFamily="49" charset="-122"/>
              </a:rPr>
              <a:t>, </a:t>
            </a:r>
            <a:r>
              <a:rPr lang="en-US" altLang="zh-CN" sz="2400" i="1" smtClean="0">
                <a:latin typeface="楷体" panose="02010609060101010101" pitchFamily="49" charset="-122"/>
              </a:rPr>
              <a:t>x</a:t>
            </a:r>
            <a:r>
              <a:rPr lang="en-US" altLang="zh-CN" sz="2400" baseline="-25000" smtClean="0">
                <a:latin typeface="楷体" panose="02010609060101010101" pitchFamily="49" charset="-122"/>
              </a:rPr>
              <a:t>2</a:t>
            </a:r>
            <a:r>
              <a:rPr lang="en-US" altLang="zh-CN" sz="2400" smtClean="0">
                <a:latin typeface="楷体" panose="02010609060101010101" pitchFamily="49" charset="-122"/>
              </a:rPr>
              <a:t>, </a:t>
            </a:r>
            <a:r>
              <a:rPr lang="en-US" altLang="en-US" sz="2400" smtClean="0">
                <a:latin typeface="楷体" panose="02010609060101010101" pitchFamily="49" charset="-122"/>
              </a:rPr>
              <a:t>…</a:t>
            </a:r>
            <a:r>
              <a:rPr lang="en-US" altLang="zh-CN" sz="2400" smtClean="0">
                <a:latin typeface="楷体" panose="02010609060101010101" pitchFamily="49" charset="-122"/>
              </a:rPr>
              <a:t>,</a:t>
            </a:r>
            <a:r>
              <a:rPr lang="en-US" altLang="zh-CN" sz="2400" i="1" smtClean="0">
                <a:latin typeface="楷体" panose="02010609060101010101" pitchFamily="49" charset="-122"/>
              </a:rPr>
              <a:t>x</a:t>
            </a:r>
            <a:r>
              <a:rPr lang="en-US" altLang="zh-CN" sz="2400" i="1" baseline="-25000" smtClean="0">
                <a:latin typeface="楷体" panose="02010609060101010101" pitchFamily="49" charset="-122"/>
              </a:rPr>
              <a:t>p </a:t>
            </a:r>
            <a:r>
              <a:rPr lang="en-US" altLang="zh-CN" sz="2400" smtClean="0">
                <a:latin typeface="楷体" panose="02010609060101010101" pitchFamily="49" charset="-122"/>
              </a:rPr>
              <a:t>,</a:t>
            </a:r>
            <a:r>
              <a:rPr lang="zh-CN" altLang="en-US" sz="2400" smtClean="0">
                <a:latin typeface="楷体" panose="02010609060101010101" pitchFamily="49" charset="-122"/>
              </a:rPr>
              <a:t>所谓</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多元线性回归模型是指这些自变量对因变量的影响是线性的，即</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其中                                                                       </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   </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称为</a:t>
            </a:r>
            <a:r>
              <a:rPr lang="en-US" altLang="zh-CN" sz="2400" i="1" smtClean="0">
                <a:latin typeface="楷体" panose="02010609060101010101" pitchFamily="49" charset="-122"/>
              </a:rPr>
              <a:t>p</a:t>
            </a:r>
            <a:r>
              <a:rPr lang="zh-CN" altLang="en-US" sz="2400" smtClean="0">
                <a:latin typeface="楷体" panose="02010609060101010101" pitchFamily="49" charset="-122"/>
              </a:rPr>
              <a:t>个自变量 </a:t>
            </a:r>
            <a:r>
              <a:rPr lang="en-US" altLang="zh-CN" sz="2400" i="1" smtClean="0">
                <a:latin typeface="楷体" panose="02010609060101010101" pitchFamily="49" charset="-122"/>
              </a:rPr>
              <a:t>x</a:t>
            </a:r>
            <a:r>
              <a:rPr lang="en-US" altLang="zh-CN" sz="2400" baseline="-25000" smtClean="0">
                <a:latin typeface="楷体" panose="02010609060101010101" pitchFamily="49" charset="-122"/>
              </a:rPr>
              <a:t>1</a:t>
            </a:r>
            <a:r>
              <a:rPr lang="en-US" altLang="zh-CN" sz="2400" smtClean="0">
                <a:latin typeface="楷体" panose="02010609060101010101" pitchFamily="49" charset="-122"/>
              </a:rPr>
              <a:t>, </a:t>
            </a:r>
            <a:r>
              <a:rPr lang="en-US" altLang="zh-CN" sz="2400" i="1" smtClean="0">
                <a:latin typeface="楷体" panose="02010609060101010101" pitchFamily="49" charset="-122"/>
              </a:rPr>
              <a:t>x</a:t>
            </a:r>
            <a:r>
              <a:rPr lang="en-US" altLang="zh-CN" sz="2400" baseline="-25000" smtClean="0">
                <a:latin typeface="楷体" panose="02010609060101010101" pitchFamily="49" charset="-122"/>
              </a:rPr>
              <a:t>2</a:t>
            </a:r>
            <a:r>
              <a:rPr lang="en-US" altLang="zh-CN" sz="2400" smtClean="0">
                <a:latin typeface="楷体" panose="02010609060101010101" pitchFamily="49" charset="-122"/>
              </a:rPr>
              <a:t>, </a:t>
            </a:r>
            <a:r>
              <a:rPr lang="en-US" altLang="en-US" sz="2400" smtClean="0">
                <a:latin typeface="楷体" panose="02010609060101010101" pitchFamily="49" charset="-122"/>
              </a:rPr>
              <a:t>…</a:t>
            </a:r>
            <a:r>
              <a:rPr lang="en-US" altLang="zh-CN" sz="2400" smtClean="0">
                <a:latin typeface="楷体" panose="02010609060101010101" pitchFamily="49" charset="-122"/>
              </a:rPr>
              <a:t>,</a:t>
            </a:r>
            <a:r>
              <a:rPr lang="en-US" altLang="zh-CN" sz="2400" i="1" smtClean="0">
                <a:latin typeface="楷体" panose="02010609060101010101" pitchFamily="49" charset="-122"/>
              </a:rPr>
              <a:t>x</a:t>
            </a:r>
            <a:r>
              <a:rPr lang="en-US" altLang="zh-CN" sz="2400" i="1" baseline="-25000" smtClean="0">
                <a:latin typeface="楷体" panose="02010609060101010101" pitchFamily="49" charset="-122"/>
              </a:rPr>
              <a:t>p </a:t>
            </a:r>
            <a:r>
              <a:rPr lang="en-US" altLang="zh-CN" sz="2400" smtClean="0">
                <a:latin typeface="楷体" panose="02010609060101010101" pitchFamily="49" charset="-122"/>
              </a:rPr>
              <a:t>, </a:t>
            </a:r>
            <a:r>
              <a:rPr lang="zh-CN" altLang="en-US" sz="2400" smtClean="0">
                <a:latin typeface="楷体" panose="02010609060101010101" pitchFamily="49" charset="-122"/>
              </a:rPr>
              <a:t>的线性回归函数</a:t>
            </a:r>
            <a:r>
              <a:rPr lang="en-US" altLang="zh-CN" sz="2400" smtClean="0">
                <a:latin typeface="楷体" panose="02010609060101010101" pitchFamily="49" charset="-122"/>
              </a:rPr>
              <a:t>.</a:t>
            </a:r>
          </a:p>
          <a:p>
            <a:pPr>
              <a:lnSpc>
                <a:spcPct val="90000"/>
              </a:lnSpc>
              <a:spcBef>
                <a:spcPct val="10000"/>
              </a:spcBef>
              <a:buFont typeface="Wingdings" panose="05000000000000000000" pitchFamily="2" charset="2"/>
              <a:buNone/>
            </a:pPr>
            <a:r>
              <a:rPr lang="en-US" altLang="zh-CN" sz="2400" smtClean="0">
                <a:latin typeface="楷体" panose="02010609060101010101" pitchFamily="49" charset="-122"/>
              </a:rPr>
              <a:t>   </a:t>
            </a:r>
            <a:r>
              <a:rPr lang="zh-CN" altLang="en-US" sz="2400" smtClean="0">
                <a:latin typeface="楷体" panose="02010609060101010101" pitchFamily="49" charset="-122"/>
              </a:rPr>
              <a:t>记</a:t>
            </a:r>
            <a:r>
              <a:rPr lang="en-US" altLang="zh-CN" sz="2400" smtClean="0">
                <a:latin typeface="楷体" panose="02010609060101010101" pitchFamily="49" charset="-122"/>
              </a:rPr>
              <a:t>n</a:t>
            </a:r>
            <a:r>
              <a:rPr lang="zh-CN" altLang="en-US" sz="2400" smtClean="0">
                <a:latin typeface="楷体" panose="02010609060101010101" pitchFamily="49" charset="-122"/>
              </a:rPr>
              <a:t>组样本分别是                                             </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那么</a:t>
            </a:r>
            <a:r>
              <a:rPr lang="en-US" altLang="zh-CN" sz="2400" smtClean="0">
                <a:latin typeface="楷体" panose="02010609060101010101" pitchFamily="49" charset="-122"/>
              </a:rPr>
              <a:t>,</a:t>
            </a:r>
            <a:r>
              <a:rPr lang="zh-CN" altLang="en-US" sz="2400" smtClean="0">
                <a:latin typeface="楷体" panose="02010609060101010101" pitchFamily="49" charset="-122"/>
              </a:rPr>
              <a:t>由上式可得到</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   </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其中</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 这样一来</a:t>
            </a:r>
            <a:r>
              <a:rPr lang="en-US" altLang="zh-CN" sz="2400" smtClean="0">
                <a:latin typeface="楷体" panose="02010609060101010101" pitchFamily="49" charset="-122"/>
              </a:rPr>
              <a:t>,</a:t>
            </a:r>
            <a:r>
              <a:rPr lang="zh-CN" altLang="en-US" sz="2400" smtClean="0">
                <a:latin typeface="楷体" panose="02010609060101010101" pitchFamily="49" charset="-122"/>
              </a:rPr>
              <a:t>多元线性回归分析的主要问题就是基于模型对未知</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参数</a:t>
            </a:r>
            <a:r>
              <a:rPr lang="en-US" altLang="zh-CN" sz="2400" i="1" smtClean="0">
                <a:latin typeface="楷体" panose="02010609060101010101" pitchFamily="49" charset="-122"/>
              </a:rPr>
              <a:t>b</a:t>
            </a:r>
            <a:r>
              <a:rPr lang="en-US" altLang="zh-CN" sz="2400" baseline="-25000" smtClean="0">
                <a:latin typeface="楷体" panose="02010609060101010101" pitchFamily="49" charset="-122"/>
              </a:rPr>
              <a:t>0</a:t>
            </a:r>
            <a:r>
              <a:rPr lang="en-US" altLang="zh-CN" sz="2400" smtClean="0">
                <a:latin typeface="楷体" panose="02010609060101010101" pitchFamily="49" charset="-122"/>
              </a:rPr>
              <a:t> ,</a:t>
            </a:r>
            <a:r>
              <a:rPr lang="en-US" altLang="zh-CN" sz="2400" i="1" smtClean="0">
                <a:latin typeface="楷体" panose="02010609060101010101" pitchFamily="49" charset="-122"/>
              </a:rPr>
              <a:t>b</a:t>
            </a:r>
            <a:r>
              <a:rPr lang="en-US" altLang="zh-CN" sz="2400" baseline="-25000" smtClean="0">
                <a:latin typeface="楷体" panose="02010609060101010101" pitchFamily="49" charset="-122"/>
              </a:rPr>
              <a:t>1</a:t>
            </a:r>
            <a:r>
              <a:rPr lang="en-US" altLang="zh-CN" sz="2400" smtClean="0">
                <a:latin typeface="楷体" panose="02010609060101010101" pitchFamily="49" charset="-122"/>
              </a:rPr>
              <a:t>, …, </a:t>
            </a:r>
            <a:r>
              <a:rPr lang="en-US" altLang="zh-CN" sz="2400" i="1" smtClean="0">
                <a:latin typeface="楷体" panose="02010609060101010101" pitchFamily="49" charset="-122"/>
              </a:rPr>
              <a:t>b</a:t>
            </a:r>
            <a:r>
              <a:rPr lang="en-US" altLang="zh-CN" sz="2400" i="1" baseline="-25000" smtClean="0">
                <a:latin typeface="楷体" panose="02010609060101010101" pitchFamily="49" charset="-122"/>
              </a:rPr>
              <a:t>p</a:t>
            </a:r>
            <a:r>
              <a:rPr lang="en-US" altLang="zh-CN" sz="2400" baseline="-25000" smtClean="0">
                <a:latin typeface="楷体" panose="02010609060101010101" pitchFamily="49" charset="-122"/>
              </a:rPr>
              <a:t> </a:t>
            </a:r>
            <a:r>
              <a:rPr lang="zh-CN" altLang="en-US" sz="2400" smtClean="0">
                <a:latin typeface="楷体" panose="02010609060101010101" pitchFamily="49" charset="-122"/>
              </a:rPr>
              <a:t>和</a:t>
            </a:r>
            <a:r>
              <a:rPr lang="en-US" altLang="zh-CN" sz="2400" i="1" smtClean="0">
                <a:latin typeface="楷体" panose="02010609060101010101" pitchFamily="49" charset="-122"/>
              </a:rPr>
              <a:t>s</a:t>
            </a:r>
            <a:r>
              <a:rPr lang="en-US" altLang="zh-CN" sz="2400" baseline="30000" smtClean="0">
                <a:latin typeface="楷体" panose="02010609060101010101" pitchFamily="49" charset="-122"/>
              </a:rPr>
              <a:t>2</a:t>
            </a:r>
            <a:r>
              <a:rPr lang="zh-CN" altLang="en-US" sz="2400" smtClean="0">
                <a:latin typeface="楷体" panose="02010609060101010101" pitchFamily="49" charset="-122"/>
              </a:rPr>
              <a:t>进行估计、检验并利用得到的回归模型</a:t>
            </a:r>
          </a:p>
          <a:p>
            <a:pPr>
              <a:lnSpc>
                <a:spcPct val="90000"/>
              </a:lnSpc>
              <a:spcBef>
                <a:spcPct val="10000"/>
              </a:spcBef>
              <a:buFont typeface="Wingdings" panose="05000000000000000000" pitchFamily="2" charset="2"/>
              <a:buNone/>
            </a:pPr>
            <a:r>
              <a:rPr lang="zh-CN" altLang="en-US" sz="2400" smtClean="0">
                <a:latin typeface="楷体" panose="02010609060101010101" pitchFamily="49" charset="-122"/>
              </a:rPr>
              <a:t>进行预测</a:t>
            </a:r>
            <a:r>
              <a:rPr lang="en-US" altLang="zh-CN" sz="2400" smtClean="0">
                <a:latin typeface="楷体" panose="02010609060101010101" pitchFamily="49" charset="-122"/>
              </a:rPr>
              <a:t>. </a:t>
            </a:r>
          </a:p>
          <a:p>
            <a:endParaRPr lang="zh-CN" altLang="en-US" sz="2400" smtClean="0">
              <a:latin typeface="楷体" panose="02010609060101010101" pitchFamily="49" charset="-122"/>
            </a:endParaRPr>
          </a:p>
        </p:txBody>
      </p:sp>
      <p:graphicFrame>
        <p:nvGraphicFramePr>
          <p:cNvPr id="4" name="Object 8"/>
          <p:cNvGraphicFramePr>
            <a:graphicFrameLocks noChangeAspect="1"/>
          </p:cNvGraphicFramePr>
          <p:nvPr/>
        </p:nvGraphicFramePr>
        <p:xfrm>
          <a:off x="1331913" y="2133600"/>
          <a:ext cx="4103687" cy="366713"/>
        </p:xfrm>
        <a:graphic>
          <a:graphicData uri="http://schemas.openxmlformats.org/presentationml/2006/ole">
            <mc:AlternateContent xmlns:mc="http://schemas.openxmlformats.org/markup-compatibility/2006">
              <mc:Choice xmlns:v="urn:schemas-microsoft-com:vml" Requires="v">
                <p:oleObj spid="_x0000_s139286" name="公式" r:id="rId3" imgW="4610085" imgH="342780" progId="Equation.3">
                  <p:embed/>
                </p:oleObj>
              </mc:Choice>
              <mc:Fallback>
                <p:oleObj name="公式" r:id="rId3" imgW="4610085" imgH="342780" progId="Equation.3">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133600"/>
                        <a:ext cx="41036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0"/>
          <p:cNvGraphicFramePr>
            <a:graphicFrameLocks noChangeAspect="1"/>
          </p:cNvGraphicFramePr>
          <p:nvPr/>
        </p:nvGraphicFramePr>
        <p:xfrm>
          <a:off x="1042988" y="2649538"/>
          <a:ext cx="5473700" cy="384175"/>
        </p:xfrm>
        <a:graphic>
          <a:graphicData uri="http://schemas.openxmlformats.org/presentationml/2006/ole">
            <mc:AlternateContent xmlns:mc="http://schemas.openxmlformats.org/markup-compatibility/2006">
              <mc:Choice xmlns:v="urn:schemas-microsoft-com:vml" Requires="v">
                <p:oleObj spid="_x0000_s139287" name="公式" r:id="rId5" imgW="5895994" imgH="342780" progId="Equation.3">
                  <p:embed/>
                </p:oleObj>
              </mc:Choice>
              <mc:Fallback>
                <p:oleObj name="公式" r:id="rId5" imgW="5895994" imgH="342780" progId="Equation.3">
                  <p:embed/>
                  <p:pic>
                    <p:nvPicPr>
                      <p:cNvPr id="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649538"/>
                        <a:ext cx="54737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4"/>
          <p:cNvGraphicFramePr>
            <a:graphicFrameLocks noChangeAspect="1"/>
          </p:cNvGraphicFramePr>
          <p:nvPr/>
        </p:nvGraphicFramePr>
        <p:xfrm>
          <a:off x="3203575" y="3581400"/>
          <a:ext cx="3024188" cy="339725"/>
        </p:xfrm>
        <a:graphic>
          <a:graphicData uri="http://schemas.openxmlformats.org/presentationml/2006/ole">
            <mc:AlternateContent xmlns:mc="http://schemas.openxmlformats.org/markup-compatibility/2006">
              <mc:Choice xmlns:v="urn:schemas-microsoft-com:vml" Requires="v">
                <p:oleObj spid="_x0000_s139288" name="公式" r:id="rId7" imgW="3647899" imgH="342780" progId="Equation.3">
                  <p:embed/>
                </p:oleObj>
              </mc:Choice>
              <mc:Fallback>
                <p:oleObj name="公式" r:id="rId7" imgW="3647899" imgH="342780" progId="Equation.3">
                  <p:embed/>
                  <p:pic>
                    <p:nvPicPr>
                      <p:cNvPr id="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3581400"/>
                        <a:ext cx="3024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6"/>
          <p:cNvGraphicFramePr>
            <a:graphicFrameLocks noChangeAspect="1"/>
          </p:cNvGraphicFramePr>
          <p:nvPr/>
        </p:nvGraphicFramePr>
        <p:xfrm>
          <a:off x="1477963" y="4214813"/>
          <a:ext cx="5541962" cy="358775"/>
        </p:xfrm>
        <a:graphic>
          <a:graphicData uri="http://schemas.openxmlformats.org/presentationml/2006/ole">
            <mc:AlternateContent xmlns:mc="http://schemas.openxmlformats.org/markup-compatibility/2006">
              <mc:Choice xmlns:v="urn:schemas-microsoft-com:vml" Requires="v">
                <p:oleObj spid="_x0000_s139289" name="公式" r:id="rId9" imgW="6400800" imgH="342780" progId="Equation.3">
                  <p:embed/>
                </p:oleObj>
              </mc:Choice>
              <mc:Fallback>
                <p:oleObj name="公式" r:id="rId9" imgW="6400800" imgH="342780" progId="Equation.3">
                  <p:embed/>
                  <p:pic>
                    <p:nvPicPr>
                      <p:cNvPr id="7"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7963" y="4214813"/>
                        <a:ext cx="55419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8"/>
          <p:cNvGraphicFramePr>
            <a:graphicFrameLocks noChangeAspect="1"/>
          </p:cNvGraphicFramePr>
          <p:nvPr/>
        </p:nvGraphicFramePr>
        <p:xfrm>
          <a:off x="927100" y="4619625"/>
          <a:ext cx="3313113" cy="395288"/>
        </p:xfrm>
        <a:graphic>
          <a:graphicData uri="http://schemas.openxmlformats.org/presentationml/2006/ole">
            <mc:AlternateContent xmlns:mc="http://schemas.openxmlformats.org/markup-compatibility/2006">
              <mc:Choice xmlns:v="urn:schemas-microsoft-com:vml" Requires="v">
                <p:oleObj spid="_x0000_s139290" name="公式" r:id="rId11" imgW="4000365" imgH="409682" progId="Equation.3">
                  <p:embed/>
                </p:oleObj>
              </mc:Choice>
              <mc:Fallback>
                <p:oleObj name="公式" r:id="rId11" imgW="4000365" imgH="409682" progId="Equation.3">
                  <p:embed/>
                  <p:pic>
                    <p:nvPicPr>
                      <p:cNvPr id="8"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7100" y="4619625"/>
                        <a:ext cx="33131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663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par>
                          <p:cTn id="20" fill="hold" nodeType="afterGroup">
                            <p:stCondLst>
                              <p:cond delay="2000"/>
                            </p:stCondLst>
                            <p:childTnLst>
                              <p:par>
                                <p:cTn id="21" presetID="5"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smtClean="0"/>
              <a:t>多元线性回归</a:t>
            </a:r>
          </a:p>
        </p:txBody>
      </p:sp>
      <p:sp>
        <p:nvSpPr>
          <p:cNvPr id="116739" name="内容占位符 2"/>
          <p:cNvSpPr>
            <a:spLocks noGrp="1"/>
          </p:cNvSpPr>
          <p:nvPr>
            <p:ph idx="1"/>
          </p:nvPr>
        </p:nvSpPr>
        <p:spPr>
          <a:xfrm>
            <a:off x="179388" y="1341438"/>
            <a:ext cx="8785225" cy="4608512"/>
          </a:xfrm>
        </p:spPr>
        <p:txBody>
          <a:bodyPr/>
          <a:lstStyle/>
          <a:p>
            <a:endParaRPr lang="en-US" altLang="zh-CN" sz="2400" smtClean="0"/>
          </a:p>
          <a:p>
            <a:endParaRPr lang="en-US" altLang="zh-CN" sz="2400" smtClean="0"/>
          </a:p>
          <a:p>
            <a:endParaRPr lang="en-US" altLang="zh-CN" sz="2400" smtClean="0"/>
          </a:p>
          <a:p>
            <a:endParaRPr lang="en-US" altLang="zh-CN" sz="2400" smtClean="0"/>
          </a:p>
          <a:p>
            <a:r>
              <a:rPr lang="zh-CN" altLang="en-US" sz="2400" smtClean="0"/>
              <a:t>为书写方便，常用矩阵形式</a:t>
            </a:r>
            <a:endParaRPr lang="en-US" altLang="zh-CN" sz="2400" smtClean="0"/>
          </a:p>
          <a:p>
            <a:endParaRPr lang="zh-CN" altLang="en-US" sz="2400" smtClean="0"/>
          </a:p>
        </p:txBody>
      </p:sp>
      <p:graphicFrame>
        <p:nvGraphicFramePr>
          <p:cNvPr id="116740" name="Object 12"/>
          <p:cNvGraphicFramePr>
            <a:graphicFrameLocks noChangeAspect="1"/>
          </p:cNvGraphicFramePr>
          <p:nvPr/>
        </p:nvGraphicFramePr>
        <p:xfrm>
          <a:off x="755650" y="1333500"/>
          <a:ext cx="4537075" cy="425450"/>
        </p:xfrm>
        <a:graphic>
          <a:graphicData uri="http://schemas.openxmlformats.org/presentationml/2006/ole">
            <mc:AlternateContent xmlns:mc="http://schemas.openxmlformats.org/markup-compatibility/2006">
              <mc:Choice xmlns:v="urn:schemas-microsoft-com:vml" Requires="v">
                <p:oleObj spid="_x0000_s140318" name="公式" r:id="rId4" imgW="2247900" imgH="228600" progId="Equation.3">
                  <p:embed/>
                </p:oleObj>
              </mc:Choice>
              <mc:Fallback>
                <p:oleObj name="公式" r:id="rId4" imgW="2247900" imgH="228600" progId="Equation.3">
                  <p:embed/>
                  <p:pic>
                    <p:nvPicPr>
                      <p:cNvPr id="11674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333500"/>
                        <a:ext cx="45370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5"/>
          <p:cNvGraphicFramePr>
            <a:graphicFrameLocks noChangeAspect="1"/>
          </p:cNvGraphicFramePr>
          <p:nvPr/>
        </p:nvGraphicFramePr>
        <p:xfrm>
          <a:off x="755650" y="1855788"/>
          <a:ext cx="4464050" cy="742950"/>
        </p:xfrm>
        <a:graphic>
          <a:graphicData uri="http://schemas.openxmlformats.org/presentationml/2006/ole">
            <mc:AlternateContent xmlns:mc="http://schemas.openxmlformats.org/markup-compatibility/2006">
              <mc:Choice xmlns:v="urn:schemas-microsoft-com:vml" Requires="v">
                <p:oleObj spid="_x0000_s140319" name="公式" r:id="rId6" imgW="2323092" imgH="406224" progId="Equation.3">
                  <p:embed/>
                </p:oleObj>
              </mc:Choice>
              <mc:Fallback>
                <p:oleObj name="公式" r:id="rId6" imgW="2323092" imgH="406224" progId="Equation.3">
                  <p:embed/>
                  <p:pic>
                    <p:nvPicPr>
                      <p:cNvPr id="5"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1855788"/>
                        <a:ext cx="44640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9"/>
          <p:cNvGraphicFramePr>
            <a:graphicFrameLocks noChangeAspect="1"/>
          </p:cNvGraphicFramePr>
          <p:nvPr/>
        </p:nvGraphicFramePr>
        <p:xfrm>
          <a:off x="684213" y="2613025"/>
          <a:ext cx="4608512" cy="455613"/>
        </p:xfrm>
        <a:graphic>
          <a:graphicData uri="http://schemas.openxmlformats.org/presentationml/2006/ole">
            <mc:AlternateContent xmlns:mc="http://schemas.openxmlformats.org/markup-compatibility/2006">
              <mc:Choice xmlns:v="urn:schemas-microsoft-com:vml" Requires="v">
                <p:oleObj spid="_x0000_s140320" name="公式" r:id="rId8" imgW="2311400" imgH="228600" progId="Equation.3">
                  <p:embed/>
                </p:oleObj>
              </mc:Choice>
              <mc:Fallback>
                <p:oleObj name="公式" r:id="rId8" imgW="2311400" imgH="228600" progId="Equation.3">
                  <p:embed/>
                  <p:pic>
                    <p:nvPicPr>
                      <p:cNvPr id="6"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613025"/>
                        <a:ext cx="46085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2"/>
          <p:cNvGraphicFramePr>
            <a:graphicFrameLocks noChangeAspect="1"/>
          </p:cNvGraphicFramePr>
          <p:nvPr/>
        </p:nvGraphicFramePr>
        <p:xfrm>
          <a:off x="611188" y="3773488"/>
          <a:ext cx="971550" cy="1871662"/>
        </p:xfrm>
        <a:graphic>
          <a:graphicData uri="http://schemas.openxmlformats.org/presentationml/2006/ole">
            <mc:AlternateContent xmlns:mc="http://schemas.openxmlformats.org/markup-compatibility/2006">
              <mc:Choice xmlns:v="urn:schemas-microsoft-com:vml" Requires="v">
                <p:oleObj spid="_x0000_s140321" name="公式" r:id="rId10" imgW="457200" imgH="876300" progId="Equation.3">
                  <p:embed/>
                </p:oleObj>
              </mc:Choice>
              <mc:Fallback>
                <p:oleObj name="公式" r:id="rId10" imgW="457200" imgH="876300" progId="Equation.3">
                  <p:embed/>
                  <p:pic>
                    <p:nvPicPr>
                      <p:cNvPr id="7"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3773488"/>
                        <a:ext cx="971550" cy="187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5"/>
          <p:cNvGraphicFramePr>
            <a:graphicFrameLocks noChangeAspect="1"/>
          </p:cNvGraphicFramePr>
          <p:nvPr/>
        </p:nvGraphicFramePr>
        <p:xfrm>
          <a:off x="1331913" y="3702050"/>
          <a:ext cx="4560887" cy="2095500"/>
        </p:xfrm>
        <a:graphic>
          <a:graphicData uri="http://schemas.openxmlformats.org/presentationml/2006/ole">
            <mc:AlternateContent xmlns:mc="http://schemas.openxmlformats.org/markup-compatibility/2006">
              <mc:Choice xmlns:v="urn:schemas-microsoft-com:vml" Requires="v">
                <p:oleObj spid="_x0000_s140322" name="公式" r:id="rId12" imgW="1841500" imgH="901700" progId="Equation.3">
                  <p:embed/>
                </p:oleObj>
              </mc:Choice>
              <mc:Fallback>
                <p:oleObj name="公式" r:id="rId12" imgW="1841500" imgH="901700" progId="Equation.3">
                  <p:embed/>
                  <p:pic>
                    <p:nvPicPr>
                      <p:cNvPr id="8"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3702050"/>
                        <a:ext cx="4560887"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8"/>
          <p:cNvGraphicFramePr>
            <a:graphicFrameLocks noChangeAspect="1"/>
          </p:cNvGraphicFramePr>
          <p:nvPr/>
        </p:nvGraphicFramePr>
        <p:xfrm>
          <a:off x="5867400" y="3557588"/>
          <a:ext cx="1296988" cy="2319337"/>
        </p:xfrm>
        <a:graphic>
          <a:graphicData uri="http://schemas.openxmlformats.org/presentationml/2006/ole">
            <mc:AlternateContent xmlns:mc="http://schemas.openxmlformats.org/markup-compatibility/2006">
              <mc:Choice xmlns:v="urn:schemas-microsoft-com:vml" Requires="v">
                <p:oleObj spid="_x0000_s140323" name="公式" r:id="rId14" imgW="647700" imgH="1117600" progId="Equation.3">
                  <p:embed/>
                </p:oleObj>
              </mc:Choice>
              <mc:Fallback>
                <p:oleObj name="公式" r:id="rId14" imgW="647700" imgH="1117600" progId="Equation.3">
                  <p:embed/>
                  <p:pic>
                    <p:nvPicPr>
                      <p:cNvPr id="9"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7400" y="3557588"/>
                        <a:ext cx="1296988" cy="231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1"/>
          <p:cNvGraphicFramePr>
            <a:graphicFrameLocks noChangeAspect="1"/>
          </p:cNvGraphicFramePr>
          <p:nvPr/>
        </p:nvGraphicFramePr>
        <p:xfrm>
          <a:off x="6948488" y="3702050"/>
          <a:ext cx="925512" cy="2032000"/>
        </p:xfrm>
        <a:graphic>
          <a:graphicData uri="http://schemas.openxmlformats.org/presentationml/2006/ole">
            <mc:AlternateContent xmlns:mc="http://schemas.openxmlformats.org/markup-compatibility/2006">
              <mc:Choice xmlns:v="urn:schemas-microsoft-com:vml" Requires="v">
                <p:oleObj spid="_x0000_s140324" name="公式" r:id="rId16" imgW="418918" imgH="863225" progId="Equation.3">
                  <p:embed/>
                </p:oleObj>
              </mc:Choice>
              <mc:Fallback>
                <p:oleObj name="公式" r:id="rId16" imgW="418918" imgH="863225" progId="Equation.3">
                  <p:embed/>
                  <p:pic>
                    <p:nvPicPr>
                      <p:cNvPr id="1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48488" y="3702050"/>
                        <a:ext cx="925512"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0381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heckerboard(across)">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mtClean="0"/>
              <a:t>多元线性回归</a:t>
            </a:r>
          </a:p>
        </p:txBody>
      </p:sp>
      <p:sp>
        <p:nvSpPr>
          <p:cNvPr id="118787" name="内容占位符 2"/>
          <p:cNvSpPr>
            <a:spLocks noGrp="1"/>
          </p:cNvSpPr>
          <p:nvPr>
            <p:ph idx="1"/>
          </p:nvPr>
        </p:nvSpPr>
        <p:spPr>
          <a:xfrm>
            <a:off x="179388" y="1341438"/>
            <a:ext cx="8785225" cy="4608512"/>
          </a:xfrm>
        </p:spPr>
        <p:txBody>
          <a:bodyPr/>
          <a:lstStyle/>
          <a:p>
            <a:r>
              <a:rPr lang="zh-CN" altLang="en-US" sz="2400" smtClean="0"/>
              <a:t>回归参数估计</a:t>
            </a:r>
            <a:endParaRPr lang="en-US" altLang="zh-CN" sz="2400" smtClean="0"/>
          </a:p>
          <a:p>
            <a:pPr lvl="1"/>
            <a:r>
              <a:rPr lang="zh-CN" altLang="en-US" sz="2000" smtClean="0"/>
              <a:t>极大似然估计</a:t>
            </a:r>
            <a:r>
              <a:rPr lang="en-US" altLang="zh-CN" sz="2000" smtClean="0"/>
              <a:t>MLE</a:t>
            </a:r>
            <a:r>
              <a:rPr lang="zh-CN" altLang="en-US" sz="2000" smtClean="0"/>
              <a:t>（略）</a:t>
            </a:r>
          </a:p>
          <a:p>
            <a:pPr lvl="1"/>
            <a:r>
              <a:rPr lang="zh-CN" altLang="en-US" sz="2000" smtClean="0"/>
              <a:t>最小二乘法</a:t>
            </a:r>
            <a:r>
              <a:rPr lang="en-US" altLang="zh-CN" sz="2000" smtClean="0"/>
              <a:t>OLS</a:t>
            </a:r>
            <a:r>
              <a:rPr lang="zh-CN" altLang="en-US" sz="2000" smtClean="0"/>
              <a:t>（</a:t>
            </a:r>
            <a:r>
              <a:rPr lang="en-US" altLang="zh-CN" sz="2000" smtClean="0"/>
              <a:t>R</a:t>
            </a:r>
            <a:r>
              <a:rPr lang="zh-CN" altLang="en-US" sz="2000" smtClean="0"/>
              <a:t>语言使用）</a:t>
            </a:r>
          </a:p>
          <a:p>
            <a:pPr lvl="1"/>
            <a:r>
              <a:rPr lang="zh-CN" altLang="en-US" sz="2000" smtClean="0"/>
              <a:t>梯度下降法（没有</a:t>
            </a:r>
            <a:r>
              <a:rPr lang="en-US" altLang="zh-CN" sz="2000" smtClean="0"/>
              <a:t>R</a:t>
            </a:r>
            <a:r>
              <a:rPr lang="zh-CN" altLang="en-US" sz="2000" smtClean="0"/>
              <a:t>包）</a:t>
            </a:r>
          </a:p>
          <a:p>
            <a:pPr lvl="1"/>
            <a:r>
              <a:rPr lang="zh-CN" altLang="en-US" sz="2000" smtClean="0"/>
              <a:t>随机梯度下降法（略）</a:t>
            </a:r>
          </a:p>
          <a:p>
            <a:pPr lvl="1"/>
            <a:r>
              <a:rPr lang="zh-CN" altLang="en-US" sz="2000" smtClean="0"/>
              <a:t>贝叶斯方法（略）</a:t>
            </a:r>
          </a:p>
          <a:p>
            <a:pPr lvl="1"/>
            <a:r>
              <a:rPr lang="zh-CN" altLang="en-US" sz="2000" smtClean="0"/>
              <a:t>牛顿法（略）</a:t>
            </a:r>
          </a:p>
          <a:p>
            <a:pPr lvl="1"/>
            <a:endParaRPr lang="zh-CN" altLang="en-US" sz="2000" smtClean="0"/>
          </a:p>
        </p:txBody>
      </p:sp>
    </p:spTree>
    <p:extLst>
      <p:ext uri="{BB962C8B-B14F-4D97-AF65-F5344CB8AC3E}">
        <p14:creationId xmlns:p14="http://schemas.microsoft.com/office/powerpoint/2010/main" val="297700791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mtClean="0"/>
              <a:t>多元线性回归</a:t>
            </a:r>
          </a:p>
        </p:txBody>
      </p:sp>
      <p:sp>
        <p:nvSpPr>
          <p:cNvPr id="119811" name="内容占位符 2"/>
          <p:cNvSpPr>
            <a:spLocks noGrp="1"/>
          </p:cNvSpPr>
          <p:nvPr>
            <p:ph idx="1"/>
          </p:nvPr>
        </p:nvSpPr>
        <p:spPr>
          <a:xfrm>
            <a:off x="250825" y="1341438"/>
            <a:ext cx="8713788" cy="4608512"/>
          </a:xfrm>
        </p:spPr>
        <p:txBody>
          <a:bodyPr/>
          <a:lstStyle/>
          <a:p>
            <a:r>
              <a:rPr lang="zh-CN" altLang="en-US" sz="2400" smtClean="0"/>
              <a:t>回归系数的最小二乘估计</a:t>
            </a:r>
            <a:endParaRPr lang="en-US" altLang="zh-CN" sz="2400" smtClean="0"/>
          </a:p>
          <a:p>
            <a:pPr lvl="1"/>
            <a:r>
              <a:rPr lang="zh-CN" altLang="en-US" sz="2000" smtClean="0"/>
              <a:t>利用最小二乘法可估计回归系数</a:t>
            </a:r>
            <a:r>
              <a:rPr lang="en-US" altLang="zh-CN" sz="2000" smtClean="0"/>
              <a:t>,</a:t>
            </a:r>
            <a:r>
              <a:rPr lang="zh-CN" altLang="en-US" sz="2000" smtClean="0"/>
              <a:t>即求解一组参数                 ，使得如下定义的平方和</a:t>
            </a:r>
            <a:r>
              <a:rPr lang="en-US" altLang="zh-CN" sz="2000" smtClean="0"/>
              <a:t>Q</a:t>
            </a:r>
            <a:r>
              <a:rPr lang="zh-CN" altLang="en-US" sz="2000" smtClean="0"/>
              <a:t>达到最小：</a:t>
            </a:r>
          </a:p>
          <a:p>
            <a:pPr lvl="1"/>
            <a:endParaRPr lang="zh-CN" altLang="en-US" sz="2000" smtClean="0"/>
          </a:p>
          <a:p>
            <a:pPr lvl="1"/>
            <a:r>
              <a:rPr lang="zh-CN" altLang="en-US" sz="2000" smtClean="0"/>
              <a:t>由多元函数的极值理论</a:t>
            </a:r>
            <a:r>
              <a:rPr lang="en-US" altLang="zh-CN" sz="2000" smtClean="0"/>
              <a:t>,</a:t>
            </a:r>
            <a:r>
              <a:rPr lang="zh-CN" altLang="en-US" sz="2000" smtClean="0"/>
              <a:t>分别求</a:t>
            </a:r>
            <a:r>
              <a:rPr lang="en-US" altLang="zh-CN" sz="2000" smtClean="0"/>
              <a:t>Q</a:t>
            </a:r>
            <a:r>
              <a:rPr lang="zh-CN" altLang="en-US" sz="2000" smtClean="0"/>
              <a:t>关于各个参数的偏导数</a:t>
            </a:r>
            <a:r>
              <a:rPr lang="en-US" altLang="zh-CN" sz="2000" smtClean="0"/>
              <a:t>,</a:t>
            </a:r>
            <a:r>
              <a:rPr lang="zh-CN" altLang="en-US" sz="2000" smtClean="0"/>
              <a:t>并令它们等于零</a:t>
            </a:r>
            <a:r>
              <a:rPr lang="en-US" altLang="zh-CN" sz="2000" smtClean="0"/>
              <a:t>,</a:t>
            </a:r>
            <a:r>
              <a:rPr lang="zh-CN" altLang="en-US" sz="2000" smtClean="0"/>
              <a:t>于是得到如下的方程组</a:t>
            </a:r>
            <a:r>
              <a:rPr lang="en-US" altLang="zh-CN" sz="2000" smtClean="0"/>
              <a:t>,</a:t>
            </a:r>
            <a:r>
              <a:rPr lang="zh-CN" altLang="en-US" sz="2000" smtClean="0"/>
              <a:t>解方程组便得到所求的参数</a:t>
            </a:r>
            <a:r>
              <a:rPr lang="en-US" altLang="zh-CN" sz="2000" smtClean="0"/>
              <a:t>.</a:t>
            </a:r>
          </a:p>
          <a:p>
            <a:pPr lvl="1"/>
            <a:endParaRPr lang="en-US" altLang="zh-CN" sz="2000" smtClean="0"/>
          </a:p>
          <a:p>
            <a:pPr lvl="1"/>
            <a:endParaRPr lang="en-US" altLang="zh-CN" sz="2000" smtClean="0"/>
          </a:p>
          <a:p>
            <a:pPr lvl="1"/>
            <a:endParaRPr lang="en-US" altLang="zh-CN" sz="2000" smtClean="0"/>
          </a:p>
          <a:p>
            <a:pPr lvl="1"/>
            <a:endParaRPr lang="en-US" altLang="zh-CN" sz="2000" smtClean="0"/>
          </a:p>
          <a:p>
            <a:pPr lvl="1"/>
            <a:endParaRPr lang="en-US" altLang="zh-CN" sz="2000" smtClean="0"/>
          </a:p>
          <a:p>
            <a:pPr lvl="1"/>
            <a:endParaRPr lang="en-US" altLang="zh-CN" sz="2000" smtClean="0"/>
          </a:p>
          <a:p>
            <a:pPr lvl="1"/>
            <a:r>
              <a:rPr lang="zh-CN" altLang="en-US" sz="2000" smtClean="0"/>
              <a:t>如果       可逆</a:t>
            </a:r>
            <a:r>
              <a:rPr lang="en-US" altLang="zh-CN" sz="2000" smtClean="0"/>
              <a:t>,</a:t>
            </a:r>
            <a:r>
              <a:rPr lang="zh-CN" altLang="en-US" sz="2000" smtClean="0"/>
              <a:t>则方程组的</a:t>
            </a:r>
            <a:r>
              <a:rPr lang="en-US" altLang="zh-CN" sz="2000" smtClean="0"/>
              <a:t>(</a:t>
            </a:r>
            <a:r>
              <a:rPr lang="zh-CN" altLang="en-US" sz="2000" smtClean="0"/>
              <a:t>参数的</a:t>
            </a:r>
            <a:r>
              <a:rPr lang="en-US" altLang="zh-CN" sz="2000" smtClean="0"/>
              <a:t>)</a:t>
            </a:r>
            <a:r>
              <a:rPr lang="zh-CN" altLang="en-US" sz="2000" smtClean="0"/>
              <a:t>解为</a:t>
            </a:r>
          </a:p>
          <a:p>
            <a:pPr lvl="1"/>
            <a:endParaRPr lang="en-US" altLang="zh-CN" sz="2000" smtClean="0"/>
          </a:p>
          <a:p>
            <a:pPr lvl="1"/>
            <a:endParaRPr lang="en-US" altLang="zh-CN" sz="2000" smtClean="0"/>
          </a:p>
          <a:p>
            <a:pPr lvl="1"/>
            <a:endParaRPr lang="zh-CN" altLang="en-US" sz="2000" smtClean="0"/>
          </a:p>
        </p:txBody>
      </p:sp>
      <p:graphicFrame>
        <p:nvGraphicFramePr>
          <p:cNvPr id="4" name="Object 18"/>
          <p:cNvGraphicFramePr>
            <a:graphicFrameLocks noChangeAspect="1"/>
          </p:cNvGraphicFramePr>
          <p:nvPr/>
        </p:nvGraphicFramePr>
        <p:xfrm>
          <a:off x="6694488" y="1808163"/>
          <a:ext cx="1008062" cy="331787"/>
        </p:xfrm>
        <a:graphic>
          <a:graphicData uri="http://schemas.openxmlformats.org/presentationml/2006/ole">
            <mc:AlternateContent xmlns:mc="http://schemas.openxmlformats.org/markup-compatibility/2006">
              <mc:Choice xmlns:v="urn:schemas-microsoft-com:vml" Requires="v">
                <p:oleObj spid="_x0000_s141338" name="公式" r:id="rId3" imgW="1343036" imgH="390618" progId="Equation.3">
                  <p:embed/>
                </p:oleObj>
              </mc:Choice>
              <mc:Fallback>
                <p:oleObj name="公式" r:id="rId3" imgW="1343036" imgH="390618" progId="Equation.3">
                  <p:embed/>
                  <p:pic>
                    <p:nvPicPr>
                      <p:cNvPr id="4"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488" y="1808163"/>
                        <a:ext cx="10080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2"/>
          <p:cNvGraphicFramePr>
            <a:graphicFrameLocks noChangeAspect="1"/>
          </p:cNvGraphicFramePr>
          <p:nvPr/>
        </p:nvGraphicFramePr>
        <p:xfrm>
          <a:off x="2335213" y="2382838"/>
          <a:ext cx="4897437" cy="546100"/>
        </p:xfrm>
        <a:graphic>
          <a:graphicData uri="http://schemas.openxmlformats.org/presentationml/2006/ole">
            <mc:AlternateContent xmlns:mc="http://schemas.openxmlformats.org/markup-compatibility/2006">
              <mc:Choice xmlns:v="urn:schemas-microsoft-com:vml" Requires="v">
                <p:oleObj spid="_x0000_s141339" name="公式" r:id="rId5" imgW="6086419" imgH="609667" progId="Equation.3">
                  <p:embed/>
                </p:oleObj>
              </mc:Choice>
              <mc:Fallback>
                <p:oleObj name="公式" r:id="rId5" imgW="6086419" imgH="609667" progId="Equation.3">
                  <p:embed/>
                  <p:pic>
                    <p:nvPicPr>
                      <p:cNvPr id="5"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213" y="2382838"/>
                        <a:ext cx="48974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nvGraphicFramePr>
        <p:xfrm>
          <a:off x="2051050" y="3716338"/>
          <a:ext cx="3241675" cy="1770062"/>
        </p:xfrm>
        <a:graphic>
          <a:graphicData uri="http://schemas.openxmlformats.org/presentationml/2006/ole">
            <mc:AlternateContent xmlns:mc="http://schemas.openxmlformats.org/markup-compatibility/2006">
              <mc:Choice xmlns:v="urn:schemas-microsoft-com:vml" Requires="v">
                <p:oleObj spid="_x0000_s141340" name="公式" r:id="rId7" imgW="4943509" imgH="2667067" progId="Equation.3">
                  <p:embed/>
                </p:oleObj>
              </mc:Choice>
              <mc:Fallback>
                <p:oleObj name="公式" r:id="rId7" imgW="4943509" imgH="2667067" progId="Equation.3">
                  <p:embed/>
                  <p:pic>
                    <p:nvPicPr>
                      <p:cNvPr id="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716338"/>
                        <a:ext cx="3241675"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6064250" y="4348163"/>
          <a:ext cx="2054225" cy="257175"/>
        </p:xfrm>
        <a:graphic>
          <a:graphicData uri="http://schemas.openxmlformats.org/presentationml/2006/ole">
            <mc:AlternateContent xmlns:mc="http://schemas.openxmlformats.org/markup-compatibility/2006">
              <mc:Choice xmlns:v="urn:schemas-microsoft-com:vml" Requires="v">
                <p:oleObj spid="_x0000_s141341" name="公式" r:id="rId9" imgW="1885928" imgH="171570" progId="Equation.3">
                  <p:embed/>
                </p:oleObj>
              </mc:Choice>
              <mc:Fallback>
                <p:oleObj name="公式" r:id="rId9" imgW="1885928" imgH="171570" progId="Equation.3">
                  <p:embed/>
                  <p:pic>
                    <p:nvPicPr>
                      <p:cNvPr id="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4250" y="4348163"/>
                        <a:ext cx="20542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nvGraphicFramePr>
        <p:xfrm>
          <a:off x="1765300" y="5719763"/>
          <a:ext cx="503238" cy="249237"/>
        </p:xfrm>
        <a:graphic>
          <a:graphicData uri="http://schemas.openxmlformats.org/presentationml/2006/ole">
            <mc:AlternateContent xmlns:mc="http://schemas.openxmlformats.org/markup-compatibility/2006">
              <mc:Choice xmlns:v="urn:schemas-microsoft-com:vml" Requires="v">
                <p:oleObj spid="_x0000_s141342" name="公式" r:id="rId11" imgW="638104" imgH="276238" progId="Equation.3">
                  <p:embed/>
                </p:oleObj>
              </mc:Choice>
              <mc:Fallback>
                <p:oleObj name="公式" r:id="rId11" imgW="638104" imgH="276238" progId="Equation.3">
                  <p:embed/>
                  <p:pic>
                    <p:nvPicPr>
                      <p:cNvPr id="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5300" y="5719763"/>
                        <a:ext cx="503238"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
          <p:cNvGraphicFramePr>
            <a:graphicFrameLocks noChangeAspect="1"/>
          </p:cNvGraphicFramePr>
          <p:nvPr/>
        </p:nvGraphicFramePr>
        <p:xfrm>
          <a:off x="5557838" y="5700713"/>
          <a:ext cx="1822450" cy="334962"/>
        </p:xfrm>
        <a:graphic>
          <a:graphicData uri="http://schemas.openxmlformats.org/presentationml/2006/ole">
            <mc:AlternateContent xmlns:mc="http://schemas.openxmlformats.org/markup-compatibility/2006">
              <mc:Choice xmlns:v="urn:schemas-microsoft-com:vml" Requires="v">
                <p:oleObj spid="_x0000_s141343" name="公式" r:id="rId13" imgW="2257436" imgH="352492" progId="Equation.3">
                  <p:embed/>
                </p:oleObj>
              </mc:Choice>
              <mc:Fallback>
                <p:oleObj name="公式" r:id="rId13" imgW="2257436" imgH="352492" progId="Equation.3">
                  <p:embed/>
                  <p:pic>
                    <p:nvPicPr>
                      <p:cNvPr id="9"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57838" y="5700713"/>
                        <a:ext cx="1822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5592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par>
                                <p:cTn id="12" presetID="3" presetClass="entr" presetSubtype="1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Right)">
                                      <p:cBhvr>
                                        <p:cTn id="19" dur="1000"/>
                                        <p:tgtEl>
                                          <p:spTgt spid="7"/>
                                        </p:tgtEl>
                                      </p:cBhvr>
                                    </p:animEffect>
                                  </p:childTnLst>
                                </p:cTn>
                              </p:par>
                            </p:childTnLst>
                          </p:cTn>
                        </p:par>
                        <p:par>
                          <p:cTn id="20" fill="hold" nodeType="afterGroup">
                            <p:stCondLst>
                              <p:cond delay="1000"/>
                            </p:stCondLst>
                            <p:childTnLst>
                              <p:par>
                                <p:cTn id="21" presetID="5"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par>
                          <p:cTn id="24" fill="hold" nodeType="afterGroup">
                            <p:stCondLst>
                              <p:cond delay="1500"/>
                            </p:stCondLst>
                            <p:childTnLst>
                              <p:par>
                                <p:cTn id="25" presetID="5" presetClass="entr" presetSubtype="1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smtClean="0"/>
              <a:t>多元线性回归</a:t>
            </a:r>
          </a:p>
        </p:txBody>
      </p:sp>
      <p:sp>
        <p:nvSpPr>
          <p:cNvPr id="120835" name="内容占位符 2"/>
          <p:cNvSpPr>
            <a:spLocks noGrp="1"/>
          </p:cNvSpPr>
          <p:nvPr>
            <p:ph idx="1"/>
          </p:nvPr>
        </p:nvSpPr>
        <p:spPr>
          <a:xfrm>
            <a:off x="250825" y="1341438"/>
            <a:ext cx="8713788" cy="4608512"/>
          </a:xfrm>
        </p:spPr>
        <p:txBody>
          <a:bodyPr/>
          <a:lstStyle/>
          <a:p>
            <a:r>
              <a:rPr lang="zh-CN" altLang="en-US" sz="2400" smtClean="0"/>
              <a:t>回归方程的显著性检验 </a:t>
            </a:r>
            <a:endParaRPr lang="en-US" altLang="zh-CN" sz="2400" smtClean="0"/>
          </a:p>
          <a:p>
            <a:pPr lvl="1"/>
            <a:r>
              <a:rPr lang="zh-CN" altLang="en-US" sz="2000" smtClean="0"/>
              <a:t>由最小二乘准则求回归系数的计算过程中</a:t>
            </a:r>
            <a:r>
              <a:rPr lang="en-US" altLang="zh-CN" sz="2000" smtClean="0"/>
              <a:t>,</a:t>
            </a:r>
            <a:r>
              <a:rPr lang="zh-CN" altLang="en-US" sz="2000" smtClean="0"/>
              <a:t>并不一定知道因变量与自变量是否存在线性关系。如果不存在线性关系</a:t>
            </a:r>
            <a:r>
              <a:rPr lang="en-US" altLang="zh-CN" sz="2000" smtClean="0"/>
              <a:t>,</a:t>
            </a:r>
            <a:r>
              <a:rPr lang="zh-CN" altLang="en-US" sz="2000" smtClean="0"/>
              <a:t>那么得到的回归方程是毫无意义的。在一元回归分析中</a:t>
            </a:r>
            <a:r>
              <a:rPr lang="en-US" altLang="zh-CN" sz="2000" smtClean="0"/>
              <a:t>,</a:t>
            </a:r>
            <a:r>
              <a:rPr lang="zh-CN" altLang="en-US" sz="2000" smtClean="0"/>
              <a:t>若 </a:t>
            </a:r>
            <a:r>
              <a:rPr lang="en-US" altLang="zh-CN" sz="2000" b="1" i="1" smtClean="0">
                <a:latin typeface="Symbol" panose="05050102010706020507" pitchFamily="18" charset="2"/>
                <a:ea typeface="隶书" panose="02010509060101010101" pitchFamily="49" charset="-122"/>
              </a:rPr>
              <a:t>b</a:t>
            </a:r>
            <a:r>
              <a:rPr lang="en-US" altLang="zh-CN" sz="2000" b="1" baseline="-25000" smtClean="0">
                <a:latin typeface="Times New Roman" panose="02020603050405020304" pitchFamily="18" charset="0"/>
                <a:ea typeface="隶书" panose="02010509060101010101" pitchFamily="49" charset="-122"/>
              </a:rPr>
              <a:t>1</a:t>
            </a:r>
            <a:r>
              <a:rPr lang="en-US" altLang="zh-CN" sz="2000" smtClean="0"/>
              <a:t>=0 </a:t>
            </a:r>
            <a:r>
              <a:rPr lang="zh-CN" altLang="en-US" sz="2000" smtClean="0"/>
              <a:t>则平均地说因变量</a:t>
            </a:r>
            <a:r>
              <a:rPr lang="en-US" altLang="zh-CN" sz="2000" smtClean="0"/>
              <a:t>y</a:t>
            </a:r>
            <a:r>
              <a:rPr lang="zh-CN" altLang="en-US" sz="2000" smtClean="0"/>
              <a:t>并没有随自变量</a:t>
            </a:r>
            <a:r>
              <a:rPr lang="en-US" altLang="zh-CN" sz="2000" smtClean="0"/>
              <a:t>x</a:t>
            </a:r>
            <a:r>
              <a:rPr lang="zh-CN" altLang="en-US" sz="2000" smtClean="0"/>
              <a:t>的变化而线性地变化</a:t>
            </a:r>
            <a:r>
              <a:rPr lang="en-US" altLang="zh-CN" sz="2000" smtClean="0"/>
              <a:t>.</a:t>
            </a:r>
            <a:r>
              <a:rPr lang="zh-CN" altLang="en-US" sz="2000" smtClean="0"/>
              <a:t>因此对回归方程的显著性检验就是检验以下的假设是否成立： </a:t>
            </a:r>
            <a:endParaRPr lang="en-US" altLang="zh-CN" sz="2000" smtClean="0"/>
          </a:p>
          <a:p>
            <a:pPr lvl="1"/>
            <a:endParaRPr lang="en-US" altLang="zh-CN" sz="2000" smtClean="0"/>
          </a:p>
          <a:p>
            <a:pPr lvl="1"/>
            <a:endParaRPr lang="en-US" altLang="zh-CN" sz="2000" smtClean="0"/>
          </a:p>
          <a:p>
            <a:pPr lvl="1"/>
            <a:r>
              <a:rPr lang="en-US" altLang="zh-CN" sz="2000" smtClean="0"/>
              <a:t>F——</a:t>
            </a:r>
            <a:r>
              <a:rPr lang="zh-CN" altLang="en-US" sz="2000" smtClean="0"/>
              <a:t>统计量</a:t>
            </a:r>
            <a:endParaRPr lang="en-US" altLang="zh-CN" sz="2000" smtClean="0"/>
          </a:p>
          <a:p>
            <a:pPr lvl="1"/>
            <a:endParaRPr lang="zh-CN" altLang="en-US" sz="2000" smtClean="0"/>
          </a:p>
        </p:txBody>
      </p:sp>
      <p:graphicFrame>
        <p:nvGraphicFramePr>
          <p:cNvPr id="4" name="Object 16"/>
          <p:cNvGraphicFramePr>
            <a:graphicFrameLocks noChangeAspect="1"/>
          </p:cNvGraphicFramePr>
          <p:nvPr/>
        </p:nvGraphicFramePr>
        <p:xfrm>
          <a:off x="1835150" y="3429000"/>
          <a:ext cx="5473700" cy="447675"/>
        </p:xfrm>
        <a:graphic>
          <a:graphicData uri="http://schemas.openxmlformats.org/presentationml/2006/ole">
            <mc:AlternateContent xmlns:mc="http://schemas.openxmlformats.org/markup-compatibility/2006">
              <mc:Choice xmlns:v="urn:schemas-microsoft-com:vml" Requires="v">
                <p:oleObj spid="_x0000_s142346" name="公式" r:id="rId3" imgW="2876498" imgH="171570" progId="Equation.3">
                  <p:embed/>
                </p:oleObj>
              </mc:Choice>
              <mc:Fallback>
                <p:oleObj name="公式" r:id="rId3" imgW="2876498" imgH="171570" progId="Equation.3">
                  <p:embed/>
                  <p:pic>
                    <p:nvPicPr>
                      <p:cNvPr id="4"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429000"/>
                        <a:ext cx="54737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5" name="Object 14"/>
          <p:cNvGraphicFramePr>
            <a:graphicFrameLocks noChangeAspect="1"/>
          </p:cNvGraphicFramePr>
          <p:nvPr/>
        </p:nvGraphicFramePr>
        <p:xfrm>
          <a:off x="2555875" y="4562475"/>
          <a:ext cx="4176713" cy="725488"/>
        </p:xfrm>
        <a:graphic>
          <a:graphicData uri="http://schemas.openxmlformats.org/presentationml/2006/ole">
            <mc:AlternateContent xmlns:mc="http://schemas.openxmlformats.org/markup-compatibility/2006">
              <mc:Choice xmlns:v="urn:schemas-microsoft-com:vml" Requires="v">
                <p:oleObj spid="_x0000_s142347" name="公式" r:id="rId5" imgW="4533915" imgH="724047" progId="Equation.3">
                  <p:embed/>
                </p:oleObj>
              </mc:Choice>
              <mc:Fallback>
                <p:oleObj name="公式" r:id="rId5" imgW="4533915" imgH="724047" progId="Equation.3">
                  <p:embed/>
                  <p:pic>
                    <p:nvPicPr>
                      <p:cNvPr id="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562475"/>
                        <a:ext cx="4176713"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2379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zh-CN" altLang="en-US" smtClean="0"/>
              <a:t>多元线性回归</a:t>
            </a:r>
          </a:p>
        </p:txBody>
      </p:sp>
      <p:sp>
        <p:nvSpPr>
          <p:cNvPr id="121859" name="内容占位符 2"/>
          <p:cNvSpPr>
            <a:spLocks noGrp="1"/>
          </p:cNvSpPr>
          <p:nvPr>
            <p:ph idx="1"/>
          </p:nvPr>
        </p:nvSpPr>
        <p:spPr>
          <a:xfrm>
            <a:off x="250825" y="1341438"/>
            <a:ext cx="8713788" cy="4608512"/>
          </a:xfrm>
        </p:spPr>
        <p:txBody>
          <a:bodyPr/>
          <a:lstStyle/>
          <a:p>
            <a:r>
              <a:rPr lang="zh-CN" altLang="en-US" sz="2400" smtClean="0"/>
              <a:t>回归系数的显著性检验</a:t>
            </a:r>
            <a:endParaRPr lang="en-US" altLang="zh-CN" sz="2400" smtClean="0"/>
          </a:p>
          <a:p>
            <a:pPr lvl="1"/>
            <a:r>
              <a:rPr lang="zh-CN" altLang="en-US" sz="2000" smtClean="0"/>
              <a:t>对回归方程的显著性检验</a:t>
            </a:r>
            <a:r>
              <a:rPr lang="en-US" altLang="zh-CN" sz="2000" smtClean="0"/>
              <a:t>,</a:t>
            </a:r>
            <a:r>
              <a:rPr lang="zh-CN" altLang="en-US" sz="2000" smtClean="0"/>
              <a:t>若否定</a:t>
            </a:r>
            <a:r>
              <a:rPr lang="en-US" altLang="zh-CN" sz="2000" smtClean="0"/>
              <a:t>H</a:t>
            </a:r>
            <a:r>
              <a:rPr lang="en-US" altLang="zh-CN" sz="2000" baseline="-25000" smtClean="0"/>
              <a:t>0</a:t>
            </a:r>
            <a:r>
              <a:rPr lang="en-US" altLang="zh-CN" sz="2000" smtClean="0"/>
              <a:t> ,</a:t>
            </a:r>
            <a:r>
              <a:rPr lang="zh-CN" altLang="en-US" sz="2000" smtClean="0"/>
              <a:t>仅表示                  不全为</a:t>
            </a:r>
            <a:r>
              <a:rPr lang="en-US" altLang="zh-CN" sz="2000" smtClean="0"/>
              <a:t>0</a:t>
            </a:r>
            <a:r>
              <a:rPr lang="zh-CN" altLang="en-US" sz="2000" smtClean="0"/>
              <a:t>但并不排除有某个    为</a:t>
            </a:r>
            <a:r>
              <a:rPr lang="en-US" altLang="zh-CN" sz="2000" smtClean="0"/>
              <a:t>0,</a:t>
            </a:r>
            <a:r>
              <a:rPr lang="zh-CN" altLang="en-US" sz="2000" smtClean="0"/>
              <a:t>若           </a:t>
            </a:r>
            <a:r>
              <a:rPr lang="en-US" altLang="zh-CN" sz="2000" smtClean="0"/>
              <a:t>,</a:t>
            </a:r>
            <a:r>
              <a:rPr lang="zh-CN" altLang="en-US" sz="2000" smtClean="0"/>
              <a:t>说明自变量 </a:t>
            </a:r>
            <a:r>
              <a:rPr lang="en-US" altLang="zh-CN" sz="2000" smtClean="0"/>
              <a:t>x</a:t>
            </a:r>
            <a:r>
              <a:rPr lang="en-US" altLang="zh-CN" sz="2000" baseline="-25000" smtClean="0"/>
              <a:t>i </a:t>
            </a:r>
            <a:r>
              <a:rPr lang="zh-CN" altLang="en-US" sz="2000" smtClean="0"/>
              <a:t>对因变量</a:t>
            </a:r>
            <a:r>
              <a:rPr lang="en-US" altLang="zh-CN" sz="2000" smtClean="0"/>
              <a:t>y</a:t>
            </a:r>
            <a:r>
              <a:rPr lang="zh-CN" altLang="en-US" sz="2000" smtClean="0"/>
              <a:t>的影响不明显</a:t>
            </a:r>
            <a:r>
              <a:rPr lang="en-US" altLang="zh-CN" sz="2000" smtClean="0"/>
              <a:t>,</a:t>
            </a:r>
            <a:r>
              <a:rPr lang="zh-CN" altLang="en-US" sz="2000" smtClean="0"/>
              <a:t>应从回归模型中删除</a:t>
            </a:r>
            <a:r>
              <a:rPr lang="en-US" altLang="zh-CN" sz="2000" smtClean="0"/>
              <a:t>.</a:t>
            </a:r>
            <a:r>
              <a:rPr lang="zh-CN" altLang="en-US" sz="2000" smtClean="0"/>
              <a:t>因此对回归系数是否为</a:t>
            </a:r>
            <a:r>
              <a:rPr lang="en-US" altLang="zh-CN" sz="2000" smtClean="0"/>
              <a:t>0</a:t>
            </a:r>
            <a:r>
              <a:rPr lang="zh-CN" altLang="en-US" sz="2000" smtClean="0"/>
              <a:t>进行逐个检验是很必要的</a:t>
            </a:r>
            <a:r>
              <a:rPr lang="en-US" altLang="zh-CN" sz="2000" smtClean="0"/>
              <a:t>.</a:t>
            </a:r>
          </a:p>
          <a:p>
            <a:pPr lvl="1"/>
            <a:r>
              <a:rPr lang="zh-CN" altLang="en-US" sz="2000" smtClean="0"/>
              <a:t>即检验</a:t>
            </a:r>
          </a:p>
          <a:p>
            <a:pPr lvl="1"/>
            <a:endParaRPr lang="en-US" altLang="zh-CN" sz="2000" smtClean="0"/>
          </a:p>
          <a:p>
            <a:pPr lvl="1"/>
            <a:endParaRPr lang="en-US" altLang="zh-CN" sz="2000" smtClean="0"/>
          </a:p>
          <a:p>
            <a:pPr lvl="1"/>
            <a:r>
              <a:rPr lang="en-US" altLang="zh-CN" sz="2000" smtClean="0"/>
              <a:t>t ——</a:t>
            </a:r>
            <a:r>
              <a:rPr lang="zh-CN" altLang="en-US" sz="2000" smtClean="0"/>
              <a:t>统计量</a:t>
            </a:r>
          </a:p>
          <a:p>
            <a:pPr lvl="1"/>
            <a:endParaRPr lang="en-US" altLang="zh-CN" sz="2000" smtClean="0"/>
          </a:p>
          <a:p>
            <a:pPr lvl="1"/>
            <a:endParaRPr lang="zh-CN" altLang="en-US" sz="2000" smtClean="0"/>
          </a:p>
        </p:txBody>
      </p:sp>
      <p:graphicFrame>
        <p:nvGraphicFramePr>
          <p:cNvPr id="4" name="Object 5"/>
          <p:cNvGraphicFramePr>
            <a:graphicFrameLocks noChangeAspect="1"/>
          </p:cNvGraphicFramePr>
          <p:nvPr/>
        </p:nvGraphicFramePr>
        <p:xfrm>
          <a:off x="6070600" y="1819275"/>
          <a:ext cx="1223963" cy="330200"/>
        </p:xfrm>
        <a:graphic>
          <a:graphicData uri="http://schemas.openxmlformats.org/presentationml/2006/ole">
            <mc:AlternateContent xmlns:mc="http://schemas.openxmlformats.org/markup-compatibility/2006">
              <mc:Choice xmlns:v="urn:schemas-microsoft-com:vml" Requires="v">
                <p:oleObj spid="_x0000_s143382" name="公式" r:id="rId4" imgW="1476334" imgH="342780" progId="Equation.3">
                  <p:embed/>
                </p:oleObj>
              </mc:Choice>
              <mc:Fallback>
                <p:oleObj name="公式" r:id="rId4" imgW="1476334" imgH="342780" progId="Equation.3">
                  <p:embed/>
                  <p:pic>
                    <p:nvPicPr>
                      <p:cNvPr id="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0600" y="1819275"/>
                        <a:ext cx="12239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noChangeAspect="1"/>
          </p:cNvGraphicFramePr>
          <p:nvPr/>
        </p:nvGraphicFramePr>
        <p:xfrm>
          <a:off x="2789238" y="2127250"/>
          <a:ext cx="217487" cy="282575"/>
        </p:xfrm>
        <a:graphic>
          <a:graphicData uri="http://schemas.openxmlformats.org/presentationml/2006/ole">
            <mc:AlternateContent xmlns:mc="http://schemas.openxmlformats.org/markup-compatibility/2006">
              <mc:Choice xmlns:v="urn:schemas-microsoft-com:vml" Requires="v">
                <p:oleObj spid="_x0000_s143383" name="公式" r:id="rId6" imgW="219169" imgH="304653" progId="Equation.3">
                  <p:embed/>
                </p:oleObj>
              </mc:Choice>
              <mc:Fallback>
                <p:oleObj name="公式" r:id="rId6" imgW="219169" imgH="304653" progId="Equation.3">
                  <p:embed/>
                  <p:pic>
                    <p:nvPicPr>
                      <p:cNvPr id="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238" y="2127250"/>
                        <a:ext cx="2174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0"/>
          <p:cNvGraphicFramePr>
            <a:graphicFrameLocks noChangeAspect="1"/>
          </p:cNvGraphicFramePr>
          <p:nvPr/>
        </p:nvGraphicFramePr>
        <p:xfrm>
          <a:off x="3824288" y="2136775"/>
          <a:ext cx="576262" cy="269875"/>
        </p:xfrm>
        <a:graphic>
          <a:graphicData uri="http://schemas.openxmlformats.org/presentationml/2006/ole">
            <mc:AlternateContent xmlns:mc="http://schemas.openxmlformats.org/markup-compatibility/2006">
              <mc:Choice xmlns:v="urn:schemas-microsoft-com:vml" Requires="v">
                <p:oleObj spid="_x0000_s143384" name="公式" r:id="rId8" imgW="733316" imgH="304653" progId="Equation.3">
                  <p:embed/>
                </p:oleObj>
              </mc:Choice>
              <mc:Fallback>
                <p:oleObj name="公式" r:id="rId8" imgW="733316" imgH="304653" progId="Equation.3">
                  <p:embed/>
                  <p:pic>
                    <p:nvPicPr>
                      <p:cNvPr id="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4288" y="2136775"/>
                        <a:ext cx="5762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5"/>
          <p:cNvGraphicFramePr>
            <a:graphicFrameLocks noChangeAspect="1"/>
          </p:cNvGraphicFramePr>
          <p:nvPr/>
        </p:nvGraphicFramePr>
        <p:xfrm>
          <a:off x="2195513" y="3500438"/>
          <a:ext cx="4679950" cy="403225"/>
        </p:xfrm>
        <a:graphic>
          <a:graphicData uri="http://schemas.openxmlformats.org/presentationml/2006/ole">
            <mc:AlternateContent xmlns:mc="http://schemas.openxmlformats.org/markup-compatibility/2006">
              <mc:Choice xmlns:v="urn:schemas-microsoft-com:vml" Requires="v">
                <p:oleObj spid="_x0000_s143385" name="公式" r:id="rId10" imgW="4467087" imgH="380907" progId="Equation.3">
                  <p:embed/>
                </p:oleObj>
              </mc:Choice>
              <mc:Fallback>
                <p:oleObj name="公式" r:id="rId10" imgW="4467087" imgH="380907" progId="Equation.3">
                  <p:embed/>
                  <p:pic>
                    <p:nvPicPr>
                      <p:cNvPr id="7"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513" y="3500438"/>
                        <a:ext cx="46799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9"/>
          <p:cNvGraphicFramePr>
            <a:graphicFrameLocks noChangeAspect="1"/>
          </p:cNvGraphicFramePr>
          <p:nvPr/>
        </p:nvGraphicFramePr>
        <p:xfrm>
          <a:off x="2195513" y="4567238"/>
          <a:ext cx="4824412" cy="881062"/>
        </p:xfrm>
        <a:graphic>
          <a:graphicData uri="http://schemas.openxmlformats.org/presentationml/2006/ole">
            <mc:AlternateContent xmlns:mc="http://schemas.openxmlformats.org/markup-compatibility/2006">
              <mc:Choice xmlns:v="urn:schemas-microsoft-com:vml" Requires="v">
                <p:oleObj spid="_x0000_s143386" name="公式" r:id="rId12" imgW="4333789" imgH="799940" progId="Equation.3">
                  <p:embed/>
                </p:oleObj>
              </mc:Choice>
              <mc:Fallback>
                <p:oleObj name="公式" r:id="rId12" imgW="4333789" imgH="799940" progId="Equation.3">
                  <p:embed/>
                  <p:pic>
                    <p:nvPicPr>
                      <p:cNvPr id="8"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513" y="4567238"/>
                        <a:ext cx="482441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151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smtClean="0"/>
              <a:t>多元线性回归</a:t>
            </a:r>
          </a:p>
        </p:txBody>
      </p:sp>
      <p:sp>
        <p:nvSpPr>
          <p:cNvPr id="123907" name="内容占位符 2"/>
          <p:cNvSpPr>
            <a:spLocks noGrp="1"/>
          </p:cNvSpPr>
          <p:nvPr>
            <p:ph idx="1"/>
          </p:nvPr>
        </p:nvSpPr>
        <p:spPr>
          <a:xfrm>
            <a:off x="250825" y="1341438"/>
            <a:ext cx="3241675" cy="4751387"/>
          </a:xfrm>
        </p:spPr>
        <p:txBody>
          <a:bodyPr/>
          <a:lstStyle/>
          <a:p>
            <a:r>
              <a:rPr lang="zh-CN" altLang="en-US" sz="2400" smtClean="0"/>
              <a:t>示例：某公司在各地区销售一种特殊的化妆品</a:t>
            </a:r>
            <a:r>
              <a:rPr lang="en-US" altLang="zh-CN" sz="2400" smtClean="0"/>
              <a:t>, </a:t>
            </a:r>
            <a:r>
              <a:rPr lang="zh-CN" altLang="en-US" sz="2400" smtClean="0"/>
              <a:t>该公司观测了</a:t>
            </a:r>
            <a:r>
              <a:rPr lang="en-US" altLang="zh-CN" sz="2400" smtClean="0"/>
              <a:t>15</a:t>
            </a:r>
            <a:r>
              <a:rPr lang="zh-CN" altLang="en-US" sz="2400" smtClean="0"/>
              <a:t>个城市在某月对该化妆品的销售量</a:t>
            </a:r>
            <a:r>
              <a:rPr lang="en-US" altLang="zh-CN" sz="2400" smtClean="0"/>
              <a:t>(Y ), </a:t>
            </a:r>
            <a:r>
              <a:rPr lang="zh-CN" altLang="en-US" sz="2400" smtClean="0"/>
              <a:t>使用该化妆品的人数</a:t>
            </a:r>
            <a:r>
              <a:rPr lang="en-US" altLang="zh-CN" sz="2400" smtClean="0"/>
              <a:t>(X1)</a:t>
            </a:r>
            <a:r>
              <a:rPr lang="zh-CN" altLang="en-US" sz="2400" smtClean="0"/>
              <a:t>和人均收入</a:t>
            </a:r>
            <a:r>
              <a:rPr lang="en-US" altLang="zh-CN" sz="2400" smtClean="0"/>
              <a:t>(X2), </a:t>
            </a:r>
            <a:r>
              <a:rPr lang="zh-CN" altLang="en-US" sz="2400" smtClean="0"/>
              <a:t>数据如右表所示</a:t>
            </a:r>
            <a:r>
              <a:rPr lang="en-US" altLang="zh-CN" sz="2400" smtClean="0"/>
              <a:t>. </a:t>
            </a:r>
            <a:r>
              <a:rPr lang="zh-CN" altLang="en-US" sz="2400" smtClean="0"/>
              <a:t>试建立</a:t>
            </a:r>
            <a:r>
              <a:rPr lang="en-US" altLang="zh-CN" sz="2400" smtClean="0"/>
              <a:t>Y</a:t>
            </a:r>
            <a:r>
              <a:rPr lang="zh-CN" altLang="en-US" sz="2400" smtClean="0"/>
              <a:t>与</a:t>
            </a:r>
            <a:r>
              <a:rPr lang="en-US" altLang="zh-CN" sz="2400" smtClean="0"/>
              <a:t>X1</a:t>
            </a:r>
            <a:r>
              <a:rPr lang="zh-CN" altLang="en-US" sz="2400" smtClean="0"/>
              <a:t>、</a:t>
            </a:r>
            <a:r>
              <a:rPr lang="en-US" altLang="zh-CN" sz="2400" smtClean="0"/>
              <a:t>X2</a:t>
            </a:r>
            <a:r>
              <a:rPr lang="zh-CN" altLang="en-US" sz="2400" smtClean="0"/>
              <a:t>的线性回归方程</a:t>
            </a:r>
            <a:r>
              <a:rPr lang="en-US" altLang="zh-CN" sz="2400" smtClean="0"/>
              <a:t>, </a:t>
            </a:r>
            <a:r>
              <a:rPr lang="zh-CN" altLang="en-US" sz="2400" smtClean="0"/>
              <a:t>并作相应的检验</a:t>
            </a:r>
            <a:r>
              <a:rPr lang="en-US" altLang="zh-CN" sz="2400" smtClean="0"/>
              <a:t>.</a:t>
            </a:r>
            <a:endParaRPr lang="zh-CN" altLang="en-US" sz="2400" smtClean="0"/>
          </a:p>
        </p:txBody>
      </p:sp>
      <p:pic>
        <p:nvPicPr>
          <p:cNvPr id="12390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1341438"/>
            <a:ext cx="452437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5000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smtClean="0"/>
              <a:t>多元线性回归</a:t>
            </a:r>
          </a:p>
        </p:txBody>
      </p:sp>
      <p:sp>
        <p:nvSpPr>
          <p:cNvPr id="43011" name="内容占位符 2"/>
          <p:cNvSpPr>
            <a:spLocks noGrp="1"/>
          </p:cNvSpPr>
          <p:nvPr>
            <p:ph idx="1"/>
          </p:nvPr>
        </p:nvSpPr>
        <p:spPr>
          <a:xfrm>
            <a:off x="250825" y="1341438"/>
            <a:ext cx="8713788" cy="4608512"/>
          </a:xfrm>
        </p:spPr>
        <p:txBody>
          <a:bodyPr/>
          <a:lstStyle/>
          <a:p>
            <a:pPr>
              <a:defRPr/>
            </a:pPr>
            <a:r>
              <a:rPr lang="en-US" altLang="zh-CN" sz="1800" dirty="0" smtClean="0"/>
              <a:t>R</a:t>
            </a:r>
            <a:r>
              <a:rPr lang="zh-CN" altLang="en-US" sz="1800" dirty="0" smtClean="0"/>
              <a:t>语言求解：</a:t>
            </a:r>
            <a:endParaRPr lang="en-US" altLang="zh-CN" sz="1800" dirty="0" smtClean="0"/>
          </a:p>
          <a:p>
            <a:pPr marL="0" indent="0">
              <a:buFont typeface="Wingdings" panose="05000000000000000000" pitchFamily="2" charset="2"/>
              <a:buNone/>
              <a:defRPr/>
            </a:pPr>
            <a:r>
              <a:rPr lang="es-ES" altLang="zh-CN" sz="1800" dirty="0" smtClean="0"/>
              <a:t>y&lt;-c(162, 120, 223, 131, 67, 169, 81, 192, 116, 55, 252, 232, 144, 103, 212)</a:t>
            </a:r>
          </a:p>
          <a:p>
            <a:pPr marL="0" indent="0">
              <a:buFont typeface="Wingdings" panose="05000000000000000000" pitchFamily="2" charset="2"/>
              <a:buNone/>
              <a:defRPr/>
            </a:pPr>
            <a:r>
              <a:rPr lang="es-ES" altLang="zh-CN" sz="1800" dirty="0" smtClean="0"/>
              <a:t>x1&lt;-c(274, 180, 375, 205, 86, 265, 98, 330, 195, 53, 430, 372, 236, 157, 370)</a:t>
            </a:r>
          </a:p>
          <a:p>
            <a:pPr marL="0" indent="0">
              <a:buFont typeface="Wingdings" panose="05000000000000000000" pitchFamily="2" charset="2"/>
              <a:buNone/>
              <a:defRPr/>
            </a:pPr>
            <a:r>
              <a:rPr lang="es-ES" altLang="zh-CN" sz="1800" dirty="0" smtClean="0"/>
              <a:t>x2&lt;-c(2450, 3250, 3802, 2838, 2347, 3782, 3008, 2450, 2137, 2560, 4020, 4427, 2660, 2088, 2605)</a:t>
            </a:r>
          </a:p>
          <a:p>
            <a:pPr marL="0" indent="0">
              <a:buFont typeface="Wingdings" panose="05000000000000000000" pitchFamily="2" charset="2"/>
              <a:buNone/>
              <a:defRPr/>
            </a:pPr>
            <a:r>
              <a:rPr lang="en-US" altLang="zh-CN" sz="1800" dirty="0" smtClean="0"/>
              <a:t>sales&lt;-</a:t>
            </a:r>
            <a:r>
              <a:rPr lang="en-US" altLang="zh-CN" sz="1800" dirty="0" err="1" smtClean="0"/>
              <a:t>data.frame</a:t>
            </a:r>
            <a:r>
              <a:rPr lang="en-US" altLang="zh-CN" sz="1800" dirty="0" smtClean="0"/>
              <a:t>(y, x1, x2)</a:t>
            </a:r>
          </a:p>
          <a:p>
            <a:pPr marL="0" indent="0">
              <a:buFont typeface="Wingdings" panose="05000000000000000000" pitchFamily="2" charset="2"/>
              <a:buNone/>
              <a:defRPr/>
            </a:pPr>
            <a:r>
              <a:rPr lang="en-US" altLang="zh-CN" sz="1800" dirty="0" smtClean="0"/>
              <a:t>lm.reg&lt;-lm(y~x1+x2, data=sales)</a:t>
            </a:r>
          </a:p>
          <a:p>
            <a:pPr marL="0" indent="0">
              <a:buFont typeface="Wingdings" panose="05000000000000000000" pitchFamily="2" charset="2"/>
              <a:buNone/>
              <a:defRPr/>
            </a:pPr>
            <a:r>
              <a:rPr lang="en-US" altLang="zh-CN" sz="1800" dirty="0" smtClean="0"/>
              <a:t>summary(lm.reg)</a:t>
            </a:r>
            <a:endParaRPr lang="zh-CN" altLang="en-US" sz="1800" dirty="0" smtClean="0"/>
          </a:p>
        </p:txBody>
      </p:sp>
      <p:pic>
        <p:nvPicPr>
          <p:cNvPr id="12493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619500"/>
            <a:ext cx="48577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292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zh-CN" altLang="en-US" smtClean="0"/>
              <a:t>多元线性回归</a:t>
            </a:r>
          </a:p>
        </p:txBody>
      </p:sp>
      <p:sp>
        <p:nvSpPr>
          <p:cNvPr id="43011" name="内容占位符 2"/>
          <p:cNvSpPr>
            <a:spLocks noGrp="1"/>
          </p:cNvSpPr>
          <p:nvPr>
            <p:ph idx="1"/>
          </p:nvPr>
        </p:nvSpPr>
        <p:spPr>
          <a:xfrm>
            <a:off x="250825" y="1341438"/>
            <a:ext cx="8713788" cy="4608512"/>
          </a:xfrm>
        </p:spPr>
        <p:txBody>
          <a:bodyPr/>
          <a:lstStyle/>
          <a:p>
            <a:pPr>
              <a:defRPr/>
            </a:pPr>
            <a:r>
              <a:rPr lang="zh-CN" altLang="en-US" sz="2400" dirty="0" smtClean="0"/>
              <a:t>当多元线性回归方程经过检验是显著的</a:t>
            </a:r>
            <a:r>
              <a:rPr lang="en-US" altLang="zh-CN" sz="2400" dirty="0" smtClean="0"/>
              <a:t>, </a:t>
            </a:r>
            <a:r>
              <a:rPr lang="zh-CN" altLang="en-US" sz="2400" dirty="0" smtClean="0"/>
              <a:t>且其中每一个回归系数均显著时</a:t>
            </a:r>
            <a:r>
              <a:rPr lang="en-US" altLang="zh-CN" sz="2400" dirty="0" smtClean="0"/>
              <a:t>, </a:t>
            </a:r>
            <a:r>
              <a:rPr lang="zh-CN" altLang="en-US" sz="2400" dirty="0" smtClean="0"/>
              <a:t>这时可用此回归方程作预测</a:t>
            </a:r>
            <a:r>
              <a:rPr lang="en-US" altLang="zh-CN" sz="2400" dirty="0" smtClean="0"/>
              <a:t>.</a:t>
            </a:r>
          </a:p>
          <a:p>
            <a:pPr>
              <a:defRPr/>
            </a:pPr>
            <a:endParaRPr lang="en-US" altLang="zh-CN" sz="2400" dirty="0" smtClean="0"/>
          </a:p>
          <a:p>
            <a:pPr>
              <a:defRPr/>
            </a:pPr>
            <a:r>
              <a:rPr lang="zh-CN" altLang="en-US" sz="2400" dirty="0" smtClean="0"/>
              <a:t>求</a:t>
            </a:r>
            <a:r>
              <a:rPr lang="en-US" altLang="zh-CN" sz="2400" dirty="0" smtClean="0"/>
              <a:t>x1=200,x2=3000</a:t>
            </a:r>
            <a:r>
              <a:rPr lang="zh-CN" altLang="en-US" sz="2400" dirty="0" smtClean="0"/>
              <a:t>时相应</a:t>
            </a:r>
            <a:r>
              <a:rPr lang="en-US" altLang="zh-CN" sz="2400" dirty="0" smtClean="0"/>
              <a:t>Y</a:t>
            </a:r>
            <a:r>
              <a:rPr lang="zh-CN" altLang="en-US" sz="2400" dirty="0" smtClean="0"/>
              <a:t>的预测值与</a:t>
            </a:r>
            <a:r>
              <a:rPr lang="en-US" altLang="zh-CN" sz="2400" dirty="0" smtClean="0"/>
              <a:t>0.95</a:t>
            </a:r>
            <a:r>
              <a:rPr lang="zh-CN" altLang="en-US" sz="2400" dirty="0" smtClean="0"/>
              <a:t>预测区间。</a:t>
            </a:r>
            <a:endParaRPr lang="en-US" altLang="zh-CN" sz="2400" dirty="0" smtClean="0"/>
          </a:p>
          <a:p>
            <a:pPr marL="0" indent="0">
              <a:buFont typeface="Wingdings" panose="05000000000000000000" pitchFamily="2" charset="2"/>
              <a:buNone/>
              <a:defRPr/>
            </a:pPr>
            <a:endParaRPr lang="en-US" altLang="zh-CN" sz="2400" dirty="0" smtClean="0"/>
          </a:p>
          <a:p>
            <a:pPr marL="0" indent="0">
              <a:buFont typeface="Wingdings" panose="05000000000000000000" pitchFamily="2" charset="2"/>
              <a:buNone/>
              <a:defRPr/>
            </a:pPr>
            <a:r>
              <a:rPr lang="en-US" altLang="zh-CN" sz="2400" dirty="0" err="1" smtClean="0"/>
              <a:t>exa</a:t>
            </a:r>
            <a:r>
              <a:rPr lang="en-US" altLang="zh-CN" sz="2400" dirty="0" smtClean="0"/>
              <a:t>&lt;-</a:t>
            </a:r>
            <a:r>
              <a:rPr lang="en-US" altLang="zh-CN" sz="2400" dirty="0" err="1" smtClean="0"/>
              <a:t>data.frame</a:t>
            </a:r>
            <a:r>
              <a:rPr lang="en-US" altLang="zh-CN" sz="2400" dirty="0" smtClean="0"/>
              <a:t>(x1=200, x2=3000)</a:t>
            </a:r>
          </a:p>
          <a:p>
            <a:pPr marL="0" indent="0">
              <a:buFont typeface="Wingdings" panose="05000000000000000000" pitchFamily="2" charset="2"/>
              <a:buNone/>
              <a:defRPr/>
            </a:pPr>
            <a:r>
              <a:rPr lang="en-US" altLang="zh-CN" sz="2400" dirty="0" err="1" smtClean="0"/>
              <a:t>lm.pred</a:t>
            </a:r>
            <a:r>
              <a:rPr lang="en-US" altLang="zh-CN" sz="2400" dirty="0" smtClean="0"/>
              <a:t>&lt;-predict(lm.reg, </a:t>
            </a:r>
            <a:r>
              <a:rPr lang="en-US" altLang="zh-CN" sz="2400" dirty="0" err="1" smtClean="0"/>
              <a:t>exa</a:t>
            </a:r>
            <a:r>
              <a:rPr lang="en-US" altLang="zh-CN" sz="2400" dirty="0" smtClean="0"/>
              <a:t>, interval="prediction", level=0.95)</a:t>
            </a:r>
          </a:p>
          <a:p>
            <a:pPr marL="0" indent="0">
              <a:buFont typeface="Wingdings" panose="05000000000000000000" pitchFamily="2" charset="2"/>
              <a:buNone/>
              <a:defRPr/>
            </a:pPr>
            <a:r>
              <a:rPr lang="en-US" altLang="zh-CN" sz="2400" dirty="0" err="1" smtClean="0"/>
              <a:t>lm.pred</a:t>
            </a:r>
            <a:endParaRPr lang="en-US" altLang="zh-CN" sz="2400" dirty="0" smtClean="0"/>
          </a:p>
          <a:p>
            <a:pPr marL="0" indent="0">
              <a:buFont typeface="Wingdings" panose="05000000000000000000" pitchFamily="2" charset="2"/>
              <a:buNone/>
              <a:defRPr/>
            </a:pPr>
            <a:endParaRPr lang="zh-CN" altLang="en-US" sz="2400" dirty="0" smtClean="0"/>
          </a:p>
        </p:txBody>
      </p:sp>
      <p:pic>
        <p:nvPicPr>
          <p:cNvPr id="12595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5076825"/>
            <a:ext cx="45862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280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探索性数据分析（实例）</a:t>
            </a:r>
          </a:p>
        </p:txBody>
      </p:sp>
      <p:sp>
        <p:nvSpPr>
          <p:cNvPr id="23555" name="内容占位符 2"/>
          <p:cNvSpPr>
            <a:spLocks noGrp="1"/>
          </p:cNvSpPr>
          <p:nvPr>
            <p:ph idx="1"/>
          </p:nvPr>
        </p:nvSpPr>
        <p:spPr>
          <a:xfrm>
            <a:off x="179388" y="1341438"/>
            <a:ext cx="8856662" cy="4679950"/>
          </a:xfrm>
        </p:spPr>
        <p:txBody>
          <a:bodyPr/>
          <a:lstStyle/>
          <a:p>
            <a:r>
              <a:rPr lang="zh-CN" altLang="en-US" sz="2000" smtClean="0"/>
              <a:t>客户信用等级</a:t>
            </a:r>
            <a:endParaRPr lang="en-US" altLang="zh-CN" sz="2000" smtClean="0"/>
          </a:p>
          <a:p>
            <a:pPr lvl="1"/>
            <a:r>
              <a:rPr lang="zh-CN" altLang="en-US" sz="1600" smtClean="0"/>
              <a:t>预处理</a:t>
            </a:r>
            <a:endParaRPr lang="en-US" altLang="zh-CN" sz="1600" smtClean="0"/>
          </a:p>
          <a:p>
            <a:pPr lvl="1"/>
            <a:r>
              <a:rPr lang="en-US" altLang="zh-CN" sz="1600" smtClean="0"/>
              <a:t>#</a:t>
            </a:r>
            <a:r>
              <a:rPr lang="zh-CN" altLang="en-US" sz="1600" smtClean="0"/>
              <a:t>因为</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日是一个数据截点，因此将数据分成两段处理</a:t>
            </a:r>
          </a:p>
          <a:p>
            <a:pPr lvl="1"/>
            <a:r>
              <a:rPr lang="en-US" altLang="zh-CN" sz="1600" smtClean="0"/>
              <a:t>loandata$Phase[loandata$LoanOriginationDate &gt; "2009-07-01"] &lt;- "After 2009"</a:t>
            </a:r>
          </a:p>
          <a:p>
            <a:pPr lvl="1"/>
            <a:r>
              <a:rPr lang="en-US" altLang="zh-CN" sz="1600" smtClean="0"/>
              <a:t>loandata$Phase[loandata$LoanOriginationDate &lt; "2009-07-01"] &lt;- "Before 2009"</a:t>
            </a:r>
          </a:p>
          <a:p>
            <a:pPr lvl="1"/>
            <a:endParaRPr lang="en-US" altLang="zh-CN" sz="1600" smtClean="0"/>
          </a:p>
          <a:p>
            <a:pPr lvl="1"/>
            <a:r>
              <a:rPr lang="en-US" altLang="zh-CN" sz="1600" smtClean="0"/>
              <a:t>#</a:t>
            </a:r>
            <a:r>
              <a:rPr lang="zh-CN" altLang="en-US" sz="1600" smtClean="0"/>
              <a:t>对之前未在</a:t>
            </a:r>
            <a:r>
              <a:rPr lang="en-US" altLang="zh-CN" sz="1600" smtClean="0"/>
              <a:t>prosper</a:t>
            </a:r>
            <a:r>
              <a:rPr lang="zh-CN" altLang="en-US" sz="1600" smtClean="0"/>
              <a:t>的客户建立库</a:t>
            </a:r>
            <a:r>
              <a:rPr lang="en-US" altLang="zh-CN" sz="1600" smtClean="0"/>
              <a:t>(</a:t>
            </a:r>
            <a:r>
              <a:rPr lang="zh-CN" altLang="en-US" sz="1600" smtClean="0"/>
              <a:t>数据解释</a:t>
            </a:r>
            <a:r>
              <a:rPr lang="en-US" altLang="zh-CN" sz="1600" smtClean="0"/>
              <a:t>:0</a:t>
            </a:r>
            <a:r>
              <a:rPr lang="zh-CN" altLang="en-US" sz="1600" smtClean="0"/>
              <a:t>或</a:t>
            </a:r>
            <a:r>
              <a:rPr lang="en-US" altLang="zh-CN" sz="1600" smtClean="0"/>
              <a:t>NA</a:t>
            </a:r>
            <a:r>
              <a:rPr lang="zh-CN" altLang="en-US" sz="1600" smtClean="0"/>
              <a:t>是未使用过</a:t>
            </a:r>
            <a:r>
              <a:rPr lang="en-US" altLang="zh-CN" sz="1600" smtClean="0"/>
              <a:t>prosper</a:t>
            </a:r>
            <a:r>
              <a:rPr lang="zh-CN" altLang="en-US" sz="1600" smtClean="0"/>
              <a:t>的客户</a:t>
            </a:r>
            <a:r>
              <a:rPr lang="en-US" altLang="zh-CN" sz="1600" smtClean="0"/>
              <a:t>,</a:t>
            </a:r>
            <a:r>
              <a:rPr lang="zh-CN" altLang="en-US" sz="1600" smtClean="0"/>
              <a:t>反之是使用过的</a:t>
            </a:r>
            <a:r>
              <a:rPr lang="en-US" altLang="zh-CN" sz="1600" smtClean="0"/>
              <a:t>)</a:t>
            </a:r>
          </a:p>
          <a:p>
            <a:pPr lvl="1"/>
            <a:r>
              <a:rPr lang="en-US" altLang="zh-CN" sz="1600" smtClean="0"/>
              <a:t>loandata$Customer_clarify[loandata$TotalProsperLoans &gt; 0] &lt;- "Previous Borrower"</a:t>
            </a:r>
          </a:p>
          <a:p>
            <a:pPr lvl="1"/>
            <a:r>
              <a:rPr lang="en-US" altLang="zh-CN" sz="1600" smtClean="0"/>
              <a:t>loandata$Customer_clarify[loandata$TotalProsperLoans == 0] &lt;- "New Borrower"</a:t>
            </a:r>
          </a:p>
          <a:p>
            <a:pPr lvl="1"/>
            <a:r>
              <a:rPr lang="en-US" altLang="zh-CN" sz="1600" smtClean="0"/>
              <a:t>loandata &lt;- replace_na(loandata,replace = list(Customer_clarify = "New Borrower"))</a:t>
            </a:r>
          </a:p>
          <a:p>
            <a:pPr lvl="1"/>
            <a:r>
              <a:rPr lang="en-US" altLang="zh-CN" sz="1600" smtClean="0"/>
              <a:t>loandata$Customer_clarify &lt;- factor(loandata$Customer_clarify)</a:t>
            </a:r>
            <a:endParaRPr lang="zh-CN" altLang="en-US" sz="1600" smtClean="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zh-CN" altLang="en-US" smtClean="0"/>
              <a:t>多元线性回归</a:t>
            </a:r>
          </a:p>
        </p:txBody>
      </p:sp>
      <p:sp>
        <p:nvSpPr>
          <p:cNvPr id="126979" name="内容占位符 2"/>
          <p:cNvSpPr>
            <a:spLocks noGrp="1"/>
          </p:cNvSpPr>
          <p:nvPr>
            <p:ph idx="1"/>
          </p:nvPr>
        </p:nvSpPr>
        <p:spPr>
          <a:xfrm>
            <a:off x="250825" y="1268413"/>
            <a:ext cx="8713788" cy="4608512"/>
          </a:xfrm>
        </p:spPr>
        <p:txBody>
          <a:bodyPr/>
          <a:lstStyle/>
          <a:p>
            <a:r>
              <a:rPr lang="zh-CN" altLang="en-US" smtClean="0"/>
              <a:t>回归诊断</a:t>
            </a:r>
            <a:endParaRPr lang="en-US" altLang="zh-CN" smtClean="0"/>
          </a:p>
          <a:p>
            <a:pPr lvl="1"/>
            <a:r>
              <a:rPr lang="zh-CN" altLang="en-US" sz="2000" smtClean="0"/>
              <a:t>如果拟合后的模型能够很好地描述这组数据</a:t>
            </a:r>
            <a:r>
              <a:rPr lang="en-US" altLang="zh-CN" sz="2000" smtClean="0"/>
              <a:t>, </a:t>
            </a:r>
            <a:r>
              <a:rPr lang="zh-CN" altLang="en-US" sz="2000" smtClean="0"/>
              <a:t>那么残差对预测值的散点图应该像一些随机散布的点</a:t>
            </a:r>
            <a:r>
              <a:rPr lang="en-US" altLang="zh-CN" sz="2000" smtClean="0"/>
              <a:t>. </a:t>
            </a:r>
            <a:r>
              <a:rPr lang="zh-CN" altLang="en-US" sz="2000" smtClean="0"/>
              <a:t>可是</a:t>
            </a:r>
            <a:r>
              <a:rPr lang="en-US" altLang="zh-CN" sz="2000" smtClean="0"/>
              <a:t>, </a:t>
            </a:r>
            <a:r>
              <a:rPr lang="zh-CN" altLang="en-US" sz="2000" smtClean="0"/>
              <a:t>若某个观测不能和其它数据一起用这个模型表示</a:t>
            </a:r>
            <a:r>
              <a:rPr lang="en-US" altLang="zh-CN" sz="2000" smtClean="0"/>
              <a:t>, </a:t>
            </a:r>
            <a:r>
              <a:rPr lang="zh-CN" altLang="en-US" sz="2000" smtClean="0"/>
              <a:t>那么那个观测的残差通常很大</a:t>
            </a:r>
            <a:r>
              <a:rPr lang="en-US" altLang="zh-CN" sz="2000" smtClean="0"/>
              <a:t>. </a:t>
            </a:r>
            <a:r>
              <a:rPr lang="zh-CN" altLang="en-US" sz="2000" smtClean="0"/>
              <a:t>这里“很大”指的是残差的绝对值</a:t>
            </a:r>
            <a:r>
              <a:rPr lang="en-US" altLang="zh-CN" sz="2000" smtClean="0"/>
              <a:t>. </a:t>
            </a:r>
          </a:p>
          <a:p>
            <a:pPr lvl="1"/>
            <a:r>
              <a:rPr lang="zh-CN" altLang="en-US" sz="2000" smtClean="0"/>
              <a:t>如果只有占很小百分比的观测出现大的残差</a:t>
            </a:r>
            <a:r>
              <a:rPr lang="en-US" altLang="zh-CN" sz="2000" smtClean="0"/>
              <a:t>, </a:t>
            </a:r>
            <a:r>
              <a:rPr lang="zh-CN" altLang="en-US" sz="2000" smtClean="0"/>
              <a:t>那么这些观测可能是异常点</a:t>
            </a:r>
            <a:r>
              <a:rPr lang="en-US" altLang="zh-CN" sz="2000" smtClean="0"/>
              <a:t>(outliers),</a:t>
            </a:r>
            <a:r>
              <a:rPr lang="zh-CN" altLang="en-US" sz="2000" smtClean="0"/>
              <a:t>它们不能用来与其余数据一起拟合模型</a:t>
            </a:r>
            <a:r>
              <a:rPr lang="en-US" altLang="zh-CN" sz="2000" smtClean="0"/>
              <a:t>. </a:t>
            </a:r>
            <a:r>
              <a:rPr lang="zh-CN" altLang="en-US" sz="2000" smtClean="0"/>
              <a:t>因此对数据中有残差“很大”的观测点</a:t>
            </a:r>
            <a:r>
              <a:rPr lang="en-US" altLang="zh-CN" sz="2000" smtClean="0"/>
              <a:t>, </a:t>
            </a:r>
            <a:r>
              <a:rPr lang="zh-CN" altLang="en-US" sz="2000" smtClean="0"/>
              <a:t>必须仔细地检查</a:t>
            </a:r>
            <a:r>
              <a:rPr lang="en-US" altLang="zh-CN" sz="2000" smtClean="0"/>
              <a:t>.</a:t>
            </a:r>
          </a:p>
          <a:p>
            <a:pPr lvl="1"/>
            <a:r>
              <a:rPr lang="zh-CN" altLang="en-US" sz="2000" smtClean="0"/>
              <a:t>一般把标准化残差的绝对值</a:t>
            </a:r>
            <a:r>
              <a:rPr lang="en-US" altLang="zh-CN" sz="2000" smtClean="0"/>
              <a:t>&gt;=2</a:t>
            </a:r>
            <a:r>
              <a:rPr lang="zh-CN" altLang="en-US" sz="2000" smtClean="0"/>
              <a:t>的观测点认为是可疑点</a:t>
            </a:r>
            <a:r>
              <a:rPr lang="en-US" altLang="zh-CN" sz="2000" smtClean="0"/>
              <a:t>; </a:t>
            </a:r>
            <a:r>
              <a:rPr lang="zh-CN" altLang="en-US" sz="2000" smtClean="0"/>
              <a:t>而标准化残差的绝对值</a:t>
            </a:r>
            <a:r>
              <a:rPr lang="en-US" altLang="zh-CN" sz="2000" smtClean="0"/>
              <a:t>&gt;=3</a:t>
            </a:r>
            <a:r>
              <a:rPr lang="zh-CN" altLang="en-US" sz="2000" smtClean="0"/>
              <a:t>的观测点认为是异常点</a:t>
            </a:r>
            <a:r>
              <a:rPr lang="en-US" altLang="zh-CN" sz="2000" smtClean="0"/>
              <a:t>.</a:t>
            </a:r>
          </a:p>
        </p:txBody>
      </p:sp>
    </p:spTree>
    <p:extLst>
      <p:ext uri="{BB962C8B-B14F-4D97-AF65-F5344CB8AC3E}">
        <p14:creationId xmlns:p14="http://schemas.microsoft.com/office/powerpoint/2010/main" val="225408512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r>
              <a:rPr lang="zh-CN" altLang="en-US" smtClean="0"/>
              <a:t>多元线性回归</a:t>
            </a:r>
          </a:p>
        </p:txBody>
      </p:sp>
      <p:sp>
        <p:nvSpPr>
          <p:cNvPr id="43011" name="内容占位符 2"/>
          <p:cNvSpPr>
            <a:spLocks noGrp="1"/>
          </p:cNvSpPr>
          <p:nvPr>
            <p:ph idx="1"/>
          </p:nvPr>
        </p:nvSpPr>
        <p:spPr>
          <a:xfrm>
            <a:off x="250825" y="1268413"/>
            <a:ext cx="8713788" cy="4608512"/>
          </a:xfrm>
        </p:spPr>
        <p:txBody>
          <a:bodyPr/>
          <a:lstStyle/>
          <a:p>
            <a:pPr>
              <a:defRPr/>
            </a:pPr>
            <a:r>
              <a:rPr lang="zh-CN" altLang="en-US" sz="1800" dirty="0" smtClean="0"/>
              <a:t>回归诊断</a:t>
            </a:r>
            <a:endParaRPr lang="en-US" altLang="zh-CN" sz="1800" dirty="0" smtClean="0"/>
          </a:p>
          <a:p>
            <a:pPr marL="0" indent="0">
              <a:buFont typeface="Wingdings" panose="05000000000000000000" pitchFamily="2" charset="2"/>
              <a:buNone/>
              <a:defRPr/>
            </a:pPr>
            <a:r>
              <a:rPr lang="en-US" altLang="zh-CN" sz="1800" dirty="0"/>
              <a:t>y.res&lt;-residuals(lm.reg) #</a:t>
            </a:r>
            <a:r>
              <a:rPr lang="zh-CN" altLang="en-US" sz="1800" dirty="0"/>
              <a:t>计算残差</a:t>
            </a:r>
          </a:p>
          <a:p>
            <a:pPr marL="0" indent="0">
              <a:buFont typeface="Wingdings" panose="05000000000000000000" pitchFamily="2" charset="2"/>
              <a:buNone/>
              <a:defRPr/>
            </a:pPr>
            <a:r>
              <a:rPr lang="en-US" altLang="zh-CN" sz="1800" dirty="0"/>
              <a:t>print(y.res)</a:t>
            </a:r>
          </a:p>
          <a:p>
            <a:pPr marL="0" indent="0">
              <a:buFont typeface="Wingdings" panose="05000000000000000000" pitchFamily="2" charset="2"/>
              <a:buNone/>
              <a:defRPr/>
            </a:pPr>
            <a:r>
              <a:rPr lang="en-US" altLang="zh-CN" sz="1800" dirty="0" err="1"/>
              <a:t>y.rst</a:t>
            </a:r>
            <a:r>
              <a:rPr lang="en-US" altLang="zh-CN" sz="1800" dirty="0"/>
              <a:t>&lt;-</a:t>
            </a:r>
            <a:r>
              <a:rPr lang="en-US" altLang="zh-CN" sz="1800" dirty="0" err="1"/>
              <a:t>rstandard</a:t>
            </a:r>
            <a:r>
              <a:rPr lang="en-US" altLang="zh-CN" sz="1800" dirty="0"/>
              <a:t>(lm.reg) #</a:t>
            </a:r>
            <a:r>
              <a:rPr lang="zh-CN" altLang="en-US" sz="1800" dirty="0"/>
              <a:t>计算标准化残差</a:t>
            </a:r>
          </a:p>
          <a:p>
            <a:pPr marL="0" indent="0">
              <a:buFont typeface="Wingdings" panose="05000000000000000000" pitchFamily="2" charset="2"/>
              <a:buNone/>
              <a:defRPr/>
            </a:pPr>
            <a:r>
              <a:rPr lang="en-US" altLang="zh-CN" sz="1800" dirty="0"/>
              <a:t>print(</a:t>
            </a:r>
            <a:r>
              <a:rPr lang="en-US" altLang="zh-CN" sz="1800" dirty="0" err="1"/>
              <a:t>y.rst</a:t>
            </a:r>
            <a:r>
              <a:rPr lang="en-US" altLang="zh-CN" sz="1800" dirty="0"/>
              <a:t>)</a:t>
            </a:r>
          </a:p>
          <a:p>
            <a:pPr marL="0" indent="0">
              <a:buFont typeface="Wingdings" panose="05000000000000000000" pitchFamily="2" charset="2"/>
              <a:buNone/>
              <a:defRPr/>
            </a:pPr>
            <a:r>
              <a:rPr lang="en-US" altLang="zh-CN" sz="1800" dirty="0" err="1"/>
              <a:t>y.fit</a:t>
            </a:r>
            <a:r>
              <a:rPr lang="en-US" altLang="zh-CN" sz="1800" dirty="0"/>
              <a:t>&lt;-predict(lm.reg) #</a:t>
            </a:r>
            <a:r>
              <a:rPr lang="zh-CN" altLang="en-US" sz="1800" dirty="0"/>
              <a:t>计算预测值</a:t>
            </a:r>
          </a:p>
          <a:p>
            <a:pPr marL="0" indent="0">
              <a:buFont typeface="Wingdings" panose="05000000000000000000" pitchFamily="2" charset="2"/>
              <a:buNone/>
              <a:defRPr/>
            </a:pPr>
            <a:r>
              <a:rPr lang="en-US" altLang="zh-CN" sz="1800" dirty="0"/>
              <a:t>op&lt;-par(</a:t>
            </a:r>
            <a:r>
              <a:rPr lang="en-US" altLang="zh-CN" sz="1800" dirty="0" err="1"/>
              <a:t>mfrow</a:t>
            </a:r>
            <a:r>
              <a:rPr lang="en-US" altLang="zh-CN" sz="1800" dirty="0"/>
              <a:t>=c(1, 2)) #</a:t>
            </a:r>
            <a:r>
              <a:rPr lang="zh-CN" altLang="en-US" sz="1800" dirty="0"/>
              <a:t>将两张散残差点图一并输出</a:t>
            </a:r>
          </a:p>
          <a:p>
            <a:pPr marL="0" indent="0">
              <a:buFont typeface="Wingdings" panose="05000000000000000000" pitchFamily="2" charset="2"/>
              <a:buNone/>
              <a:defRPr/>
            </a:pPr>
            <a:r>
              <a:rPr lang="en-US" altLang="zh-CN" sz="1800" dirty="0"/>
              <a:t>plot(</a:t>
            </a:r>
            <a:r>
              <a:rPr lang="en-US" altLang="zh-CN" sz="1800" dirty="0" err="1"/>
              <a:t>y.res~y.fit</a:t>
            </a:r>
            <a:r>
              <a:rPr lang="en-US" altLang="zh-CN" sz="1800" dirty="0"/>
              <a:t>)</a:t>
            </a:r>
          </a:p>
          <a:p>
            <a:pPr marL="0" indent="0">
              <a:buFont typeface="Wingdings" panose="05000000000000000000" pitchFamily="2" charset="2"/>
              <a:buNone/>
              <a:defRPr/>
            </a:pPr>
            <a:r>
              <a:rPr lang="en-US" altLang="zh-CN" sz="1800" dirty="0"/>
              <a:t>plot(</a:t>
            </a:r>
            <a:r>
              <a:rPr lang="en-US" altLang="zh-CN" sz="1800" dirty="0" err="1"/>
              <a:t>y.rst~y.fit</a:t>
            </a:r>
            <a:r>
              <a:rPr lang="en-US" altLang="zh-CN" sz="1800" dirty="0"/>
              <a:t>)</a:t>
            </a:r>
          </a:p>
          <a:p>
            <a:pPr marL="0" indent="0">
              <a:buFont typeface="Wingdings" panose="05000000000000000000" pitchFamily="2" charset="2"/>
              <a:buNone/>
              <a:defRPr/>
            </a:pPr>
            <a:r>
              <a:rPr lang="en-US" altLang="zh-CN" sz="1800" dirty="0"/>
              <a:t>par(op)</a:t>
            </a:r>
            <a:endParaRPr lang="zh-CN" altLang="en-US" sz="1800" dirty="0" smtClean="0"/>
          </a:p>
        </p:txBody>
      </p:sp>
      <p:pic>
        <p:nvPicPr>
          <p:cNvPr id="1280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3716338"/>
            <a:ext cx="4714875"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5" name="文本框 2"/>
          <p:cNvSpPr txBox="1">
            <a:spLocks noChangeArrowheads="1"/>
          </p:cNvSpPr>
          <p:nvPr/>
        </p:nvSpPr>
        <p:spPr bwMode="auto">
          <a:xfrm>
            <a:off x="7515225" y="2852738"/>
            <a:ext cx="1385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第</a:t>
            </a:r>
            <a:r>
              <a:rPr lang="en-US" altLang="zh-CN" b="1"/>
              <a:t>12</a:t>
            </a:r>
            <a:r>
              <a:rPr lang="zh-CN" altLang="en-US" b="1"/>
              <a:t>个点的残差比较大</a:t>
            </a:r>
            <a:r>
              <a:rPr lang="en-US" altLang="zh-CN" b="1"/>
              <a:t>, </a:t>
            </a:r>
            <a:r>
              <a:rPr lang="zh-CN" altLang="en-US" b="1"/>
              <a:t>被认定为异常点</a:t>
            </a:r>
            <a:r>
              <a:rPr lang="en-US" altLang="zh-CN" b="1"/>
              <a:t>.</a:t>
            </a:r>
            <a:endParaRPr lang="zh-CN" altLang="en-US" b="1"/>
          </a:p>
        </p:txBody>
      </p:sp>
    </p:spTree>
    <p:extLst>
      <p:ext uri="{BB962C8B-B14F-4D97-AF65-F5344CB8AC3E}">
        <p14:creationId xmlns:p14="http://schemas.microsoft.com/office/powerpoint/2010/main" val="37887186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smtClean="0"/>
              <a:t>多元线性回归</a:t>
            </a:r>
          </a:p>
        </p:txBody>
      </p:sp>
      <p:sp>
        <p:nvSpPr>
          <p:cNvPr id="129027" name="内容占位符 2"/>
          <p:cNvSpPr>
            <a:spLocks noGrp="1"/>
          </p:cNvSpPr>
          <p:nvPr>
            <p:ph idx="1"/>
          </p:nvPr>
        </p:nvSpPr>
        <p:spPr>
          <a:xfrm>
            <a:off x="250825" y="1341438"/>
            <a:ext cx="8713788" cy="4608512"/>
          </a:xfrm>
        </p:spPr>
        <p:txBody>
          <a:bodyPr/>
          <a:lstStyle/>
          <a:p>
            <a:r>
              <a:rPr lang="zh-CN" altLang="en-US" sz="2400" smtClean="0"/>
              <a:t>在多元线性回归分析中</a:t>
            </a:r>
            <a:r>
              <a:rPr lang="en-US" altLang="zh-CN" sz="2400" smtClean="0"/>
              <a:t>,</a:t>
            </a:r>
            <a:r>
              <a:rPr lang="zh-CN" altLang="en-US" sz="2400" smtClean="0"/>
              <a:t>影响因变量的自变量有很多</a:t>
            </a:r>
            <a:r>
              <a:rPr lang="en-US" altLang="zh-CN" sz="2400" smtClean="0"/>
              <a:t>,</a:t>
            </a:r>
            <a:r>
              <a:rPr lang="zh-CN" altLang="en-US" sz="2400" smtClean="0"/>
              <a:t>例如甘蔗的糖份与降雨量、相对湿度以及最低温度有关</a:t>
            </a:r>
            <a:r>
              <a:rPr lang="en-US" altLang="zh-CN" sz="2400" smtClean="0"/>
              <a:t>;</a:t>
            </a:r>
            <a:r>
              <a:rPr lang="zh-CN" altLang="en-US" sz="2400" smtClean="0"/>
              <a:t>某作物的产量与单位面积穗数、每穗粒数、千粒重、播种期、密度、施肥量、温度、雨量和光照等因素有关</a:t>
            </a:r>
            <a:r>
              <a:rPr lang="en-US" altLang="zh-CN" sz="2400" smtClean="0"/>
              <a:t>.</a:t>
            </a:r>
            <a:r>
              <a:rPr lang="zh-CN" altLang="en-US" sz="2400" smtClean="0"/>
              <a:t>人们希望从诸多自变量中挑选出有显著影响的自变量来建立回归方程</a:t>
            </a:r>
            <a:r>
              <a:rPr lang="en-US" altLang="zh-CN" sz="2400" smtClean="0"/>
              <a:t>,</a:t>
            </a:r>
            <a:r>
              <a:rPr lang="zh-CN" altLang="en-US" sz="2400" smtClean="0"/>
              <a:t>这就涉及到自变量的选择问题</a:t>
            </a:r>
            <a:r>
              <a:rPr lang="en-US" altLang="zh-CN" sz="2400" smtClean="0"/>
              <a:t>.</a:t>
            </a:r>
            <a:r>
              <a:rPr lang="zh-CN" altLang="en-US" sz="2400" smtClean="0"/>
              <a:t>在回归方程建立的过程中，若漏掉对因变量影响显著的自变量</a:t>
            </a:r>
            <a:r>
              <a:rPr lang="en-US" altLang="zh-CN" sz="2400" smtClean="0"/>
              <a:t>,</a:t>
            </a:r>
            <a:r>
              <a:rPr lang="zh-CN" altLang="en-US" sz="2400" smtClean="0"/>
              <a:t>那么建立的回归方程用于实际预测时会产生较大的偏差</a:t>
            </a:r>
            <a:r>
              <a:rPr lang="en-US" altLang="zh-CN" sz="2400" smtClean="0"/>
              <a:t>.</a:t>
            </a:r>
            <a:r>
              <a:rPr lang="zh-CN" altLang="en-US" sz="2400" smtClean="0"/>
              <a:t>同样</a:t>
            </a:r>
            <a:r>
              <a:rPr lang="en-US" altLang="zh-CN" sz="2400" smtClean="0"/>
              <a:t>,</a:t>
            </a:r>
            <a:r>
              <a:rPr lang="zh-CN" altLang="en-US" sz="2400" smtClean="0"/>
              <a:t>若建立的回归方程中包括了对因变量影响不显著的自变量</a:t>
            </a:r>
            <a:r>
              <a:rPr lang="en-US" altLang="zh-CN" sz="2400" smtClean="0"/>
              <a:t>,</a:t>
            </a:r>
            <a:r>
              <a:rPr lang="zh-CN" altLang="en-US" sz="2400" smtClean="0"/>
              <a:t>那么这样的回归方程也会影响到预测的精度</a:t>
            </a:r>
            <a:r>
              <a:rPr lang="en-US" altLang="zh-CN" sz="2400" smtClean="0"/>
              <a:t>.</a:t>
            </a:r>
            <a:r>
              <a:rPr lang="zh-CN" altLang="en-US" sz="2400" smtClean="0"/>
              <a:t>由此可见</a:t>
            </a:r>
            <a:r>
              <a:rPr lang="en-US" altLang="zh-CN" sz="2400" smtClean="0"/>
              <a:t>,</a:t>
            </a:r>
            <a:r>
              <a:rPr lang="zh-CN" altLang="en-US" sz="2400" smtClean="0"/>
              <a:t>选择适当的自变量用于建立最优的回归方程是十分重要的</a:t>
            </a:r>
            <a:r>
              <a:rPr lang="en-US" altLang="zh-CN" sz="2400" smtClean="0"/>
              <a:t>.</a:t>
            </a:r>
          </a:p>
          <a:p>
            <a:endParaRPr lang="zh-CN" altLang="en-US" sz="2400" smtClean="0"/>
          </a:p>
        </p:txBody>
      </p:sp>
    </p:spTree>
    <p:extLst>
      <p:ext uri="{BB962C8B-B14F-4D97-AF65-F5344CB8AC3E}">
        <p14:creationId xmlns:p14="http://schemas.microsoft.com/office/powerpoint/2010/main" val="38924434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en-US" smtClean="0"/>
              <a:t>多元线性回归</a:t>
            </a:r>
          </a:p>
        </p:txBody>
      </p:sp>
      <p:sp>
        <p:nvSpPr>
          <p:cNvPr id="130051" name="内容占位符 2"/>
          <p:cNvSpPr>
            <a:spLocks noGrp="1"/>
          </p:cNvSpPr>
          <p:nvPr>
            <p:ph idx="1"/>
          </p:nvPr>
        </p:nvSpPr>
        <p:spPr>
          <a:xfrm>
            <a:off x="107950" y="1268413"/>
            <a:ext cx="8928100" cy="4608512"/>
          </a:xfrm>
        </p:spPr>
        <p:txBody>
          <a:bodyPr/>
          <a:lstStyle/>
          <a:p>
            <a:r>
              <a:rPr lang="zh-CN" altLang="en-US" sz="2400" smtClean="0"/>
              <a:t>自变量的选择问题</a:t>
            </a:r>
            <a:endParaRPr lang="en-US" altLang="zh-CN" sz="2400" smtClean="0"/>
          </a:p>
          <a:p>
            <a:pPr lvl="1"/>
            <a:r>
              <a:rPr lang="zh-CN" altLang="en-US" sz="2000" smtClean="0"/>
              <a:t>在实际问题中</a:t>
            </a:r>
            <a:r>
              <a:rPr lang="en-US" altLang="zh-CN" sz="2000" smtClean="0"/>
              <a:t>,</a:t>
            </a:r>
            <a:r>
              <a:rPr lang="zh-CN" altLang="en-US" sz="2000" smtClean="0"/>
              <a:t>影响因变量的因素</a:t>
            </a:r>
            <a:r>
              <a:rPr lang="en-US" altLang="zh-CN" sz="2000" smtClean="0"/>
              <a:t>(</a:t>
            </a:r>
            <a:r>
              <a:rPr lang="zh-CN" altLang="en-US" sz="2000" smtClean="0"/>
              <a:t>自变量</a:t>
            </a:r>
            <a:r>
              <a:rPr lang="en-US" altLang="zh-CN" sz="2000" smtClean="0"/>
              <a:t>)</a:t>
            </a:r>
            <a:r>
              <a:rPr lang="zh-CN" altLang="en-US" sz="2000" smtClean="0"/>
              <a:t>可能很多。在回归方程中若漏掉对因变量影响显著的自变量</a:t>
            </a:r>
            <a:r>
              <a:rPr lang="en-US" altLang="zh-CN" sz="2000" smtClean="0"/>
              <a:t>,</a:t>
            </a:r>
            <a:r>
              <a:rPr lang="zh-CN" altLang="en-US" sz="2000" smtClean="0"/>
              <a:t>那么建立的回归式用于预测时会产生大的偏差</a:t>
            </a:r>
            <a:r>
              <a:rPr lang="en-US" altLang="zh-CN" sz="2000" smtClean="0"/>
              <a:t>,</a:t>
            </a:r>
            <a:r>
              <a:rPr lang="zh-CN" altLang="en-US" sz="2000" smtClean="0"/>
              <a:t>但回归式中若包括的变量太多</a:t>
            </a:r>
            <a:r>
              <a:rPr lang="en-US" altLang="zh-CN" sz="2000" smtClean="0"/>
              <a:t>,</a:t>
            </a:r>
            <a:r>
              <a:rPr lang="zh-CN" altLang="en-US" sz="2000" smtClean="0"/>
              <a:t>且其中有些对因变量的影响不大</a:t>
            </a:r>
            <a:r>
              <a:rPr lang="en-US" altLang="zh-CN" sz="2000" smtClean="0"/>
              <a:t>,</a:t>
            </a:r>
            <a:r>
              <a:rPr lang="zh-CN" altLang="en-US" sz="2000" smtClean="0"/>
              <a:t>显然这样的回归式不仅使用不方便</a:t>
            </a:r>
            <a:r>
              <a:rPr lang="en-US" altLang="zh-CN" sz="2000" smtClean="0"/>
              <a:t>.</a:t>
            </a:r>
            <a:r>
              <a:rPr lang="zh-CN" altLang="en-US" sz="2000" smtClean="0"/>
              <a:t>而且反而影响预测的精度。因此适当选择变量用于建立一个“最优”的回归方程是一个十分重要的问题</a:t>
            </a:r>
            <a:r>
              <a:rPr lang="en-US" altLang="zh-CN" sz="2000" smtClean="0"/>
              <a:t>.</a:t>
            </a:r>
          </a:p>
          <a:p>
            <a:pPr lvl="1"/>
            <a:r>
              <a:rPr lang="zh-CN" altLang="en-US" sz="2000" smtClean="0"/>
              <a:t>“最优”回归方程：直观考虑应该是方程中包括的所有变量对因变量的影响都是显著的</a:t>
            </a:r>
            <a:r>
              <a:rPr lang="en-US" altLang="zh-CN" sz="2000" smtClean="0"/>
              <a:t>;</a:t>
            </a:r>
            <a:r>
              <a:rPr lang="zh-CN" altLang="en-US" sz="2000" smtClean="0"/>
              <a:t>而不包括在方程中的变量对因变量的影响是不显著的</a:t>
            </a:r>
            <a:r>
              <a:rPr lang="en-US" altLang="zh-CN" sz="2000" smtClean="0"/>
              <a:t>(</a:t>
            </a:r>
            <a:r>
              <a:rPr lang="zh-CN" altLang="en-US" sz="2000" smtClean="0"/>
              <a:t>可忽略</a:t>
            </a:r>
            <a:r>
              <a:rPr lang="en-US" altLang="zh-CN" sz="2000" smtClean="0"/>
              <a:t>).</a:t>
            </a:r>
            <a:r>
              <a:rPr lang="zh-CN" altLang="en-US" sz="2000" smtClean="0"/>
              <a:t>也就是从自变量集中选出适当的子集使得建立因变量 </a:t>
            </a:r>
            <a:r>
              <a:rPr lang="en-US" altLang="zh-CN" sz="2000" smtClean="0"/>
              <a:t>y </a:t>
            </a:r>
            <a:r>
              <a:rPr lang="zh-CN" altLang="en-US" sz="2000" smtClean="0"/>
              <a:t>与子集的回归方程就是“最优”的回归方程</a:t>
            </a:r>
            <a:r>
              <a:rPr lang="en-US" altLang="zh-CN" sz="2000" smtClean="0"/>
              <a:t>.</a:t>
            </a:r>
            <a:r>
              <a:rPr lang="zh-CN" altLang="en-US" sz="2000" smtClean="0"/>
              <a:t>这就是回归变量的选择问题。</a:t>
            </a:r>
            <a:endParaRPr lang="en-US" altLang="zh-CN" sz="2000" smtClean="0"/>
          </a:p>
          <a:p>
            <a:pPr lvl="1"/>
            <a:r>
              <a:rPr lang="zh-CN" altLang="en-US" sz="2000" smtClean="0"/>
              <a:t>回归变量的选择问题在实用上和理论上都是十分重要的</a:t>
            </a:r>
            <a:r>
              <a:rPr lang="en-US" altLang="zh-CN" sz="2000" smtClean="0"/>
              <a:t>.</a:t>
            </a:r>
            <a:r>
              <a:rPr lang="zh-CN" altLang="en-US" sz="2000" smtClean="0"/>
              <a:t>这个问题最大的困难就是如何比较不同选择</a:t>
            </a:r>
            <a:r>
              <a:rPr lang="en-US" altLang="zh-CN" sz="2000" smtClean="0"/>
              <a:t>(</a:t>
            </a:r>
            <a:r>
              <a:rPr lang="zh-CN" altLang="en-US" sz="2000" smtClean="0"/>
              <a:t>即不同子集</a:t>
            </a:r>
            <a:r>
              <a:rPr lang="en-US" altLang="zh-CN" sz="2000" smtClean="0"/>
              <a:t>)</a:t>
            </a:r>
            <a:r>
              <a:rPr lang="zh-CN" altLang="en-US" sz="2000" smtClean="0"/>
              <a:t>的优劣</a:t>
            </a:r>
            <a:r>
              <a:rPr lang="en-US" altLang="zh-CN" sz="2000" smtClean="0"/>
              <a:t>,</a:t>
            </a:r>
            <a:r>
              <a:rPr lang="zh-CN" altLang="en-US" sz="2000" smtClean="0"/>
              <a:t>即最优选择的标准</a:t>
            </a:r>
            <a:r>
              <a:rPr lang="en-US" altLang="zh-CN" sz="2000" smtClean="0"/>
              <a:t>.</a:t>
            </a:r>
            <a:r>
              <a:rPr lang="zh-CN" altLang="en-US" sz="2000" smtClean="0"/>
              <a:t>从不同的角度出发</a:t>
            </a:r>
            <a:r>
              <a:rPr lang="en-US" altLang="zh-CN" sz="2000" smtClean="0"/>
              <a:t>,</a:t>
            </a:r>
            <a:r>
              <a:rPr lang="zh-CN" altLang="en-US" sz="2000" smtClean="0"/>
              <a:t>可以有不同的比较准则</a:t>
            </a:r>
            <a:r>
              <a:rPr lang="en-US" altLang="zh-CN" sz="2000" smtClean="0"/>
              <a:t>, </a:t>
            </a:r>
            <a:r>
              <a:rPr lang="zh-CN" altLang="en-US" sz="2000" smtClean="0"/>
              <a:t>在不同的准则下</a:t>
            </a:r>
            <a:r>
              <a:rPr lang="en-US" altLang="zh-CN" sz="2000" smtClean="0"/>
              <a:t>,“</a:t>
            </a:r>
            <a:r>
              <a:rPr lang="zh-CN" altLang="en-US" sz="2000" smtClean="0"/>
              <a:t>最优”回归方程也可能不同。</a:t>
            </a:r>
          </a:p>
          <a:p>
            <a:pPr lvl="1"/>
            <a:endParaRPr lang="en-US" altLang="zh-CN" sz="2000" smtClean="0"/>
          </a:p>
          <a:p>
            <a:pPr lvl="1"/>
            <a:endParaRPr lang="en-US" altLang="zh-CN" sz="2000" smtClean="0"/>
          </a:p>
          <a:p>
            <a:pPr lvl="1"/>
            <a:endParaRPr lang="zh-CN" altLang="en-US" sz="2000" smtClean="0"/>
          </a:p>
        </p:txBody>
      </p:sp>
    </p:spTree>
    <p:extLst>
      <p:ext uri="{BB962C8B-B14F-4D97-AF65-F5344CB8AC3E}">
        <p14:creationId xmlns:p14="http://schemas.microsoft.com/office/powerpoint/2010/main" val="4851050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smtClean="0"/>
              <a:t>多元线性回归</a:t>
            </a:r>
          </a:p>
        </p:txBody>
      </p:sp>
      <p:sp>
        <p:nvSpPr>
          <p:cNvPr id="131075" name="内容占位符 2"/>
          <p:cNvSpPr>
            <a:spLocks noGrp="1"/>
          </p:cNvSpPr>
          <p:nvPr>
            <p:ph idx="1"/>
          </p:nvPr>
        </p:nvSpPr>
        <p:spPr>
          <a:xfrm>
            <a:off x="250825" y="1341438"/>
            <a:ext cx="8713788" cy="4608512"/>
          </a:xfrm>
        </p:spPr>
        <p:txBody>
          <a:bodyPr/>
          <a:lstStyle/>
          <a:p>
            <a:r>
              <a:rPr lang="zh-CN" altLang="en-US" sz="2400" smtClean="0"/>
              <a:t>最优选择的标准</a:t>
            </a:r>
            <a:endParaRPr lang="en-US" altLang="zh-CN" sz="2400" smtClean="0"/>
          </a:p>
          <a:p>
            <a:pPr lvl="1"/>
            <a:r>
              <a:rPr lang="zh-CN" altLang="en-US" sz="2000" smtClean="0"/>
              <a:t>比较不同子集优劣的标准常见的有以下几种</a:t>
            </a:r>
            <a:r>
              <a:rPr lang="en-US" altLang="zh-CN" sz="2000" smtClean="0"/>
              <a:t>(</a:t>
            </a:r>
            <a:r>
              <a:rPr lang="zh-CN" altLang="en-US" sz="2000" smtClean="0"/>
              <a:t>记</a:t>
            </a:r>
            <a:r>
              <a:rPr lang="en-US" altLang="zh-CN" sz="2000" smtClean="0"/>
              <a:t>n</a:t>
            </a:r>
            <a:r>
              <a:rPr lang="zh-CN" altLang="en-US" sz="2000" smtClean="0"/>
              <a:t>为观测个数</a:t>
            </a:r>
            <a:r>
              <a:rPr lang="en-US" altLang="zh-CN" sz="2000" smtClean="0"/>
              <a:t>, l</a:t>
            </a:r>
            <a:r>
              <a:rPr lang="zh-CN" altLang="en-US" sz="2000" smtClean="0"/>
              <a:t>为子集模型中自变量的个数</a:t>
            </a:r>
            <a:r>
              <a:rPr lang="en-US" altLang="zh-CN" sz="2000" smtClean="0"/>
              <a:t>)</a:t>
            </a:r>
            <a:endParaRPr lang="zh-CN" altLang="en-US" sz="2000" smtClean="0"/>
          </a:p>
          <a:p>
            <a:pPr lvl="1"/>
            <a:endParaRPr lang="en-US" altLang="zh-CN" sz="2000" smtClean="0"/>
          </a:p>
          <a:p>
            <a:pPr lvl="1"/>
            <a:r>
              <a:rPr lang="zh-CN" altLang="en-US" sz="2000" smtClean="0"/>
              <a:t>均方误差</a:t>
            </a:r>
            <a:r>
              <a:rPr lang="en-US" altLang="zh-CN" sz="2000" smtClean="0"/>
              <a:t>S</a:t>
            </a:r>
            <a:r>
              <a:rPr lang="en-US" altLang="zh-CN" sz="2000" baseline="30000" smtClean="0"/>
              <a:t>2</a:t>
            </a:r>
            <a:r>
              <a:rPr lang="zh-CN" altLang="en-US" sz="2000" smtClean="0"/>
              <a:t>最小</a:t>
            </a:r>
          </a:p>
          <a:p>
            <a:pPr lvl="1"/>
            <a:endParaRPr lang="en-US" altLang="zh-CN" sz="2000" smtClean="0"/>
          </a:p>
          <a:p>
            <a:pPr lvl="1"/>
            <a:r>
              <a:rPr lang="zh-CN" altLang="en-US" sz="2000" smtClean="0"/>
              <a:t>预测均方误差最小</a:t>
            </a:r>
          </a:p>
          <a:p>
            <a:pPr lvl="1"/>
            <a:endParaRPr lang="en-US" altLang="zh-CN" sz="2000" smtClean="0"/>
          </a:p>
          <a:p>
            <a:pPr lvl="1"/>
            <a:r>
              <a:rPr lang="en-US" altLang="zh-CN" sz="2000" smtClean="0"/>
              <a:t>C</a:t>
            </a:r>
            <a:r>
              <a:rPr lang="en-US" altLang="zh-CN" sz="2000" baseline="-25000" smtClean="0"/>
              <a:t>p</a:t>
            </a:r>
            <a:r>
              <a:rPr lang="en-US" altLang="zh-CN" sz="2000" smtClean="0"/>
              <a:t> </a:t>
            </a:r>
            <a:r>
              <a:rPr lang="zh-CN" altLang="en-US" sz="2000" smtClean="0"/>
              <a:t>统计量最小准则</a:t>
            </a:r>
          </a:p>
          <a:p>
            <a:pPr lvl="1"/>
            <a:endParaRPr lang="en-US" altLang="zh-CN" sz="2000" smtClean="0"/>
          </a:p>
          <a:p>
            <a:pPr lvl="1"/>
            <a:r>
              <a:rPr lang="en-US" altLang="zh-CN" sz="2000" smtClean="0"/>
              <a:t>AIC</a:t>
            </a:r>
            <a:r>
              <a:rPr lang="zh-CN" altLang="en-US" sz="2000" smtClean="0"/>
              <a:t>或</a:t>
            </a:r>
            <a:r>
              <a:rPr lang="en-US" altLang="zh-CN" sz="2000" smtClean="0"/>
              <a:t>BIC</a:t>
            </a:r>
            <a:r>
              <a:rPr lang="zh-CN" altLang="en-US" sz="2000" smtClean="0"/>
              <a:t>最小准则</a:t>
            </a:r>
          </a:p>
          <a:p>
            <a:pPr lvl="1"/>
            <a:endParaRPr lang="en-US" altLang="zh-CN" sz="2000" smtClean="0"/>
          </a:p>
          <a:p>
            <a:pPr lvl="1"/>
            <a:r>
              <a:rPr lang="zh-CN" altLang="en-US" sz="2000" smtClean="0"/>
              <a:t>修正的</a:t>
            </a:r>
            <a:r>
              <a:rPr lang="en-US" altLang="zh-CN" sz="2000" smtClean="0"/>
              <a:t>R</a:t>
            </a:r>
            <a:r>
              <a:rPr lang="en-US" altLang="zh-CN" sz="2000" baseline="30000" smtClean="0"/>
              <a:t>2</a:t>
            </a:r>
            <a:r>
              <a:rPr lang="zh-CN" altLang="en-US" sz="2000" smtClean="0"/>
              <a:t>最大准则</a:t>
            </a:r>
          </a:p>
          <a:p>
            <a:pPr lvl="1"/>
            <a:endParaRPr lang="zh-CN" altLang="en-US" sz="2000" smtClean="0"/>
          </a:p>
        </p:txBody>
      </p:sp>
      <p:graphicFrame>
        <p:nvGraphicFramePr>
          <p:cNvPr id="4" name="Object 8"/>
          <p:cNvGraphicFramePr>
            <a:graphicFrameLocks noChangeAspect="1"/>
          </p:cNvGraphicFramePr>
          <p:nvPr/>
        </p:nvGraphicFramePr>
        <p:xfrm>
          <a:off x="4344988" y="4206875"/>
          <a:ext cx="2087562" cy="447675"/>
        </p:xfrm>
        <a:graphic>
          <a:graphicData uri="http://schemas.openxmlformats.org/presentationml/2006/ole">
            <mc:AlternateContent xmlns:mc="http://schemas.openxmlformats.org/markup-compatibility/2006">
              <mc:Choice xmlns:v="urn:schemas-microsoft-com:vml" Requires="v">
                <p:oleObj spid="_x0000_s144398" name="公式" r:id="rId3" imgW="3647899" imgH="724047" progId="Equation.3">
                  <p:embed/>
                </p:oleObj>
              </mc:Choice>
              <mc:Fallback>
                <p:oleObj name="公式" r:id="rId3" imgW="3647899" imgH="724047" progId="Equation.3">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988" y="4206875"/>
                        <a:ext cx="20875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2"/>
          <p:cNvGraphicFramePr>
            <a:graphicFrameLocks noChangeAspect="1"/>
          </p:cNvGraphicFramePr>
          <p:nvPr/>
        </p:nvGraphicFramePr>
        <p:xfrm>
          <a:off x="4356100" y="2854325"/>
          <a:ext cx="2303463" cy="287338"/>
        </p:xfrm>
        <a:graphic>
          <a:graphicData uri="http://schemas.openxmlformats.org/presentationml/2006/ole">
            <mc:AlternateContent xmlns:mc="http://schemas.openxmlformats.org/markup-compatibility/2006">
              <mc:Choice xmlns:v="urn:schemas-microsoft-com:vml" Requires="v">
                <p:oleObj spid="_x0000_s144399" name="公式" r:id="rId5" imgW="3286091" imgH="352492" progId="Equation.3">
                  <p:embed/>
                </p:oleObj>
              </mc:Choice>
              <mc:Fallback>
                <p:oleObj name="公式" r:id="rId5" imgW="3286091" imgH="352492" progId="Equation.3">
                  <p:embed/>
                  <p:pic>
                    <p:nvPicPr>
                      <p:cNvPr id="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854325"/>
                        <a:ext cx="23034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2"/>
          <p:cNvGraphicFramePr>
            <a:graphicFrameLocks noChangeAspect="1"/>
          </p:cNvGraphicFramePr>
          <p:nvPr/>
        </p:nvGraphicFramePr>
        <p:xfrm>
          <a:off x="4300538" y="3500438"/>
          <a:ext cx="2016125" cy="503237"/>
        </p:xfrm>
        <a:graphic>
          <a:graphicData uri="http://schemas.openxmlformats.org/presentationml/2006/ole">
            <mc:AlternateContent xmlns:mc="http://schemas.openxmlformats.org/markup-compatibility/2006">
              <mc:Choice xmlns:v="urn:schemas-microsoft-com:vml" Requires="v">
                <p:oleObj spid="_x0000_s144400" name="公式" r:id="rId7" imgW="2867156" imgH="657145" progId="Equation.3">
                  <p:embed/>
                </p:oleObj>
              </mc:Choice>
              <mc:Fallback>
                <p:oleObj name="公式" r:id="rId7" imgW="2867156" imgH="657145" progId="Equation.3">
                  <p:embed/>
                  <p:pic>
                    <p:nvPicPr>
                      <p:cNvPr id="6"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0538" y="3500438"/>
                        <a:ext cx="20161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9" name="文本框 6"/>
          <p:cNvSpPr txBox="1">
            <a:spLocks noChangeArrowheads="1"/>
          </p:cNvSpPr>
          <p:nvPr/>
        </p:nvSpPr>
        <p:spPr bwMode="auto">
          <a:xfrm>
            <a:off x="4300538" y="4860925"/>
            <a:ext cx="3727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隶书" panose="02010509060101010101" pitchFamily="49" charset="-122"/>
              </a:rPr>
              <a:t>AIC</a:t>
            </a:r>
            <a:r>
              <a:rPr lang="en-US" altLang="zh-CN">
                <a:latin typeface="Times New Roman" panose="02020603050405020304" pitchFamily="18" charset="0"/>
                <a:ea typeface="隶书" panose="02010509060101010101" pitchFamily="49" charset="-122"/>
              </a:rPr>
              <a:t>(</a:t>
            </a:r>
            <a:r>
              <a:rPr lang="en-US" altLang="zh-CN" i="1">
                <a:latin typeface="Times New Roman" panose="02020603050405020304" pitchFamily="18" charset="0"/>
                <a:ea typeface="隶书" panose="02010509060101010101" pitchFamily="49" charset="-122"/>
              </a:rPr>
              <a:t>A</a:t>
            </a:r>
            <a:r>
              <a:rPr lang="en-US" altLang="zh-CN">
                <a:latin typeface="Times New Roman" panose="02020603050405020304" pitchFamily="18" charset="0"/>
                <a:ea typeface="隶书" panose="02010509060101010101" pitchFamily="49" charset="-122"/>
              </a:rPr>
              <a:t>)=ln[</a:t>
            </a:r>
            <a:r>
              <a:rPr lang="en-US" altLang="zh-CN" i="1">
                <a:latin typeface="Times New Roman" panose="02020603050405020304" pitchFamily="18" charset="0"/>
                <a:ea typeface="隶书" panose="02010509060101010101" pitchFamily="49" charset="-122"/>
              </a:rPr>
              <a:t>SSE</a:t>
            </a:r>
            <a:r>
              <a:rPr lang="en-US" altLang="zh-CN">
                <a:latin typeface="Times New Roman" panose="02020603050405020304" pitchFamily="18" charset="0"/>
                <a:ea typeface="隶书" panose="02010509060101010101" pitchFamily="49" charset="-122"/>
              </a:rPr>
              <a:t>(</a:t>
            </a:r>
            <a:r>
              <a:rPr lang="en-US" altLang="zh-CN" i="1">
                <a:latin typeface="Times New Roman" panose="02020603050405020304" pitchFamily="18" charset="0"/>
                <a:ea typeface="隶书" panose="02010509060101010101" pitchFamily="49" charset="-122"/>
              </a:rPr>
              <a:t>A</a:t>
            </a:r>
            <a:r>
              <a:rPr lang="en-US" altLang="zh-CN">
                <a:latin typeface="Times New Roman" panose="02020603050405020304" pitchFamily="18" charset="0"/>
                <a:ea typeface="隶书" panose="02010509060101010101" pitchFamily="49" charset="-122"/>
              </a:rPr>
              <a:t>)]+2</a:t>
            </a:r>
            <a:r>
              <a:rPr lang="en-US" altLang="zh-CN" i="1">
                <a:latin typeface="Times New Roman" panose="02020603050405020304" pitchFamily="18" charset="0"/>
                <a:ea typeface="隶书" panose="02010509060101010101" pitchFamily="49" charset="-122"/>
              </a:rPr>
              <a:t>l lnn/n</a:t>
            </a:r>
          </a:p>
          <a:p>
            <a:r>
              <a:rPr lang="en-US" altLang="zh-CN" i="1">
                <a:latin typeface="Times New Roman" panose="02020603050405020304" pitchFamily="18" charset="0"/>
                <a:ea typeface="隶书" panose="02010509060101010101" pitchFamily="49" charset="-122"/>
              </a:rPr>
              <a:t>BIC</a:t>
            </a:r>
            <a:r>
              <a:rPr lang="en-US" altLang="zh-CN">
                <a:latin typeface="Times New Roman" panose="02020603050405020304" pitchFamily="18" charset="0"/>
                <a:ea typeface="隶书" panose="02010509060101010101" pitchFamily="49" charset="-122"/>
              </a:rPr>
              <a:t>(</a:t>
            </a:r>
            <a:r>
              <a:rPr lang="en-US" altLang="zh-CN" i="1">
                <a:latin typeface="Times New Roman" panose="02020603050405020304" pitchFamily="18" charset="0"/>
                <a:ea typeface="隶书" panose="02010509060101010101" pitchFamily="49" charset="-122"/>
              </a:rPr>
              <a:t>A</a:t>
            </a:r>
            <a:r>
              <a:rPr lang="en-US" altLang="zh-CN">
                <a:latin typeface="Times New Roman" panose="02020603050405020304" pitchFamily="18" charset="0"/>
                <a:ea typeface="隶书" panose="02010509060101010101" pitchFamily="49" charset="-122"/>
              </a:rPr>
              <a:t>)=ln[</a:t>
            </a:r>
            <a:r>
              <a:rPr lang="en-US" altLang="zh-CN" i="1">
                <a:latin typeface="Times New Roman" panose="02020603050405020304" pitchFamily="18" charset="0"/>
                <a:ea typeface="隶书" panose="02010509060101010101" pitchFamily="49" charset="-122"/>
              </a:rPr>
              <a:t>SSE</a:t>
            </a:r>
            <a:r>
              <a:rPr lang="en-US" altLang="zh-CN">
                <a:latin typeface="Times New Roman" panose="02020603050405020304" pitchFamily="18" charset="0"/>
                <a:ea typeface="隶书" panose="02010509060101010101" pitchFamily="49" charset="-122"/>
              </a:rPr>
              <a:t>(</a:t>
            </a:r>
            <a:r>
              <a:rPr lang="en-US" altLang="zh-CN" i="1">
                <a:latin typeface="Times New Roman" panose="02020603050405020304" pitchFamily="18" charset="0"/>
                <a:ea typeface="隶书" panose="02010509060101010101" pitchFamily="49" charset="-122"/>
              </a:rPr>
              <a:t>A</a:t>
            </a:r>
            <a:r>
              <a:rPr lang="en-US" altLang="zh-CN">
                <a:latin typeface="Times New Roman" panose="02020603050405020304" pitchFamily="18" charset="0"/>
                <a:ea typeface="隶书" panose="02010509060101010101" pitchFamily="49" charset="-122"/>
              </a:rPr>
              <a:t>)]+</a:t>
            </a:r>
            <a:r>
              <a:rPr lang="en-US" altLang="zh-CN" i="1">
                <a:latin typeface="Times New Roman" panose="02020603050405020304" pitchFamily="18" charset="0"/>
                <a:ea typeface="隶书" panose="02010509060101010101" pitchFamily="49" charset="-122"/>
              </a:rPr>
              <a:t>l lnn/n</a:t>
            </a:r>
            <a:endParaRPr lang="zh-CN" altLang="en-US"/>
          </a:p>
        </p:txBody>
      </p:sp>
    </p:spTree>
    <p:extLst>
      <p:ext uri="{BB962C8B-B14F-4D97-AF65-F5344CB8AC3E}">
        <p14:creationId xmlns:p14="http://schemas.microsoft.com/office/powerpoint/2010/main" val="144737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smtClean="0"/>
              <a:t>多元线性回归</a:t>
            </a:r>
          </a:p>
        </p:txBody>
      </p:sp>
      <p:sp>
        <p:nvSpPr>
          <p:cNvPr id="132099" name="内容占位符 2"/>
          <p:cNvSpPr>
            <a:spLocks noGrp="1"/>
          </p:cNvSpPr>
          <p:nvPr>
            <p:ph idx="1"/>
          </p:nvPr>
        </p:nvSpPr>
        <p:spPr>
          <a:xfrm>
            <a:off x="250825" y="1341438"/>
            <a:ext cx="8713788" cy="4608512"/>
          </a:xfrm>
        </p:spPr>
        <p:txBody>
          <a:bodyPr/>
          <a:lstStyle/>
          <a:p>
            <a:r>
              <a:rPr lang="zh-CN" altLang="en-US" sz="2400" smtClean="0"/>
              <a:t>选择“最优”子集回归的方法</a:t>
            </a:r>
            <a:endParaRPr lang="en-US" altLang="zh-CN" sz="2400" smtClean="0"/>
          </a:p>
          <a:p>
            <a:pPr lvl="1"/>
            <a:r>
              <a:rPr lang="zh-CN" altLang="en-US" sz="2000" smtClean="0"/>
              <a:t>前向选择法</a:t>
            </a:r>
            <a:r>
              <a:rPr lang="en-US" altLang="zh-CN" sz="2000" smtClean="0"/>
              <a:t>(FORWARD)</a:t>
            </a:r>
            <a:r>
              <a:rPr lang="zh-CN" altLang="en-US" sz="2000" smtClean="0"/>
              <a:t>：将符合所定显著水平的自变量一次一个地加入模型。</a:t>
            </a:r>
            <a:endParaRPr lang="en-US" altLang="zh-CN" sz="2000" smtClean="0"/>
          </a:p>
          <a:p>
            <a:pPr lvl="1"/>
            <a:endParaRPr lang="zh-CN" altLang="en-US" sz="2000" smtClean="0"/>
          </a:p>
          <a:p>
            <a:pPr lvl="1"/>
            <a:r>
              <a:rPr lang="zh-CN" altLang="en-US" sz="2000" smtClean="0"/>
              <a:t>后向选择法</a:t>
            </a:r>
            <a:r>
              <a:rPr lang="en-US" altLang="zh-CN" sz="2000" smtClean="0"/>
              <a:t>(BACKWARD)</a:t>
            </a:r>
            <a:r>
              <a:rPr lang="zh-CN" altLang="en-US" sz="2000" smtClean="0"/>
              <a:t>：在模型包括所有候选变量的基础上，将不符合保留要求显著水平的自变量一次一个地删除。</a:t>
            </a:r>
            <a:endParaRPr lang="en-US" altLang="zh-CN" sz="2000" smtClean="0"/>
          </a:p>
          <a:p>
            <a:pPr lvl="1"/>
            <a:endParaRPr lang="zh-CN" altLang="en-US" sz="2000" smtClean="0"/>
          </a:p>
          <a:p>
            <a:pPr lvl="1"/>
            <a:r>
              <a:rPr lang="zh-CN" altLang="en-US" sz="2000" smtClean="0"/>
              <a:t>逐步回归法</a:t>
            </a:r>
            <a:r>
              <a:rPr lang="en-US" altLang="zh-CN" sz="2000" smtClean="0"/>
              <a:t>(STEPWISE)</a:t>
            </a:r>
            <a:r>
              <a:rPr lang="zh-CN" altLang="en-US" sz="2000" smtClean="0"/>
              <a:t>：逐个引入自变量。每次引入对Ｙ影响最显著的自变量，并对方程中的老变量逐个进行检验，把变为不显著的变量逐个从方程中剔除掉，最终得到的方程中既不漏掉对Ｙ影响显著的变量，又不包含对Ｙ影响不显著的变量。（最广泛）</a:t>
            </a:r>
          </a:p>
          <a:p>
            <a:pPr lvl="1"/>
            <a:endParaRPr lang="zh-CN" altLang="en-US" sz="2000" smtClean="0"/>
          </a:p>
        </p:txBody>
      </p:sp>
    </p:spTree>
    <p:extLst>
      <p:ext uri="{BB962C8B-B14F-4D97-AF65-F5344CB8AC3E}">
        <p14:creationId xmlns:p14="http://schemas.microsoft.com/office/powerpoint/2010/main" val="23300664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smtClean="0"/>
              <a:t>多元线性回归</a:t>
            </a:r>
          </a:p>
        </p:txBody>
      </p:sp>
      <p:sp>
        <p:nvSpPr>
          <p:cNvPr id="133123" name="内容占位符 2"/>
          <p:cNvSpPr>
            <a:spLocks noGrp="1"/>
          </p:cNvSpPr>
          <p:nvPr>
            <p:ph idx="1"/>
          </p:nvPr>
        </p:nvSpPr>
        <p:spPr>
          <a:xfrm>
            <a:off x="539750" y="1346200"/>
            <a:ext cx="3816350" cy="4535488"/>
          </a:xfrm>
        </p:spPr>
        <p:txBody>
          <a:bodyPr/>
          <a:lstStyle/>
          <a:p>
            <a:r>
              <a:rPr lang="en-US" altLang="zh-CN" sz="2400" smtClean="0"/>
              <a:t>27</a:t>
            </a:r>
            <a:r>
              <a:rPr lang="zh-CN" altLang="en-US" sz="2400" smtClean="0"/>
              <a:t>名糖尿病人的血清总胆固醇</a:t>
            </a:r>
            <a:r>
              <a:rPr lang="en-US" altLang="zh-CN" sz="2400" smtClean="0"/>
              <a:t>(X1)</a:t>
            </a:r>
            <a:r>
              <a:rPr lang="zh-CN" altLang="en-US" sz="2400" smtClean="0"/>
              <a:t>、甘油三酯</a:t>
            </a:r>
            <a:r>
              <a:rPr lang="en-US" altLang="zh-CN" sz="2400" smtClean="0"/>
              <a:t>(X2)</a:t>
            </a:r>
            <a:r>
              <a:rPr lang="zh-CN" altLang="en-US" sz="2400" smtClean="0"/>
              <a:t>、空腹胰岛素</a:t>
            </a:r>
            <a:r>
              <a:rPr lang="en-US" altLang="zh-CN" sz="2400" smtClean="0"/>
              <a:t>(X3)</a:t>
            </a:r>
            <a:r>
              <a:rPr lang="zh-CN" altLang="en-US" sz="2400" smtClean="0"/>
              <a:t>、糖化血红蛋白</a:t>
            </a:r>
            <a:r>
              <a:rPr lang="en-US" altLang="zh-CN" sz="2400" smtClean="0"/>
              <a:t>(X4)</a:t>
            </a:r>
            <a:r>
              <a:rPr lang="zh-CN" altLang="en-US" sz="2400" smtClean="0"/>
              <a:t>、空腹血糖</a:t>
            </a:r>
            <a:r>
              <a:rPr lang="en-US" altLang="zh-CN" sz="2400" smtClean="0"/>
              <a:t>(Y )</a:t>
            </a:r>
            <a:r>
              <a:rPr lang="zh-CN" altLang="en-US" sz="2400" smtClean="0"/>
              <a:t>的测量值列于表</a:t>
            </a:r>
            <a:r>
              <a:rPr lang="en-US" altLang="zh-CN" sz="2400" smtClean="0"/>
              <a:t>9.5</a:t>
            </a:r>
            <a:r>
              <a:rPr lang="zh-CN" altLang="en-US" sz="2400" smtClean="0"/>
              <a:t>中</a:t>
            </a:r>
            <a:r>
              <a:rPr lang="en-US" altLang="zh-CN" sz="2400" smtClean="0"/>
              <a:t>, </a:t>
            </a:r>
            <a:r>
              <a:rPr lang="zh-CN" altLang="en-US" sz="2400" smtClean="0"/>
              <a:t>试建立血糖与其它指标的多元线性回归方程</a:t>
            </a:r>
            <a:r>
              <a:rPr lang="en-US" altLang="zh-CN" sz="2400" smtClean="0"/>
              <a:t>, </a:t>
            </a:r>
            <a:r>
              <a:rPr lang="zh-CN" altLang="en-US" sz="2400" smtClean="0"/>
              <a:t>并作进一步分析</a:t>
            </a:r>
            <a:r>
              <a:rPr lang="en-US" altLang="zh-CN" sz="2400" smtClean="0"/>
              <a:t>.</a:t>
            </a:r>
            <a:endParaRPr lang="zh-CN" altLang="en-US" sz="2400" smtClean="0"/>
          </a:p>
        </p:txBody>
      </p:sp>
      <p:pic>
        <p:nvPicPr>
          <p:cNvPr id="1331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341438"/>
            <a:ext cx="3043237"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45331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en-US" smtClean="0"/>
              <a:t>多元线性回归</a:t>
            </a:r>
          </a:p>
        </p:txBody>
      </p:sp>
      <p:sp>
        <p:nvSpPr>
          <p:cNvPr id="43011" name="内容占位符 2"/>
          <p:cNvSpPr>
            <a:spLocks noGrp="1"/>
          </p:cNvSpPr>
          <p:nvPr>
            <p:ph idx="1"/>
          </p:nvPr>
        </p:nvSpPr>
        <p:spPr>
          <a:xfrm>
            <a:off x="250825" y="1341438"/>
            <a:ext cx="8713788" cy="4608512"/>
          </a:xfrm>
        </p:spPr>
        <p:txBody>
          <a:bodyPr/>
          <a:lstStyle/>
          <a:p>
            <a:pPr>
              <a:defRPr/>
            </a:pPr>
            <a:r>
              <a:rPr lang="en-US" altLang="zh-CN" sz="1800" dirty="0" smtClean="0"/>
              <a:t>R</a:t>
            </a:r>
            <a:r>
              <a:rPr lang="zh-CN" altLang="en-US" sz="1800" dirty="0" smtClean="0"/>
              <a:t>语言求解</a:t>
            </a:r>
            <a:endParaRPr lang="en-US" altLang="zh-CN" sz="1800" dirty="0" smtClean="0"/>
          </a:p>
          <a:p>
            <a:pPr marL="0" indent="0">
              <a:buFont typeface="Wingdings" panose="05000000000000000000" pitchFamily="2" charset="2"/>
              <a:buNone/>
              <a:defRPr/>
            </a:pPr>
            <a:r>
              <a:rPr lang="es-ES" altLang="zh-CN" sz="1800" dirty="0" smtClean="0"/>
              <a:t>y&lt;-c(11.2, 8.8, 12.3, 11.6, 13.4, 18.3, 11.1, 12.1, 9.6, 8.4, 9.3, 10.6, 8.4, 9.6, 10.9, 10.1,14.8, 9.1, 10.8, 10.2, 13.6, 14.9, 16.0, 13.2,20.0, 13.3, 10.4)</a:t>
            </a:r>
          </a:p>
          <a:p>
            <a:pPr marL="0" indent="0">
              <a:buFont typeface="Wingdings" panose="05000000000000000000" pitchFamily="2" charset="2"/>
              <a:buNone/>
              <a:defRPr/>
            </a:pPr>
            <a:r>
              <a:rPr lang="es-ES" altLang="zh-CN" sz="1800" dirty="0" smtClean="0"/>
              <a:t>x1&lt;-c(5.68, 3.79, 6.02, 4.85, 4.60, 6.05, 4.90, 7.08, 3.85,4.65, 4.59, 4.29, 7.97, 6.19, 6.13, 5.71, 6.40,6.06, 5.09, 6.13, 5.78, 5.43, 6.50, 7.98,11.54,5.84, 3.84)</a:t>
            </a:r>
          </a:p>
          <a:p>
            <a:pPr marL="0" indent="0">
              <a:buFont typeface="Wingdings" panose="05000000000000000000" pitchFamily="2" charset="2"/>
              <a:buNone/>
              <a:defRPr/>
            </a:pPr>
            <a:r>
              <a:rPr lang="es-ES" altLang="zh-CN" sz="1800" dirty="0" smtClean="0"/>
              <a:t>x2&lt;-c(1.90, 1.64, 3.56, 1.07, 2.32, 0.64, 8.50, 3.00, 2.11, 0.63, 1.97, 1.97, 1.93, 1.18, 2.06, 1.78, 2.40, 3.67, 1.03, 1.71, 3.36, 1.13, 6.21, 7.92,10.89, 0.92, 1.20)</a:t>
            </a:r>
          </a:p>
          <a:p>
            <a:pPr marL="0" indent="0">
              <a:buFont typeface="Wingdings" panose="05000000000000000000" pitchFamily="2" charset="2"/>
              <a:buNone/>
              <a:defRPr/>
            </a:pPr>
            <a:r>
              <a:rPr lang="es-ES" altLang="zh-CN" sz="1800" dirty="0" smtClean="0"/>
              <a:t>x3&lt;-c(4.53, 7.32, 6.95, 5.88, 4.05, 1.42, 12.60, 6.75, 16.28, 6.59, 3.61, 6.61, 7.57, 1.42, 10.35, 8.53, 4.53,12.79, 2.53, 5.28, 2.96, 4.31, 3.47, 3.37,1.20, 8.61, 6.45)</a:t>
            </a:r>
          </a:p>
          <a:p>
            <a:pPr marL="0" indent="0">
              <a:buFont typeface="Wingdings" panose="05000000000000000000" pitchFamily="2" charset="2"/>
              <a:buNone/>
              <a:defRPr/>
            </a:pPr>
            <a:r>
              <a:rPr lang="es-ES" altLang="zh-CN" sz="1800" dirty="0" smtClean="0"/>
              <a:t>x4&lt;-c(8.2, 6.9, 10.8, 8.3, 7.5, 13.6, 8.5, 11.5, 7.9, 7.1, 8.7, 7.8, 9.9, 6.9, 10.5, 8.0, 10.3, 7.1, 8.9, 9.9, 8.0, 11.3, 12.3, 9.8,10.5, 6.4, 9.6)</a:t>
            </a:r>
          </a:p>
          <a:p>
            <a:pPr marL="0" indent="0">
              <a:buFont typeface="Wingdings" panose="05000000000000000000" pitchFamily="2" charset="2"/>
              <a:buNone/>
              <a:defRPr/>
            </a:pPr>
            <a:r>
              <a:rPr lang="es-ES" altLang="zh-CN" sz="1800" dirty="0" smtClean="0"/>
              <a:t>blood&lt;-data.frame(y, x1, x2, x3, x4)</a:t>
            </a:r>
          </a:p>
          <a:p>
            <a:pPr marL="0" indent="0">
              <a:buFont typeface="Wingdings" panose="05000000000000000000" pitchFamily="2" charset="2"/>
              <a:buNone/>
              <a:defRPr/>
            </a:pPr>
            <a:endParaRPr lang="zh-CN" altLang="en-US" sz="1800" dirty="0" smtClean="0"/>
          </a:p>
        </p:txBody>
      </p:sp>
    </p:spTree>
    <p:extLst>
      <p:ext uri="{BB962C8B-B14F-4D97-AF65-F5344CB8AC3E}">
        <p14:creationId xmlns:p14="http://schemas.microsoft.com/office/powerpoint/2010/main" val="331719440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zh-CN" altLang="en-US" smtClean="0"/>
              <a:t>多元线性回归</a:t>
            </a:r>
          </a:p>
        </p:txBody>
      </p:sp>
      <p:sp>
        <p:nvSpPr>
          <p:cNvPr id="135171" name="内容占位符 2"/>
          <p:cNvSpPr>
            <a:spLocks noGrp="1"/>
          </p:cNvSpPr>
          <p:nvPr>
            <p:ph idx="1"/>
          </p:nvPr>
        </p:nvSpPr>
        <p:spPr>
          <a:xfrm>
            <a:off x="250825" y="1341438"/>
            <a:ext cx="8713788" cy="4608512"/>
          </a:xfrm>
        </p:spPr>
        <p:txBody>
          <a:bodyPr/>
          <a:lstStyle/>
          <a:p>
            <a:pPr marL="0" indent="0">
              <a:buFont typeface="Wingdings" panose="05000000000000000000" pitchFamily="2" charset="2"/>
              <a:buNone/>
            </a:pPr>
            <a:r>
              <a:rPr lang="en-US" altLang="zh-CN" sz="2400" smtClean="0"/>
              <a:t>lm.reg&lt;-lm(y~x1+x2+x3+x4, data=blood)</a:t>
            </a:r>
          </a:p>
          <a:p>
            <a:pPr marL="0" indent="0">
              <a:buFont typeface="Wingdings" panose="05000000000000000000" pitchFamily="2" charset="2"/>
              <a:buNone/>
            </a:pPr>
            <a:r>
              <a:rPr lang="en-US" altLang="zh-CN" sz="2400" smtClean="0"/>
              <a:t>summary(lm.reg)</a:t>
            </a:r>
          </a:p>
          <a:p>
            <a:pPr marL="0" indent="0">
              <a:buFont typeface="Wingdings" panose="05000000000000000000" pitchFamily="2" charset="2"/>
              <a:buNone/>
            </a:pPr>
            <a:endParaRPr lang="zh-CN" altLang="en-US" sz="2400" smtClean="0"/>
          </a:p>
        </p:txBody>
      </p:sp>
      <p:pic>
        <p:nvPicPr>
          <p:cNvPr id="13517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349500"/>
            <a:ext cx="5689600"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3" name="文本框 2"/>
          <p:cNvSpPr txBox="1">
            <a:spLocks noChangeArrowheads="1"/>
          </p:cNvSpPr>
          <p:nvPr/>
        </p:nvSpPr>
        <p:spPr bwMode="auto">
          <a:xfrm>
            <a:off x="6516688" y="2349500"/>
            <a:ext cx="25193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回归方程的系数的显著性不高</a:t>
            </a:r>
            <a:r>
              <a:rPr lang="en-US" altLang="zh-CN"/>
              <a:t>, </a:t>
            </a:r>
            <a:r>
              <a:rPr lang="zh-CN" altLang="en-US"/>
              <a:t>有的甚至没有通过检验</a:t>
            </a:r>
            <a:r>
              <a:rPr lang="en-US" altLang="zh-CN"/>
              <a:t>(X1</a:t>
            </a:r>
            <a:r>
              <a:rPr lang="zh-CN" altLang="en-US"/>
              <a:t>与</a:t>
            </a:r>
            <a:r>
              <a:rPr lang="en-US" altLang="zh-CN"/>
              <a:t>X2),</a:t>
            </a:r>
            <a:r>
              <a:rPr lang="zh-CN" altLang="en-US"/>
              <a:t>这说明如果选择全部变量构造方程</a:t>
            </a:r>
            <a:r>
              <a:rPr lang="en-US" altLang="zh-CN"/>
              <a:t>, </a:t>
            </a:r>
            <a:r>
              <a:rPr lang="zh-CN" altLang="en-US"/>
              <a:t>效果并不好</a:t>
            </a:r>
            <a:r>
              <a:rPr lang="en-US" altLang="zh-CN"/>
              <a:t>. </a:t>
            </a:r>
            <a:r>
              <a:rPr lang="zh-CN" altLang="en-US"/>
              <a:t>这就涉及到变量选择的</a:t>
            </a:r>
          </a:p>
          <a:p>
            <a:r>
              <a:rPr lang="zh-CN" altLang="en-US"/>
              <a:t>问题</a:t>
            </a:r>
            <a:r>
              <a:rPr lang="en-US" altLang="zh-CN"/>
              <a:t>, </a:t>
            </a:r>
            <a:r>
              <a:rPr lang="zh-CN" altLang="en-US"/>
              <a:t>以建立“最优”的回归方程</a:t>
            </a:r>
            <a:r>
              <a:rPr lang="en-US" altLang="zh-CN"/>
              <a:t>.</a:t>
            </a:r>
            <a:endParaRPr lang="zh-CN" altLang="en-US"/>
          </a:p>
        </p:txBody>
      </p:sp>
    </p:spTree>
    <p:extLst>
      <p:ext uri="{BB962C8B-B14F-4D97-AF65-F5344CB8AC3E}">
        <p14:creationId xmlns:p14="http://schemas.microsoft.com/office/powerpoint/2010/main" val="28394035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US" smtClean="0"/>
              <a:t>多元线性回归</a:t>
            </a:r>
          </a:p>
        </p:txBody>
      </p:sp>
      <p:sp>
        <p:nvSpPr>
          <p:cNvPr id="136195" name="内容占位符 2"/>
          <p:cNvSpPr>
            <a:spLocks noGrp="1"/>
          </p:cNvSpPr>
          <p:nvPr>
            <p:ph idx="1"/>
          </p:nvPr>
        </p:nvSpPr>
        <p:spPr>
          <a:xfrm>
            <a:off x="250825" y="1341438"/>
            <a:ext cx="8713788" cy="4608512"/>
          </a:xfrm>
        </p:spPr>
        <p:txBody>
          <a:bodyPr/>
          <a:lstStyle/>
          <a:p>
            <a:pPr marL="0" indent="0">
              <a:buFont typeface="Wingdings" panose="05000000000000000000" pitchFamily="2" charset="2"/>
              <a:buNone/>
            </a:pPr>
            <a:r>
              <a:rPr lang="en-US" altLang="zh-CN" sz="2400" smtClean="0"/>
              <a:t>lm.step &lt;- step(lm.reg)</a:t>
            </a:r>
          </a:p>
          <a:p>
            <a:pPr marL="0" indent="0">
              <a:buFont typeface="Wingdings" panose="05000000000000000000" pitchFamily="2" charset="2"/>
              <a:buNone/>
            </a:pPr>
            <a:endParaRPr lang="zh-CN" altLang="en-US" sz="2400" smtClean="0"/>
          </a:p>
        </p:txBody>
      </p:sp>
      <p:pic>
        <p:nvPicPr>
          <p:cNvPr id="13619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060575"/>
            <a:ext cx="4319588"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文本框 3"/>
          <p:cNvSpPr txBox="1">
            <a:spLocks noChangeArrowheads="1"/>
          </p:cNvSpPr>
          <p:nvPr/>
        </p:nvSpPr>
        <p:spPr bwMode="auto">
          <a:xfrm>
            <a:off x="5364163" y="2205038"/>
            <a:ext cx="33115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用全部变量作回归方程时</a:t>
            </a:r>
            <a:r>
              <a:rPr lang="en-US" altLang="zh-CN"/>
              <a:t>, AIC</a:t>
            </a:r>
            <a:r>
              <a:rPr lang="zh-CN" altLang="en-US"/>
              <a:t>统计量的值为</a:t>
            </a:r>
            <a:r>
              <a:rPr lang="en-US" altLang="zh-CN"/>
              <a:t>42.16, </a:t>
            </a:r>
            <a:r>
              <a:rPr lang="zh-CN" altLang="en-US"/>
              <a:t>如果去掉变量</a:t>
            </a:r>
            <a:r>
              <a:rPr lang="en-US" altLang="zh-CN"/>
              <a:t>X1, AIC</a:t>
            </a:r>
            <a:r>
              <a:rPr lang="zh-CN" altLang="en-US"/>
              <a:t>统计量的值为</a:t>
            </a:r>
            <a:r>
              <a:rPr lang="en-US" altLang="zh-CN"/>
              <a:t>40.34; </a:t>
            </a:r>
            <a:r>
              <a:rPr lang="zh-CN" altLang="en-US"/>
              <a:t>如果去掉变量</a:t>
            </a:r>
            <a:r>
              <a:rPr lang="en-US" altLang="zh-CN"/>
              <a:t>X2, AIC</a:t>
            </a:r>
            <a:r>
              <a:rPr lang="zh-CN" altLang="en-US"/>
              <a:t>统计量的值为</a:t>
            </a:r>
            <a:r>
              <a:rPr lang="en-US" altLang="zh-CN"/>
              <a:t>43.568, </a:t>
            </a:r>
            <a:r>
              <a:rPr lang="zh-CN" altLang="en-US"/>
              <a:t>依次类推</a:t>
            </a:r>
            <a:r>
              <a:rPr lang="en-US" altLang="zh-CN"/>
              <a:t>. </a:t>
            </a:r>
            <a:r>
              <a:rPr lang="zh-CN" altLang="en-US"/>
              <a:t>由于去掉</a:t>
            </a:r>
            <a:r>
              <a:rPr lang="en-US" altLang="zh-CN"/>
              <a:t>X1</a:t>
            </a:r>
            <a:r>
              <a:rPr lang="zh-CN" altLang="en-US"/>
              <a:t>使</a:t>
            </a:r>
            <a:r>
              <a:rPr lang="en-US" altLang="zh-CN"/>
              <a:t>AIC</a:t>
            </a:r>
            <a:r>
              <a:rPr lang="zh-CN" altLang="en-US"/>
              <a:t>统计量达到最小</a:t>
            </a:r>
            <a:r>
              <a:rPr lang="en-US" altLang="zh-CN"/>
              <a:t>, </a:t>
            </a:r>
            <a:r>
              <a:rPr lang="zh-CN" altLang="en-US"/>
              <a:t>因此</a:t>
            </a:r>
            <a:r>
              <a:rPr lang="en-US" altLang="zh-CN"/>
              <a:t>R</a:t>
            </a:r>
            <a:r>
              <a:rPr lang="zh-CN" altLang="en-US"/>
              <a:t>软件会自动去掉变量</a:t>
            </a:r>
            <a:r>
              <a:rPr lang="en-US" altLang="zh-CN"/>
              <a:t>X1, </a:t>
            </a:r>
            <a:r>
              <a:rPr lang="zh-CN" altLang="en-US"/>
              <a:t>进入下一轮计算</a:t>
            </a:r>
            <a:r>
              <a:rPr lang="en-US" altLang="zh-CN"/>
              <a:t>. </a:t>
            </a:r>
            <a:r>
              <a:rPr lang="zh-CN" altLang="en-US"/>
              <a:t>在下一轮中</a:t>
            </a:r>
            <a:r>
              <a:rPr lang="en-US" altLang="zh-CN"/>
              <a:t>, </a:t>
            </a:r>
            <a:r>
              <a:rPr lang="zh-CN" altLang="en-US"/>
              <a:t>无论去掉哪一个变量</a:t>
            </a:r>
            <a:r>
              <a:rPr lang="en-US" altLang="zh-CN"/>
              <a:t>,AIC</a:t>
            </a:r>
            <a:r>
              <a:rPr lang="zh-CN" altLang="en-US"/>
              <a:t>统计量的值均会升高</a:t>
            </a:r>
            <a:r>
              <a:rPr lang="en-US" altLang="zh-CN"/>
              <a:t>, </a:t>
            </a:r>
            <a:r>
              <a:rPr lang="zh-CN" altLang="en-US"/>
              <a:t>因此</a:t>
            </a:r>
            <a:r>
              <a:rPr lang="en-US" altLang="zh-CN"/>
              <a:t>R</a:t>
            </a:r>
            <a:r>
              <a:rPr lang="zh-CN" altLang="en-US"/>
              <a:t>软件自动终止计算</a:t>
            </a:r>
            <a:r>
              <a:rPr lang="en-US" altLang="zh-CN"/>
              <a:t>, </a:t>
            </a:r>
            <a:r>
              <a:rPr lang="zh-CN" altLang="en-US"/>
              <a:t>得到“最优”回归方程</a:t>
            </a:r>
            <a:r>
              <a:rPr lang="en-US" altLang="zh-CN"/>
              <a:t>.</a:t>
            </a:r>
            <a:endParaRPr lang="zh-CN" altLang="en-US"/>
          </a:p>
        </p:txBody>
      </p:sp>
    </p:spTree>
    <p:extLst>
      <p:ext uri="{BB962C8B-B14F-4D97-AF65-F5344CB8AC3E}">
        <p14:creationId xmlns:p14="http://schemas.microsoft.com/office/powerpoint/2010/main" val="71158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探索性数据分析（实例）</a:t>
            </a:r>
          </a:p>
        </p:txBody>
      </p:sp>
      <p:sp>
        <p:nvSpPr>
          <p:cNvPr id="24579" name="内容占位符 2"/>
          <p:cNvSpPr>
            <a:spLocks noGrp="1"/>
          </p:cNvSpPr>
          <p:nvPr>
            <p:ph idx="1"/>
          </p:nvPr>
        </p:nvSpPr>
        <p:spPr>
          <a:xfrm>
            <a:off x="0" y="1268413"/>
            <a:ext cx="9036050" cy="4752975"/>
          </a:xfrm>
        </p:spPr>
        <p:txBody>
          <a:bodyPr/>
          <a:lstStyle/>
          <a:p>
            <a:r>
              <a:rPr lang="zh-CN" altLang="en-US" sz="2000" smtClean="0"/>
              <a:t>客户信用等级探索</a:t>
            </a:r>
            <a:endParaRPr lang="en-US" altLang="zh-CN" sz="2000" smtClean="0"/>
          </a:p>
          <a:p>
            <a:pPr lvl="1"/>
            <a:r>
              <a:rPr lang="en-US" altLang="zh-CN" sz="1600" smtClean="0"/>
              <a:t>q1 &lt;- ggplot(data=loandata, aes(CreditScore)) + geom_bar(color=I('black'),fill=I('#00AA55'))+ xlim(400,800) +ggtitle('consumer credit rating')</a:t>
            </a:r>
          </a:p>
          <a:p>
            <a:pPr lvl="1"/>
            <a:endParaRPr lang="en-US" altLang="zh-CN" sz="1600" smtClean="0"/>
          </a:p>
          <a:p>
            <a:pPr lvl="1"/>
            <a:r>
              <a:rPr lang="en-US" altLang="zh-CN" sz="1600" smtClean="0"/>
              <a:t>q2 &lt;- ggplot(data = subset(loandata,LoanOriginationDate &lt; "2009-07-01"), aes(CreditGrade)) + geom_bar(color=I('black'),fill=I('orange')) + scale_x_discrete(limits = c("HR","E","D","C","B","A","AA")) + ggtitle('CreditScore before 2009')</a:t>
            </a:r>
          </a:p>
          <a:p>
            <a:pPr lvl="1"/>
            <a:endParaRPr lang="en-US" altLang="zh-CN" sz="1600" smtClean="0"/>
          </a:p>
          <a:p>
            <a:pPr lvl="1"/>
            <a:r>
              <a:rPr lang="en-US" altLang="zh-CN" sz="1600" smtClean="0"/>
              <a:t>q3 &lt;- ggplot(data = subset(loandata,LoanOriginationDate &gt; "2009-07-01"), aes(ProsperRating..Alpha.)) + geom_bar(color=I('black'),fill=I('#099DD9')) + scale_x_discrete(limits = c("HR","E","D","C","B","A","AA")) + ggtitle('CreditScore after 2009')</a:t>
            </a:r>
          </a:p>
          <a:p>
            <a:pPr lvl="1"/>
            <a:endParaRPr lang="en-US" altLang="zh-CN" sz="1600" smtClean="0"/>
          </a:p>
          <a:p>
            <a:pPr lvl="1"/>
            <a:r>
              <a:rPr lang="en-US" altLang="zh-CN" sz="1600" smtClean="0"/>
              <a:t>grid.arrange(q1,q2,q3) </a:t>
            </a:r>
          </a:p>
          <a:p>
            <a:endParaRPr lang="zh-CN" altLang="en-US" sz="2000" smtClean="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zh-CN" altLang="en-US" smtClean="0"/>
              <a:t>多元线性回归</a:t>
            </a:r>
          </a:p>
        </p:txBody>
      </p:sp>
      <p:sp>
        <p:nvSpPr>
          <p:cNvPr id="137219" name="内容占位符 2"/>
          <p:cNvSpPr>
            <a:spLocks noGrp="1"/>
          </p:cNvSpPr>
          <p:nvPr>
            <p:ph idx="1"/>
          </p:nvPr>
        </p:nvSpPr>
        <p:spPr>
          <a:xfrm>
            <a:off x="250825" y="1341438"/>
            <a:ext cx="8713788" cy="4608512"/>
          </a:xfrm>
        </p:spPr>
        <p:txBody>
          <a:bodyPr/>
          <a:lstStyle/>
          <a:p>
            <a:pPr marL="0" indent="0">
              <a:buFont typeface="Wingdings" panose="05000000000000000000" pitchFamily="2" charset="2"/>
              <a:buNone/>
            </a:pPr>
            <a:r>
              <a:rPr lang="en-US" altLang="zh-CN" sz="2400" smtClean="0"/>
              <a:t>summary(lm.step)</a:t>
            </a:r>
          </a:p>
          <a:p>
            <a:pPr marL="0" indent="0">
              <a:buFont typeface="Wingdings" panose="05000000000000000000" pitchFamily="2" charset="2"/>
              <a:buNone/>
            </a:pPr>
            <a:endParaRPr lang="zh-CN" altLang="en-US" sz="2400" smtClean="0"/>
          </a:p>
        </p:txBody>
      </p:sp>
      <p:pic>
        <p:nvPicPr>
          <p:cNvPr id="13722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675"/>
            <a:ext cx="561657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5543550"/>
            <a:ext cx="4518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7478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zh-CN" altLang="en-US" smtClean="0"/>
              <a:t>多元线性回归</a:t>
            </a:r>
          </a:p>
        </p:txBody>
      </p:sp>
      <p:sp>
        <p:nvSpPr>
          <p:cNvPr id="43011" name="内容占位符 2"/>
          <p:cNvSpPr>
            <a:spLocks noGrp="1"/>
          </p:cNvSpPr>
          <p:nvPr>
            <p:ph idx="1"/>
          </p:nvPr>
        </p:nvSpPr>
        <p:spPr>
          <a:xfrm>
            <a:off x="250825" y="1341438"/>
            <a:ext cx="8713788" cy="4608512"/>
          </a:xfrm>
        </p:spPr>
        <p:txBody>
          <a:bodyPr/>
          <a:lstStyle/>
          <a:p>
            <a:pPr>
              <a:defRPr/>
            </a:pPr>
            <a:r>
              <a:rPr lang="en-US" altLang="zh-CN" sz="2000" dirty="0" smtClean="0"/>
              <a:t>R</a:t>
            </a:r>
            <a:r>
              <a:rPr lang="zh-CN" altLang="en-US" sz="2000" dirty="0" smtClean="0"/>
              <a:t>语言中“逐步回归法”的计算函数</a:t>
            </a:r>
            <a:r>
              <a:rPr lang="en-US" altLang="zh-CN" sz="2000" dirty="0" smtClean="0"/>
              <a:t>step( ), </a:t>
            </a:r>
            <a:r>
              <a:rPr lang="zh-CN" altLang="en-US" sz="2000" dirty="0" smtClean="0"/>
              <a:t>以</a:t>
            </a:r>
            <a:r>
              <a:rPr lang="en-US" altLang="zh-CN" sz="2000" dirty="0" err="1" smtClean="0"/>
              <a:t>Akaike</a:t>
            </a:r>
            <a:r>
              <a:rPr lang="zh-CN" altLang="en-US" sz="2000" dirty="0" smtClean="0"/>
              <a:t>信息统计量为准则</a:t>
            </a:r>
            <a:r>
              <a:rPr lang="en-US" altLang="zh-CN" sz="2000" dirty="0" smtClean="0"/>
              <a:t>(</a:t>
            </a:r>
            <a:r>
              <a:rPr lang="zh-CN" altLang="en-US" sz="2000" dirty="0" smtClean="0"/>
              <a:t>简称</a:t>
            </a:r>
            <a:r>
              <a:rPr lang="en-US" altLang="zh-CN" sz="2000" dirty="0" smtClean="0"/>
              <a:t>AIC</a:t>
            </a:r>
            <a:r>
              <a:rPr lang="zh-CN" altLang="en-US" sz="2000" dirty="0" smtClean="0"/>
              <a:t>准则</a:t>
            </a:r>
            <a:r>
              <a:rPr lang="en-US" altLang="zh-CN" sz="2000" dirty="0" smtClean="0"/>
              <a:t>), </a:t>
            </a:r>
            <a:r>
              <a:rPr lang="zh-CN" altLang="en-US" sz="2000" dirty="0" smtClean="0"/>
              <a:t>通过选择最小的</a:t>
            </a:r>
            <a:r>
              <a:rPr lang="en-US" altLang="zh-CN" sz="2000" dirty="0" smtClean="0"/>
              <a:t>AIC</a:t>
            </a:r>
            <a:r>
              <a:rPr lang="zh-CN" altLang="en-US" sz="2000" dirty="0" smtClean="0"/>
              <a:t>信息统计量</a:t>
            </a:r>
            <a:r>
              <a:rPr lang="en-US" altLang="zh-CN" sz="2000" dirty="0" smtClean="0"/>
              <a:t>, </a:t>
            </a:r>
            <a:r>
              <a:rPr lang="zh-CN" altLang="en-US" sz="2000" dirty="0" smtClean="0"/>
              <a:t>来达到删除或增加变量的目的</a:t>
            </a:r>
            <a:r>
              <a:rPr lang="en-US" altLang="zh-CN" sz="2000" dirty="0" smtClean="0"/>
              <a:t>.</a:t>
            </a:r>
          </a:p>
          <a:p>
            <a:pPr marL="0" indent="0">
              <a:buFont typeface="Wingdings" panose="05000000000000000000" pitchFamily="2" charset="2"/>
              <a:buNone/>
              <a:defRPr/>
            </a:pPr>
            <a:r>
              <a:rPr lang="en-US" altLang="zh-CN" sz="2000" dirty="0" smtClean="0"/>
              <a:t>step(object, scope, scale = 0,</a:t>
            </a:r>
          </a:p>
          <a:p>
            <a:pPr marL="0" indent="0">
              <a:buFont typeface="Wingdings" panose="05000000000000000000" pitchFamily="2" charset="2"/>
              <a:buNone/>
              <a:defRPr/>
            </a:pPr>
            <a:r>
              <a:rPr lang="en-US" altLang="zh-CN" sz="2000" dirty="0" smtClean="0"/>
              <a:t>     direction = c("both", "backward", "forward"),</a:t>
            </a:r>
          </a:p>
          <a:p>
            <a:pPr marL="0" indent="0">
              <a:buFont typeface="Wingdings" panose="05000000000000000000" pitchFamily="2" charset="2"/>
              <a:buNone/>
              <a:defRPr/>
            </a:pPr>
            <a:r>
              <a:rPr lang="en-US" altLang="zh-CN" sz="2000" dirty="0" smtClean="0"/>
              <a:t>     trace = 1, keep = NULL, steps = 1000, k = 2, ...)</a:t>
            </a:r>
          </a:p>
          <a:p>
            <a:pPr marL="0" indent="0">
              <a:buFont typeface="Wingdings" panose="05000000000000000000" pitchFamily="2" charset="2"/>
              <a:buNone/>
              <a:defRPr/>
            </a:pPr>
            <a:endParaRPr lang="en-US" altLang="zh-CN" sz="2000" dirty="0"/>
          </a:p>
          <a:p>
            <a:pPr marL="0" indent="0">
              <a:buFont typeface="Wingdings" panose="05000000000000000000" pitchFamily="2" charset="2"/>
              <a:buNone/>
              <a:defRPr/>
            </a:pPr>
            <a:r>
              <a:rPr lang="en-US" altLang="zh-CN" sz="2000" dirty="0" smtClean="0"/>
              <a:t>object</a:t>
            </a:r>
            <a:r>
              <a:rPr lang="zh-CN" altLang="en-US" sz="2000" dirty="0" smtClean="0"/>
              <a:t>是线性模型或广义线性模型分析的结果，</a:t>
            </a:r>
            <a:r>
              <a:rPr lang="en-US" altLang="zh-CN" sz="2000" dirty="0" smtClean="0"/>
              <a:t>direction</a:t>
            </a:r>
            <a:r>
              <a:rPr lang="zh-CN" altLang="en-US" sz="2000" dirty="0" smtClean="0"/>
              <a:t>确定逐步搜索的方向</a:t>
            </a:r>
            <a:r>
              <a:rPr lang="en-US" altLang="zh-CN" sz="2000" dirty="0" smtClean="0"/>
              <a:t>: “both”</a:t>
            </a:r>
            <a:r>
              <a:rPr lang="zh-CN" altLang="en-US" sz="2000" dirty="0" smtClean="0"/>
              <a:t>是“一切子集回归法”</a:t>
            </a:r>
            <a:r>
              <a:rPr lang="en-US" altLang="zh-CN" sz="2000" dirty="0" smtClean="0"/>
              <a:t>,“backward”</a:t>
            </a:r>
            <a:r>
              <a:rPr lang="zh-CN" altLang="en-US" sz="2000" dirty="0" smtClean="0"/>
              <a:t>是“向后法”</a:t>
            </a:r>
            <a:r>
              <a:rPr lang="en-US" altLang="zh-CN" sz="2000" dirty="0" smtClean="0"/>
              <a:t>,“forward”</a:t>
            </a:r>
            <a:r>
              <a:rPr lang="zh-CN" altLang="en-US" sz="2000" dirty="0" smtClean="0"/>
              <a:t>是向前法</a:t>
            </a:r>
            <a:r>
              <a:rPr lang="en-US" altLang="zh-CN" sz="2000" dirty="0" smtClean="0"/>
              <a:t>, </a:t>
            </a:r>
            <a:r>
              <a:rPr lang="zh-CN" altLang="en-US" sz="2000" dirty="0" smtClean="0"/>
              <a:t>默认值为</a:t>
            </a:r>
            <a:r>
              <a:rPr lang="en-US" altLang="zh-CN" sz="2000" dirty="0" smtClean="0"/>
              <a:t>both.</a:t>
            </a:r>
          </a:p>
          <a:p>
            <a:pPr>
              <a:defRPr/>
            </a:pPr>
            <a:endParaRPr lang="zh-CN" altLang="en-US" sz="2000" dirty="0" smtClean="0"/>
          </a:p>
        </p:txBody>
      </p:sp>
    </p:spTree>
    <p:extLst>
      <p:ext uri="{BB962C8B-B14F-4D97-AF65-F5344CB8AC3E}">
        <p14:creationId xmlns:p14="http://schemas.microsoft.com/office/powerpoint/2010/main" val="220893976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副标题 4"/>
          <p:cNvSpPr>
            <a:spLocks noGrp="1"/>
          </p:cNvSpPr>
          <p:nvPr>
            <p:ph type="subTitle" idx="1"/>
          </p:nvPr>
        </p:nvSpPr>
        <p:spPr/>
        <p:txBody>
          <a:bodyPr/>
          <a:lstStyle/>
          <a:p>
            <a:endParaRPr lang="zh-CN" altLang="en-US" smtClean="0"/>
          </a:p>
        </p:txBody>
      </p:sp>
      <p:sp>
        <p:nvSpPr>
          <p:cNvPr id="139267" name="标题 3"/>
          <p:cNvSpPr>
            <a:spLocks noGrp="1"/>
          </p:cNvSpPr>
          <p:nvPr>
            <p:ph type="ctrTitle"/>
          </p:nvPr>
        </p:nvSpPr>
        <p:spPr/>
        <p:txBody>
          <a:bodyPr/>
          <a:lstStyle/>
          <a:p>
            <a:r>
              <a:rPr lang="zh-CN" altLang="en-US" smtClean="0"/>
              <a:t>曲线回归</a:t>
            </a:r>
          </a:p>
        </p:txBody>
      </p:sp>
    </p:spTree>
    <p:extLst>
      <p:ext uri="{BB962C8B-B14F-4D97-AF65-F5344CB8AC3E}">
        <p14:creationId xmlns:p14="http://schemas.microsoft.com/office/powerpoint/2010/main" val="296019838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r>
              <a:rPr lang="zh-CN" altLang="en-US" smtClean="0"/>
              <a:t>曲线回归</a:t>
            </a:r>
          </a:p>
        </p:txBody>
      </p:sp>
      <p:sp>
        <p:nvSpPr>
          <p:cNvPr id="140291" name="内容占位符 2"/>
          <p:cNvSpPr>
            <a:spLocks noGrp="1"/>
          </p:cNvSpPr>
          <p:nvPr>
            <p:ph idx="1"/>
          </p:nvPr>
        </p:nvSpPr>
        <p:spPr>
          <a:xfrm>
            <a:off x="179388" y="1341438"/>
            <a:ext cx="8713787" cy="4608512"/>
          </a:xfrm>
        </p:spPr>
        <p:txBody>
          <a:bodyPr/>
          <a:lstStyle/>
          <a:p>
            <a:r>
              <a:rPr lang="zh-CN" altLang="en-US" sz="2400" smtClean="0"/>
              <a:t>在许多实际问题中</a:t>
            </a:r>
            <a:r>
              <a:rPr lang="en-US" altLang="zh-CN" sz="2400" smtClean="0"/>
              <a:t>,</a:t>
            </a:r>
            <a:r>
              <a:rPr lang="zh-CN" altLang="en-US" sz="2400" smtClean="0"/>
              <a:t>因变量与自变量的关系不一定都是线性的</a:t>
            </a:r>
            <a:r>
              <a:rPr lang="en-US" altLang="zh-CN" sz="2400" smtClean="0"/>
              <a:t>,</a:t>
            </a:r>
            <a:r>
              <a:rPr lang="zh-CN" altLang="en-US" sz="2400" smtClean="0"/>
              <a:t>它们之间可能存在某种复杂的非线性关系</a:t>
            </a:r>
            <a:r>
              <a:rPr lang="en-US" altLang="zh-CN" sz="2400" smtClean="0"/>
              <a:t>,</a:t>
            </a:r>
            <a:r>
              <a:rPr lang="zh-CN" altLang="en-US" sz="2400" smtClean="0"/>
              <a:t>表现为散点图上的点围绕某条曲线波动</a:t>
            </a:r>
            <a:r>
              <a:rPr lang="en-US" altLang="zh-CN" sz="2400" smtClean="0"/>
              <a:t>,</a:t>
            </a:r>
            <a:r>
              <a:rPr lang="zh-CN" altLang="en-US" sz="2400" smtClean="0"/>
              <a:t>常见的非线性函数有</a:t>
            </a:r>
            <a:r>
              <a:rPr lang="en-US" altLang="zh-CN" sz="2400" smtClean="0"/>
              <a:t>:</a:t>
            </a:r>
          </a:p>
          <a:p>
            <a:endParaRPr lang="en-US" altLang="zh-CN" sz="2400" smtClean="0"/>
          </a:p>
          <a:p>
            <a:r>
              <a:rPr lang="zh-CN" altLang="en-US" sz="2400" smtClean="0"/>
              <a:t>双曲函数    </a:t>
            </a:r>
            <a:r>
              <a:rPr lang="en-US" altLang="zh-CN" sz="2400" smtClean="0"/>
              <a:t>1/y=a+b/x</a:t>
            </a:r>
          </a:p>
          <a:p>
            <a:r>
              <a:rPr lang="zh-CN" altLang="en-US" sz="2400" smtClean="0"/>
              <a:t>对数曲线函数   </a:t>
            </a:r>
            <a:r>
              <a:rPr lang="en-US" altLang="zh-CN" sz="2400" smtClean="0"/>
              <a:t>y=a+blnx</a:t>
            </a:r>
          </a:p>
          <a:p>
            <a:r>
              <a:rPr lang="zh-CN" altLang="en-US" sz="2400" smtClean="0"/>
              <a:t>幂函数       </a:t>
            </a:r>
            <a:r>
              <a:rPr lang="en-US" altLang="zh-CN" sz="2400" smtClean="0"/>
              <a:t>y=ax</a:t>
            </a:r>
            <a:r>
              <a:rPr lang="en-US" altLang="zh-CN" sz="2400" baseline="30000" smtClean="0"/>
              <a:t>b</a:t>
            </a:r>
            <a:r>
              <a:rPr lang="en-US" altLang="zh-CN" sz="2400" smtClean="0"/>
              <a:t>  ( a&gt;0 , x&gt;0)</a:t>
            </a:r>
          </a:p>
          <a:p>
            <a:r>
              <a:rPr lang="en-US" altLang="zh-CN" sz="2400" smtClean="0"/>
              <a:t>S</a:t>
            </a:r>
            <a:r>
              <a:rPr lang="zh-CN" altLang="en-US" sz="2400" smtClean="0"/>
              <a:t>形曲线函数     </a:t>
            </a:r>
            <a:r>
              <a:rPr lang="en-US" altLang="zh-CN" sz="2400" smtClean="0"/>
              <a:t>y=1/(a+be</a:t>
            </a:r>
            <a:r>
              <a:rPr lang="en-US" altLang="zh-CN" sz="2400" baseline="30000" smtClean="0"/>
              <a:t>-x</a:t>
            </a:r>
            <a:r>
              <a:rPr lang="en-US" altLang="zh-CN" sz="2400" smtClean="0"/>
              <a:t>) </a:t>
            </a:r>
          </a:p>
          <a:p>
            <a:r>
              <a:rPr lang="zh-CN" altLang="en-US" sz="2400" smtClean="0"/>
              <a:t>负指数函数   </a:t>
            </a:r>
            <a:r>
              <a:rPr lang="en-US" altLang="zh-CN" sz="2400" smtClean="0"/>
              <a:t>y=ae</a:t>
            </a:r>
            <a:r>
              <a:rPr lang="en-US" altLang="zh-CN" sz="2400" baseline="30000" smtClean="0"/>
              <a:t>-b/x</a:t>
            </a:r>
            <a:r>
              <a:rPr lang="en-US" altLang="zh-CN" sz="2400" smtClean="0"/>
              <a:t> </a:t>
            </a:r>
            <a:endParaRPr lang="zh-CN" altLang="en-US" sz="2400" smtClean="0"/>
          </a:p>
        </p:txBody>
      </p:sp>
    </p:spTree>
    <p:extLst>
      <p:ext uri="{BB962C8B-B14F-4D97-AF65-F5344CB8AC3E}">
        <p14:creationId xmlns:p14="http://schemas.microsoft.com/office/powerpoint/2010/main" val="220396304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r>
              <a:rPr lang="zh-CN" altLang="en-US" smtClean="0"/>
              <a:t>曲线回归</a:t>
            </a:r>
          </a:p>
        </p:txBody>
      </p:sp>
      <p:sp>
        <p:nvSpPr>
          <p:cNvPr id="141315" name="内容占位符 2"/>
          <p:cNvSpPr>
            <a:spLocks noGrp="1"/>
          </p:cNvSpPr>
          <p:nvPr>
            <p:ph idx="1"/>
          </p:nvPr>
        </p:nvSpPr>
        <p:spPr>
          <a:xfrm>
            <a:off x="107950" y="1341438"/>
            <a:ext cx="8856663" cy="4679950"/>
          </a:xfrm>
        </p:spPr>
        <p:txBody>
          <a:bodyPr/>
          <a:lstStyle/>
          <a:p>
            <a:r>
              <a:rPr lang="zh-CN" altLang="en-US" sz="2400" smtClean="0"/>
              <a:t>曲线回归的选择准则</a:t>
            </a:r>
            <a:endParaRPr lang="en-US" altLang="zh-CN" sz="2400" smtClean="0"/>
          </a:p>
          <a:p>
            <a:pPr lvl="1"/>
            <a:r>
              <a:rPr lang="zh-CN" altLang="en-US" sz="2000" smtClean="0"/>
              <a:t>对回归方程选择一种合适的函数形式</a:t>
            </a:r>
            <a:r>
              <a:rPr lang="en-US" altLang="zh-CN" sz="2000" smtClean="0"/>
              <a:t>,</a:t>
            </a:r>
            <a:r>
              <a:rPr lang="zh-CN" altLang="en-US" sz="2000" smtClean="0"/>
              <a:t>必须对散点图进行认真的分析</a:t>
            </a:r>
            <a:r>
              <a:rPr lang="en-US" altLang="zh-CN" sz="2000" smtClean="0"/>
              <a:t>.</a:t>
            </a:r>
            <a:r>
              <a:rPr lang="zh-CN" altLang="en-US" sz="2000" smtClean="0"/>
              <a:t>有时</a:t>
            </a:r>
            <a:r>
              <a:rPr lang="en-US" altLang="zh-CN" sz="2000" smtClean="0"/>
              <a:t>,</a:t>
            </a:r>
            <a:r>
              <a:rPr lang="zh-CN" altLang="en-US" sz="2000" smtClean="0"/>
              <a:t>对同一种散点图所呈现的因变量与自变量的关系</a:t>
            </a:r>
            <a:r>
              <a:rPr lang="en-US" altLang="zh-CN" sz="2000" smtClean="0"/>
              <a:t>,</a:t>
            </a:r>
            <a:r>
              <a:rPr lang="zh-CN" altLang="en-US" sz="2000" smtClean="0"/>
              <a:t>可以选择不同的函数形式来描述回归方程</a:t>
            </a:r>
            <a:r>
              <a:rPr lang="en-US" altLang="zh-CN" sz="2000" smtClean="0"/>
              <a:t>,</a:t>
            </a:r>
            <a:r>
              <a:rPr lang="zh-CN" altLang="en-US" sz="2000" smtClean="0"/>
              <a:t>那么如何判断并比较不同回归方程的拟合优度呢</a:t>
            </a:r>
            <a:r>
              <a:rPr lang="en-US" altLang="zh-CN" sz="2000" smtClean="0"/>
              <a:t>?</a:t>
            </a:r>
            <a:r>
              <a:rPr lang="zh-CN" altLang="en-US" sz="2000" smtClean="0"/>
              <a:t>通常使用的比较准则</a:t>
            </a:r>
            <a:r>
              <a:rPr lang="en-US" altLang="zh-CN" sz="2000" smtClean="0"/>
              <a:t>.</a:t>
            </a:r>
            <a:r>
              <a:rPr lang="zh-CN" altLang="en-US" sz="2000" smtClean="0"/>
              <a:t>有下面两个</a:t>
            </a:r>
            <a:r>
              <a:rPr lang="en-US" altLang="zh-CN" sz="2000" smtClean="0"/>
              <a:t>:</a:t>
            </a:r>
          </a:p>
          <a:p>
            <a:pPr lvl="1"/>
            <a:r>
              <a:rPr lang="zh-CN" altLang="en-US" sz="2000" smtClean="0"/>
              <a:t>相关指数 </a:t>
            </a:r>
            <a:r>
              <a:rPr lang="en-US" altLang="zh-CN" sz="2000" smtClean="0"/>
              <a:t>R</a:t>
            </a:r>
            <a:r>
              <a:rPr lang="zh-CN" altLang="en-US" sz="2000" smtClean="0"/>
              <a:t>。作为一个相对指标</a:t>
            </a:r>
            <a:r>
              <a:rPr lang="en-US" altLang="zh-CN" sz="2000" smtClean="0"/>
              <a:t>,</a:t>
            </a:r>
            <a:r>
              <a:rPr lang="zh-CN" altLang="en-US" sz="2000" smtClean="0"/>
              <a:t>测度了拟合的回归直线所导致离差平方和占样本的总离差平方和的百分比</a:t>
            </a:r>
            <a:r>
              <a:rPr lang="en-US" altLang="zh-CN" sz="2000" smtClean="0"/>
              <a:t>,</a:t>
            </a:r>
            <a:r>
              <a:rPr lang="zh-CN" altLang="en-US" sz="2000" smtClean="0"/>
              <a:t>因此它也是对回归方程拟合优度的一种测度</a:t>
            </a:r>
            <a:r>
              <a:rPr lang="en-US" altLang="zh-CN" sz="2000" smtClean="0"/>
              <a:t>.R</a:t>
            </a:r>
            <a:r>
              <a:rPr lang="en-US" altLang="zh-CN" sz="2000" baseline="30000" smtClean="0"/>
              <a:t>2</a:t>
            </a:r>
            <a:r>
              <a:rPr lang="zh-CN" altLang="en-US" sz="2000" smtClean="0"/>
              <a:t>越接近于</a:t>
            </a:r>
            <a:r>
              <a:rPr lang="en-US" altLang="zh-CN" sz="2000" smtClean="0"/>
              <a:t>1,</a:t>
            </a:r>
            <a:r>
              <a:rPr lang="zh-CN" altLang="en-US" sz="2000" smtClean="0"/>
              <a:t>则回归方程对样本点的拟合得越好</a:t>
            </a:r>
            <a:r>
              <a:rPr lang="en-US" altLang="zh-CN" sz="2000" smtClean="0"/>
              <a:t>.</a:t>
            </a:r>
            <a:r>
              <a:rPr lang="zh-CN" altLang="en-US" sz="2000" smtClean="0"/>
              <a:t>因此</a:t>
            </a:r>
            <a:r>
              <a:rPr lang="en-US" altLang="zh-CN" sz="2000" smtClean="0"/>
              <a:t>,</a:t>
            </a:r>
            <a:r>
              <a:rPr lang="zh-CN" altLang="en-US" sz="2000" smtClean="0"/>
              <a:t>对于用不同的曲线拟合的回归方程</a:t>
            </a:r>
            <a:r>
              <a:rPr lang="en-US" altLang="zh-CN" sz="2000" smtClean="0"/>
              <a:t>,</a:t>
            </a:r>
            <a:r>
              <a:rPr lang="zh-CN" altLang="en-US" sz="2000" smtClean="0"/>
              <a:t>通常选择</a:t>
            </a:r>
            <a:r>
              <a:rPr lang="en-US" altLang="zh-CN" sz="2000" smtClean="0"/>
              <a:t>R</a:t>
            </a:r>
            <a:r>
              <a:rPr lang="en-US" altLang="zh-CN" sz="2000" baseline="30000" smtClean="0"/>
              <a:t>2</a:t>
            </a:r>
            <a:r>
              <a:rPr lang="zh-CN" altLang="en-US" sz="2000" smtClean="0"/>
              <a:t>较大的一个为好</a:t>
            </a:r>
            <a:r>
              <a:rPr lang="en-US" altLang="zh-CN" sz="2000" smtClean="0"/>
              <a:t>.</a:t>
            </a:r>
          </a:p>
          <a:p>
            <a:pPr lvl="1"/>
            <a:r>
              <a:rPr lang="zh-CN" altLang="en-US" sz="2000" smtClean="0"/>
              <a:t>剩余标准差</a:t>
            </a:r>
            <a:r>
              <a:rPr lang="en-US" altLang="zh-CN" sz="2000" smtClean="0"/>
              <a:t>S</a:t>
            </a:r>
            <a:r>
              <a:rPr lang="zh-CN" altLang="en-US" sz="2000" smtClean="0"/>
              <a:t>。它反映了样本偏离回归曲线的平均大小</a:t>
            </a:r>
            <a:r>
              <a:rPr lang="en-US" altLang="zh-CN" sz="2000" smtClean="0"/>
              <a:t>,</a:t>
            </a:r>
            <a:r>
              <a:rPr lang="zh-CN" altLang="en-US" sz="2000" smtClean="0"/>
              <a:t>当然</a:t>
            </a:r>
            <a:r>
              <a:rPr lang="en-US" altLang="zh-CN" sz="2000" smtClean="0"/>
              <a:t>S</a:t>
            </a:r>
            <a:r>
              <a:rPr lang="zh-CN" altLang="en-US" sz="2000" smtClean="0"/>
              <a:t>越小越好。</a:t>
            </a:r>
            <a:endParaRPr lang="en-US" altLang="zh-CN" sz="2000" smtClean="0"/>
          </a:p>
          <a:p>
            <a:pPr lvl="1"/>
            <a:endParaRPr lang="en-US" altLang="zh-CN" sz="2000" smtClean="0"/>
          </a:p>
          <a:p>
            <a:pPr lvl="1"/>
            <a:endParaRPr lang="zh-CN" altLang="en-US" sz="2000" smtClean="0"/>
          </a:p>
        </p:txBody>
      </p:sp>
      <p:graphicFrame>
        <p:nvGraphicFramePr>
          <p:cNvPr id="4" name="Object 4"/>
          <p:cNvGraphicFramePr>
            <a:graphicFrameLocks noChangeAspect="1"/>
          </p:cNvGraphicFramePr>
          <p:nvPr/>
        </p:nvGraphicFramePr>
        <p:xfrm>
          <a:off x="2997200" y="4868863"/>
          <a:ext cx="3076575" cy="733425"/>
        </p:xfrm>
        <a:graphic>
          <a:graphicData uri="http://schemas.openxmlformats.org/presentationml/2006/ole">
            <mc:AlternateContent xmlns:mc="http://schemas.openxmlformats.org/markup-compatibility/2006">
              <mc:Choice xmlns:v="urn:schemas-microsoft-com:vml" Requires="v">
                <p:oleObj spid="_x0000_s145414" name="公式" r:id="rId3" imgW="3000454" imgH="657145" progId="Equation.3">
                  <p:embed/>
                </p:oleObj>
              </mc:Choice>
              <mc:Fallback>
                <p:oleObj name="公式" r:id="rId3" imgW="3000454" imgH="657145"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200" y="4868863"/>
                        <a:ext cx="30765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0763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zh-CN" altLang="en-US" smtClean="0"/>
              <a:t>曲线回归</a:t>
            </a:r>
          </a:p>
        </p:txBody>
      </p:sp>
      <p:sp>
        <p:nvSpPr>
          <p:cNvPr id="142339" name="内容占位符 2"/>
          <p:cNvSpPr>
            <a:spLocks noGrp="1"/>
          </p:cNvSpPr>
          <p:nvPr>
            <p:ph idx="1"/>
          </p:nvPr>
        </p:nvSpPr>
        <p:spPr>
          <a:xfrm>
            <a:off x="179388" y="1341438"/>
            <a:ext cx="8713787" cy="4608512"/>
          </a:xfrm>
        </p:spPr>
        <p:txBody>
          <a:bodyPr/>
          <a:lstStyle/>
          <a:p>
            <a:r>
              <a:rPr lang="zh-CN" altLang="en-US" sz="2400" smtClean="0"/>
              <a:t>多项式回归模型</a:t>
            </a:r>
          </a:p>
          <a:p>
            <a:endParaRPr lang="zh-CN" altLang="en-US" sz="2400" smtClean="0"/>
          </a:p>
        </p:txBody>
      </p:sp>
      <p:grpSp>
        <p:nvGrpSpPr>
          <p:cNvPr id="4" name="Group 7"/>
          <p:cNvGrpSpPr>
            <a:grpSpLocks/>
          </p:cNvGrpSpPr>
          <p:nvPr/>
        </p:nvGrpSpPr>
        <p:grpSpPr bwMode="auto">
          <a:xfrm>
            <a:off x="468313" y="1916113"/>
            <a:ext cx="4586287" cy="411162"/>
            <a:chOff x="295" y="1026"/>
            <a:chExt cx="2889" cy="259"/>
          </a:xfrm>
        </p:grpSpPr>
        <p:graphicFrame>
          <p:nvGraphicFramePr>
            <p:cNvPr id="142433" name="Object 5"/>
            <p:cNvGraphicFramePr>
              <a:graphicFrameLocks noChangeAspect="1"/>
            </p:cNvGraphicFramePr>
            <p:nvPr/>
          </p:nvGraphicFramePr>
          <p:xfrm>
            <a:off x="762" y="1026"/>
            <a:ext cx="2422" cy="259"/>
          </p:xfrm>
          <a:graphic>
            <a:graphicData uri="http://schemas.openxmlformats.org/presentationml/2006/ole">
              <mc:AlternateContent xmlns:mc="http://schemas.openxmlformats.org/markup-compatibility/2006">
                <mc:Choice xmlns:v="urn:schemas-microsoft-com:vml" Requires="v">
                  <p:oleObj spid="_x0000_s146458" name="Equation" r:id="rId3" imgW="2260600" imgH="241300" progId="Equation.DSMT4">
                    <p:embed/>
                  </p:oleObj>
                </mc:Choice>
                <mc:Fallback>
                  <p:oleObj name="Equation" r:id="rId3" imgW="2260600" imgH="241300" progId="Equation.DSMT4">
                    <p:embed/>
                    <p:pic>
                      <p:nvPicPr>
                        <p:cNvPr id="14243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 y="1026"/>
                          <a:ext cx="242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434" name="Rectangle 6"/>
            <p:cNvSpPr>
              <a:spLocks noChangeArrowheads="1"/>
            </p:cNvSpPr>
            <p:nvPr/>
          </p:nvSpPr>
          <p:spPr bwMode="auto">
            <a:xfrm>
              <a:off x="295" y="102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zh-CN" altLang="en-US" sz="2000">
                  <a:latin typeface="Arial Rounded MT Bold" panose="020F0704030504030204" pitchFamily="34" charset="0"/>
                  <a:ea typeface="宋体" panose="02010600030101010101" pitchFamily="2" charset="-122"/>
                </a:rPr>
                <a:t>模型：</a:t>
              </a:r>
            </a:p>
          </p:txBody>
        </p:sp>
      </p:grpSp>
      <p:graphicFrame>
        <p:nvGraphicFramePr>
          <p:cNvPr id="7" name="Object 8"/>
          <p:cNvGraphicFramePr>
            <a:graphicFrameLocks noChangeAspect="1"/>
          </p:cNvGraphicFramePr>
          <p:nvPr/>
        </p:nvGraphicFramePr>
        <p:xfrm>
          <a:off x="5364163" y="1917700"/>
          <a:ext cx="1439862" cy="409575"/>
        </p:xfrm>
        <a:graphic>
          <a:graphicData uri="http://schemas.openxmlformats.org/presentationml/2006/ole">
            <mc:AlternateContent xmlns:mc="http://schemas.openxmlformats.org/markup-compatibility/2006">
              <mc:Choice xmlns:v="urn:schemas-microsoft-com:vml" Requires="v">
                <p:oleObj spid="_x0000_s146459" name="Equation" r:id="rId5" imgW="850531" imgH="241195" progId="Equation.DSMT4">
                  <p:embed/>
                </p:oleObj>
              </mc:Choice>
              <mc:Fallback>
                <p:oleObj name="Equation" r:id="rId5" imgW="850531" imgH="241195" progId="Equation.DSMT4">
                  <p:embed/>
                  <p:pic>
                    <p:nvPicPr>
                      <p:cNvPr id="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1917700"/>
                        <a:ext cx="1439862"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992"/>
          <p:cNvGrpSpPr>
            <a:grpSpLocks/>
          </p:cNvGrpSpPr>
          <p:nvPr/>
        </p:nvGrpSpPr>
        <p:grpSpPr bwMode="auto">
          <a:xfrm>
            <a:off x="2339975" y="1968500"/>
            <a:ext cx="298450" cy="863600"/>
            <a:chOff x="1474" y="845"/>
            <a:chExt cx="188" cy="544"/>
          </a:xfrm>
        </p:grpSpPr>
        <p:graphicFrame>
          <p:nvGraphicFramePr>
            <p:cNvPr id="142429" name="Object 9"/>
            <p:cNvGraphicFramePr>
              <a:graphicFrameLocks noChangeAspect="1"/>
            </p:cNvGraphicFramePr>
            <p:nvPr/>
          </p:nvGraphicFramePr>
          <p:xfrm>
            <a:off x="1474" y="1146"/>
            <a:ext cx="188" cy="243"/>
          </p:xfrm>
          <a:graphic>
            <a:graphicData uri="http://schemas.openxmlformats.org/presentationml/2006/ole">
              <mc:AlternateContent xmlns:mc="http://schemas.openxmlformats.org/markup-compatibility/2006">
                <mc:Choice xmlns:v="urn:schemas-microsoft-com:vml" Requires="v">
                  <p:oleObj spid="_x0000_s146460" name="Equation" r:id="rId7" imgW="177646" imgH="228402" progId="Equation.DSMT4">
                    <p:embed/>
                  </p:oleObj>
                </mc:Choice>
                <mc:Fallback>
                  <p:oleObj name="Equation" r:id="rId7" imgW="177646" imgH="228402" progId="Equation.DSMT4">
                    <p:embed/>
                    <p:pic>
                      <p:nvPicPr>
                        <p:cNvPr id="14242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 y="1146"/>
                          <a:ext cx="18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2430" name="Group 17"/>
            <p:cNvGrpSpPr>
              <a:grpSpLocks/>
            </p:cNvGrpSpPr>
            <p:nvPr/>
          </p:nvGrpSpPr>
          <p:grpSpPr bwMode="auto">
            <a:xfrm>
              <a:off x="1519" y="845"/>
              <a:ext cx="136" cy="362"/>
              <a:chOff x="1519" y="845"/>
              <a:chExt cx="136" cy="362"/>
            </a:xfrm>
          </p:grpSpPr>
          <p:sp>
            <p:nvSpPr>
              <p:cNvPr id="142431" name="Rectangle 14"/>
              <p:cNvSpPr>
                <a:spLocks noChangeArrowheads="1"/>
              </p:cNvSpPr>
              <p:nvPr/>
            </p:nvSpPr>
            <p:spPr bwMode="auto">
              <a:xfrm>
                <a:off x="1519" y="845"/>
                <a:ext cx="136" cy="226"/>
              </a:xfrm>
              <a:prstGeom prst="rect">
                <a:avLst/>
              </a:prstGeom>
              <a:noFill/>
              <a:ln w="9525"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2000">
                  <a:latin typeface="Arial Rounded MT Bold" panose="020F0704030504030204" pitchFamily="34" charset="0"/>
                  <a:ea typeface="宋体" panose="02010600030101010101" pitchFamily="2" charset="-122"/>
                </a:endParaRPr>
              </a:p>
            </p:txBody>
          </p:sp>
          <p:sp>
            <p:nvSpPr>
              <p:cNvPr id="142432" name="Line 15"/>
              <p:cNvSpPr>
                <a:spLocks noChangeShapeType="1"/>
              </p:cNvSpPr>
              <p:nvPr/>
            </p:nvSpPr>
            <p:spPr bwMode="auto">
              <a:xfrm>
                <a:off x="1565" y="1071"/>
                <a:ext cx="0" cy="136"/>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Group 24"/>
          <p:cNvGrpSpPr>
            <a:grpSpLocks/>
          </p:cNvGrpSpPr>
          <p:nvPr/>
        </p:nvGrpSpPr>
        <p:grpSpPr bwMode="auto">
          <a:xfrm>
            <a:off x="3059113" y="1968500"/>
            <a:ext cx="360362" cy="855663"/>
            <a:chOff x="1927" y="845"/>
            <a:chExt cx="227" cy="539"/>
          </a:xfrm>
        </p:grpSpPr>
        <p:graphicFrame>
          <p:nvGraphicFramePr>
            <p:cNvPr id="142425" name="Object 10"/>
            <p:cNvGraphicFramePr>
              <a:graphicFrameLocks noChangeAspect="1"/>
            </p:cNvGraphicFramePr>
            <p:nvPr/>
          </p:nvGraphicFramePr>
          <p:xfrm>
            <a:off x="1931" y="1117"/>
            <a:ext cx="223" cy="267"/>
          </p:xfrm>
          <a:graphic>
            <a:graphicData uri="http://schemas.openxmlformats.org/presentationml/2006/ole">
              <mc:AlternateContent xmlns:mc="http://schemas.openxmlformats.org/markup-compatibility/2006">
                <mc:Choice xmlns:v="urn:schemas-microsoft-com:vml" Requires="v">
                  <p:oleObj spid="_x0000_s146461" name="Equation" r:id="rId9" imgW="190500" imgH="228600" progId="Equation.DSMT4">
                    <p:embed/>
                  </p:oleObj>
                </mc:Choice>
                <mc:Fallback>
                  <p:oleObj name="Equation" r:id="rId9" imgW="190500" imgH="228600" progId="Equation.DSMT4">
                    <p:embed/>
                    <p:pic>
                      <p:nvPicPr>
                        <p:cNvPr id="142425"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 y="1117"/>
                          <a:ext cx="22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2426" name="Group 18"/>
            <p:cNvGrpSpPr>
              <a:grpSpLocks/>
            </p:cNvGrpSpPr>
            <p:nvPr/>
          </p:nvGrpSpPr>
          <p:grpSpPr bwMode="auto">
            <a:xfrm>
              <a:off x="1927" y="845"/>
              <a:ext cx="227" cy="362"/>
              <a:chOff x="1519" y="845"/>
              <a:chExt cx="136" cy="362"/>
            </a:xfrm>
          </p:grpSpPr>
          <p:sp>
            <p:nvSpPr>
              <p:cNvPr id="142427" name="Rectangle 19"/>
              <p:cNvSpPr>
                <a:spLocks noChangeArrowheads="1"/>
              </p:cNvSpPr>
              <p:nvPr/>
            </p:nvSpPr>
            <p:spPr bwMode="auto">
              <a:xfrm>
                <a:off x="1519" y="845"/>
                <a:ext cx="136" cy="226"/>
              </a:xfrm>
              <a:prstGeom prst="rect">
                <a:avLst/>
              </a:prstGeom>
              <a:noFill/>
              <a:ln w="9525"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2000">
                  <a:latin typeface="Arial Rounded MT Bold" panose="020F0704030504030204" pitchFamily="34" charset="0"/>
                  <a:ea typeface="宋体" panose="02010600030101010101" pitchFamily="2" charset="-122"/>
                </a:endParaRPr>
              </a:p>
            </p:txBody>
          </p:sp>
          <p:sp>
            <p:nvSpPr>
              <p:cNvPr id="142428" name="Line 20"/>
              <p:cNvSpPr>
                <a:spLocks noChangeShapeType="1"/>
              </p:cNvSpPr>
              <p:nvPr/>
            </p:nvSpPr>
            <p:spPr bwMode="auto">
              <a:xfrm>
                <a:off x="1565" y="1071"/>
                <a:ext cx="0" cy="136"/>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 name="Group 25"/>
          <p:cNvGrpSpPr>
            <a:grpSpLocks/>
          </p:cNvGrpSpPr>
          <p:nvPr/>
        </p:nvGrpSpPr>
        <p:grpSpPr bwMode="auto">
          <a:xfrm>
            <a:off x="4284663" y="1968500"/>
            <a:ext cx="360362" cy="855663"/>
            <a:chOff x="2699" y="845"/>
            <a:chExt cx="227" cy="539"/>
          </a:xfrm>
        </p:grpSpPr>
        <p:graphicFrame>
          <p:nvGraphicFramePr>
            <p:cNvPr id="142421" name="Object 12"/>
            <p:cNvGraphicFramePr>
              <a:graphicFrameLocks noChangeAspect="1"/>
            </p:cNvGraphicFramePr>
            <p:nvPr/>
          </p:nvGraphicFramePr>
          <p:xfrm>
            <a:off x="2702" y="1117"/>
            <a:ext cx="223" cy="267"/>
          </p:xfrm>
          <a:graphic>
            <a:graphicData uri="http://schemas.openxmlformats.org/presentationml/2006/ole">
              <mc:AlternateContent xmlns:mc="http://schemas.openxmlformats.org/markup-compatibility/2006">
                <mc:Choice xmlns:v="urn:schemas-microsoft-com:vml" Requires="v">
                  <p:oleObj spid="_x0000_s146462" name="Equation" r:id="rId11" imgW="190500" imgH="228600" progId="Equation.DSMT4">
                    <p:embed/>
                  </p:oleObj>
                </mc:Choice>
                <mc:Fallback>
                  <p:oleObj name="Equation" r:id="rId11" imgW="190500" imgH="228600" progId="Equation.DSMT4">
                    <p:embed/>
                    <p:pic>
                      <p:nvPicPr>
                        <p:cNvPr id="142421"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2" y="1117"/>
                          <a:ext cx="22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2422" name="Group 21"/>
            <p:cNvGrpSpPr>
              <a:grpSpLocks/>
            </p:cNvGrpSpPr>
            <p:nvPr/>
          </p:nvGrpSpPr>
          <p:grpSpPr bwMode="auto">
            <a:xfrm>
              <a:off x="2699" y="845"/>
              <a:ext cx="227" cy="362"/>
              <a:chOff x="1519" y="845"/>
              <a:chExt cx="136" cy="362"/>
            </a:xfrm>
          </p:grpSpPr>
          <p:sp>
            <p:nvSpPr>
              <p:cNvPr id="142423" name="Rectangle 22"/>
              <p:cNvSpPr>
                <a:spLocks noChangeArrowheads="1"/>
              </p:cNvSpPr>
              <p:nvPr/>
            </p:nvSpPr>
            <p:spPr bwMode="auto">
              <a:xfrm>
                <a:off x="1519" y="845"/>
                <a:ext cx="136" cy="226"/>
              </a:xfrm>
              <a:prstGeom prst="rect">
                <a:avLst/>
              </a:prstGeom>
              <a:noFill/>
              <a:ln w="9525"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endParaRPr lang="zh-CN" altLang="en-US" sz="2000">
                  <a:latin typeface="Arial Rounded MT Bold" panose="020F0704030504030204" pitchFamily="34" charset="0"/>
                  <a:ea typeface="宋体" panose="02010600030101010101" pitchFamily="2" charset="-122"/>
                </a:endParaRPr>
              </a:p>
            </p:txBody>
          </p:sp>
          <p:sp>
            <p:nvSpPr>
              <p:cNvPr id="142424" name="Line 23"/>
              <p:cNvSpPr>
                <a:spLocks noChangeShapeType="1"/>
              </p:cNvSpPr>
              <p:nvPr/>
            </p:nvSpPr>
            <p:spPr bwMode="auto">
              <a:xfrm>
                <a:off x="1565" y="1071"/>
                <a:ext cx="0" cy="136"/>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3" name="Group 29"/>
          <p:cNvGrpSpPr>
            <a:grpSpLocks/>
          </p:cNvGrpSpPr>
          <p:nvPr/>
        </p:nvGrpSpPr>
        <p:grpSpPr bwMode="auto">
          <a:xfrm>
            <a:off x="468313" y="2852738"/>
            <a:ext cx="5140325" cy="400050"/>
            <a:chOff x="295" y="1402"/>
            <a:chExt cx="3238" cy="252"/>
          </a:xfrm>
        </p:grpSpPr>
        <p:graphicFrame>
          <p:nvGraphicFramePr>
            <p:cNvPr id="142419" name="Object 27"/>
            <p:cNvGraphicFramePr>
              <a:graphicFrameLocks noChangeAspect="1"/>
            </p:cNvGraphicFramePr>
            <p:nvPr/>
          </p:nvGraphicFramePr>
          <p:xfrm>
            <a:off x="1111" y="1408"/>
            <a:ext cx="2422" cy="246"/>
          </p:xfrm>
          <a:graphic>
            <a:graphicData uri="http://schemas.openxmlformats.org/presentationml/2006/ole">
              <mc:AlternateContent xmlns:mc="http://schemas.openxmlformats.org/markup-compatibility/2006">
                <mc:Choice xmlns:v="urn:schemas-microsoft-com:vml" Requires="v">
                  <p:oleObj spid="_x0000_s146463" name="Equation" r:id="rId13" imgW="2260600" imgH="228600" progId="Equation.DSMT4">
                    <p:embed/>
                  </p:oleObj>
                </mc:Choice>
                <mc:Fallback>
                  <p:oleObj name="Equation" r:id="rId13" imgW="2260600" imgH="228600" progId="Equation.DSMT4">
                    <p:embed/>
                    <p:pic>
                      <p:nvPicPr>
                        <p:cNvPr id="142419"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 y="1408"/>
                          <a:ext cx="242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420" name="Rectangle 28"/>
            <p:cNvSpPr>
              <a:spLocks noChangeArrowheads="1"/>
            </p:cNvSpPr>
            <p:nvPr/>
          </p:nvSpPr>
          <p:spPr bwMode="auto">
            <a:xfrm>
              <a:off x="295" y="1402"/>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zh-CN" altLang="en-US" sz="2000">
                  <a:latin typeface="Arial Rounded MT Bold" panose="020F0704030504030204" pitchFamily="34" charset="0"/>
                  <a:ea typeface="宋体" panose="02010600030101010101" pitchFamily="2" charset="-122"/>
                </a:rPr>
                <a:t>线性模型：</a:t>
              </a:r>
            </a:p>
          </p:txBody>
        </p:sp>
      </p:grpSp>
      <p:sp>
        <p:nvSpPr>
          <p:cNvPr id="26" name="Text Box 30"/>
          <p:cNvSpPr txBox="1">
            <a:spLocks noChangeArrowheads="1"/>
          </p:cNvSpPr>
          <p:nvPr/>
        </p:nvSpPr>
        <p:spPr bwMode="auto">
          <a:xfrm>
            <a:off x="447675" y="3481388"/>
            <a:ext cx="8445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742950" indent="-285750">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57400" indent="-22860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zh-CN" altLang="en-US" sz="2000">
                <a:latin typeface="Arial Rounded MT Bold" panose="020F0704030504030204" pitchFamily="34" charset="0"/>
                <a:ea typeface="宋体" panose="02010600030101010101" pitchFamily="2" charset="-122"/>
              </a:rPr>
              <a:t>例</a:t>
            </a:r>
            <a:r>
              <a:rPr lang="en-US" altLang="zh-CN" sz="2000">
                <a:latin typeface="Arial Rounded MT Bold" panose="020F0704030504030204" pitchFamily="34" charset="0"/>
                <a:ea typeface="宋体" panose="02010600030101010101" pitchFamily="2" charset="-122"/>
              </a:rPr>
              <a:t>  </a:t>
            </a:r>
            <a:r>
              <a:rPr lang="zh-CN" altLang="en-US" sz="2000">
                <a:latin typeface="Arial Rounded MT Bold" panose="020F0704030504030204" pitchFamily="34" charset="0"/>
                <a:ea typeface="宋体" panose="02010600030101010101" pitchFamily="2" charset="-122"/>
              </a:rPr>
              <a:t>某种合金钢中的主要成分是金属</a:t>
            </a:r>
            <a:r>
              <a:rPr lang="en-US" altLang="zh-CN" sz="2000">
                <a:latin typeface="Arial Rounded MT Bold" panose="020F0704030504030204" pitchFamily="34" charset="0"/>
                <a:ea typeface="宋体" panose="02010600030101010101" pitchFamily="2" charset="-122"/>
              </a:rPr>
              <a:t>A</a:t>
            </a:r>
            <a:r>
              <a:rPr lang="zh-CN" altLang="en-US" sz="2000">
                <a:latin typeface="Arial Rounded MT Bold" panose="020F0704030504030204" pitchFamily="34" charset="0"/>
                <a:ea typeface="宋体" panose="02010600030101010101" pitchFamily="2" charset="-122"/>
              </a:rPr>
              <a:t>与</a:t>
            </a:r>
            <a:r>
              <a:rPr lang="en-US" altLang="zh-CN" sz="2000">
                <a:latin typeface="Arial Rounded MT Bold" panose="020F0704030504030204" pitchFamily="34" charset="0"/>
                <a:ea typeface="宋体" panose="02010600030101010101" pitchFamily="2" charset="-122"/>
              </a:rPr>
              <a:t>B</a:t>
            </a:r>
            <a:r>
              <a:rPr lang="zh-CN" altLang="en-US" sz="2000">
                <a:latin typeface="Arial Rounded MT Bold" panose="020F0704030504030204" pitchFamily="34" charset="0"/>
                <a:ea typeface="宋体" panose="02010600030101010101" pitchFamily="2" charset="-122"/>
              </a:rPr>
              <a:t>，经过测试和分析，发现这两种金属成分之和</a:t>
            </a:r>
            <a:r>
              <a:rPr lang="en-US" altLang="zh-CN" sz="2000">
                <a:latin typeface="Arial Rounded MT Bold" panose="020F0704030504030204" pitchFamily="34" charset="0"/>
                <a:ea typeface="宋体" panose="02010600030101010101" pitchFamily="2" charset="-122"/>
              </a:rPr>
              <a:t>x</a:t>
            </a:r>
            <a:r>
              <a:rPr lang="zh-CN" altLang="en-US" sz="2000">
                <a:latin typeface="Arial Rounded MT Bold" panose="020F0704030504030204" pitchFamily="34" charset="0"/>
                <a:ea typeface="宋体" panose="02010600030101010101" pitchFamily="2" charset="-122"/>
              </a:rPr>
              <a:t>与膨胀系数</a:t>
            </a:r>
            <a:r>
              <a:rPr lang="en-US" altLang="zh-CN" sz="2000">
                <a:latin typeface="Arial Rounded MT Bold" panose="020F0704030504030204" pitchFamily="34" charset="0"/>
                <a:ea typeface="宋体" panose="02010600030101010101" pitchFamily="2" charset="-122"/>
              </a:rPr>
              <a:t>y</a:t>
            </a:r>
            <a:r>
              <a:rPr lang="zh-CN" altLang="en-US" sz="2000">
                <a:latin typeface="Arial Rounded MT Bold" panose="020F0704030504030204" pitchFamily="34" charset="0"/>
                <a:ea typeface="宋体" panose="02010600030101010101" pitchFamily="2" charset="-122"/>
              </a:rPr>
              <a:t>之间有一定的数量关系，下表记录了一组试验数据，试用多项式回归来分析</a:t>
            </a:r>
            <a:r>
              <a:rPr lang="en-US" altLang="zh-CN" sz="2000">
                <a:latin typeface="Arial Rounded MT Bold" panose="020F0704030504030204" pitchFamily="34" charset="0"/>
                <a:ea typeface="宋体" panose="02010600030101010101" pitchFamily="2" charset="-122"/>
              </a:rPr>
              <a:t>x</a:t>
            </a:r>
            <a:r>
              <a:rPr lang="zh-CN" altLang="en-US" sz="2000">
                <a:latin typeface="Arial Rounded MT Bold" panose="020F0704030504030204" pitchFamily="34" charset="0"/>
                <a:ea typeface="宋体" panose="02010600030101010101" pitchFamily="2" charset="-122"/>
              </a:rPr>
              <a:t>与</a:t>
            </a:r>
            <a:r>
              <a:rPr lang="en-US" altLang="zh-CN" sz="2000">
                <a:latin typeface="Arial Rounded MT Bold" panose="020F0704030504030204" pitchFamily="34" charset="0"/>
                <a:ea typeface="宋体" panose="02010600030101010101" pitchFamily="2" charset="-122"/>
              </a:rPr>
              <a:t>y</a:t>
            </a:r>
            <a:r>
              <a:rPr lang="zh-CN" altLang="en-US" sz="2000">
                <a:latin typeface="Arial Rounded MT Bold" panose="020F0704030504030204" pitchFamily="34" charset="0"/>
                <a:ea typeface="宋体" panose="02010600030101010101" pitchFamily="2" charset="-122"/>
              </a:rPr>
              <a:t>之间的关系。</a:t>
            </a:r>
          </a:p>
        </p:txBody>
      </p:sp>
      <p:graphicFrame>
        <p:nvGraphicFramePr>
          <p:cNvPr id="27" name="Group 991"/>
          <p:cNvGraphicFramePr>
            <a:graphicFrameLocks noGrp="1"/>
          </p:cNvGraphicFramePr>
          <p:nvPr/>
        </p:nvGraphicFramePr>
        <p:xfrm>
          <a:off x="1042988" y="4632325"/>
          <a:ext cx="6172200" cy="1830386"/>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tblGrid>
              <a:tr h="27468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smtClean="0">
                          <a:ln>
                            <a:noFill/>
                          </a:ln>
                          <a:solidFill>
                            <a:schemeClr val="tx1"/>
                          </a:solidFill>
                          <a:effectLst/>
                          <a:latin typeface="宋体" pitchFamily="2" charset="-122"/>
                          <a:ea typeface="宋体" pitchFamily="2" charset="-122"/>
                        </a:rPr>
                        <a:t>i</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xi</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yi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xi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yi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xi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yi</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27468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37</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3.4</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6</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39.5</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1.83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11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42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2.35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27468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37.5</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40</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1.53</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12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42.5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2.54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27468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38</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8</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40.5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1.7</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13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43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2.9</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365823">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38.5</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3.27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9</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41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1.8</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Rounded MT Bold" pitchFamily="34"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Rounded MT Bold" pitchFamily="34"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Rounded MT Bold" pitchFamily="34"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365823">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39</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2.1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10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41.5</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itchFamily="2" charset="-122"/>
                          <a:ea typeface="宋体" pitchFamily="2" charset="-122"/>
                        </a:rPr>
                        <a:t>1.9</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Rounded MT Bold" pitchFamily="34"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Rounded MT Bold" pitchFamily="34"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Rounded MT Bold" pitchFamily="34" charset="0"/>
                        <a:ea typeface="宋体" pitchFamily="2" charset="-122"/>
                      </a:endParaRPr>
                    </a:p>
                  </a:txBody>
                  <a:tcPr marT="45728" marB="45728"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82771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r>
              <a:rPr lang="zh-CN" altLang="en-US" smtClean="0"/>
              <a:t>曲线回归</a:t>
            </a:r>
          </a:p>
        </p:txBody>
      </p:sp>
      <p:sp>
        <p:nvSpPr>
          <p:cNvPr id="32771" name="内容占位符 2"/>
          <p:cNvSpPr>
            <a:spLocks noGrp="1"/>
          </p:cNvSpPr>
          <p:nvPr>
            <p:ph idx="1"/>
          </p:nvPr>
        </p:nvSpPr>
        <p:spPr>
          <a:xfrm>
            <a:off x="179388" y="1341438"/>
            <a:ext cx="8713787" cy="4608512"/>
          </a:xfrm>
        </p:spPr>
        <p:txBody>
          <a:bodyPr/>
          <a:lstStyle/>
          <a:p>
            <a:pPr>
              <a:defRPr/>
            </a:pPr>
            <a:r>
              <a:rPr lang="en-US" altLang="zh-CN" sz="2000" dirty="0" smtClean="0"/>
              <a:t>R</a:t>
            </a:r>
            <a:r>
              <a:rPr lang="zh-CN" altLang="en-US" sz="2000" dirty="0" smtClean="0"/>
              <a:t>语言分析</a:t>
            </a:r>
            <a:endParaRPr lang="en-US" altLang="zh-CN" sz="2000" dirty="0" smtClean="0"/>
          </a:p>
          <a:p>
            <a:pPr marL="0" indent="0">
              <a:buFont typeface="Wingdings" panose="05000000000000000000" pitchFamily="2" charset="2"/>
              <a:buNone/>
              <a:defRPr/>
            </a:pPr>
            <a:r>
              <a:rPr lang="en-US" altLang="zh-CN" sz="2400" dirty="0" smtClean="0"/>
              <a:t>x&lt;-c(37,37.5,38,38.5,39,39.5,40,40.5,41,41.5,42,42.5,43)</a:t>
            </a:r>
          </a:p>
          <a:p>
            <a:pPr marL="0" indent="0">
              <a:buFont typeface="Wingdings" panose="05000000000000000000" pitchFamily="2" charset="2"/>
              <a:buNone/>
              <a:defRPr/>
            </a:pPr>
            <a:r>
              <a:rPr lang="en-US" altLang="zh-CN" sz="2400" dirty="0" smtClean="0"/>
              <a:t>y&lt;-c(3.4,3,3,3.27,2.1,1.83,1.53,1.7,1.8,1.9,2.35,2.54,2.9)</a:t>
            </a:r>
          </a:p>
          <a:p>
            <a:pPr marL="0" indent="0">
              <a:buFont typeface="Wingdings" panose="05000000000000000000" pitchFamily="2" charset="2"/>
              <a:buNone/>
              <a:defRPr/>
            </a:pPr>
            <a:r>
              <a:rPr lang="en-US" altLang="zh-CN" sz="2400" dirty="0" smtClean="0"/>
              <a:t>alloy&lt;-</a:t>
            </a:r>
            <a:r>
              <a:rPr lang="en-US" altLang="zh-CN" sz="2400" dirty="0" err="1" smtClean="0"/>
              <a:t>data.frame</a:t>
            </a:r>
            <a:r>
              <a:rPr lang="en-US" altLang="zh-CN" sz="2400" dirty="0" smtClean="0"/>
              <a:t>(</a:t>
            </a:r>
            <a:r>
              <a:rPr lang="en-US" altLang="zh-CN" sz="2400" dirty="0" err="1" smtClean="0"/>
              <a:t>x,y</a:t>
            </a:r>
            <a:r>
              <a:rPr lang="en-US" altLang="zh-CN" sz="2400" dirty="0" smtClean="0"/>
              <a:t>)</a:t>
            </a:r>
          </a:p>
          <a:p>
            <a:pPr marL="0" indent="0">
              <a:buFont typeface="Wingdings" panose="05000000000000000000" pitchFamily="2" charset="2"/>
              <a:buNone/>
              <a:defRPr/>
            </a:pPr>
            <a:r>
              <a:rPr lang="en-US" altLang="zh-CN" sz="2400" dirty="0" err="1" smtClean="0"/>
              <a:t>lm.sol</a:t>
            </a:r>
            <a:r>
              <a:rPr lang="en-US" altLang="zh-CN" sz="2400" dirty="0" smtClean="0"/>
              <a:t>=lm(y~1+x+I(x^2),data=alloy)</a:t>
            </a:r>
          </a:p>
          <a:p>
            <a:pPr marL="0" indent="0">
              <a:buFont typeface="Wingdings" panose="05000000000000000000" pitchFamily="2" charset="2"/>
              <a:buNone/>
              <a:defRPr/>
            </a:pPr>
            <a:r>
              <a:rPr lang="en-US" altLang="zh-CN" sz="2400" dirty="0" smtClean="0"/>
              <a:t>summary(</a:t>
            </a:r>
            <a:r>
              <a:rPr lang="en-US" altLang="zh-CN" sz="2400" dirty="0" err="1" smtClean="0"/>
              <a:t>lm.sol</a:t>
            </a:r>
            <a:r>
              <a:rPr lang="en-US" altLang="zh-CN" sz="2400" dirty="0" smtClean="0"/>
              <a:t>)</a:t>
            </a:r>
            <a:endParaRPr lang="zh-CN" altLang="en-US" sz="2400" dirty="0" smtClean="0"/>
          </a:p>
        </p:txBody>
      </p:sp>
      <p:graphicFrame>
        <p:nvGraphicFramePr>
          <p:cNvPr id="5" name="Object 5"/>
          <p:cNvGraphicFramePr>
            <a:graphicFrameLocks noChangeAspect="1"/>
          </p:cNvGraphicFramePr>
          <p:nvPr/>
        </p:nvGraphicFramePr>
        <p:xfrm>
          <a:off x="5002213" y="3517900"/>
          <a:ext cx="3716337" cy="369888"/>
        </p:xfrm>
        <a:graphic>
          <a:graphicData uri="http://schemas.openxmlformats.org/presentationml/2006/ole">
            <mc:AlternateContent xmlns:mc="http://schemas.openxmlformats.org/markup-compatibility/2006">
              <mc:Choice xmlns:v="urn:schemas-microsoft-com:vml" Requires="v">
                <p:oleObj spid="_x0000_s147462" name="Equation" r:id="rId3" imgW="2298700" imgH="228600" progId="Equation.DSMT4">
                  <p:embed/>
                </p:oleObj>
              </mc:Choice>
              <mc:Fallback>
                <p:oleObj name="Equation" r:id="rId3" imgW="2298700" imgH="228600" progId="Equation.DSMT4">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213" y="3517900"/>
                        <a:ext cx="3716337"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365"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97088" y="3924300"/>
            <a:ext cx="48768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152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zh-CN" altLang="en-US" smtClean="0"/>
              <a:t>曲线回归</a:t>
            </a:r>
          </a:p>
        </p:txBody>
      </p:sp>
      <p:sp>
        <p:nvSpPr>
          <p:cNvPr id="144387" name="内容占位符 2"/>
          <p:cNvSpPr>
            <a:spLocks noGrp="1"/>
          </p:cNvSpPr>
          <p:nvPr>
            <p:ph idx="1"/>
          </p:nvPr>
        </p:nvSpPr>
        <p:spPr>
          <a:xfrm>
            <a:off x="179388" y="1341438"/>
            <a:ext cx="8713787" cy="4608512"/>
          </a:xfrm>
        </p:spPr>
        <p:txBody>
          <a:bodyPr/>
          <a:lstStyle/>
          <a:p>
            <a:r>
              <a:rPr lang="zh-CN" altLang="en-US" sz="2000" smtClean="0"/>
              <a:t>在许多实际问题中，回归模型中响应变量和预测变量之间的关系可能是复杂的非线性函数。有时候能通过变量变换的方法可以将其变为线性模型，有时则不能。在后一种情况下，就需要采取专门的非线性回归方法来建立模型。</a:t>
            </a:r>
            <a:endParaRPr lang="en-US" altLang="zh-CN" sz="2000" smtClean="0"/>
          </a:p>
          <a:p>
            <a:r>
              <a:rPr lang="zh-CN" altLang="en-US" sz="2000" smtClean="0"/>
              <a:t>在</a:t>
            </a:r>
            <a:r>
              <a:rPr lang="en-US" altLang="zh-CN" sz="2000" smtClean="0"/>
              <a:t>R</a:t>
            </a:r>
            <a:r>
              <a:rPr lang="zh-CN" altLang="en-US" sz="2000" smtClean="0"/>
              <a:t>语言中最为常用的非线性回归建模函数是</a:t>
            </a:r>
            <a:r>
              <a:rPr lang="en-US" altLang="zh-CN" sz="2000" smtClean="0"/>
              <a:t>nls</a:t>
            </a:r>
            <a:r>
              <a:rPr lang="zh-CN" altLang="en-US" sz="2000" smtClean="0"/>
              <a:t>。</a:t>
            </a:r>
            <a:endParaRPr lang="en-US" altLang="zh-CN" sz="2000" smtClean="0"/>
          </a:p>
          <a:p>
            <a:r>
              <a:rPr lang="zh-CN" altLang="en-US" sz="2000" smtClean="0"/>
              <a:t>在建立非线性回归模型时需要事先确定两件事，一个是非线性函数形式，另一个是参数初始值。</a:t>
            </a:r>
          </a:p>
          <a:p>
            <a:endParaRPr lang="en-US" altLang="zh-CN" sz="2000" smtClean="0"/>
          </a:p>
          <a:p>
            <a:r>
              <a:rPr lang="zh-CN" altLang="en-US" sz="2000" smtClean="0"/>
              <a:t>示例：</a:t>
            </a:r>
            <a:r>
              <a:rPr lang="en-US" altLang="zh-CN" sz="2000" smtClean="0"/>
              <a:t>car</a:t>
            </a:r>
            <a:r>
              <a:rPr lang="zh-CN" altLang="en-US" sz="2000" smtClean="0"/>
              <a:t>包中的</a:t>
            </a:r>
            <a:r>
              <a:rPr lang="en-US" altLang="zh-CN" sz="2000" smtClean="0"/>
              <a:t>USPop</a:t>
            </a:r>
            <a:r>
              <a:rPr lang="zh-CN" altLang="en-US" sz="2000" smtClean="0"/>
              <a:t>数据集为例来讲解其用法。数据中</a:t>
            </a:r>
            <a:r>
              <a:rPr lang="en-US" altLang="zh-CN" sz="2000" smtClean="0"/>
              <a:t>population</a:t>
            </a:r>
            <a:r>
              <a:rPr lang="zh-CN" altLang="en-US" sz="2000" smtClean="0"/>
              <a:t>表示人口数，</a:t>
            </a:r>
            <a:r>
              <a:rPr lang="en-US" altLang="zh-CN" sz="2000" smtClean="0"/>
              <a:t>year</a:t>
            </a:r>
            <a:r>
              <a:rPr lang="zh-CN" altLang="en-US" sz="2000" smtClean="0"/>
              <a:t>表示年份。如果将二者绘制散点图可以发现它们之间的非线性关系。对于人口模型可以采用</a:t>
            </a:r>
            <a:r>
              <a:rPr lang="en-US" altLang="zh-CN" sz="2000" smtClean="0"/>
              <a:t>Logistic</a:t>
            </a:r>
            <a:r>
              <a:rPr lang="zh-CN" altLang="en-US" sz="2000" smtClean="0"/>
              <a:t>增长函数形式，它考虑了初期的指数增长以及总资源的限制。其函数形式如下。</a:t>
            </a:r>
          </a:p>
        </p:txBody>
      </p:sp>
      <p:pic>
        <p:nvPicPr>
          <p:cNvPr id="14438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5378450"/>
            <a:ext cx="2333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08168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zh-CN" altLang="en-US" smtClean="0"/>
              <a:t>曲线回归</a:t>
            </a:r>
          </a:p>
        </p:txBody>
      </p:sp>
      <p:sp>
        <p:nvSpPr>
          <p:cNvPr id="32771" name="内容占位符 2"/>
          <p:cNvSpPr>
            <a:spLocks noGrp="1"/>
          </p:cNvSpPr>
          <p:nvPr>
            <p:ph idx="1"/>
          </p:nvPr>
        </p:nvSpPr>
        <p:spPr>
          <a:xfrm>
            <a:off x="179388" y="1341438"/>
            <a:ext cx="8713787" cy="4608512"/>
          </a:xfrm>
        </p:spPr>
        <p:txBody>
          <a:bodyPr/>
          <a:lstStyle/>
          <a:p>
            <a:pPr>
              <a:defRPr/>
            </a:pPr>
            <a:r>
              <a:rPr lang="en-US" altLang="zh-CN" sz="2000" dirty="0" smtClean="0"/>
              <a:t>R</a:t>
            </a:r>
            <a:r>
              <a:rPr lang="zh-CN" altLang="en-US" sz="2000" dirty="0" smtClean="0"/>
              <a:t>语言分析</a:t>
            </a:r>
            <a:endParaRPr lang="en-US" altLang="zh-CN" sz="2000" dirty="0" smtClean="0"/>
          </a:p>
          <a:p>
            <a:pPr marL="0" indent="0">
              <a:buFont typeface="Wingdings" panose="05000000000000000000" pitchFamily="2" charset="2"/>
              <a:buNone/>
              <a:defRPr/>
            </a:pPr>
            <a:r>
              <a:rPr lang="en-US" altLang="zh-CN" sz="2000" dirty="0" err="1" smtClean="0"/>
              <a:t>install.packages</a:t>
            </a:r>
            <a:r>
              <a:rPr lang="en-US" altLang="zh-CN" sz="2000" dirty="0" smtClean="0"/>
              <a:t>("car")</a:t>
            </a:r>
          </a:p>
          <a:p>
            <a:pPr marL="0" indent="0">
              <a:buFont typeface="Wingdings" panose="05000000000000000000" pitchFamily="2" charset="2"/>
              <a:buNone/>
              <a:defRPr/>
            </a:pPr>
            <a:r>
              <a:rPr lang="en-US" altLang="zh-CN" sz="2000" dirty="0" smtClean="0"/>
              <a:t>library(car)</a:t>
            </a:r>
          </a:p>
          <a:p>
            <a:pPr marL="0" indent="0">
              <a:buFont typeface="Wingdings" panose="05000000000000000000" pitchFamily="2" charset="2"/>
              <a:buNone/>
              <a:defRPr/>
            </a:pPr>
            <a:r>
              <a:rPr lang="en-US" altLang="zh-CN" sz="2000" dirty="0" smtClean="0"/>
              <a:t>library(ggplot2)</a:t>
            </a:r>
          </a:p>
          <a:p>
            <a:pPr marL="0" indent="0">
              <a:buFont typeface="Wingdings" panose="05000000000000000000" pitchFamily="2" charset="2"/>
              <a:buNone/>
              <a:defRPr/>
            </a:pPr>
            <a:r>
              <a:rPr lang="en-US" altLang="zh-CN" sz="2000" dirty="0" smtClean="0"/>
              <a:t>pop.mod &lt;- </a:t>
            </a:r>
            <a:r>
              <a:rPr lang="en-US" altLang="zh-CN" sz="2000" dirty="0" err="1" smtClean="0"/>
              <a:t>nls</a:t>
            </a:r>
            <a:r>
              <a:rPr lang="en-US" altLang="zh-CN" sz="2000" dirty="0" smtClean="0"/>
              <a:t>(population ~ theta1/(1+exp(-(theta2+theta3*year))),start = list(theta1=400,theta2=-49,theta3=0.025),data=</a:t>
            </a:r>
            <a:r>
              <a:rPr lang="en-US" altLang="zh-CN" sz="2000" dirty="0" err="1" smtClean="0"/>
              <a:t>USPop,trace</a:t>
            </a:r>
            <a:r>
              <a:rPr lang="en-US" altLang="zh-CN" sz="2000" dirty="0" smtClean="0"/>
              <a:t>=T)</a:t>
            </a:r>
          </a:p>
          <a:p>
            <a:pPr marL="0" indent="0">
              <a:buFont typeface="Wingdings" panose="05000000000000000000" pitchFamily="2" charset="2"/>
              <a:buNone/>
              <a:defRPr/>
            </a:pPr>
            <a:r>
              <a:rPr lang="en-US" altLang="zh-CN" sz="2000" dirty="0" smtClean="0"/>
              <a:t>summary(pop.mod)</a:t>
            </a:r>
          </a:p>
          <a:p>
            <a:pPr marL="0" indent="0">
              <a:buFont typeface="Wingdings" panose="05000000000000000000" pitchFamily="2" charset="2"/>
              <a:buNone/>
              <a:defRPr/>
            </a:pPr>
            <a:endParaRPr lang="zh-CN" altLang="en-US" sz="2000" dirty="0" smtClean="0"/>
          </a:p>
        </p:txBody>
      </p:sp>
    </p:spTree>
    <p:extLst>
      <p:ext uri="{BB962C8B-B14F-4D97-AF65-F5344CB8AC3E}">
        <p14:creationId xmlns:p14="http://schemas.microsoft.com/office/powerpoint/2010/main" val="28230528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zh-CN" altLang="en-US" smtClean="0"/>
              <a:t>曲线回归</a:t>
            </a:r>
          </a:p>
        </p:txBody>
      </p:sp>
      <p:sp>
        <p:nvSpPr>
          <p:cNvPr id="32771" name="内容占位符 2"/>
          <p:cNvSpPr>
            <a:spLocks noGrp="1"/>
          </p:cNvSpPr>
          <p:nvPr>
            <p:ph idx="1"/>
          </p:nvPr>
        </p:nvSpPr>
        <p:spPr>
          <a:xfrm>
            <a:off x="179388" y="1341438"/>
            <a:ext cx="8713787" cy="4608512"/>
          </a:xfrm>
        </p:spPr>
        <p:txBody>
          <a:bodyPr/>
          <a:lstStyle/>
          <a:p>
            <a:pPr>
              <a:defRPr/>
            </a:pPr>
            <a:r>
              <a:rPr lang="en-US" altLang="zh-CN" sz="2000" dirty="0" smtClean="0"/>
              <a:t>R</a:t>
            </a:r>
            <a:r>
              <a:rPr lang="zh-CN" altLang="en-US" sz="2000" dirty="0" smtClean="0"/>
              <a:t>语言分析</a:t>
            </a:r>
            <a:endParaRPr lang="en-US" altLang="zh-CN" sz="2000" dirty="0" smtClean="0"/>
          </a:p>
          <a:p>
            <a:pPr marL="0" indent="0">
              <a:buFont typeface="Wingdings" panose="05000000000000000000" pitchFamily="2" charset="2"/>
              <a:buNone/>
              <a:defRPr/>
            </a:pPr>
            <a:endParaRPr lang="zh-CN" altLang="en-US" sz="2000" dirty="0" smtClean="0"/>
          </a:p>
        </p:txBody>
      </p:sp>
      <p:pic>
        <p:nvPicPr>
          <p:cNvPr id="14643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844675"/>
            <a:ext cx="823277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671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基于统计学方法的数据分析</a:t>
            </a:r>
          </a:p>
        </p:txBody>
      </p:sp>
      <p:sp>
        <p:nvSpPr>
          <p:cNvPr id="5123" name="内容占位符 2"/>
          <p:cNvSpPr>
            <a:spLocks noGrp="1"/>
          </p:cNvSpPr>
          <p:nvPr>
            <p:ph idx="1"/>
          </p:nvPr>
        </p:nvSpPr>
        <p:spPr/>
        <p:txBody>
          <a:bodyPr/>
          <a:lstStyle/>
          <a:p>
            <a:r>
              <a:rPr lang="zh-CN" altLang="en-US" smtClean="0"/>
              <a:t>探索性数据分析</a:t>
            </a:r>
            <a:endParaRPr lang="en-US" altLang="zh-CN" smtClean="0"/>
          </a:p>
          <a:p>
            <a:endParaRPr lang="en-US" altLang="zh-CN" smtClean="0"/>
          </a:p>
          <a:p>
            <a:r>
              <a:rPr lang="zh-CN" altLang="en-US" smtClean="0"/>
              <a:t>统计推断</a:t>
            </a:r>
            <a:endParaRPr lang="en-US" altLang="zh-CN" smtClean="0"/>
          </a:p>
          <a:p>
            <a:endParaRPr lang="en-US" altLang="zh-CN" smtClean="0"/>
          </a:p>
          <a:p>
            <a:r>
              <a:rPr lang="zh-CN" altLang="en-US" smtClean="0"/>
              <a:t>回归分析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探索性数据分析（实例）</a:t>
            </a:r>
          </a:p>
        </p:txBody>
      </p:sp>
      <p:sp>
        <p:nvSpPr>
          <p:cNvPr id="25603" name="内容占位符 2"/>
          <p:cNvSpPr>
            <a:spLocks noGrp="1"/>
          </p:cNvSpPr>
          <p:nvPr>
            <p:ph idx="1"/>
          </p:nvPr>
        </p:nvSpPr>
        <p:spPr>
          <a:xfrm>
            <a:off x="179388" y="1341438"/>
            <a:ext cx="8856662" cy="4679950"/>
          </a:xfrm>
        </p:spPr>
        <p:txBody>
          <a:bodyPr/>
          <a:lstStyle/>
          <a:p>
            <a:r>
              <a:rPr lang="zh-CN" altLang="en-US" sz="2000" smtClean="0"/>
              <a:t>客户信用等级探索</a:t>
            </a:r>
            <a:endParaRPr lang="en-US" altLang="zh-CN" sz="2000" smtClean="0"/>
          </a:p>
          <a:p>
            <a:pPr lvl="1"/>
            <a:r>
              <a:rPr lang="zh-CN" altLang="en-US" sz="1600" smtClean="0"/>
              <a:t>结论：大部分人的消费信用评分都比较高</a:t>
            </a:r>
            <a:r>
              <a:rPr lang="en-US" altLang="zh-CN" sz="1600" smtClean="0"/>
              <a:t>,</a:t>
            </a:r>
            <a:r>
              <a:rPr lang="zh-CN" altLang="en-US" sz="1600" smtClean="0"/>
              <a:t>在</a:t>
            </a:r>
            <a:r>
              <a:rPr lang="en-US" altLang="zh-CN" sz="1600" smtClean="0"/>
              <a:t>700</a:t>
            </a:r>
            <a:r>
              <a:rPr lang="zh-CN" altLang="en-US" sz="1600" smtClean="0"/>
              <a:t>分左右集中</a:t>
            </a:r>
            <a:r>
              <a:rPr lang="en-US" altLang="zh-CN" sz="1600" smtClean="0"/>
              <a:t>,</a:t>
            </a:r>
            <a:r>
              <a:rPr lang="zh-CN" altLang="en-US" sz="1600" smtClean="0"/>
              <a:t>而根据时间划分的</a:t>
            </a:r>
            <a:r>
              <a:rPr lang="en-US" altLang="zh-CN" sz="1600" smtClean="0"/>
              <a:t>prosper</a:t>
            </a:r>
            <a:r>
              <a:rPr lang="zh-CN" altLang="en-US" sz="1600" smtClean="0"/>
              <a:t>信用评分</a:t>
            </a:r>
            <a:r>
              <a:rPr lang="en-US" altLang="zh-CN" sz="1600" smtClean="0"/>
              <a:t>(AA</a:t>
            </a:r>
            <a:r>
              <a:rPr lang="zh-CN" altLang="en-US" sz="1600" smtClean="0"/>
              <a:t>最高</a:t>
            </a:r>
            <a:r>
              <a:rPr lang="en-US" altLang="zh-CN" sz="1600" smtClean="0"/>
              <a:t>,HR</a:t>
            </a:r>
            <a:r>
              <a:rPr lang="zh-CN" altLang="en-US" sz="1600" smtClean="0"/>
              <a:t>最低</a:t>
            </a:r>
            <a:r>
              <a:rPr lang="en-US" altLang="zh-CN" sz="1600" smtClean="0"/>
              <a:t>)</a:t>
            </a:r>
            <a:r>
              <a:rPr lang="zh-CN" altLang="en-US" sz="1600" smtClean="0"/>
              <a:t>也比较均衡</a:t>
            </a:r>
            <a:r>
              <a:rPr lang="en-US" altLang="zh-CN" sz="1600" smtClean="0"/>
              <a:t>,</a:t>
            </a:r>
            <a:r>
              <a:rPr lang="zh-CN" altLang="en-US" sz="1600" smtClean="0"/>
              <a:t>在</a:t>
            </a:r>
            <a:r>
              <a:rPr lang="en-US" altLang="zh-CN" sz="1600" smtClean="0"/>
              <a:t>2009</a:t>
            </a:r>
            <a:r>
              <a:rPr lang="zh-CN" altLang="en-US" sz="1600" smtClean="0"/>
              <a:t>年之后的数据更偏向正态分布</a:t>
            </a:r>
            <a:r>
              <a:rPr lang="en-US" altLang="zh-CN" sz="1600" smtClean="0"/>
              <a:t>,</a:t>
            </a:r>
            <a:r>
              <a:rPr lang="zh-CN" altLang="en-US" sz="1600" smtClean="0"/>
              <a:t>这也跟数据量的扩充有关</a:t>
            </a:r>
            <a:r>
              <a:rPr lang="en-US" altLang="zh-CN" sz="1600" smtClean="0"/>
              <a:t>.</a:t>
            </a:r>
            <a:endParaRPr lang="zh-CN" altLang="en-US" sz="1600" smtClean="0"/>
          </a:p>
        </p:txBody>
      </p:sp>
      <p:pic>
        <p:nvPicPr>
          <p:cNvPr id="2560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636838"/>
            <a:ext cx="8424863"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r>
              <a:rPr lang="zh-CN" altLang="en-US" smtClean="0"/>
              <a:t>曲线回归</a:t>
            </a:r>
          </a:p>
        </p:txBody>
      </p:sp>
      <p:sp>
        <p:nvSpPr>
          <p:cNvPr id="32771" name="内容占位符 2"/>
          <p:cNvSpPr>
            <a:spLocks noGrp="1"/>
          </p:cNvSpPr>
          <p:nvPr>
            <p:ph idx="1"/>
          </p:nvPr>
        </p:nvSpPr>
        <p:spPr>
          <a:xfrm>
            <a:off x="179388" y="1341438"/>
            <a:ext cx="8713787" cy="4608512"/>
          </a:xfrm>
        </p:spPr>
        <p:txBody>
          <a:bodyPr/>
          <a:lstStyle/>
          <a:p>
            <a:pPr>
              <a:defRPr/>
            </a:pPr>
            <a:r>
              <a:rPr lang="en-US" altLang="zh-CN" sz="2000" dirty="0" smtClean="0"/>
              <a:t>R</a:t>
            </a:r>
            <a:r>
              <a:rPr lang="zh-CN" altLang="en-US" sz="2000" dirty="0" smtClean="0"/>
              <a:t>语言分析</a:t>
            </a:r>
            <a:endParaRPr lang="en-US" altLang="zh-CN" sz="2000" dirty="0" smtClean="0"/>
          </a:p>
          <a:p>
            <a:pPr marL="0" indent="0">
              <a:buFont typeface="Wingdings" panose="05000000000000000000" pitchFamily="2" charset="2"/>
              <a:buNone/>
              <a:defRPr/>
            </a:pPr>
            <a:r>
              <a:rPr lang="en-US" altLang="zh-CN" sz="2000" dirty="0" smtClean="0"/>
              <a:t>p &lt;- </a:t>
            </a:r>
            <a:r>
              <a:rPr lang="en-US" altLang="zh-CN" sz="2000" dirty="0" err="1" smtClean="0"/>
              <a:t>ggplot</a:t>
            </a:r>
            <a:r>
              <a:rPr lang="en-US" altLang="zh-CN" sz="2000" dirty="0" smtClean="0"/>
              <a:t>(</a:t>
            </a:r>
            <a:r>
              <a:rPr lang="en-US" altLang="zh-CN" sz="2000" dirty="0" err="1" smtClean="0"/>
              <a:t>USPop,aes</a:t>
            </a:r>
            <a:r>
              <a:rPr lang="en-US" altLang="zh-CN" sz="2000" dirty="0" smtClean="0"/>
              <a:t>(</a:t>
            </a:r>
            <a:r>
              <a:rPr lang="en-US" altLang="zh-CN" sz="2000" dirty="0" err="1" smtClean="0"/>
              <a:t>year,population</a:t>
            </a:r>
            <a:r>
              <a:rPr lang="en-US" altLang="zh-CN" sz="2000" dirty="0" smtClean="0"/>
              <a:t>)) + </a:t>
            </a:r>
            <a:r>
              <a:rPr lang="en-US" altLang="zh-CN" sz="2000" dirty="0" err="1" smtClean="0"/>
              <a:t>geom_point</a:t>
            </a:r>
            <a:r>
              <a:rPr lang="en-US" altLang="zh-CN" sz="2000" dirty="0" smtClean="0"/>
              <a:t>(size=3)</a:t>
            </a:r>
          </a:p>
          <a:p>
            <a:pPr marL="0" indent="0">
              <a:buFont typeface="Wingdings" panose="05000000000000000000" pitchFamily="2" charset="2"/>
              <a:buNone/>
              <a:defRPr/>
            </a:pPr>
            <a:r>
              <a:rPr lang="en-US" altLang="zh-CN" sz="2000" dirty="0" smtClean="0"/>
              <a:t>p &lt;- p + </a:t>
            </a:r>
            <a:r>
              <a:rPr lang="en-US" altLang="zh-CN" sz="2000" dirty="0" err="1" smtClean="0"/>
              <a:t>geom_line</a:t>
            </a:r>
            <a:r>
              <a:rPr lang="en-US" altLang="zh-CN" sz="2000" dirty="0" smtClean="0"/>
              <a:t>(</a:t>
            </a:r>
            <a:r>
              <a:rPr lang="en-US" altLang="zh-CN" sz="2000" dirty="0" err="1" smtClean="0"/>
              <a:t>aes</a:t>
            </a:r>
            <a:r>
              <a:rPr lang="en-US" altLang="zh-CN" sz="2000" dirty="0" smtClean="0"/>
              <a:t>(</a:t>
            </a:r>
            <a:r>
              <a:rPr lang="en-US" altLang="zh-CN" sz="2000" dirty="0" err="1" smtClean="0"/>
              <a:t>year,fitted</a:t>
            </a:r>
            <a:r>
              <a:rPr lang="en-US" altLang="zh-CN" sz="2000" dirty="0" smtClean="0"/>
              <a:t>(pop.mod)),col='red')</a:t>
            </a:r>
          </a:p>
          <a:p>
            <a:pPr marL="0" indent="0">
              <a:buFont typeface="Wingdings" panose="05000000000000000000" pitchFamily="2" charset="2"/>
              <a:buNone/>
              <a:defRPr/>
            </a:pPr>
            <a:r>
              <a:rPr lang="en-US" altLang="zh-CN" sz="2000" dirty="0" smtClean="0"/>
              <a:t>p</a:t>
            </a:r>
          </a:p>
          <a:p>
            <a:pPr marL="0" indent="0">
              <a:buFont typeface="Wingdings" panose="05000000000000000000" pitchFamily="2" charset="2"/>
              <a:buNone/>
              <a:defRPr/>
            </a:pPr>
            <a:endParaRPr lang="zh-CN" altLang="en-US" sz="2000" dirty="0" smtClean="0"/>
          </a:p>
        </p:txBody>
      </p:sp>
      <p:pic>
        <p:nvPicPr>
          <p:cNvPr id="14746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3141663"/>
            <a:ext cx="3352800"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2890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a:t>
            </a:r>
            <a:endParaRPr lang="zh-CN" altLang="en-US" dirty="0"/>
          </a:p>
        </p:txBody>
      </p:sp>
      <p:sp>
        <p:nvSpPr>
          <p:cNvPr id="3" name="内容占位符 2"/>
          <p:cNvSpPr>
            <a:spLocks noGrp="1"/>
          </p:cNvSpPr>
          <p:nvPr>
            <p:ph idx="1"/>
          </p:nvPr>
        </p:nvSpPr>
        <p:spPr/>
        <p:txBody>
          <a:bodyPr/>
          <a:lstStyle/>
          <a:p>
            <a:r>
              <a:rPr lang="zh-CN" altLang="en-US" dirty="0" smtClean="0"/>
              <a:t>某次实验数据如下，尝试使用回归分析。</a:t>
            </a:r>
            <a:endParaRPr lang="zh-CN" altLang="en-US" dirty="0"/>
          </a:p>
        </p:txBody>
      </p:sp>
      <p:pic>
        <p:nvPicPr>
          <p:cNvPr id="5" name="图片 4"/>
          <p:cNvPicPr>
            <a:picLocks noChangeAspect="1"/>
          </p:cNvPicPr>
          <p:nvPr/>
        </p:nvPicPr>
        <p:blipFill>
          <a:blip r:embed="rId2"/>
          <a:stretch>
            <a:fillRect/>
          </a:stretch>
        </p:blipFill>
        <p:spPr>
          <a:xfrm>
            <a:off x="2987824" y="2204864"/>
            <a:ext cx="2990850" cy="3457575"/>
          </a:xfrm>
          <a:prstGeom prst="rect">
            <a:avLst/>
          </a:prstGeom>
        </p:spPr>
      </p:pic>
    </p:spTree>
    <p:extLst>
      <p:ext uri="{BB962C8B-B14F-4D97-AF65-F5344CB8AC3E}">
        <p14:creationId xmlns:p14="http://schemas.microsoft.com/office/powerpoint/2010/main" val="161437212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p:sp>
        <p:nvSpPr>
          <p:cNvPr id="3" name="内容占位符 2"/>
          <p:cNvSpPr>
            <a:spLocks noGrp="1"/>
          </p:cNvSpPr>
          <p:nvPr>
            <p:ph idx="1"/>
          </p:nvPr>
        </p:nvSpPr>
        <p:spPr/>
        <p:txBody>
          <a:bodyPr/>
          <a:lstStyle/>
          <a:p>
            <a:r>
              <a:rPr lang="zh-CN" altLang="en-US" dirty="0" smtClean="0"/>
              <a:t>尝试作一元线性回归</a:t>
            </a:r>
            <a:endParaRPr lang="en-US" altLang="zh-CN" dirty="0" smtClean="0"/>
          </a:p>
          <a:p>
            <a:r>
              <a:rPr lang="en-US" altLang="zh-CN" dirty="0"/>
              <a:t>x &lt;- c(80,220,140,120,180,100,200,160)</a:t>
            </a:r>
          </a:p>
          <a:p>
            <a:r>
              <a:rPr lang="en-US" altLang="zh-CN" dirty="0"/>
              <a:t>y &lt;- c(0.6,6.7,5.3,4.0,6.55,2.15,6.6,5.75)</a:t>
            </a:r>
          </a:p>
          <a:p>
            <a:r>
              <a:rPr lang="en-US" altLang="zh-CN" dirty="0"/>
              <a:t>lmt1 &lt;- lm(y~x+1)</a:t>
            </a:r>
            <a:endParaRPr lang="zh-CN" altLang="en-US" dirty="0"/>
          </a:p>
        </p:txBody>
      </p:sp>
      <p:pic>
        <p:nvPicPr>
          <p:cNvPr id="4" name="图片 3"/>
          <p:cNvPicPr>
            <a:picLocks noChangeAspect="1"/>
          </p:cNvPicPr>
          <p:nvPr/>
        </p:nvPicPr>
        <p:blipFill>
          <a:blip r:embed="rId2"/>
          <a:stretch>
            <a:fillRect/>
          </a:stretch>
        </p:blipFill>
        <p:spPr>
          <a:xfrm>
            <a:off x="611560" y="3752689"/>
            <a:ext cx="5114925" cy="2771775"/>
          </a:xfrm>
          <a:prstGeom prst="rect">
            <a:avLst/>
          </a:prstGeom>
        </p:spPr>
      </p:pic>
      <p:pic>
        <p:nvPicPr>
          <p:cNvPr id="5" name="图片 4"/>
          <p:cNvPicPr>
            <a:picLocks noChangeAspect="1"/>
          </p:cNvPicPr>
          <p:nvPr/>
        </p:nvPicPr>
        <p:blipFill>
          <a:blip r:embed="rId3"/>
          <a:stretch>
            <a:fillRect/>
          </a:stretch>
        </p:blipFill>
        <p:spPr>
          <a:xfrm>
            <a:off x="6228184" y="4843301"/>
            <a:ext cx="2638425" cy="590550"/>
          </a:xfrm>
          <a:prstGeom prst="rect">
            <a:avLst/>
          </a:prstGeom>
        </p:spPr>
      </p:pic>
    </p:spTree>
    <p:extLst>
      <p:ext uri="{BB962C8B-B14F-4D97-AF65-F5344CB8AC3E}">
        <p14:creationId xmlns:p14="http://schemas.microsoft.com/office/powerpoint/2010/main" val="3583095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p:sp>
        <p:nvSpPr>
          <p:cNvPr id="3" name="内容占位符 2"/>
          <p:cNvSpPr>
            <a:spLocks noGrp="1"/>
          </p:cNvSpPr>
          <p:nvPr>
            <p:ph idx="1"/>
          </p:nvPr>
        </p:nvSpPr>
        <p:spPr/>
        <p:txBody>
          <a:bodyPr/>
          <a:lstStyle/>
          <a:p>
            <a:r>
              <a:rPr lang="zh-CN" altLang="en-US" dirty="0" smtClean="0"/>
              <a:t>残差分析</a:t>
            </a:r>
            <a:endParaRPr lang="en-US" altLang="zh-CN" dirty="0" smtClean="0"/>
          </a:p>
          <a:p>
            <a:r>
              <a:rPr lang="en-US" altLang="zh-CN" dirty="0"/>
              <a:t>op &lt;- par(</a:t>
            </a:r>
            <a:r>
              <a:rPr lang="en-US" altLang="zh-CN" dirty="0" err="1"/>
              <a:t>mfrow</a:t>
            </a:r>
            <a:r>
              <a:rPr lang="en-US" altLang="zh-CN" dirty="0"/>
              <a:t>=c(2,2))</a:t>
            </a:r>
          </a:p>
          <a:p>
            <a:r>
              <a:rPr lang="en-US" altLang="zh-CN" dirty="0" smtClean="0"/>
              <a:t>plot(lmt1</a:t>
            </a:r>
            <a:r>
              <a:rPr lang="en-US" altLang="zh-CN" dirty="0"/>
              <a:t>)</a:t>
            </a:r>
          </a:p>
          <a:p>
            <a:r>
              <a:rPr lang="en-US" altLang="zh-CN" dirty="0" smtClean="0"/>
              <a:t>par(op</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3665034" y="2924944"/>
            <a:ext cx="5144847" cy="3807718"/>
          </a:xfrm>
          <a:prstGeom prst="rect">
            <a:avLst/>
          </a:prstGeom>
        </p:spPr>
      </p:pic>
      <p:sp>
        <p:nvSpPr>
          <p:cNvPr id="6" name="文本框 5"/>
          <p:cNvSpPr txBox="1"/>
          <p:nvPr/>
        </p:nvSpPr>
        <p:spPr>
          <a:xfrm>
            <a:off x="872256" y="4399597"/>
            <a:ext cx="2376264" cy="1477328"/>
          </a:xfrm>
          <a:prstGeom prst="rect">
            <a:avLst/>
          </a:prstGeom>
          <a:noFill/>
        </p:spPr>
        <p:txBody>
          <a:bodyPr wrap="square" rtlCol="0">
            <a:spAutoFit/>
          </a:bodyPr>
          <a:lstStyle/>
          <a:p>
            <a:r>
              <a:rPr lang="zh-CN" altLang="en-US" dirty="0"/>
              <a:t>这些点的散布是有规律可循的，两端为负，中间的残差为正，因而怀疑回归函数线性的假定不成立。</a:t>
            </a:r>
          </a:p>
        </p:txBody>
      </p:sp>
    </p:spTree>
    <p:extLst>
      <p:ext uri="{BB962C8B-B14F-4D97-AF65-F5344CB8AC3E}">
        <p14:creationId xmlns:p14="http://schemas.microsoft.com/office/powerpoint/2010/main" val="79266449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p:sp>
        <p:nvSpPr>
          <p:cNvPr id="3" name="内容占位符 2"/>
          <p:cNvSpPr>
            <a:spLocks noGrp="1"/>
          </p:cNvSpPr>
          <p:nvPr>
            <p:ph idx="1"/>
          </p:nvPr>
        </p:nvSpPr>
        <p:spPr>
          <a:xfrm>
            <a:off x="179513" y="1484313"/>
            <a:ext cx="8640960" cy="4392612"/>
          </a:xfrm>
        </p:spPr>
        <p:txBody>
          <a:bodyPr/>
          <a:lstStyle/>
          <a:p>
            <a:r>
              <a:rPr lang="zh-CN" altLang="en-US" dirty="0" smtClean="0"/>
              <a:t>根据散点图怀疑是二次曲线，则使用多项式回归。</a:t>
            </a:r>
            <a:endParaRPr lang="en-US" altLang="zh-CN" dirty="0" smtClean="0"/>
          </a:p>
          <a:p>
            <a:r>
              <a:rPr lang="en-US" altLang="zh-CN" dirty="0"/>
              <a:t>lmt2 &lt;- lm(y~1+x+I(x^2))</a:t>
            </a:r>
          </a:p>
          <a:p>
            <a:r>
              <a:rPr lang="en-US" altLang="zh-CN" dirty="0" smtClean="0"/>
              <a:t>summary(lmt2</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395536" y="3356992"/>
            <a:ext cx="5695950" cy="2743200"/>
          </a:xfrm>
          <a:prstGeom prst="rect">
            <a:avLst/>
          </a:prstGeom>
        </p:spPr>
      </p:pic>
      <p:pic>
        <p:nvPicPr>
          <p:cNvPr id="5" name="图片 4"/>
          <p:cNvPicPr>
            <a:picLocks noChangeAspect="1"/>
          </p:cNvPicPr>
          <p:nvPr/>
        </p:nvPicPr>
        <p:blipFill>
          <a:blip r:embed="rId3"/>
          <a:stretch>
            <a:fillRect/>
          </a:stretch>
        </p:blipFill>
        <p:spPr>
          <a:xfrm>
            <a:off x="4362773" y="6132513"/>
            <a:ext cx="4457700" cy="495300"/>
          </a:xfrm>
          <a:prstGeom prst="rect">
            <a:avLst/>
          </a:prstGeom>
        </p:spPr>
      </p:pic>
    </p:spTree>
    <p:extLst>
      <p:ext uri="{BB962C8B-B14F-4D97-AF65-F5344CB8AC3E}">
        <p14:creationId xmlns:p14="http://schemas.microsoft.com/office/powerpoint/2010/main" val="68121038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p:sp>
        <p:nvSpPr>
          <p:cNvPr id="3" name="内容占位符 2"/>
          <p:cNvSpPr>
            <a:spLocks noGrp="1"/>
          </p:cNvSpPr>
          <p:nvPr>
            <p:ph idx="1"/>
          </p:nvPr>
        </p:nvSpPr>
        <p:spPr/>
        <p:txBody>
          <a:bodyPr/>
          <a:lstStyle/>
          <a:p>
            <a:r>
              <a:rPr lang="zh-CN" altLang="en-US" dirty="0" smtClean="0"/>
              <a:t>残差分析</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3114675" y="2132856"/>
            <a:ext cx="5495925" cy="4000500"/>
          </a:xfrm>
          <a:prstGeom prst="rect">
            <a:avLst/>
          </a:prstGeom>
        </p:spPr>
      </p:pic>
      <p:sp>
        <p:nvSpPr>
          <p:cNvPr id="5" name="文本框 4"/>
          <p:cNvSpPr txBox="1"/>
          <p:nvPr/>
        </p:nvSpPr>
        <p:spPr>
          <a:xfrm>
            <a:off x="468313" y="3284984"/>
            <a:ext cx="1943447" cy="1477328"/>
          </a:xfrm>
          <a:prstGeom prst="rect">
            <a:avLst/>
          </a:prstGeom>
          <a:noFill/>
        </p:spPr>
        <p:txBody>
          <a:bodyPr wrap="square" rtlCol="0">
            <a:spAutoFit/>
          </a:bodyPr>
          <a:lstStyle/>
          <a:p>
            <a:r>
              <a:rPr lang="zh-CN" altLang="en-US" dirty="0"/>
              <a:t>有了明显的改善，残差图中点已经呈无规律散布，说明二次回归方程是合适的。</a:t>
            </a:r>
          </a:p>
        </p:txBody>
      </p:sp>
    </p:spTree>
    <p:extLst>
      <p:ext uri="{BB962C8B-B14F-4D97-AF65-F5344CB8AC3E}">
        <p14:creationId xmlns:p14="http://schemas.microsoft.com/office/powerpoint/2010/main" val="253320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探索性数据分析（实例）</a:t>
            </a:r>
          </a:p>
        </p:txBody>
      </p:sp>
      <p:sp>
        <p:nvSpPr>
          <p:cNvPr id="26627" name="内容占位符 2"/>
          <p:cNvSpPr>
            <a:spLocks noGrp="1"/>
          </p:cNvSpPr>
          <p:nvPr>
            <p:ph idx="1"/>
          </p:nvPr>
        </p:nvSpPr>
        <p:spPr>
          <a:xfrm>
            <a:off x="179388" y="1341438"/>
            <a:ext cx="8856662" cy="4679950"/>
          </a:xfrm>
        </p:spPr>
        <p:txBody>
          <a:bodyPr/>
          <a:lstStyle/>
          <a:p>
            <a:r>
              <a:rPr lang="zh-CN" altLang="en-US" sz="2000" smtClean="0"/>
              <a:t>借款人过去</a:t>
            </a:r>
            <a:r>
              <a:rPr lang="en-US" altLang="zh-CN" sz="2000" smtClean="0"/>
              <a:t>7</a:t>
            </a:r>
            <a:r>
              <a:rPr lang="zh-CN" altLang="en-US" sz="2000" smtClean="0"/>
              <a:t>年的违约次数</a:t>
            </a:r>
            <a:endParaRPr lang="en-US" altLang="zh-CN" sz="2000" smtClean="0"/>
          </a:p>
          <a:p>
            <a:pPr lvl="1"/>
            <a:r>
              <a:rPr lang="en-US" altLang="zh-CN" sz="1600" smtClean="0"/>
              <a:t>ggplot(aes(x = DelinquenciesLast7Years),data = loandata) +  geom_density(aes(fill = I('#EEFFBB')))+  scale_x_continuous(limits = c(-1,quantile(loandata$DelinquenciesLast7Years,probs = 0.95,na.rm = TRUE)))</a:t>
            </a:r>
          </a:p>
          <a:p>
            <a:pPr lvl="1"/>
            <a:r>
              <a:rPr lang="en-US" altLang="zh-CN" sz="1600" smtClean="0"/>
              <a:t>summary(loandata$DelinquenciesLast7Years)</a:t>
            </a:r>
          </a:p>
          <a:p>
            <a:pPr lvl="1"/>
            <a:r>
              <a:rPr lang="zh-CN" altLang="en-US" sz="1600" smtClean="0"/>
              <a:t>密度图中看到</a:t>
            </a:r>
            <a:r>
              <a:rPr lang="en-US" altLang="zh-CN" sz="1600" smtClean="0"/>
              <a:t>,</a:t>
            </a:r>
            <a:r>
              <a:rPr lang="zh-CN" altLang="en-US" sz="1600" smtClean="0"/>
              <a:t>大部分人在过去</a:t>
            </a:r>
            <a:r>
              <a:rPr lang="en-US" altLang="zh-CN" sz="1600" smtClean="0"/>
              <a:t>7</a:t>
            </a:r>
            <a:r>
              <a:rPr lang="zh-CN" altLang="en-US" sz="1600" smtClean="0"/>
              <a:t>年内的违约次数都为</a:t>
            </a:r>
            <a:r>
              <a:rPr lang="en-US" altLang="zh-CN" sz="1600" smtClean="0"/>
              <a:t>0,</a:t>
            </a:r>
            <a:r>
              <a:rPr lang="zh-CN" altLang="en-US" sz="1600" smtClean="0"/>
              <a:t>这也说明了借款人的资质比较好</a:t>
            </a:r>
            <a:r>
              <a:rPr lang="en-US" altLang="zh-CN" sz="1600" smtClean="0"/>
              <a:t>,</a:t>
            </a:r>
            <a:r>
              <a:rPr lang="zh-CN" altLang="en-US" sz="1600" smtClean="0"/>
              <a:t>至少在过去的违约次数较少</a:t>
            </a:r>
            <a:r>
              <a:rPr lang="en-US" altLang="zh-CN" sz="1600" smtClean="0"/>
              <a:t>,</a:t>
            </a:r>
            <a:r>
              <a:rPr lang="zh-CN" altLang="en-US" sz="1600" smtClean="0"/>
              <a:t>在一定程度上说明这些客户在未来违约的可能性会小一些</a:t>
            </a:r>
            <a:r>
              <a:rPr lang="en-US" altLang="zh-CN" sz="1600" smtClean="0"/>
              <a:t>.</a:t>
            </a:r>
            <a:endParaRPr lang="zh-CN" altLang="en-US" sz="1600" smtClean="0"/>
          </a:p>
        </p:txBody>
      </p:sp>
      <p:pic>
        <p:nvPicPr>
          <p:cNvPr id="2662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013" y="3784600"/>
            <a:ext cx="75819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探索性数据分析（实例）</a:t>
            </a:r>
          </a:p>
        </p:txBody>
      </p:sp>
      <p:sp>
        <p:nvSpPr>
          <p:cNvPr id="27651" name="内容占位符 2"/>
          <p:cNvSpPr>
            <a:spLocks noGrp="1"/>
          </p:cNvSpPr>
          <p:nvPr>
            <p:ph idx="1"/>
          </p:nvPr>
        </p:nvSpPr>
        <p:spPr/>
        <p:txBody>
          <a:bodyPr/>
          <a:lstStyle/>
          <a:p>
            <a:r>
              <a:rPr lang="zh-CN" altLang="en-US" smtClean="0"/>
              <a:t>借款人信息分析</a:t>
            </a:r>
            <a:endParaRPr lang="en-US" altLang="zh-CN" smtClean="0"/>
          </a:p>
          <a:p>
            <a:endParaRPr lang="en-US" altLang="zh-CN" smtClean="0"/>
          </a:p>
          <a:p>
            <a:r>
              <a:rPr lang="zh-CN" altLang="en-US" sz="4000" b="1" smtClean="0"/>
              <a:t>资金借贷情况分析</a:t>
            </a:r>
            <a:endParaRPr lang="en-US" altLang="zh-CN" sz="4000" b="1" smtClean="0"/>
          </a:p>
          <a:p>
            <a:endParaRPr lang="en-US" altLang="zh-CN" smtClean="0"/>
          </a:p>
          <a:p>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探索性数据分析（实例）</a:t>
            </a:r>
          </a:p>
        </p:txBody>
      </p:sp>
      <p:sp>
        <p:nvSpPr>
          <p:cNvPr id="28675" name="内容占位符 2"/>
          <p:cNvSpPr>
            <a:spLocks noGrp="1"/>
          </p:cNvSpPr>
          <p:nvPr>
            <p:ph idx="1"/>
          </p:nvPr>
        </p:nvSpPr>
        <p:spPr>
          <a:xfrm>
            <a:off x="179388" y="1341438"/>
            <a:ext cx="8856662" cy="4679950"/>
          </a:xfrm>
        </p:spPr>
        <p:txBody>
          <a:bodyPr/>
          <a:lstStyle/>
          <a:p>
            <a:r>
              <a:rPr lang="zh-CN" altLang="en-US" sz="2000" smtClean="0"/>
              <a:t>资金价格分布和期限分布</a:t>
            </a:r>
            <a:endParaRPr lang="en-US" altLang="zh-CN" sz="2000" smtClean="0"/>
          </a:p>
          <a:p>
            <a:pPr lvl="1"/>
            <a:r>
              <a:rPr lang="en-US" altLang="zh-CN" sz="1600" smtClean="0"/>
              <a:t>ggplot(data=loandata,aes(BorrowerRate)) + geom_histogram(color = I('black'), fill = I('#99BBFF'))+   scale_x_continuous(breaks = seq(0,0.4,0.1))</a:t>
            </a:r>
          </a:p>
          <a:p>
            <a:pPr lvl="1"/>
            <a:endParaRPr lang="en-US" altLang="zh-CN" sz="1600" smtClean="0"/>
          </a:p>
          <a:p>
            <a:pPr lvl="1"/>
            <a:r>
              <a:rPr lang="en-US" altLang="zh-CN" sz="1600" smtClean="0"/>
              <a:t>loandata$Term &lt;- factor(loandata$Term)</a:t>
            </a:r>
          </a:p>
          <a:p>
            <a:pPr lvl="1"/>
            <a:r>
              <a:rPr lang="en-US" altLang="zh-CN" sz="1600" smtClean="0"/>
              <a:t>ggplot(aes(Term),data = loandata) +   geom_bar(color=I('black'),fill = I('#56B4E9')) </a:t>
            </a:r>
          </a:p>
          <a:p>
            <a:pPr lvl="1"/>
            <a:r>
              <a:rPr lang="zh-CN" altLang="en-US" sz="1600" smtClean="0"/>
              <a:t>资金的价格分布比较均匀</a:t>
            </a:r>
            <a:r>
              <a:rPr lang="en-US" altLang="zh-CN" sz="1600" smtClean="0"/>
              <a:t>,</a:t>
            </a:r>
            <a:r>
              <a:rPr lang="zh-CN" altLang="en-US" sz="1600" smtClean="0"/>
              <a:t>大体呈现正态分布</a:t>
            </a:r>
            <a:r>
              <a:rPr lang="en-US" altLang="zh-CN" sz="1600" smtClean="0"/>
              <a:t>,</a:t>
            </a:r>
            <a:r>
              <a:rPr lang="zh-CN" altLang="en-US" sz="1600" smtClean="0"/>
              <a:t>而借款期限来看</a:t>
            </a:r>
            <a:r>
              <a:rPr lang="en-US" altLang="zh-CN" sz="1600" smtClean="0"/>
              <a:t>,36</a:t>
            </a:r>
            <a:r>
              <a:rPr lang="zh-CN" altLang="en-US" sz="1600" smtClean="0"/>
              <a:t>期的借款明显更受欢迎</a:t>
            </a:r>
            <a:endParaRPr lang="en-US" altLang="zh-CN" sz="1600" smtClean="0"/>
          </a:p>
        </p:txBody>
      </p:sp>
      <p:pic>
        <p:nvPicPr>
          <p:cNvPr id="286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06838"/>
            <a:ext cx="283210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906838"/>
            <a:ext cx="29035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探索性数据分析（实例）</a:t>
            </a:r>
          </a:p>
        </p:txBody>
      </p:sp>
      <p:sp>
        <p:nvSpPr>
          <p:cNvPr id="29699" name="内容占位符 2"/>
          <p:cNvSpPr>
            <a:spLocks noGrp="1"/>
          </p:cNvSpPr>
          <p:nvPr>
            <p:ph idx="1"/>
          </p:nvPr>
        </p:nvSpPr>
        <p:spPr>
          <a:xfrm>
            <a:off x="179388" y="1341438"/>
            <a:ext cx="8856662" cy="4679950"/>
          </a:xfrm>
        </p:spPr>
        <p:txBody>
          <a:bodyPr/>
          <a:lstStyle/>
          <a:p>
            <a:r>
              <a:rPr lang="zh-CN" altLang="en-US" sz="2000" smtClean="0"/>
              <a:t>资金价格与期限的关系</a:t>
            </a:r>
            <a:endParaRPr lang="en-US" altLang="zh-CN" sz="2000" smtClean="0"/>
          </a:p>
          <a:p>
            <a:pPr lvl="1"/>
            <a:r>
              <a:rPr lang="en-US" altLang="zh-CN" sz="1600" smtClean="0"/>
              <a:t>ggplot(aes(x = Term,y = BorrowerRate),data = loandata) + </a:t>
            </a:r>
          </a:p>
          <a:p>
            <a:pPr lvl="1"/>
            <a:r>
              <a:rPr lang="en-US" altLang="zh-CN" sz="1600" smtClean="0"/>
              <a:t>  geom_boxplot() +    stat_summary(fun.y = mean,geom = 'point',shape = 4)</a:t>
            </a:r>
          </a:p>
          <a:p>
            <a:pPr lvl="1"/>
            <a:r>
              <a:rPr lang="zh-CN" altLang="en-US" sz="1600" smtClean="0"/>
              <a:t>从箱线图中可以看到</a:t>
            </a:r>
            <a:r>
              <a:rPr lang="en-US" altLang="zh-CN" sz="1600" smtClean="0"/>
              <a:t>,</a:t>
            </a:r>
            <a:r>
              <a:rPr lang="zh-CN" altLang="en-US" sz="1600" smtClean="0"/>
              <a:t>中位数与均值很接近</a:t>
            </a:r>
            <a:r>
              <a:rPr lang="en-US" altLang="zh-CN" sz="1600" smtClean="0"/>
              <a:t>,</a:t>
            </a:r>
            <a:r>
              <a:rPr lang="zh-CN" altLang="en-US" sz="1600" smtClean="0"/>
              <a:t>并且异常值很少</a:t>
            </a:r>
            <a:r>
              <a:rPr lang="en-US" altLang="zh-CN" sz="1600" smtClean="0"/>
              <a:t>,</a:t>
            </a:r>
            <a:r>
              <a:rPr lang="zh-CN" altLang="en-US" sz="1600" smtClean="0"/>
              <a:t>可以看出</a:t>
            </a:r>
            <a:r>
              <a:rPr lang="en-US" altLang="zh-CN" sz="1600" smtClean="0"/>
              <a:t>,</a:t>
            </a:r>
            <a:r>
              <a:rPr lang="zh-CN" altLang="en-US" sz="1600" smtClean="0"/>
              <a:t>资金价格与资金借贷期限似乎没有什么明显的关系</a:t>
            </a:r>
            <a:r>
              <a:rPr lang="en-US" altLang="zh-CN" sz="1600" smtClean="0"/>
              <a:t>.</a:t>
            </a:r>
          </a:p>
        </p:txBody>
      </p:sp>
      <p:pic>
        <p:nvPicPr>
          <p:cNvPr id="2970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2797175"/>
            <a:ext cx="40417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探索性数据分析（实例）</a:t>
            </a:r>
          </a:p>
        </p:txBody>
      </p:sp>
      <p:sp>
        <p:nvSpPr>
          <p:cNvPr id="30723" name="内容占位符 2"/>
          <p:cNvSpPr>
            <a:spLocks noGrp="1"/>
          </p:cNvSpPr>
          <p:nvPr>
            <p:ph idx="1"/>
          </p:nvPr>
        </p:nvSpPr>
        <p:spPr>
          <a:xfrm>
            <a:off x="179388" y="1341438"/>
            <a:ext cx="8856662" cy="4679950"/>
          </a:xfrm>
        </p:spPr>
        <p:txBody>
          <a:bodyPr/>
          <a:lstStyle/>
          <a:p>
            <a:r>
              <a:rPr lang="zh-CN" altLang="en-US" sz="2000" smtClean="0"/>
              <a:t>资金价格和客户月收入</a:t>
            </a:r>
            <a:endParaRPr lang="en-US" altLang="zh-CN" sz="2000" smtClean="0"/>
          </a:p>
          <a:p>
            <a:pPr lvl="1"/>
            <a:r>
              <a:rPr lang="en-US" altLang="zh-CN" sz="1600" smtClean="0"/>
              <a:t>ggplot(aes(StatedMonthlyIncome,BorrowerRate),data = subset(loandata,!is.na(StatedMonthlyIncome))) + </a:t>
            </a:r>
          </a:p>
          <a:p>
            <a:pPr lvl="1"/>
            <a:r>
              <a:rPr lang="en-US" altLang="zh-CN" sz="1600" smtClean="0"/>
              <a:t> stat_density2d(aes(alpha = ..density..), geom = 'tile', contour = FALSE) + </a:t>
            </a:r>
          </a:p>
          <a:p>
            <a:pPr lvl="1"/>
            <a:r>
              <a:rPr lang="en-US" altLang="zh-CN" sz="1600" smtClean="0"/>
              <a:t>  scale_x_continuous(limits = c(0,30000))</a:t>
            </a:r>
          </a:p>
          <a:p>
            <a:pPr lvl="1"/>
            <a:r>
              <a:rPr lang="zh-CN" altLang="en-US" sz="1600" smtClean="0"/>
              <a:t>从</a:t>
            </a:r>
            <a:r>
              <a:rPr lang="en-US" altLang="zh-CN" sz="1600" smtClean="0"/>
              <a:t>2D</a:t>
            </a:r>
            <a:r>
              <a:rPr lang="zh-CN" altLang="en-US" sz="1600" smtClean="0"/>
              <a:t>密度图看出</a:t>
            </a:r>
            <a:r>
              <a:rPr lang="en-US" altLang="zh-CN" sz="1600" smtClean="0"/>
              <a:t>,</a:t>
            </a:r>
            <a:r>
              <a:rPr lang="zh-CN" altLang="en-US" sz="1600" smtClean="0"/>
              <a:t>月收入集中在</a:t>
            </a:r>
            <a:r>
              <a:rPr lang="en-US" altLang="zh-CN" sz="1600" smtClean="0"/>
              <a:t>$10000</a:t>
            </a:r>
            <a:r>
              <a:rPr lang="zh-CN" altLang="en-US" sz="1600" smtClean="0"/>
              <a:t>以下</a:t>
            </a:r>
            <a:r>
              <a:rPr lang="en-US" altLang="zh-CN" sz="1600" smtClean="0"/>
              <a:t>,</a:t>
            </a:r>
            <a:r>
              <a:rPr lang="zh-CN" altLang="en-US" sz="1600" smtClean="0"/>
              <a:t>但是没有看到资金价格与月收入有什么明显的关系</a:t>
            </a:r>
            <a:r>
              <a:rPr lang="en-US" altLang="zh-CN" sz="1600" smtClean="0"/>
              <a:t>.</a:t>
            </a:r>
          </a:p>
        </p:txBody>
      </p:sp>
      <p:pic>
        <p:nvPicPr>
          <p:cNvPr id="307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84538"/>
            <a:ext cx="3600450"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探索性数据分析（实例）</a:t>
            </a:r>
          </a:p>
        </p:txBody>
      </p:sp>
      <p:sp>
        <p:nvSpPr>
          <p:cNvPr id="31747" name="内容占位符 2"/>
          <p:cNvSpPr>
            <a:spLocks noGrp="1"/>
          </p:cNvSpPr>
          <p:nvPr>
            <p:ph idx="1"/>
          </p:nvPr>
        </p:nvSpPr>
        <p:spPr>
          <a:xfrm>
            <a:off x="179388" y="1341438"/>
            <a:ext cx="8856662" cy="4679950"/>
          </a:xfrm>
        </p:spPr>
        <p:txBody>
          <a:bodyPr/>
          <a:lstStyle/>
          <a:p>
            <a:r>
              <a:rPr lang="zh-CN" altLang="en-US" sz="2000" smtClean="0"/>
              <a:t>资金价格与消费信用评分的关系</a:t>
            </a:r>
            <a:endParaRPr lang="en-US" altLang="zh-CN" sz="2000" smtClean="0"/>
          </a:p>
          <a:p>
            <a:pPr lvl="1"/>
            <a:r>
              <a:rPr lang="en-US" altLang="zh-CN" sz="1600" smtClean="0"/>
              <a:t>ggplot(aes(CreditScore,BorrowerRate),data = loandata) + </a:t>
            </a:r>
          </a:p>
          <a:p>
            <a:pPr lvl="1"/>
            <a:r>
              <a:rPr lang="en-US" altLang="zh-CN" sz="1600" smtClean="0"/>
              <a:t>  geom_point() +   facet_wrap(~Phase,ncol = 1) + </a:t>
            </a:r>
          </a:p>
          <a:p>
            <a:pPr lvl="1"/>
            <a:r>
              <a:rPr lang="en-US" altLang="zh-CN" sz="1600" smtClean="0"/>
              <a:t>  scale_x_continuous(limits=c(400,900))+   scale_y_continuous(limits=c(0.0,0.4))+</a:t>
            </a:r>
          </a:p>
          <a:p>
            <a:pPr lvl="1"/>
            <a:r>
              <a:rPr lang="en-US" altLang="zh-CN" sz="1600" smtClean="0"/>
              <a:t>  geom_line(stat="summary", fun.y=mean)+</a:t>
            </a:r>
          </a:p>
          <a:p>
            <a:pPr lvl="1"/>
            <a:r>
              <a:rPr lang="en-US" altLang="zh-CN" sz="1600" smtClean="0"/>
              <a:t>  geom_line(stat="summary", fun.y=median,linetype=2,color="red")</a:t>
            </a:r>
          </a:p>
          <a:p>
            <a:pPr lvl="1"/>
            <a:endParaRPr lang="en-US" altLang="zh-CN" sz="16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探索性数据分析（实例）</a:t>
            </a:r>
          </a:p>
        </p:txBody>
      </p:sp>
      <p:sp>
        <p:nvSpPr>
          <p:cNvPr id="32771" name="内容占位符 2"/>
          <p:cNvSpPr>
            <a:spLocks noGrp="1"/>
          </p:cNvSpPr>
          <p:nvPr>
            <p:ph idx="1"/>
          </p:nvPr>
        </p:nvSpPr>
        <p:spPr>
          <a:xfrm>
            <a:off x="179388" y="1341438"/>
            <a:ext cx="8856662" cy="4679950"/>
          </a:xfrm>
        </p:spPr>
        <p:txBody>
          <a:bodyPr/>
          <a:lstStyle/>
          <a:p>
            <a:r>
              <a:rPr lang="zh-CN" altLang="en-US" sz="2000" smtClean="0"/>
              <a:t>资金价格与消费信用评分的关系</a:t>
            </a:r>
          </a:p>
          <a:p>
            <a:pPr lvl="1"/>
            <a:r>
              <a:rPr lang="zh-CN" altLang="en-US" sz="1600" smtClean="0"/>
              <a:t>在</a:t>
            </a:r>
            <a:r>
              <a:rPr lang="en-US" altLang="zh-CN" sz="1600" smtClean="0"/>
              <a:t>2009</a:t>
            </a:r>
            <a:r>
              <a:rPr lang="zh-CN" altLang="en-US" sz="1600" smtClean="0"/>
              <a:t>年前</a:t>
            </a:r>
            <a:r>
              <a:rPr lang="en-US" altLang="zh-CN" sz="1600" smtClean="0"/>
              <a:t>,prosper</a:t>
            </a:r>
            <a:r>
              <a:rPr lang="zh-CN" altLang="en-US" sz="1600" smtClean="0"/>
              <a:t>还借给评分给</a:t>
            </a:r>
            <a:r>
              <a:rPr lang="en-US" altLang="zh-CN" sz="1600" smtClean="0"/>
              <a:t>600</a:t>
            </a:r>
            <a:r>
              <a:rPr lang="zh-CN" altLang="en-US" sz="1600" smtClean="0"/>
              <a:t>分以下的客户</a:t>
            </a:r>
            <a:r>
              <a:rPr lang="en-US" altLang="zh-CN" sz="1600" smtClean="0"/>
              <a:t>,</a:t>
            </a:r>
            <a:r>
              <a:rPr lang="zh-CN" altLang="en-US" sz="1600" smtClean="0"/>
              <a:t>而在</a:t>
            </a:r>
            <a:r>
              <a:rPr lang="en-US" altLang="zh-CN" sz="1600" smtClean="0"/>
              <a:t>2009</a:t>
            </a:r>
            <a:r>
              <a:rPr lang="zh-CN" altLang="en-US" sz="1600" smtClean="0"/>
              <a:t>年之后</a:t>
            </a:r>
            <a:r>
              <a:rPr lang="en-US" altLang="zh-CN" sz="1600" smtClean="0"/>
              <a:t>,640</a:t>
            </a:r>
            <a:r>
              <a:rPr lang="zh-CN" altLang="en-US" sz="1600" smtClean="0"/>
              <a:t>分以下的客户基本没有了</a:t>
            </a:r>
            <a:r>
              <a:rPr lang="en-US" altLang="zh-CN" sz="1600" smtClean="0"/>
              <a:t>,</a:t>
            </a:r>
            <a:r>
              <a:rPr lang="zh-CN" altLang="en-US" sz="1600" smtClean="0"/>
              <a:t>这似乎说明了</a:t>
            </a:r>
            <a:r>
              <a:rPr lang="en-US" altLang="zh-CN" sz="1600" smtClean="0"/>
              <a:t>prosper</a:t>
            </a:r>
            <a:r>
              <a:rPr lang="zh-CN" altLang="en-US" sz="1600" smtClean="0"/>
              <a:t>在</a:t>
            </a:r>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日之后对其信贷模式进行了修改</a:t>
            </a:r>
            <a:r>
              <a:rPr lang="en-US" altLang="zh-CN" sz="1600" smtClean="0"/>
              <a:t>,</a:t>
            </a:r>
            <a:r>
              <a:rPr lang="zh-CN" altLang="en-US" sz="1600" smtClean="0"/>
              <a:t>对</a:t>
            </a:r>
            <a:r>
              <a:rPr lang="en-US" altLang="zh-CN" sz="1600" smtClean="0"/>
              <a:t>600</a:t>
            </a:r>
            <a:r>
              <a:rPr lang="zh-CN" altLang="en-US" sz="1600" smtClean="0"/>
              <a:t>分以下的客户不允许放贷了</a:t>
            </a:r>
            <a:r>
              <a:rPr lang="en-US" altLang="zh-CN" sz="1600" smtClean="0"/>
              <a:t>.</a:t>
            </a:r>
          </a:p>
        </p:txBody>
      </p:sp>
      <p:pic>
        <p:nvPicPr>
          <p:cNvPr id="3277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549525"/>
            <a:ext cx="6554788"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探索性数据分析（实例）</a:t>
            </a:r>
          </a:p>
        </p:txBody>
      </p:sp>
      <p:sp>
        <p:nvSpPr>
          <p:cNvPr id="33795" name="内容占位符 2"/>
          <p:cNvSpPr>
            <a:spLocks noGrp="1"/>
          </p:cNvSpPr>
          <p:nvPr>
            <p:ph idx="1"/>
          </p:nvPr>
        </p:nvSpPr>
        <p:spPr>
          <a:xfrm>
            <a:off x="179388" y="1341438"/>
            <a:ext cx="8856662" cy="4679950"/>
          </a:xfrm>
        </p:spPr>
        <p:txBody>
          <a:bodyPr/>
          <a:lstStyle/>
          <a:p>
            <a:r>
              <a:rPr lang="zh-CN" altLang="en-US" sz="2000" smtClean="0"/>
              <a:t>资金价格与信用评级的关系</a:t>
            </a:r>
            <a:r>
              <a:rPr lang="en-US" altLang="zh-CN" sz="2000" smtClean="0"/>
              <a:t>(</a:t>
            </a:r>
            <a:r>
              <a:rPr lang="zh-CN" altLang="en-US" sz="2000" smtClean="0"/>
              <a:t>以</a:t>
            </a:r>
            <a:r>
              <a:rPr lang="en-US" altLang="zh-CN" sz="2000" smtClean="0"/>
              <a:t>2009</a:t>
            </a:r>
            <a:r>
              <a:rPr lang="zh-CN" altLang="en-US" sz="2000" smtClean="0"/>
              <a:t>年</a:t>
            </a:r>
            <a:r>
              <a:rPr lang="en-US" altLang="zh-CN" sz="2000" smtClean="0"/>
              <a:t>7</a:t>
            </a:r>
            <a:r>
              <a:rPr lang="zh-CN" altLang="en-US" sz="2000" smtClean="0"/>
              <a:t>月</a:t>
            </a:r>
            <a:r>
              <a:rPr lang="en-US" altLang="zh-CN" sz="2000" smtClean="0"/>
              <a:t>1</a:t>
            </a:r>
            <a:r>
              <a:rPr lang="zh-CN" altLang="en-US" sz="2000" smtClean="0"/>
              <a:t>日为时间节点</a:t>
            </a:r>
            <a:r>
              <a:rPr lang="en-US" altLang="zh-CN" sz="2000" smtClean="0"/>
              <a:t>)</a:t>
            </a:r>
          </a:p>
          <a:p>
            <a:pPr lvl="1"/>
            <a:r>
              <a:rPr lang="en-US" altLang="zh-CN" sz="1600" smtClean="0"/>
              <a:t>2009</a:t>
            </a:r>
            <a:r>
              <a:rPr lang="zh-CN" altLang="en-US" sz="1600" smtClean="0"/>
              <a:t>年</a:t>
            </a:r>
            <a:r>
              <a:rPr lang="en-US" altLang="zh-CN" sz="1600" smtClean="0"/>
              <a:t>7</a:t>
            </a:r>
            <a:r>
              <a:rPr lang="zh-CN" altLang="en-US" sz="1600" smtClean="0"/>
              <a:t>月</a:t>
            </a:r>
            <a:r>
              <a:rPr lang="en-US" altLang="zh-CN" sz="1600" smtClean="0"/>
              <a:t>1</a:t>
            </a:r>
            <a:r>
              <a:rPr lang="zh-CN" altLang="en-US" sz="1600" smtClean="0"/>
              <a:t>日前</a:t>
            </a:r>
            <a:r>
              <a:rPr lang="en-US" altLang="zh-CN" sz="1600" smtClean="0"/>
              <a:t>:</a:t>
            </a:r>
          </a:p>
          <a:p>
            <a:pPr lvl="1"/>
            <a:r>
              <a:rPr lang="en-US" altLang="zh-CN" sz="1600" smtClean="0"/>
              <a:t>ggplot(aes(CreditGrade,BorrowerRate),data =subset(loandata,LoanOriginationDate &lt; "2009-07-01")) +</a:t>
            </a:r>
          </a:p>
          <a:p>
            <a:pPr lvl="1"/>
            <a:r>
              <a:rPr lang="en-US" altLang="zh-CN" sz="1600" smtClean="0"/>
              <a:t>  scale_x_discrete(limits = c("HR","E","D","C","B","A","AA")) + </a:t>
            </a:r>
          </a:p>
          <a:p>
            <a:pPr lvl="1"/>
            <a:r>
              <a:rPr lang="en-US" altLang="zh-CN" sz="1600" smtClean="0"/>
              <a:t>  geom_boxplot() +</a:t>
            </a:r>
          </a:p>
          <a:p>
            <a:pPr lvl="1"/>
            <a:r>
              <a:rPr lang="en-US" altLang="zh-CN" sz="1600" smtClean="0"/>
              <a:t>  stat_summary(fun.y = mean,geom = 'point',shape = 4) +</a:t>
            </a:r>
          </a:p>
          <a:p>
            <a:pPr lvl="1"/>
            <a:r>
              <a:rPr lang="en-US" altLang="zh-CN" sz="1600" smtClean="0"/>
              <a:t>  stat_summary(funy = mean,geom = 'smooth',aes(group = 1))</a:t>
            </a:r>
          </a:p>
        </p:txBody>
      </p:sp>
      <p:pic>
        <p:nvPicPr>
          <p:cNvPr id="3379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768725"/>
            <a:ext cx="6942138"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mtClean="0"/>
              <a:t>探索性数据分析（实例）</a:t>
            </a:r>
          </a:p>
        </p:txBody>
      </p:sp>
      <p:sp>
        <p:nvSpPr>
          <p:cNvPr id="35843" name="内容占位符 2"/>
          <p:cNvSpPr>
            <a:spLocks noGrp="1"/>
          </p:cNvSpPr>
          <p:nvPr>
            <p:ph idx="1"/>
          </p:nvPr>
        </p:nvSpPr>
        <p:spPr>
          <a:xfrm>
            <a:off x="179388" y="1341438"/>
            <a:ext cx="8856662" cy="4679950"/>
          </a:xfrm>
        </p:spPr>
        <p:txBody>
          <a:bodyPr/>
          <a:lstStyle/>
          <a:p>
            <a:r>
              <a:rPr lang="zh-CN" altLang="en-US" sz="2000" smtClean="0"/>
              <a:t>资金价格与信用评级的关系</a:t>
            </a:r>
            <a:r>
              <a:rPr lang="en-US" altLang="zh-CN" sz="2000" smtClean="0"/>
              <a:t>(</a:t>
            </a:r>
            <a:r>
              <a:rPr lang="zh-CN" altLang="en-US" sz="2000" smtClean="0"/>
              <a:t>以</a:t>
            </a:r>
            <a:r>
              <a:rPr lang="en-US" altLang="zh-CN" sz="2000" smtClean="0"/>
              <a:t>2009</a:t>
            </a:r>
            <a:r>
              <a:rPr lang="zh-CN" altLang="en-US" sz="2000" smtClean="0"/>
              <a:t>年</a:t>
            </a:r>
            <a:r>
              <a:rPr lang="en-US" altLang="zh-CN" sz="2000" smtClean="0"/>
              <a:t>7</a:t>
            </a:r>
            <a:r>
              <a:rPr lang="zh-CN" altLang="en-US" sz="2000" smtClean="0"/>
              <a:t>月</a:t>
            </a:r>
            <a:r>
              <a:rPr lang="en-US" altLang="zh-CN" sz="2000" smtClean="0"/>
              <a:t>1</a:t>
            </a:r>
            <a:r>
              <a:rPr lang="zh-CN" altLang="en-US" sz="2000" smtClean="0"/>
              <a:t>日为时间节点</a:t>
            </a:r>
            <a:r>
              <a:rPr lang="en-US" altLang="zh-CN" sz="2000" smtClean="0"/>
              <a:t>)</a:t>
            </a:r>
          </a:p>
          <a:p>
            <a:pPr lvl="1"/>
            <a:r>
              <a:rPr lang="en-US" altLang="zh-CN" sz="1600" smtClean="0"/>
              <a:t>2009</a:t>
            </a:r>
            <a:r>
              <a:rPr lang="zh-CN" altLang="en-US" sz="1600" smtClean="0"/>
              <a:t>年</a:t>
            </a:r>
            <a:r>
              <a:rPr lang="en-US" altLang="zh-CN" sz="1600" smtClean="0"/>
              <a:t>7</a:t>
            </a:r>
            <a:r>
              <a:rPr lang="zh-CN" altLang="en-US" sz="1600" smtClean="0"/>
              <a:t>月一日后</a:t>
            </a:r>
            <a:r>
              <a:rPr lang="en-US" altLang="zh-CN" sz="1600" smtClean="0"/>
              <a:t>:</a:t>
            </a:r>
          </a:p>
          <a:p>
            <a:pPr lvl="1"/>
            <a:r>
              <a:rPr lang="en-US" altLang="zh-CN" sz="1600" smtClean="0"/>
              <a:t>ggplot(aes(ProsperRating..Alpha.,BorrowerRate),data =subset(loandata,LoanOriginationDate &gt;= "2009-07-01")) +</a:t>
            </a:r>
          </a:p>
          <a:p>
            <a:pPr lvl="1"/>
            <a:r>
              <a:rPr lang="en-US" altLang="zh-CN" sz="1600" smtClean="0"/>
              <a:t>  scale_x_discrete(limits = c("HR","E","D","C","B","A","AA")) + </a:t>
            </a:r>
          </a:p>
          <a:p>
            <a:pPr lvl="1"/>
            <a:r>
              <a:rPr lang="en-US" altLang="zh-CN" sz="1600" smtClean="0"/>
              <a:t>  geom_boxplot() +</a:t>
            </a:r>
          </a:p>
          <a:p>
            <a:pPr lvl="1"/>
            <a:r>
              <a:rPr lang="en-US" altLang="zh-CN" sz="1600" smtClean="0"/>
              <a:t>  stat_summary(fun.y = mean,geom = 'point',shape = 4) +</a:t>
            </a:r>
          </a:p>
          <a:p>
            <a:pPr lvl="1"/>
            <a:r>
              <a:rPr lang="en-US" altLang="zh-CN" sz="1600" smtClean="0"/>
              <a:t>  stat_summary(fun.y = mean,geom = 'smooth',aes(group = 1))</a:t>
            </a:r>
          </a:p>
          <a:p>
            <a:endParaRPr lang="en-US" altLang="zh-CN" sz="2000" smtClean="0"/>
          </a:p>
        </p:txBody>
      </p:sp>
      <p:pic>
        <p:nvPicPr>
          <p:cNvPr id="3584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005263"/>
            <a:ext cx="610870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探索性数据分析</a:t>
            </a:r>
          </a:p>
        </p:txBody>
      </p:sp>
      <p:sp>
        <p:nvSpPr>
          <p:cNvPr id="6147" name="内容占位符 2"/>
          <p:cNvSpPr>
            <a:spLocks noGrp="1"/>
          </p:cNvSpPr>
          <p:nvPr>
            <p:ph idx="1"/>
          </p:nvPr>
        </p:nvSpPr>
        <p:spPr>
          <a:xfrm>
            <a:off x="250825" y="1341438"/>
            <a:ext cx="8713788" cy="4535487"/>
          </a:xfrm>
        </p:spPr>
        <p:txBody>
          <a:bodyPr/>
          <a:lstStyle/>
          <a:p>
            <a:r>
              <a:rPr lang="zh-CN" altLang="en-US" sz="2400" smtClean="0"/>
              <a:t>探索性数据分析</a:t>
            </a:r>
            <a:r>
              <a:rPr lang="en-US" altLang="zh-CN" sz="2400" smtClean="0"/>
              <a:t>(Exploratory Data Analysis,EDA)</a:t>
            </a:r>
            <a:r>
              <a:rPr lang="zh-CN" altLang="en-US" sz="2400" smtClean="0"/>
              <a:t>是一系列的统计学方法，是指对已有的数据</a:t>
            </a:r>
            <a:r>
              <a:rPr lang="en-US" altLang="zh-CN" sz="2400" smtClean="0"/>
              <a:t>(</a:t>
            </a:r>
            <a:r>
              <a:rPr lang="zh-CN" altLang="en-US" sz="2400" smtClean="0"/>
              <a:t>特别是调查或观察得来的原始数据</a:t>
            </a:r>
            <a:r>
              <a:rPr lang="en-US" altLang="zh-CN" sz="2400" smtClean="0"/>
              <a:t>)</a:t>
            </a:r>
            <a:r>
              <a:rPr lang="zh-CN" altLang="en-US" sz="2400" smtClean="0"/>
              <a:t>在尽量少的先验假定下进行探索，它结合各种统计学的图形把数据以各种形式展现在我们面前，探索数据的结构和规律，目的包括：</a:t>
            </a:r>
          </a:p>
          <a:p>
            <a:pPr lvl="1"/>
            <a:r>
              <a:rPr lang="zh-CN" altLang="en-US" smtClean="0"/>
              <a:t>让你最大程度得到数据的直觉</a:t>
            </a:r>
          </a:p>
          <a:p>
            <a:pPr lvl="1"/>
            <a:r>
              <a:rPr lang="zh-CN" altLang="en-US" smtClean="0"/>
              <a:t>发掘潜在的结构</a:t>
            </a:r>
          </a:p>
          <a:p>
            <a:pPr lvl="1"/>
            <a:r>
              <a:rPr lang="zh-CN" altLang="en-US" smtClean="0"/>
              <a:t>提取重要的变量</a:t>
            </a:r>
          </a:p>
          <a:p>
            <a:pPr lvl="1"/>
            <a:r>
              <a:rPr lang="zh-CN" altLang="en-US" smtClean="0"/>
              <a:t>删除异常值</a:t>
            </a:r>
          </a:p>
          <a:p>
            <a:pPr lvl="1"/>
            <a:r>
              <a:rPr lang="zh-CN" altLang="en-US" smtClean="0"/>
              <a:t>检验潜在的假设</a:t>
            </a:r>
          </a:p>
          <a:p>
            <a:pPr lvl="1"/>
            <a:r>
              <a:rPr lang="zh-CN" altLang="en-US" smtClean="0"/>
              <a:t>建立初步的模型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正态性检验</a:t>
            </a:r>
          </a:p>
        </p:txBody>
      </p:sp>
      <p:sp>
        <p:nvSpPr>
          <p:cNvPr id="3" name="内容占位符 2"/>
          <p:cNvSpPr>
            <a:spLocks noGrp="1"/>
          </p:cNvSpPr>
          <p:nvPr>
            <p:ph idx="1"/>
          </p:nvPr>
        </p:nvSpPr>
        <p:spPr/>
        <p:txBody>
          <a:bodyPr/>
          <a:lstStyle/>
          <a:p>
            <a:pPr>
              <a:defRPr/>
            </a:pPr>
            <a:r>
              <a:rPr lang="en-US" altLang="zh-CN" dirty="0" smtClean="0"/>
              <a:t>QQ</a:t>
            </a:r>
            <a:r>
              <a:rPr lang="zh-CN" altLang="en-US" dirty="0" smtClean="0"/>
              <a:t>图经验判断</a:t>
            </a:r>
            <a:endParaRPr lang="en-US" altLang="zh-CN" dirty="0" smtClean="0"/>
          </a:p>
          <a:p>
            <a:pPr lvl="1">
              <a:defRPr/>
            </a:pPr>
            <a:r>
              <a:rPr lang="en-US" altLang="zh-CN" dirty="0" smtClean="0"/>
              <a:t>weight &lt;-   c(75.0,64.0,47.4,66.9,62.2,62.2,58.7,63.5,66.6,64.0,57.0,69.0,56.9,50.0,72.0)</a:t>
            </a:r>
          </a:p>
          <a:p>
            <a:pPr lvl="1">
              <a:defRPr/>
            </a:pPr>
            <a:r>
              <a:rPr lang="en-US" altLang="zh-CN" dirty="0" err="1" smtClean="0"/>
              <a:t>qqnorm</a:t>
            </a:r>
            <a:r>
              <a:rPr lang="en-US" altLang="zh-CN" dirty="0" smtClean="0"/>
              <a:t>(weight)</a:t>
            </a:r>
          </a:p>
          <a:p>
            <a:pPr lvl="1">
              <a:defRPr/>
            </a:pPr>
            <a:r>
              <a:rPr lang="en-US" altLang="zh-CN" dirty="0" err="1" smtClean="0"/>
              <a:t>qqline</a:t>
            </a:r>
            <a:r>
              <a:rPr lang="en-US" altLang="zh-CN" dirty="0" smtClean="0"/>
              <a:t>(weight)</a:t>
            </a:r>
          </a:p>
          <a:p>
            <a:pPr marL="449262" lvl="1" indent="0">
              <a:buFont typeface="Wingdings" panose="05000000000000000000" pitchFamily="2" charset="2"/>
              <a:buNone/>
              <a:defRPr/>
            </a:pPr>
            <a:r>
              <a:rPr lang="en-US" altLang="zh-CN" dirty="0" smtClean="0"/>
              <a:t># </a:t>
            </a:r>
            <a:r>
              <a:rPr lang="zh-CN" altLang="en-US" dirty="0" smtClean="0"/>
              <a:t>基本在一条直线上，经验</a:t>
            </a:r>
            <a:endParaRPr lang="en-US" altLang="zh-CN" dirty="0" smtClean="0"/>
          </a:p>
          <a:p>
            <a:pPr marL="449262" lvl="1" indent="0">
              <a:buFont typeface="Wingdings" panose="05000000000000000000" pitchFamily="2" charset="2"/>
              <a:buNone/>
              <a:defRPr/>
            </a:pPr>
            <a:r>
              <a:rPr lang="zh-CN" altLang="en-US" dirty="0" smtClean="0"/>
              <a:t>判断符合正态分布。</a:t>
            </a:r>
            <a:endParaRPr lang="zh-CN" altLang="en-US" dirty="0"/>
          </a:p>
        </p:txBody>
      </p:sp>
      <p:pic>
        <p:nvPicPr>
          <p:cNvPr id="3686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3141663"/>
            <a:ext cx="343693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正态性检验</a:t>
            </a:r>
          </a:p>
        </p:txBody>
      </p:sp>
      <p:sp>
        <p:nvSpPr>
          <p:cNvPr id="38915" name="内容占位符 2"/>
          <p:cNvSpPr>
            <a:spLocks noGrp="1"/>
          </p:cNvSpPr>
          <p:nvPr>
            <p:ph idx="1"/>
          </p:nvPr>
        </p:nvSpPr>
        <p:spPr/>
        <p:txBody>
          <a:bodyPr/>
          <a:lstStyle/>
          <a:p>
            <a:r>
              <a:rPr lang="zh-CN" altLang="en-US" smtClean="0"/>
              <a:t>正态</a:t>
            </a:r>
            <a:r>
              <a:rPr lang="en-US" altLang="zh-CN" smtClean="0"/>
              <a:t>QQ</a:t>
            </a:r>
            <a:r>
              <a:rPr lang="zh-CN" altLang="en-US" smtClean="0"/>
              <a:t>图基本原理</a:t>
            </a:r>
          </a:p>
        </p:txBody>
      </p:sp>
      <p:pic>
        <p:nvPicPr>
          <p:cNvPr id="3891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989138"/>
            <a:ext cx="482441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正态性检验</a:t>
            </a:r>
          </a:p>
        </p:txBody>
      </p:sp>
      <p:sp>
        <p:nvSpPr>
          <p:cNvPr id="3" name="内容占位符 2"/>
          <p:cNvSpPr>
            <a:spLocks noGrp="1"/>
          </p:cNvSpPr>
          <p:nvPr>
            <p:ph idx="1"/>
          </p:nvPr>
        </p:nvSpPr>
        <p:spPr>
          <a:xfrm>
            <a:off x="107950" y="1196975"/>
            <a:ext cx="8856663" cy="4968875"/>
          </a:xfrm>
        </p:spPr>
        <p:txBody>
          <a:bodyPr/>
          <a:lstStyle/>
          <a:p>
            <a:pPr>
              <a:defRPr/>
            </a:pPr>
            <a:r>
              <a:rPr lang="zh-CN" altLang="en-US" sz="2400" dirty="0"/>
              <a:t>正态</a:t>
            </a:r>
            <a:r>
              <a:rPr lang="zh-CN" altLang="en-US" sz="2400" dirty="0" smtClean="0"/>
              <a:t>性</a:t>
            </a:r>
            <a:r>
              <a:rPr lang="en-US" altLang="zh-CN" sz="2400" dirty="0" smtClean="0"/>
              <a:t>W</a:t>
            </a:r>
            <a:r>
              <a:rPr lang="zh-CN" altLang="en-US" sz="2400" dirty="0" smtClean="0"/>
              <a:t>检验方法</a:t>
            </a:r>
            <a:endParaRPr lang="en-US" altLang="zh-CN" sz="2400" dirty="0" smtClean="0"/>
          </a:p>
          <a:p>
            <a:pPr lvl="1">
              <a:defRPr/>
            </a:pPr>
            <a:r>
              <a:rPr lang="zh-CN" altLang="en-US" sz="2000" dirty="0" smtClean="0"/>
              <a:t>利用</a:t>
            </a:r>
            <a:r>
              <a:rPr lang="en-US" altLang="zh-CN" sz="2000" dirty="0" smtClean="0"/>
              <a:t>Shapiro-</a:t>
            </a:r>
            <a:r>
              <a:rPr lang="en-US" altLang="zh-CN" sz="2000" dirty="0" err="1" smtClean="0"/>
              <a:t>Wilk</a:t>
            </a:r>
            <a:r>
              <a:rPr lang="en-US" altLang="zh-CN" sz="2000" dirty="0" smtClean="0"/>
              <a:t>(</a:t>
            </a:r>
            <a:r>
              <a:rPr lang="zh-CN" altLang="en-US" sz="2000" dirty="0" smtClean="0"/>
              <a:t>夏皮罗</a:t>
            </a:r>
            <a:r>
              <a:rPr lang="en-US" altLang="zh-CN" sz="2000" dirty="0" smtClean="0"/>
              <a:t>-</a:t>
            </a:r>
            <a:r>
              <a:rPr lang="zh-CN" altLang="en-US" sz="2000" dirty="0" smtClean="0"/>
              <a:t>威尔克</a:t>
            </a:r>
            <a:r>
              <a:rPr lang="en-US" altLang="zh-CN" sz="2000" dirty="0" smtClean="0"/>
              <a:t>)W</a:t>
            </a:r>
            <a:r>
              <a:rPr lang="zh-CN" altLang="en-US" sz="2000" dirty="0" smtClean="0"/>
              <a:t>统计量作正态性检验。</a:t>
            </a:r>
            <a:endParaRPr lang="en-US" altLang="zh-CN" sz="2000" dirty="0" smtClean="0"/>
          </a:p>
          <a:p>
            <a:pPr lvl="1">
              <a:defRPr/>
            </a:pPr>
            <a:r>
              <a:rPr lang="en-US" altLang="zh-CN" sz="2000" dirty="0" smtClean="0"/>
              <a:t>R</a:t>
            </a:r>
            <a:r>
              <a:rPr lang="zh-CN" altLang="en-US" sz="2000" dirty="0" smtClean="0"/>
              <a:t>中，函数</a:t>
            </a:r>
            <a:r>
              <a:rPr lang="en-US" altLang="zh-CN" sz="2000" dirty="0" err="1" smtClean="0"/>
              <a:t>shapiro.test</a:t>
            </a:r>
            <a:r>
              <a:rPr lang="en-US" altLang="zh-CN" sz="2000" dirty="0" smtClean="0"/>
              <a:t>()</a:t>
            </a:r>
            <a:r>
              <a:rPr lang="zh-CN" altLang="en-US" sz="2000" dirty="0" smtClean="0"/>
              <a:t>提供</a:t>
            </a:r>
            <a:r>
              <a:rPr lang="en-US" altLang="zh-CN" sz="2000" dirty="0" smtClean="0"/>
              <a:t>W</a:t>
            </a:r>
            <a:r>
              <a:rPr lang="zh-CN" altLang="en-US" sz="2000" dirty="0" smtClean="0"/>
              <a:t>统计量和相应的</a:t>
            </a:r>
            <a:r>
              <a:rPr lang="en-US" altLang="zh-CN" sz="2000" dirty="0"/>
              <a:t>p</a:t>
            </a:r>
            <a:r>
              <a:rPr lang="zh-CN" altLang="en-US" sz="2000" dirty="0" smtClean="0"/>
              <a:t>值，当</a:t>
            </a:r>
            <a:r>
              <a:rPr lang="en-US" altLang="zh-CN" sz="2000" dirty="0" smtClean="0"/>
              <a:t>p</a:t>
            </a:r>
            <a:r>
              <a:rPr lang="zh-CN" altLang="en-US" sz="2000" dirty="0" smtClean="0"/>
              <a:t>值小于某个显著性水平（例如</a:t>
            </a:r>
            <a:r>
              <a:rPr lang="en-US" altLang="zh-CN" sz="2000" dirty="0" smtClean="0"/>
              <a:t>0.05</a:t>
            </a:r>
            <a:r>
              <a:rPr lang="zh-CN" altLang="en-US" sz="2000" dirty="0" smtClean="0"/>
              <a:t>），则认为样本不是来自正态分布的总体，否则承认样本来自正态分布的总体。</a:t>
            </a:r>
            <a:endParaRPr lang="en-US" altLang="zh-CN" sz="2000" dirty="0" smtClean="0"/>
          </a:p>
          <a:p>
            <a:pPr lvl="1">
              <a:defRPr/>
            </a:pPr>
            <a:r>
              <a:rPr lang="zh-CN" altLang="en-US" sz="2000" dirty="0" smtClean="0"/>
              <a:t>例</a:t>
            </a:r>
            <a:r>
              <a:rPr lang="en-US" altLang="zh-CN" sz="2000" dirty="0" smtClean="0"/>
              <a:t>: </a:t>
            </a:r>
            <a:r>
              <a:rPr lang="zh-CN" altLang="en-US" sz="2000" dirty="0" smtClean="0"/>
              <a:t>评估</a:t>
            </a:r>
            <a:r>
              <a:rPr lang="en-US" altLang="zh-CN" sz="2000" dirty="0" smtClean="0"/>
              <a:t>15</a:t>
            </a:r>
            <a:r>
              <a:rPr lang="zh-CN" altLang="en-US" sz="2000" dirty="0" smtClean="0"/>
              <a:t>名学生的体重是否符合正态分布</a:t>
            </a:r>
            <a:endParaRPr lang="en-US" altLang="zh-CN" sz="2000" dirty="0" smtClean="0"/>
          </a:p>
          <a:p>
            <a:pPr marL="449262" lvl="1" indent="0">
              <a:buFont typeface="Wingdings" panose="05000000000000000000" pitchFamily="2" charset="2"/>
              <a:buNone/>
              <a:defRPr/>
            </a:pPr>
            <a:r>
              <a:rPr lang="en-US" altLang="zh-CN" sz="2000" dirty="0" smtClean="0"/>
              <a:t>weight &lt;-   c(75.0,64.0,47.4,66.9,62.2,62.2,58.7,63.5,66.6,64.0,57.0,69.0,56.9,50.0,72.0)</a:t>
            </a:r>
          </a:p>
          <a:p>
            <a:pPr marL="449262" lvl="1" indent="0">
              <a:buFont typeface="Wingdings" panose="05000000000000000000" pitchFamily="2" charset="2"/>
              <a:buNone/>
              <a:defRPr/>
            </a:pPr>
            <a:r>
              <a:rPr lang="en-US" altLang="zh-CN" sz="2000" dirty="0" err="1" smtClean="0"/>
              <a:t>shapiro.test</a:t>
            </a:r>
            <a:r>
              <a:rPr lang="en-US" altLang="zh-CN" sz="2000" dirty="0" smtClean="0"/>
              <a:t>(weight)</a:t>
            </a:r>
          </a:p>
          <a:p>
            <a:pPr marL="449262" lvl="1" indent="0">
              <a:buFont typeface="Wingdings" panose="05000000000000000000" pitchFamily="2" charset="2"/>
              <a:buNone/>
              <a:defRPr/>
            </a:pPr>
            <a:r>
              <a:rPr lang="en-US" altLang="zh-CN" sz="2000" dirty="0" smtClean="0"/>
              <a:t># p</a:t>
            </a:r>
            <a:r>
              <a:rPr lang="zh-CN" altLang="en-US" sz="2000" dirty="0" smtClean="0"/>
              <a:t>值</a:t>
            </a:r>
            <a:r>
              <a:rPr lang="en-US" altLang="zh-CN" sz="2000" dirty="0" smtClean="0"/>
              <a:t>&gt;0.05</a:t>
            </a:r>
            <a:r>
              <a:rPr lang="zh-CN" altLang="en-US" sz="2000" dirty="0" smtClean="0"/>
              <a:t>，符合正态分布</a:t>
            </a:r>
            <a:endParaRPr lang="en-US" altLang="zh-CN" sz="2000" dirty="0" smtClean="0"/>
          </a:p>
          <a:p>
            <a:pPr marL="449262" lvl="1" indent="0">
              <a:buFont typeface="Wingdings" panose="05000000000000000000" pitchFamily="2" charset="2"/>
              <a:buNone/>
              <a:defRPr/>
            </a:pPr>
            <a:endParaRPr lang="en-US" altLang="zh-CN" sz="2000" dirty="0" smtClean="0"/>
          </a:p>
          <a:p>
            <a:pPr marL="449262" lvl="1" indent="0">
              <a:buFont typeface="Wingdings" panose="05000000000000000000" pitchFamily="2" charset="2"/>
              <a:buNone/>
              <a:defRPr/>
            </a:pPr>
            <a:r>
              <a:rPr lang="en-US" altLang="zh-CN" sz="2000" dirty="0" smtClean="0"/>
              <a:t>test &lt;- </a:t>
            </a:r>
            <a:r>
              <a:rPr lang="en-US" altLang="zh-CN" sz="2000" dirty="0" err="1" smtClean="0"/>
              <a:t>runif</a:t>
            </a:r>
            <a:r>
              <a:rPr lang="en-US" altLang="zh-CN" sz="2000" dirty="0" smtClean="0"/>
              <a:t>(100,min=2,max=4)</a:t>
            </a:r>
          </a:p>
          <a:p>
            <a:pPr marL="449262" lvl="1" indent="0">
              <a:buFont typeface="Wingdings" panose="05000000000000000000" pitchFamily="2" charset="2"/>
              <a:buNone/>
              <a:defRPr/>
            </a:pPr>
            <a:r>
              <a:rPr lang="en-US" altLang="zh-CN" sz="2000" dirty="0" err="1" smtClean="0"/>
              <a:t>shapiro.test</a:t>
            </a:r>
            <a:r>
              <a:rPr lang="en-US" altLang="zh-CN" sz="2000" dirty="0" smtClean="0"/>
              <a:t>(test)</a:t>
            </a:r>
          </a:p>
          <a:p>
            <a:pPr marL="449262" lvl="1" indent="0">
              <a:buFont typeface="Wingdings" panose="05000000000000000000" pitchFamily="2" charset="2"/>
              <a:buNone/>
              <a:defRPr/>
            </a:pPr>
            <a:endParaRPr lang="en-US" altLang="zh-CN" sz="2000" dirty="0" smtClean="0"/>
          </a:p>
        </p:txBody>
      </p:sp>
      <p:pic>
        <p:nvPicPr>
          <p:cNvPr id="3994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292600"/>
            <a:ext cx="38227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基于统计学的数据分析方法</a:t>
            </a:r>
          </a:p>
        </p:txBody>
      </p:sp>
      <p:sp>
        <p:nvSpPr>
          <p:cNvPr id="41987" name="内容占位符 2"/>
          <p:cNvSpPr>
            <a:spLocks noGrp="1"/>
          </p:cNvSpPr>
          <p:nvPr>
            <p:ph idx="1"/>
          </p:nvPr>
        </p:nvSpPr>
        <p:spPr/>
        <p:txBody>
          <a:bodyPr/>
          <a:lstStyle/>
          <a:p>
            <a:r>
              <a:rPr lang="zh-CN" altLang="en-US" smtClean="0"/>
              <a:t>数据分析的主要目的之一是获得研究对象的总体的数据特征。</a:t>
            </a:r>
            <a:endParaRPr lang="en-US" altLang="zh-CN" smtClean="0"/>
          </a:p>
          <a:p>
            <a:r>
              <a:rPr lang="zh-CN" altLang="en-US" smtClean="0"/>
              <a:t>但是现实世界中研究问题的总体往往很难获得。</a:t>
            </a:r>
            <a:endParaRPr lang="en-US" altLang="zh-CN" smtClean="0"/>
          </a:p>
          <a:p>
            <a:pPr lvl="1"/>
            <a:r>
              <a:rPr lang="zh-CN" altLang="en-US" smtClean="0"/>
              <a:t>我们不可能用总体来做试验，各方面的条件不许可我们这样做，也没有必要这样做</a:t>
            </a:r>
          </a:p>
          <a:p>
            <a:pPr lvl="1"/>
            <a:r>
              <a:rPr lang="zh-CN" altLang="en-US" smtClean="0"/>
              <a:t>我们只能用样本来做试验，且由于时间、经费、人力等因素的限制，一般同一个试验只能做一次，通过一次试验就希望能得到一个比较可靠的结果</a:t>
            </a:r>
          </a:p>
          <a:p>
            <a:pPr lvl="1"/>
            <a:endParaRPr lang="zh-CN"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基于统计学的数据分析方法</a:t>
            </a:r>
          </a:p>
        </p:txBody>
      </p:sp>
      <p:sp>
        <p:nvSpPr>
          <p:cNvPr id="43011" name="内容占位符 2"/>
          <p:cNvSpPr>
            <a:spLocks noGrp="1"/>
          </p:cNvSpPr>
          <p:nvPr>
            <p:ph idx="1"/>
          </p:nvPr>
        </p:nvSpPr>
        <p:spPr>
          <a:xfrm>
            <a:off x="179388" y="1341438"/>
            <a:ext cx="8856662" cy="4535487"/>
          </a:xfrm>
        </p:spPr>
        <p:txBody>
          <a:bodyPr/>
          <a:lstStyle/>
          <a:p>
            <a:r>
              <a:rPr lang="zh-CN" altLang="en-US" sz="2400" smtClean="0"/>
              <a:t>统计推断（</a:t>
            </a:r>
            <a:r>
              <a:rPr lang="en-US" altLang="zh-CN" sz="2400" smtClean="0"/>
              <a:t>statistical inference</a:t>
            </a:r>
            <a:r>
              <a:rPr lang="zh-CN" altLang="en-US" sz="2400" smtClean="0"/>
              <a:t>）</a:t>
            </a:r>
            <a:endParaRPr lang="en-US" altLang="zh-CN" sz="2400" smtClean="0"/>
          </a:p>
          <a:p>
            <a:pPr lvl="1"/>
            <a:r>
              <a:rPr lang="zh-CN" altLang="en-US" sz="2000" smtClean="0"/>
              <a:t>就是根据统计量的分布和概率理论，由样本统计量来推断总体的参数，或者说是根据样本和假定模型对总体作出的以概率形式表述的推断。</a:t>
            </a:r>
          </a:p>
          <a:p>
            <a:pPr lvl="1"/>
            <a:r>
              <a:rPr lang="zh-CN" altLang="en-US" sz="2000" smtClean="0"/>
              <a:t>实际工作中，一次试验或一次调查所获得的数据资料，通常是一个样本的结果，而我们真正需要知道的是抽取样本的总体特征</a:t>
            </a:r>
          </a:p>
          <a:p>
            <a:pPr lvl="1"/>
            <a:r>
              <a:rPr lang="zh-CN" altLang="en-US" sz="2000" smtClean="0"/>
              <a:t>即：统计分析的结论是针对总体参数而言的，因此，统计推断是科研工作中一个十分重要的工具，对试验设计也有很大的指导意义</a:t>
            </a:r>
          </a:p>
          <a:p>
            <a:endParaRPr lang="en-US" altLang="zh-CN" sz="2400" smtClean="0"/>
          </a:p>
          <a:p>
            <a:r>
              <a:rPr lang="zh-CN" altLang="en-US" sz="2400" smtClean="0"/>
              <a:t>统计推断方法</a:t>
            </a:r>
          </a:p>
          <a:p>
            <a:pPr lvl="1"/>
            <a:r>
              <a:rPr lang="zh-CN" altLang="en-US" sz="2000" smtClean="0"/>
              <a:t>统计假设检验（</a:t>
            </a:r>
            <a:r>
              <a:rPr lang="en-US" altLang="zh-CN" sz="2000" smtClean="0"/>
              <a:t>hypothesis test</a:t>
            </a:r>
            <a:r>
              <a:rPr lang="zh-CN" altLang="en-US" sz="2000" smtClean="0"/>
              <a:t>）</a:t>
            </a:r>
          </a:p>
          <a:p>
            <a:pPr lvl="1"/>
            <a:r>
              <a:rPr lang="zh-CN" altLang="en-US" sz="2000" smtClean="0"/>
              <a:t>参数估计（</a:t>
            </a:r>
            <a:r>
              <a:rPr lang="en-US" altLang="zh-CN" sz="2000" smtClean="0"/>
              <a:t>parametric estimation</a:t>
            </a:r>
            <a:r>
              <a:rPr lang="zh-CN" altLang="en-US" sz="2000" smtClean="0"/>
              <a:t>）</a:t>
            </a:r>
            <a:endParaRPr lang="en-US" altLang="zh-CN" sz="2000" smtClean="0"/>
          </a:p>
          <a:p>
            <a:pPr lvl="2"/>
            <a:r>
              <a:rPr lang="zh-CN" altLang="en-US" sz="1800" smtClean="0"/>
              <a:t>参数的点估计（</a:t>
            </a:r>
            <a:r>
              <a:rPr lang="en-US" altLang="zh-CN" sz="1800" smtClean="0"/>
              <a:t>point estimation</a:t>
            </a:r>
            <a:r>
              <a:rPr lang="zh-CN" altLang="en-US" sz="1800" smtClean="0"/>
              <a:t>）</a:t>
            </a:r>
          </a:p>
          <a:p>
            <a:pPr lvl="2"/>
            <a:r>
              <a:rPr lang="zh-CN" altLang="en-US" sz="1800" smtClean="0"/>
              <a:t>参数的区间估计（</a:t>
            </a:r>
            <a:r>
              <a:rPr lang="en-US" altLang="zh-CN" sz="1800" smtClean="0"/>
              <a:t>interval estimation</a:t>
            </a:r>
            <a:r>
              <a:rPr lang="zh-CN" altLang="en-US" sz="1800" smtClean="0"/>
              <a:t>）</a:t>
            </a:r>
          </a:p>
          <a:p>
            <a:pPr lvl="2"/>
            <a:endParaRPr lang="zh-CN" altLang="en-US" sz="1800" smtClean="0"/>
          </a:p>
          <a:p>
            <a:endParaRPr lang="zh-CN" altLang="en-US" sz="24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假设检验</a:t>
            </a:r>
          </a:p>
        </p:txBody>
      </p:sp>
      <p:sp>
        <p:nvSpPr>
          <p:cNvPr id="44035" name="内容占位符 2"/>
          <p:cNvSpPr>
            <a:spLocks noGrp="1"/>
          </p:cNvSpPr>
          <p:nvPr>
            <p:ph idx="1"/>
          </p:nvPr>
        </p:nvSpPr>
        <p:spPr/>
        <p:txBody>
          <a:bodyPr/>
          <a:lstStyle/>
          <a:p>
            <a:r>
              <a:rPr lang="zh-CN" altLang="en-US" smtClean="0"/>
              <a:t>基本思想</a:t>
            </a:r>
            <a:endParaRPr lang="en-US" altLang="zh-CN" smtClean="0"/>
          </a:p>
          <a:p>
            <a:pPr lvl="1"/>
            <a:r>
              <a:rPr lang="zh-CN" altLang="en-US" smtClean="0"/>
              <a:t>对未知的或不完全知道的总体参数提出一些假设（ </a:t>
            </a:r>
            <a:r>
              <a:rPr lang="en-US" altLang="zh-CN" smtClean="0"/>
              <a:t>hypothesis</a:t>
            </a:r>
            <a:r>
              <a:rPr lang="zh-CN" altLang="en-US" smtClean="0"/>
              <a:t>，这些假设通常构成完全事件系），然后在某一基本假设的基础上，计算样本的统计量，并分析这一统计量的分布规律，最后根据这一统计量作出在一定概率意义下应当接受何种假设的结论。</a:t>
            </a:r>
            <a:endParaRPr lang="en-US" altLang="zh-CN"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小概率事件实际不可能性原理</a:t>
            </a:r>
          </a:p>
        </p:txBody>
      </p:sp>
      <p:sp>
        <p:nvSpPr>
          <p:cNvPr id="45059" name="内容占位符 2"/>
          <p:cNvSpPr>
            <a:spLocks noGrp="1"/>
          </p:cNvSpPr>
          <p:nvPr>
            <p:ph idx="1"/>
          </p:nvPr>
        </p:nvSpPr>
        <p:spPr/>
        <p:txBody>
          <a:bodyPr/>
          <a:lstStyle/>
          <a:p>
            <a:r>
              <a:rPr lang="zh-CN" altLang="en-US" smtClean="0"/>
              <a:t>假设检验所依据的基本原理是小概率原理。</a:t>
            </a:r>
          </a:p>
          <a:p>
            <a:r>
              <a:rPr lang="zh-CN" altLang="en-US" smtClean="0"/>
              <a:t>什么是小概率？</a:t>
            </a:r>
          </a:p>
          <a:p>
            <a:r>
              <a:rPr lang="zh-CN" altLang="en-US" smtClean="0"/>
              <a:t>概率是</a:t>
            </a:r>
            <a:r>
              <a:rPr lang="en-US" altLang="zh-CN" smtClean="0"/>
              <a:t>0</a:t>
            </a:r>
            <a:r>
              <a:rPr lang="zh-CN" altLang="en-US" smtClean="0"/>
              <a:t>～</a:t>
            </a:r>
            <a:r>
              <a:rPr lang="en-US" altLang="zh-CN" smtClean="0"/>
              <a:t>1</a:t>
            </a:r>
            <a:r>
              <a:rPr lang="zh-CN" altLang="en-US" smtClean="0"/>
              <a:t>之间的一个数，因此小概率就是接近</a:t>
            </a:r>
            <a:r>
              <a:rPr lang="en-US" altLang="zh-CN" smtClean="0"/>
              <a:t>0</a:t>
            </a:r>
            <a:r>
              <a:rPr lang="zh-CN" altLang="en-US" smtClean="0"/>
              <a:t>的一个数</a:t>
            </a:r>
          </a:p>
          <a:p>
            <a:r>
              <a:rPr lang="zh-CN" altLang="en-US" smtClean="0"/>
              <a:t>著名的英国统计家</a:t>
            </a:r>
            <a:r>
              <a:rPr lang="en-US" altLang="zh-CN" smtClean="0"/>
              <a:t>Ronald Fisher </a:t>
            </a:r>
            <a:r>
              <a:rPr lang="zh-CN" altLang="en-US" smtClean="0"/>
              <a:t>把</a:t>
            </a:r>
            <a:r>
              <a:rPr lang="en-US" altLang="zh-CN" smtClean="0"/>
              <a:t>20</a:t>
            </a:r>
            <a:r>
              <a:rPr lang="zh-CN" altLang="en-US" smtClean="0"/>
              <a:t>分之</a:t>
            </a:r>
            <a:r>
              <a:rPr lang="en-US" altLang="zh-CN" smtClean="0"/>
              <a:t>1</a:t>
            </a:r>
            <a:r>
              <a:rPr lang="zh-CN" altLang="en-US" smtClean="0"/>
              <a:t>作为标准，也就是</a:t>
            </a:r>
            <a:r>
              <a:rPr lang="en-US" altLang="zh-CN" smtClean="0"/>
              <a:t>0.05</a:t>
            </a:r>
            <a:r>
              <a:rPr lang="zh-CN" altLang="en-US" smtClean="0"/>
              <a:t>，从此</a:t>
            </a:r>
            <a:r>
              <a:rPr lang="en-US" altLang="zh-CN" smtClean="0"/>
              <a:t>0.05</a:t>
            </a:r>
            <a:r>
              <a:rPr lang="zh-CN" altLang="en-US" smtClean="0"/>
              <a:t>或比</a:t>
            </a:r>
            <a:r>
              <a:rPr lang="en-US" altLang="zh-CN" smtClean="0"/>
              <a:t>0.05</a:t>
            </a:r>
            <a:r>
              <a:rPr lang="zh-CN" altLang="en-US" smtClean="0"/>
              <a:t>小的概率都被认为是小概率</a:t>
            </a:r>
          </a:p>
          <a:p>
            <a:r>
              <a:rPr lang="en-US" altLang="zh-CN" smtClean="0"/>
              <a:t>Fisher</a:t>
            </a:r>
            <a:r>
              <a:rPr lang="zh-CN" altLang="en-US" smtClean="0"/>
              <a:t>没有任何深奥的理由解释他为什么选择</a:t>
            </a:r>
            <a:r>
              <a:rPr lang="en-US" altLang="zh-CN" smtClean="0"/>
              <a:t>0.05</a:t>
            </a:r>
            <a:r>
              <a:rPr lang="zh-CN" altLang="en-US" smtClean="0"/>
              <a:t>，只是说他忽然想起来的</a:t>
            </a:r>
          </a:p>
          <a:p>
            <a:endParaRPr lang="zh-CN"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小概率事件实际不可能性原理</a:t>
            </a:r>
          </a:p>
        </p:txBody>
      </p:sp>
      <p:sp>
        <p:nvSpPr>
          <p:cNvPr id="46083" name="内容占位符 2"/>
          <p:cNvSpPr>
            <a:spLocks noGrp="1"/>
          </p:cNvSpPr>
          <p:nvPr>
            <p:ph idx="1"/>
          </p:nvPr>
        </p:nvSpPr>
        <p:spPr/>
        <p:txBody>
          <a:bodyPr/>
          <a:lstStyle/>
          <a:p>
            <a:r>
              <a:rPr lang="zh-CN" altLang="en-US" smtClean="0"/>
              <a:t>小概率原理</a:t>
            </a:r>
            <a:r>
              <a:rPr lang="en-US" altLang="zh-CN" smtClean="0"/>
              <a:t>——</a:t>
            </a:r>
            <a:r>
              <a:rPr lang="zh-CN" altLang="en-US" smtClean="0"/>
              <a:t>发生概率很小的随机事件（小概率事件）在一次实验中几乎是不可能发生的。</a:t>
            </a:r>
          </a:p>
          <a:p>
            <a:r>
              <a:rPr lang="zh-CN" altLang="en-US" smtClean="0"/>
              <a:t>根据这一原理，可以先假设总体参数的某项取值为真，也就是假设其发生的可能性很大，然后抽取一个样本进行观察，如果样本信息显示出现了与事先假设相反的结果且与原假设差别很大，则说明原来假定的小概率事件在一次实验中发生了，这是一个违背小概率原理的不合理现象，因此有理由怀疑和拒绝原假设；否则不能拒绝原假设。</a:t>
            </a:r>
          </a:p>
          <a:p>
            <a:r>
              <a:rPr lang="zh-CN" altLang="en-US" smtClean="0"/>
              <a:t>检验中使用的小概率是检验前人为指定的。</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小概率事件实际不可能性原理</a:t>
            </a:r>
          </a:p>
        </p:txBody>
      </p:sp>
      <p:sp>
        <p:nvSpPr>
          <p:cNvPr id="47107" name="内容占位符 2"/>
          <p:cNvSpPr>
            <a:spLocks noGrp="1"/>
          </p:cNvSpPr>
          <p:nvPr>
            <p:ph idx="1"/>
          </p:nvPr>
        </p:nvSpPr>
        <p:spPr>
          <a:xfrm>
            <a:off x="468313" y="1196975"/>
            <a:ext cx="8142287" cy="4679950"/>
          </a:xfrm>
        </p:spPr>
        <p:txBody>
          <a:bodyPr/>
          <a:lstStyle/>
          <a:p>
            <a:r>
              <a:rPr lang="zh-CN" altLang="en-US" smtClean="0"/>
              <a:t>某工厂质检部门规定该厂产品次品率不超过</a:t>
            </a:r>
            <a:r>
              <a:rPr lang="en-US" altLang="zh-CN" smtClean="0"/>
              <a:t>4</a:t>
            </a:r>
            <a:r>
              <a:rPr lang="zh-CN" altLang="en-US" smtClean="0"/>
              <a:t>％方能出厂。今从</a:t>
            </a:r>
            <a:r>
              <a:rPr lang="en-US" altLang="zh-CN" smtClean="0"/>
              <a:t>1000</a:t>
            </a:r>
            <a:r>
              <a:rPr lang="zh-CN" altLang="en-US" smtClean="0"/>
              <a:t>件产品中抽出</a:t>
            </a:r>
            <a:r>
              <a:rPr lang="en-US" altLang="zh-CN" smtClean="0"/>
              <a:t>10</a:t>
            </a:r>
            <a:r>
              <a:rPr lang="zh-CN" altLang="en-US" smtClean="0"/>
              <a:t>件，经检验有</a:t>
            </a:r>
            <a:r>
              <a:rPr lang="en-US" altLang="zh-CN" smtClean="0"/>
              <a:t>4</a:t>
            </a:r>
            <a:r>
              <a:rPr lang="zh-CN" altLang="en-US" smtClean="0"/>
              <a:t>件次品，问这批产品是否能出厂</a:t>
            </a:r>
            <a:r>
              <a:rPr lang="en-US" altLang="zh-CN" smtClean="0"/>
              <a:t>?</a:t>
            </a:r>
          </a:p>
          <a:p>
            <a:r>
              <a:rPr lang="en-US" altLang="zh-CN" smtClean="0"/>
              <a:t> </a:t>
            </a:r>
            <a:r>
              <a:rPr lang="zh-CN" altLang="en-US" smtClean="0"/>
              <a:t>如果假设这批产品的次品率</a:t>
            </a:r>
            <a:r>
              <a:rPr lang="en-US" altLang="zh-CN" smtClean="0"/>
              <a:t>P≤4</a:t>
            </a:r>
            <a:r>
              <a:rPr lang="zh-CN" altLang="en-US" smtClean="0"/>
              <a:t>％，则可计算事件“抽</a:t>
            </a:r>
            <a:r>
              <a:rPr lang="en-US" altLang="zh-CN" smtClean="0"/>
              <a:t>10</a:t>
            </a:r>
            <a:r>
              <a:rPr lang="zh-CN" altLang="en-US" smtClean="0"/>
              <a:t>件产品有</a:t>
            </a:r>
            <a:r>
              <a:rPr lang="en-US" altLang="zh-CN" smtClean="0"/>
              <a:t>4</a:t>
            </a:r>
            <a:r>
              <a:rPr lang="zh-CN" altLang="en-US" smtClean="0"/>
              <a:t>件次品”的出现概率为：</a:t>
            </a:r>
          </a:p>
          <a:p>
            <a:endParaRPr lang="zh-CN" altLang="en-US" smtClean="0"/>
          </a:p>
          <a:p>
            <a:r>
              <a:rPr lang="zh-CN" altLang="en-US" smtClean="0"/>
              <a:t>  可见，概率是相当小的，</a:t>
            </a:r>
            <a:r>
              <a:rPr lang="en-US" altLang="zh-CN" smtClean="0"/>
              <a:t>1</a:t>
            </a:r>
            <a:r>
              <a:rPr lang="zh-CN" altLang="en-US" smtClean="0"/>
              <a:t>万次实验中可能出现</a:t>
            </a:r>
            <a:r>
              <a:rPr lang="en-US" altLang="zh-CN" smtClean="0"/>
              <a:t>4</a:t>
            </a:r>
            <a:r>
              <a:rPr lang="zh-CN" altLang="en-US" smtClean="0"/>
              <a:t>次，然而概率如此小的事件，在一次实验中居然发生了，这是不合理的，而不合理的根源在于假设次品率</a:t>
            </a:r>
            <a:r>
              <a:rPr lang="en-US" altLang="zh-CN" smtClean="0"/>
              <a:t>P≤4</a:t>
            </a:r>
            <a:r>
              <a:rPr lang="zh-CN" altLang="en-US" smtClean="0"/>
              <a:t>％ ，因而认为假设次品率</a:t>
            </a:r>
            <a:r>
              <a:rPr lang="en-US" altLang="zh-CN" smtClean="0"/>
              <a:t>P≤4</a:t>
            </a:r>
            <a:r>
              <a:rPr lang="zh-CN" altLang="en-US" smtClean="0"/>
              <a:t>％是不能成立的，故按质检部门的规定，这批产品不能出厂。</a:t>
            </a:r>
          </a:p>
          <a:p>
            <a:endParaRPr lang="zh-CN" altLang="en-US" smtClean="0"/>
          </a:p>
        </p:txBody>
      </p:sp>
      <p:graphicFrame>
        <p:nvGraphicFramePr>
          <p:cNvPr id="47108" name="Object 4"/>
          <p:cNvGraphicFramePr>
            <a:graphicFrameLocks noChangeAspect="1"/>
          </p:cNvGraphicFramePr>
          <p:nvPr/>
        </p:nvGraphicFramePr>
        <p:xfrm>
          <a:off x="1185863" y="3429000"/>
          <a:ext cx="6705600" cy="654050"/>
        </p:xfrm>
        <a:graphic>
          <a:graphicData uri="http://schemas.openxmlformats.org/presentationml/2006/ole">
            <mc:AlternateContent xmlns:mc="http://schemas.openxmlformats.org/markup-compatibility/2006">
              <mc:Choice xmlns:v="urn:schemas-microsoft-com:vml" Requires="v">
                <p:oleObj spid="_x0000_s47130" name="Equation" r:id="rId3" imgW="2443320" imgH="228960" progId="Equation.3">
                  <p:embed/>
                </p:oleObj>
              </mc:Choice>
              <mc:Fallback>
                <p:oleObj name="Equation" r:id="rId3" imgW="2443320" imgH="228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3429000"/>
                        <a:ext cx="6705600" cy="654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显著性检验</a:t>
            </a:r>
          </a:p>
        </p:txBody>
      </p:sp>
      <p:sp>
        <p:nvSpPr>
          <p:cNvPr id="48131" name="内容占位符 2"/>
          <p:cNvSpPr>
            <a:spLocks noGrp="1"/>
          </p:cNvSpPr>
          <p:nvPr>
            <p:ph idx="1"/>
          </p:nvPr>
        </p:nvSpPr>
        <p:spPr/>
        <p:txBody>
          <a:bodyPr/>
          <a:lstStyle/>
          <a:p>
            <a:r>
              <a:rPr lang="zh-CN" altLang="en-US" smtClean="0"/>
              <a:t>统计假设检验</a:t>
            </a:r>
            <a:r>
              <a:rPr lang="en-US" altLang="zh-CN" smtClean="0"/>
              <a:t>——</a:t>
            </a:r>
            <a:r>
              <a:rPr lang="zh-CN" altLang="en-US" smtClean="0"/>
              <a:t>显著性检验</a:t>
            </a:r>
            <a:endParaRPr lang="en-US" altLang="zh-CN" smtClean="0"/>
          </a:p>
          <a:p>
            <a:pPr lvl="1"/>
            <a:r>
              <a:rPr lang="zh-CN" altLang="en-US" smtClean="0"/>
              <a:t>假 设 检 验 又叫 显著性 检验 （</a:t>
            </a:r>
            <a:r>
              <a:rPr lang="en-US" altLang="zh-CN" smtClean="0"/>
              <a:t>test of significance</a:t>
            </a:r>
            <a:r>
              <a:rPr lang="zh-CN" altLang="en-US" smtClean="0"/>
              <a:t>）。显著性检验的方法很多 ，常用的有</a:t>
            </a:r>
            <a:r>
              <a:rPr lang="en-US" altLang="zh-CN" smtClean="0"/>
              <a:t>t</a:t>
            </a:r>
            <a:r>
              <a:rPr lang="zh-CN" altLang="en-US" smtClean="0"/>
              <a:t>检验、</a:t>
            </a:r>
            <a:r>
              <a:rPr lang="en-US" altLang="zh-CN" smtClean="0"/>
              <a:t>F</a:t>
            </a:r>
            <a:r>
              <a:rPr lang="zh-CN" altLang="en-US" smtClean="0"/>
              <a:t>检验和</a:t>
            </a:r>
            <a:r>
              <a:rPr lang="zh-CN" altLang="en-US" b="1" i="1" smtClean="0">
                <a:sym typeface="Symbol" panose="05050102010706020507" pitchFamily="18" charset="2"/>
              </a:rPr>
              <a:t></a:t>
            </a:r>
            <a:r>
              <a:rPr lang="en-US" altLang="zh-CN" sz="1800" b="1" baseline="30000" smtClean="0"/>
              <a:t>2</a:t>
            </a:r>
            <a:r>
              <a:rPr lang="zh-CN" altLang="en-US" smtClean="0"/>
              <a:t>检验等。尽管这些检验方法的用途及使用条件不同，但其检验的基本原理是相同的。</a:t>
            </a:r>
            <a:endParaRPr lang="en-US" altLang="zh-CN" smtClean="0"/>
          </a:p>
          <a:p>
            <a:endParaRPr lang="en-US" altLang="zh-CN" smtClean="0"/>
          </a:p>
          <a:p>
            <a:r>
              <a:rPr lang="zh-CN" altLang="en-US" smtClean="0"/>
              <a:t>主要方法</a:t>
            </a:r>
            <a:endParaRPr lang="en-US" altLang="zh-CN" smtClean="0"/>
          </a:p>
          <a:p>
            <a:pPr lvl="1"/>
            <a:r>
              <a:rPr lang="zh-CN" altLang="en-US" smtClean="0"/>
              <a:t>参数检验</a:t>
            </a:r>
            <a:endParaRPr lang="en-US" altLang="zh-CN" smtClean="0"/>
          </a:p>
          <a:p>
            <a:pPr lvl="1"/>
            <a:r>
              <a:rPr lang="zh-CN" altLang="en-US" smtClean="0"/>
              <a:t>非参数检验</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探索性数据分析</a:t>
            </a:r>
          </a:p>
        </p:txBody>
      </p:sp>
      <p:sp>
        <p:nvSpPr>
          <p:cNvPr id="7171" name="内容占位符 2"/>
          <p:cNvSpPr>
            <a:spLocks noGrp="1"/>
          </p:cNvSpPr>
          <p:nvPr>
            <p:ph idx="1"/>
          </p:nvPr>
        </p:nvSpPr>
        <p:spPr/>
        <p:txBody>
          <a:bodyPr/>
          <a:lstStyle/>
          <a:p>
            <a:r>
              <a:rPr lang="zh-CN" altLang="en-US" sz="3600" smtClean="0"/>
              <a:t>常见方法</a:t>
            </a:r>
          </a:p>
          <a:p>
            <a:pPr lvl="1"/>
            <a:r>
              <a:rPr lang="zh-CN" altLang="en-US" sz="3200" smtClean="0"/>
              <a:t>统计量，如均值、方差、根方差、协方差、峰度、偏度、相关系数等</a:t>
            </a:r>
          </a:p>
          <a:p>
            <a:pPr lvl="1"/>
            <a:r>
              <a:rPr lang="zh-CN" altLang="en-US" sz="3200" smtClean="0"/>
              <a:t>统计图，如饼图、直方图、散点图、箱尾图等</a:t>
            </a:r>
          </a:p>
          <a:p>
            <a:pPr lvl="1"/>
            <a:r>
              <a:rPr lang="zh-CN" altLang="en-US" sz="3200" smtClean="0"/>
              <a:t>模型，如聚类</a:t>
            </a:r>
          </a:p>
          <a:p>
            <a:endParaRPr lang="zh-CN" altLang="en-US" sz="36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统计假设检验</a:t>
            </a:r>
            <a:r>
              <a:rPr lang="en-US" altLang="zh-CN" smtClean="0"/>
              <a:t>——</a:t>
            </a:r>
            <a:r>
              <a:rPr lang="zh-CN" altLang="en-US" smtClean="0"/>
              <a:t>显著性检验</a:t>
            </a:r>
            <a:endParaRPr lang="en-US" altLang="zh-CN" smtClean="0"/>
          </a:p>
        </p:txBody>
      </p:sp>
      <p:sp>
        <p:nvSpPr>
          <p:cNvPr id="49155" name="内容占位符 2"/>
          <p:cNvSpPr>
            <a:spLocks noGrp="1"/>
          </p:cNvSpPr>
          <p:nvPr>
            <p:ph idx="1"/>
          </p:nvPr>
        </p:nvSpPr>
        <p:spPr/>
        <p:txBody>
          <a:bodyPr/>
          <a:lstStyle/>
          <a:p>
            <a:r>
              <a:rPr lang="zh-CN" altLang="en-US" smtClean="0"/>
              <a:t>基本原理</a:t>
            </a:r>
            <a:endParaRPr lang="en-US" altLang="zh-CN" smtClean="0"/>
          </a:p>
          <a:p>
            <a:endParaRPr lang="en-US" altLang="zh-CN" smtClean="0"/>
          </a:p>
          <a:p>
            <a:r>
              <a:rPr lang="zh-CN" altLang="en-US" smtClean="0"/>
              <a:t>基本步骤</a:t>
            </a:r>
            <a:endParaRPr lang="en-US" altLang="zh-CN" smtClean="0"/>
          </a:p>
          <a:p>
            <a:endParaRPr lang="en-US" altLang="zh-CN" smtClean="0"/>
          </a:p>
          <a:p>
            <a:r>
              <a:rPr lang="zh-CN" altLang="en-US" smtClean="0"/>
              <a:t>示例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显著性检验的意义</a:t>
            </a:r>
          </a:p>
        </p:txBody>
      </p:sp>
      <p:sp>
        <p:nvSpPr>
          <p:cNvPr id="50179" name="内容占位符 2"/>
          <p:cNvSpPr>
            <a:spLocks noGrp="1"/>
          </p:cNvSpPr>
          <p:nvPr>
            <p:ph idx="1"/>
          </p:nvPr>
        </p:nvSpPr>
        <p:spPr>
          <a:xfrm>
            <a:off x="468313" y="1484313"/>
            <a:ext cx="8496300" cy="4392612"/>
          </a:xfrm>
        </p:spPr>
        <p:txBody>
          <a:bodyPr/>
          <a:lstStyle/>
          <a:p>
            <a:r>
              <a:rPr lang="zh-CN" altLang="en-US" smtClean="0"/>
              <a:t>随机抽测</a:t>
            </a:r>
            <a:r>
              <a:rPr lang="en-US" altLang="zh-CN" smtClean="0"/>
              <a:t>10</a:t>
            </a:r>
            <a:r>
              <a:rPr lang="zh-CN" altLang="en-US" smtClean="0"/>
              <a:t>头长白猪和</a:t>
            </a:r>
            <a:r>
              <a:rPr lang="en-US" altLang="zh-CN" smtClean="0"/>
              <a:t>10</a:t>
            </a:r>
            <a:r>
              <a:rPr lang="zh-CN" altLang="en-US" smtClean="0"/>
              <a:t>头大白猪经产母猪的产仔数，资料如下：</a:t>
            </a:r>
          </a:p>
          <a:p>
            <a:endParaRPr lang="en-US" altLang="zh-CN" smtClean="0"/>
          </a:p>
          <a:p>
            <a:r>
              <a:rPr lang="zh-CN" altLang="en-US" smtClean="0"/>
              <a:t>长白：</a:t>
            </a:r>
            <a:r>
              <a:rPr lang="en-US" altLang="zh-CN" smtClean="0"/>
              <a:t>11</a:t>
            </a:r>
            <a:r>
              <a:rPr lang="zh-CN" altLang="en-US" smtClean="0"/>
              <a:t>，</a:t>
            </a:r>
            <a:r>
              <a:rPr lang="en-US" altLang="zh-CN" smtClean="0"/>
              <a:t>11</a:t>
            </a:r>
            <a:r>
              <a:rPr lang="zh-CN" altLang="en-US" smtClean="0"/>
              <a:t>，</a:t>
            </a:r>
            <a:r>
              <a:rPr lang="en-US" altLang="zh-CN" smtClean="0"/>
              <a:t>9</a:t>
            </a:r>
            <a:r>
              <a:rPr lang="zh-CN" altLang="en-US" smtClean="0"/>
              <a:t>，</a:t>
            </a:r>
            <a:r>
              <a:rPr lang="en-US" altLang="zh-CN" smtClean="0"/>
              <a:t>12</a:t>
            </a:r>
            <a:r>
              <a:rPr lang="zh-CN" altLang="en-US" smtClean="0"/>
              <a:t>，</a:t>
            </a:r>
            <a:r>
              <a:rPr lang="en-US" altLang="zh-CN" smtClean="0"/>
              <a:t>10</a:t>
            </a:r>
            <a:r>
              <a:rPr lang="zh-CN" altLang="en-US" smtClean="0"/>
              <a:t>，</a:t>
            </a:r>
            <a:r>
              <a:rPr lang="en-US" altLang="zh-CN" smtClean="0"/>
              <a:t>13</a:t>
            </a:r>
            <a:r>
              <a:rPr lang="zh-CN" altLang="en-US" smtClean="0"/>
              <a:t>，</a:t>
            </a:r>
            <a:r>
              <a:rPr lang="en-US" altLang="zh-CN" smtClean="0"/>
              <a:t>13</a:t>
            </a:r>
            <a:r>
              <a:rPr lang="zh-CN" altLang="en-US" smtClean="0"/>
              <a:t>，</a:t>
            </a:r>
            <a:r>
              <a:rPr lang="en-US" altLang="zh-CN" smtClean="0"/>
              <a:t>8</a:t>
            </a:r>
            <a:r>
              <a:rPr lang="zh-CN" altLang="en-US" smtClean="0"/>
              <a:t>，</a:t>
            </a:r>
            <a:r>
              <a:rPr lang="en-US" altLang="zh-CN" smtClean="0"/>
              <a:t>10</a:t>
            </a:r>
            <a:r>
              <a:rPr lang="zh-CN" altLang="en-US" smtClean="0"/>
              <a:t>，</a:t>
            </a:r>
            <a:r>
              <a:rPr lang="en-US" altLang="zh-CN" smtClean="0"/>
              <a:t>13</a:t>
            </a:r>
          </a:p>
          <a:p>
            <a:r>
              <a:rPr lang="zh-CN" altLang="en-US" smtClean="0"/>
              <a:t>大白： </a:t>
            </a:r>
            <a:r>
              <a:rPr lang="en-US" altLang="zh-CN" smtClean="0"/>
              <a:t>8</a:t>
            </a:r>
            <a:r>
              <a:rPr lang="zh-CN" altLang="en-US" smtClean="0"/>
              <a:t>， </a:t>
            </a:r>
            <a:r>
              <a:rPr lang="en-US" altLang="zh-CN" smtClean="0"/>
              <a:t>11</a:t>
            </a:r>
            <a:r>
              <a:rPr lang="zh-CN" altLang="en-US" smtClean="0"/>
              <a:t>，</a:t>
            </a:r>
            <a:r>
              <a:rPr lang="en-US" altLang="zh-CN" smtClean="0"/>
              <a:t>12</a:t>
            </a:r>
            <a:r>
              <a:rPr lang="zh-CN" altLang="en-US" smtClean="0"/>
              <a:t>，</a:t>
            </a:r>
            <a:r>
              <a:rPr lang="en-US" altLang="zh-CN" smtClean="0"/>
              <a:t>10</a:t>
            </a:r>
            <a:r>
              <a:rPr lang="zh-CN" altLang="en-US" smtClean="0"/>
              <a:t>，</a:t>
            </a:r>
            <a:r>
              <a:rPr lang="en-US" altLang="zh-CN" smtClean="0"/>
              <a:t>9</a:t>
            </a:r>
            <a:r>
              <a:rPr lang="zh-CN" altLang="en-US" smtClean="0"/>
              <a:t>， </a:t>
            </a:r>
            <a:r>
              <a:rPr lang="en-US" altLang="zh-CN" smtClean="0"/>
              <a:t>8 </a:t>
            </a:r>
            <a:r>
              <a:rPr lang="zh-CN" altLang="en-US" smtClean="0"/>
              <a:t>，</a:t>
            </a:r>
            <a:r>
              <a:rPr lang="en-US" altLang="zh-CN" smtClean="0"/>
              <a:t>8</a:t>
            </a:r>
            <a:r>
              <a:rPr lang="zh-CN" altLang="en-US" smtClean="0"/>
              <a:t>， </a:t>
            </a:r>
            <a:r>
              <a:rPr lang="en-US" altLang="zh-CN" smtClean="0"/>
              <a:t>9</a:t>
            </a:r>
            <a:r>
              <a:rPr lang="zh-CN" altLang="en-US" smtClean="0"/>
              <a:t>，</a:t>
            </a:r>
            <a:r>
              <a:rPr lang="en-US" altLang="zh-CN" smtClean="0"/>
              <a:t>10</a:t>
            </a:r>
            <a:r>
              <a:rPr lang="zh-CN" altLang="en-US" smtClean="0"/>
              <a:t>，</a:t>
            </a:r>
            <a:r>
              <a:rPr lang="en-US" altLang="zh-CN" smtClean="0"/>
              <a:t>7</a:t>
            </a:r>
          </a:p>
          <a:p>
            <a:endParaRPr lang="en-US" altLang="zh-CN" smtClean="0"/>
          </a:p>
          <a:p>
            <a:r>
              <a:rPr lang="zh-CN" altLang="en-US" smtClean="0"/>
              <a:t>经计算，得长白猪 </a:t>
            </a:r>
            <a:r>
              <a:rPr lang="en-US" altLang="zh-CN" smtClean="0"/>
              <a:t>10</a:t>
            </a:r>
            <a:r>
              <a:rPr lang="zh-CN" altLang="en-US" smtClean="0"/>
              <a:t>头经产母猪产仔平均数    </a:t>
            </a:r>
            <a:r>
              <a:rPr lang="en-US" altLang="zh-CN" smtClean="0"/>
              <a:t>=11</a:t>
            </a:r>
            <a:r>
              <a:rPr lang="zh-CN" altLang="en-US" smtClean="0"/>
              <a:t>头，标准差</a:t>
            </a:r>
            <a:r>
              <a:rPr lang="en-US" altLang="zh-CN" smtClean="0"/>
              <a:t>S</a:t>
            </a:r>
            <a:r>
              <a:rPr lang="en-US" altLang="zh-CN" baseline="-25000" smtClean="0"/>
              <a:t>1</a:t>
            </a:r>
            <a:r>
              <a:rPr lang="en-US" altLang="zh-CN" smtClean="0"/>
              <a:t>=1.76</a:t>
            </a:r>
            <a:r>
              <a:rPr lang="zh-CN" altLang="en-US" smtClean="0"/>
              <a:t>头；大白猪</a:t>
            </a:r>
            <a:r>
              <a:rPr lang="en-US" altLang="zh-CN" smtClean="0"/>
              <a:t>10</a:t>
            </a:r>
            <a:r>
              <a:rPr lang="zh-CN" altLang="en-US" smtClean="0"/>
              <a:t>头经产母猪产仔平均数    </a:t>
            </a:r>
            <a:r>
              <a:rPr lang="en-US" altLang="zh-CN" smtClean="0"/>
              <a:t>=9.2</a:t>
            </a:r>
            <a:r>
              <a:rPr lang="zh-CN" altLang="en-US" smtClean="0"/>
              <a:t>头， 标 准 差</a:t>
            </a:r>
            <a:r>
              <a:rPr lang="en-US" altLang="zh-CN" smtClean="0"/>
              <a:t>S</a:t>
            </a:r>
            <a:r>
              <a:rPr lang="en-US" altLang="zh-CN" baseline="-25000" smtClean="0"/>
              <a:t>2</a:t>
            </a:r>
            <a:r>
              <a:rPr lang="en-US" altLang="zh-CN" smtClean="0"/>
              <a:t>=1.549</a:t>
            </a:r>
            <a:r>
              <a:rPr lang="zh-CN" altLang="en-US" smtClean="0"/>
              <a:t>头。 </a:t>
            </a:r>
          </a:p>
        </p:txBody>
      </p:sp>
      <p:graphicFrame>
        <p:nvGraphicFramePr>
          <p:cNvPr id="50180" name="Object 4"/>
          <p:cNvGraphicFramePr>
            <a:graphicFrameLocks noChangeAspect="1"/>
          </p:cNvGraphicFramePr>
          <p:nvPr/>
        </p:nvGraphicFramePr>
        <p:xfrm>
          <a:off x="608013" y="4797425"/>
          <a:ext cx="434975" cy="609600"/>
        </p:xfrm>
        <a:graphic>
          <a:graphicData uri="http://schemas.openxmlformats.org/presentationml/2006/ole">
            <mc:AlternateContent xmlns:mc="http://schemas.openxmlformats.org/markup-compatibility/2006">
              <mc:Choice xmlns:v="urn:schemas-microsoft-com:vml" Requires="v">
                <p:oleObj spid="_x0000_s50224" name="公式" r:id="rId3" imgW="76170" imgH="142795" progId="Equation.3">
                  <p:embed/>
                </p:oleObj>
              </mc:Choice>
              <mc:Fallback>
                <p:oleObj name="公式" r:id="rId3" imgW="76170" imgH="1427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4797425"/>
                        <a:ext cx="434975" cy="609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6"/>
          <p:cNvGraphicFramePr>
            <a:graphicFrameLocks noChangeAspect="1"/>
          </p:cNvGraphicFramePr>
          <p:nvPr/>
        </p:nvGraphicFramePr>
        <p:xfrm>
          <a:off x="2771775" y="5267325"/>
          <a:ext cx="468313" cy="609600"/>
        </p:xfrm>
        <a:graphic>
          <a:graphicData uri="http://schemas.openxmlformats.org/presentationml/2006/ole">
            <mc:AlternateContent xmlns:mc="http://schemas.openxmlformats.org/markup-compatibility/2006">
              <mc:Choice xmlns:v="urn:schemas-microsoft-com:vml" Requires="v">
                <p:oleObj spid="_x0000_s50225" name="公式" r:id="rId5" imgW="95213" imgH="142795" progId="Equation.3">
                  <p:embed/>
                </p:oleObj>
              </mc:Choice>
              <mc:Fallback>
                <p:oleObj name="公式" r:id="rId5" imgW="95213" imgH="1427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267325"/>
                        <a:ext cx="468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显著性检验的意义</a:t>
            </a:r>
          </a:p>
        </p:txBody>
      </p:sp>
      <p:sp>
        <p:nvSpPr>
          <p:cNvPr id="51203" name="内容占位符 2"/>
          <p:cNvSpPr>
            <a:spLocks noGrp="1"/>
          </p:cNvSpPr>
          <p:nvPr>
            <p:ph idx="1"/>
          </p:nvPr>
        </p:nvSpPr>
        <p:spPr>
          <a:xfrm>
            <a:off x="468313" y="1484313"/>
            <a:ext cx="8424862" cy="4392612"/>
          </a:xfrm>
        </p:spPr>
        <p:txBody>
          <a:bodyPr/>
          <a:lstStyle/>
          <a:p>
            <a:r>
              <a:rPr lang="zh-CN" altLang="en-US" smtClean="0"/>
              <a:t>能否仅凭这两个平均数的差值    </a:t>
            </a:r>
            <a:r>
              <a:rPr lang="en-US" altLang="zh-CN" smtClean="0"/>
              <a:t>-    =1.8</a:t>
            </a:r>
            <a:r>
              <a:rPr lang="zh-CN" altLang="en-US" smtClean="0"/>
              <a:t>头，立即得出长白与大白两品种经产母猪产仔数不同的结论呢？统计学认为，这样得出的结论是不可靠的 。这是因为如果 我们再分别随机抽测</a:t>
            </a:r>
            <a:r>
              <a:rPr lang="en-US" altLang="zh-CN" smtClean="0"/>
              <a:t>10 </a:t>
            </a:r>
            <a:r>
              <a:rPr lang="zh-CN" altLang="en-US" smtClean="0"/>
              <a:t>头长白猪和</a:t>
            </a:r>
            <a:r>
              <a:rPr lang="en-US" altLang="zh-CN" smtClean="0"/>
              <a:t>10</a:t>
            </a:r>
            <a:r>
              <a:rPr lang="zh-CN" altLang="en-US" smtClean="0"/>
              <a:t>头大白猪经产母猪的产仔数，又可得到两个样本资料 。由于 抽样误差的 随机性，两样本平均数就不一定是</a:t>
            </a:r>
            <a:r>
              <a:rPr lang="en-US" altLang="zh-CN" smtClean="0"/>
              <a:t>11</a:t>
            </a:r>
            <a:r>
              <a:rPr lang="zh-CN" altLang="en-US" smtClean="0"/>
              <a:t>头和</a:t>
            </a:r>
            <a:r>
              <a:rPr lang="en-US" altLang="zh-CN" smtClean="0"/>
              <a:t>9.2</a:t>
            </a:r>
            <a:r>
              <a:rPr lang="zh-CN" altLang="en-US" smtClean="0"/>
              <a:t>头，其差值也不一定是</a:t>
            </a:r>
            <a:r>
              <a:rPr lang="en-US" altLang="zh-CN" smtClean="0"/>
              <a:t>1.8</a:t>
            </a:r>
            <a:r>
              <a:rPr lang="zh-CN" altLang="en-US" smtClean="0"/>
              <a:t>头 。造成这种差异可能有两种原因，一是品种造成的差异，即是长白猪与大白猪本质不同所致，另一可能是试验误差（或抽样误差）。</a:t>
            </a:r>
          </a:p>
        </p:txBody>
      </p:sp>
      <p:graphicFrame>
        <p:nvGraphicFramePr>
          <p:cNvPr id="51204" name="Object 4"/>
          <p:cNvGraphicFramePr>
            <a:graphicFrameLocks noChangeAspect="1"/>
          </p:cNvGraphicFramePr>
          <p:nvPr/>
        </p:nvGraphicFramePr>
        <p:xfrm>
          <a:off x="5580063" y="1412875"/>
          <a:ext cx="434975" cy="609600"/>
        </p:xfrm>
        <a:graphic>
          <a:graphicData uri="http://schemas.openxmlformats.org/presentationml/2006/ole">
            <mc:AlternateContent xmlns:mc="http://schemas.openxmlformats.org/markup-compatibility/2006">
              <mc:Choice xmlns:v="urn:schemas-microsoft-com:vml" Requires="v">
                <p:oleObj spid="_x0000_s51248" name="公式" r:id="rId3" imgW="76170" imgH="142795" progId="Equation.3">
                  <p:embed/>
                </p:oleObj>
              </mc:Choice>
              <mc:Fallback>
                <p:oleObj name="公式" r:id="rId3" imgW="76170" imgH="1427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412875"/>
                        <a:ext cx="434975" cy="609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6"/>
          <p:cNvGraphicFramePr>
            <a:graphicFrameLocks noChangeAspect="1"/>
          </p:cNvGraphicFramePr>
          <p:nvPr/>
        </p:nvGraphicFramePr>
        <p:xfrm>
          <a:off x="6167438" y="1412875"/>
          <a:ext cx="468312" cy="609600"/>
        </p:xfrm>
        <a:graphic>
          <a:graphicData uri="http://schemas.openxmlformats.org/presentationml/2006/ole">
            <mc:AlternateContent xmlns:mc="http://schemas.openxmlformats.org/markup-compatibility/2006">
              <mc:Choice xmlns:v="urn:schemas-microsoft-com:vml" Requires="v">
                <p:oleObj spid="_x0000_s51249" name="公式" r:id="rId5" imgW="95213" imgH="142795" progId="Equation.3">
                  <p:embed/>
                </p:oleObj>
              </mc:Choice>
              <mc:Fallback>
                <p:oleObj name="公式" r:id="rId5" imgW="95213" imgH="1427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8" y="1412875"/>
                        <a:ext cx="468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显著性检验的意义</a:t>
            </a:r>
          </a:p>
        </p:txBody>
      </p:sp>
      <p:sp>
        <p:nvSpPr>
          <p:cNvPr id="52227" name="内容占位符 2"/>
          <p:cNvSpPr>
            <a:spLocks noGrp="1"/>
          </p:cNvSpPr>
          <p:nvPr>
            <p:ph idx="1"/>
          </p:nvPr>
        </p:nvSpPr>
        <p:spPr>
          <a:xfrm>
            <a:off x="323850" y="1412875"/>
            <a:ext cx="8712200" cy="4464050"/>
          </a:xfrm>
        </p:spPr>
        <p:txBody>
          <a:bodyPr/>
          <a:lstStyle/>
          <a:p>
            <a:r>
              <a:rPr lang="zh-CN" altLang="en-US" sz="2400" smtClean="0"/>
              <a:t>对两个样本进行比较时 ，必须判断样本间差异是抽样误差造成的，还是本质不同引起的。如何区分两类性质的差异？怎样通过样本来推断总体？这正是显著性检验要解决的问题。</a:t>
            </a:r>
            <a:endParaRPr lang="en-US" altLang="zh-CN" sz="2400" smtClean="0"/>
          </a:p>
          <a:p>
            <a:r>
              <a:rPr lang="zh-CN" altLang="en-US" sz="2400" smtClean="0"/>
              <a:t>两个总体间的差异如何比较？</a:t>
            </a:r>
            <a:endParaRPr lang="en-US" altLang="zh-CN" sz="2400" smtClean="0"/>
          </a:p>
          <a:p>
            <a:pPr lvl="1"/>
            <a:r>
              <a:rPr lang="zh-CN" altLang="en-US" sz="2000" smtClean="0"/>
              <a:t>研究整个总体，即由总体中的所有个体数据计算出总体参数进行比较。这种研究整个总体的方法是很准确的，但常常是不可能进行的。</a:t>
            </a:r>
            <a:endParaRPr lang="en-US" altLang="zh-CN" sz="2000" smtClean="0"/>
          </a:p>
          <a:p>
            <a:pPr lvl="1"/>
            <a:r>
              <a:rPr lang="zh-CN" altLang="en-US" sz="2000" smtClean="0"/>
              <a:t>研究样本，通过样本研究其所代表的总体。常用的方法是通过样本平均值进行推断。</a:t>
            </a:r>
            <a:endParaRPr lang="en-US" altLang="zh-CN" sz="2000" smtClean="0"/>
          </a:p>
          <a:p>
            <a:pPr lvl="2"/>
            <a:r>
              <a:rPr lang="zh-CN" altLang="en-US" sz="1600" smtClean="0"/>
              <a:t>例如：设长白猪经产母猪产仔数的总体平均数为     ， 大白猪经产母猪产仔数的总体平均数为     ，试 验研究的目的，就是要给    、    是否相同 做出推断。由于总体平均数   、  未知 ，在进行显著性检验时只能以样本平均数    、  作为检验对象，更确切地说，是以（    </a:t>
            </a:r>
            <a:r>
              <a:rPr lang="en-US" altLang="zh-CN" sz="1600" smtClean="0"/>
              <a:t>-     </a:t>
            </a:r>
            <a:r>
              <a:rPr lang="zh-CN" altLang="en-US" sz="1600" smtClean="0"/>
              <a:t>）作为检验对象。</a:t>
            </a:r>
          </a:p>
          <a:p>
            <a:pPr lvl="2"/>
            <a:endParaRPr lang="zh-CN" altLang="en-US" sz="1600" smtClean="0"/>
          </a:p>
          <a:p>
            <a:endParaRPr lang="zh-CN" altLang="en-US" sz="2400" smtClean="0"/>
          </a:p>
          <a:p>
            <a:endParaRPr lang="zh-CN" altLang="en-US" sz="2400" smtClean="0"/>
          </a:p>
        </p:txBody>
      </p:sp>
      <p:graphicFrame>
        <p:nvGraphicFramePr>
          <p:cNvPr id="52228" name="Object 7"/>
          <p:cNvGraphicFramePr>
            <a:graphicFrameLocks noChangeAspect="1"/>
          </p:cNvGraphicFramePr>
          <p:nvPr/>
        </p:nvGraphicFramePr>
        <p:xfrm>
          <a:off x="5940425" y="4221163"/>
          <a:ext cx="358775" cy="458787"/>
        </p:xfrm>
        <a:graphic>
          <a:graphicData uri="http://schemas.openxmlformats.org/presentationml/2006/ole">
            <mc:AlternateContent xmlns:mc="http://schemas.openxmlformats.org/markup-compatibility/2006">
              <mc:Choice xmlns:v="urn:schemas-microsoft-com:vml" Requires="v">
                <p:oleObj spid="_x0000_s52448" name="公式" r:id="rId4" imgW="95213" imgH="142795" progId="Equation.3">
                  <p:embed/>
                </p:oleObj>
              </mc:Choice>
              <mc:Fallback>
                <p:oleObj name="公式" r:id="rId4" imgW="95213" imgH="14279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4221163"/>
                        <a:ext cx="358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9" name="Object 8"/>
          <p:cNvGraphicFramePr>
            <a:graphicFrameLocks noChangeAspect="1"/>
          </p:cNvGraphicFramePr>
          <p:nvPr/>
        </p:nvGraphicFramePr>
        <p:xfrm>
          <a:off x="2908300" y="4484688"/>
          <a:ext cx="368300" cy="457200"/>
        </p:xfrm>
        <a:graphic>
          <a:graphicData uri="http://schemas.openxmlformats.org/presentationml/2006/ole">
            <mc:AlternateContent xmlns:mc="http://schemas.openxmlformats.org/markup-compatibility/2006">
              <mc:Choice xmlns:v="urn:schemas-microsoft-com:vml" Requires="v">
                <p:oleObj spid="_x0000_s52449" name="公式" r:id="rId6" imgW="104913" imgH="142795" progId="Equation.3">
                  <p:embed/>
                </p:oleObj>
              </mc:Choice>
              <mc:Fallback>
                <p:oleObj name="公式" r:id="rId6" imgW="104913" imgH="14279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8300" y="4484688"/>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0" name="Object 7"/>
          <p:cNvGraphicFramePr>
            <a:graphicFrameLocks noChangeAspect="1"/>
          </p:cNvGraphicFramePr>
          <p:nvPr/>
        </p:nvGraphicFramePr>
        <p:xfrm>
          <a:off x="5859463" y="4449763"/>
          <a:ext cx="358775" cy="458787"/>
        </p:xfrm>
        <a:graphic>
          <a:graphicData uri="http://schemas.openxmlformats.org/presentationml/2006/ole">
            <mc:AlternateContent xmlns:mc="http://schemas.openxmlformats.org/markup-compatibility/2006">
              <mc:Choice xmlns:v="urn:schemas-microsoft-com:vml" Requires="v">
                <p:oleObj spid="_x0000_s52450" name="公式" r:id="rId8" imgW="95213" imgH="142795" progId="Equation.3">
                  <p:embed/>
                </p:oleObj>
              </mc:Choice>
              <mc:Fallback>
                <p:oleObj name="公式" r:id="rId8" imgW="95213" imgH="142795"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9463" y="4449763"/>
                        <a:ext cx="358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1" name="Object 8"/>
          <p:cNvGraphicFramePr>
            <a:graphicFrameLocks noChangeAspect="1"/>
          </p:cNvGraphicFramePr>
          <p:nvPr/>
        </p:nvGraphicFramePr>
        <p:xfrm>
          <a:off x="6219825" y="4464050"/>
          <a:ext cx="368300" cy="457200"/>
        </p:xfrm>
        <a:graphic>
          <a:graphicData uri="http://schemas.openxmlformats.org/presentationml/2006/ole">
            <mc:AlternateContent xmlns:mc="http://schemas.openxmlformats.org/markup-compatibility/2006">
              <mc:Choice xmlns:v="urn:schemas-microsoft-com:vml" Requires="v">
                <p:oleObj spid="_x0000_s52451" name="公式" r:id="rId10" imgW="104913" imgH="142795" progId="Equation.3">
                  <p:embed/>
                </p:oleObj>
              </mc:Choice>
              <mc:Fallback>
                <p:oleObj name="公式" r:id="rId10" imgW="104913" imgH="14279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9825" y="446405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2" name="Object 7"/>
          <p:cNvGraphicFramePr>
            <a:graphicFrameLocks noChangeAspect="1"/>
          </p:cNvGraphicFramePr>
          <p:nvPr/>
        </p:nvGraphicFramePr>
        <p:xfrm>
          <a:off x="2651125" y="4760913"/>
          <a:ext cx="292100" cy="373062"/>
        </p:xfrm>
        <a:graphic>
          <a:graphicData uri="http://schemas.openxmlformats.org/presentationml/2006/ole">
            <mc:AlternateContent xmlns:mc="http://schemas.openxmlformats.org/markup-compatibility/2006">
              <mc:Choice xmlns:v="urn:schemas-microsoft-com:vml" Requires="v">
                <p:oleObj spid="_x0000_s52452" name="公式" r:id="rId12" imgW="95213" imgH="142795" progId="Equation.3">
                  <p:embed/>
                </p:oleObj>
              </mc:Choice>
              <mc:Fallback>
                <p:oleObj name="公式" r:id="rId12" imgW="95213" imgH="142795"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1125" y="4760913"/>
                        <a:ext cx="2921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3" name="Object 8"/>
          <p:cNvGraphicFramePr>
            <a:graphicFrameLocks noChangeAspect="1"/>
          </p:cNvGraphicFramePr>
          <p:nvPr/>
        </p:nvGraphicFramePr>
        <p:xfrm>
          <a:off x="2987675" y="4818063"/>
          <a:ext cx="231775" cy="287337"/>
        </p:xfrm>
        <a:graphic>
          <a:graphicData uri="http://schemas.openxmlformats.org/presentationml/2006/ole">
            <mc:AlternateContent xmlns:mc="http://schemas.openxmlformats.org/markup-compatibility/2006">
              <mc:Choice xmlns:v="urn:schemas-microsoft-com:vml" Requires="v">
                <p:oleObj spid="_x0000_s52453" name="公式" r:id="rId14" imgW="104913" imgH="142795" progId="Equation.3">
                  <p:embed/>
                </p:oleObj>
              </mc:Choice>
              <mc:Fallback>
                <p:oleObj name="公式" r:id="rId14" imgW="104913" imgH="142795"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7675" y="4818063"/>
                        <a:ext cx="2317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4" name="Object 4"/>
          <p:cNvGraphicFramePr>
            <a:graphicFrameLocks noChangeAspect="1"/>
          </p:cNvGraphicFramePr>
          <p:nvPr/>
        </p:nvGraphicFramePr>
        <p:xfrm>
          <a:off x="3903663" y="5048250"/>
          <a:ext cx="257175" cy="360363"/>
        </p:xfrm>
        <a:graphic>
          <a:graphicData uri="http://schemas.openxmlformats.org/presentationml/2006/ole">
            <mc:AlternateContent xmlns:mc="http://schemas.openxmlformats.org/markup-compatibility/2006">
              <mc:Choice xmlns:v="urn:schemas-microsoft-com:vml" Requires="v">
                <p:oleObj spid="_x0000_s52454" name="公式" r:id="rId16" imgW="76170" imgH="142795" progId="Equation.3">
                  <p:embed/>
                </p:oleObj>
              </mc:Choice>
              <mc:Fallback>
                <p:oleObj name="公式" r:id="rId16" imgW="76170" imgH="142795" progId="Equation.3">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03663" y="5048250"/>
                        <a:ext cx="257175" cy="3603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5" name="Object 6"/>
          <p:cNvGraphicFramePr>
            <a:graphicFrameLocks noChangeAspect="1"/>
          </p:cNvGraphicFramePr>
          <p:nvPr/>
        </p:nvGraphicFramePr>
        <p:xfrm>
          <a:off x="4257675" y="5035550"/>
          <a:ext cx="277813" cy="361950"/>
        </p:xfrm>
        <a:graphic>
          <a:graphicData uri="http://schemas.openxmlformats.org/presentationml/2006/ole">
            <mc:AlternateContent xmlns:mc="http://schemas.openxmlformats.org/markup-compatibility/2006">
              <mc:Choice xmlns:v="urn:schemas-microsoft-com:vml" Requires="v">
                <p:oleObj spid="_x0000_s52455" name="公式" r:id="rId18" imgW="95213" imgH="142795" progId="Equation.3">
                  <p:embed/>
                </p:oleObj>
              </mc:Choice>
              <mc:Fallback>
                <p:oleObj name="公式" r:id="rId18" imgW="95213" imgH="142795"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57675" y="5035550"/>
                        <a:ext cx="2778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6" name="Object 4"/>
          <p:cNvGraphicFramePr>
            <a:graphicFrameLocks noChangeAspect="1"/>
          </p:cNvGraphicFramePr>
          <p:nvPr/>
        </p:nvGraphicFramePr>
        <p:xfrm>
          <a:off x="7326313" y="4786313"/>
          <a:ext cx="257175" cy="361950"/>
        </p:xfrm>
        <a:graphic>
          <a:graphicData uri="http://schemas.openxmlformats.org/presentationml/2006/ole">
            <mc:AlternateContent xmlns:mc="http://schemas.openxmlformats.org/markup-compatibility/2006">
              <mc:Choice xmlns:v="urn:schemas-microsoft-com:vml" Requires="v">
                <p:oleObj spid="_x0000_s52456" name="公式" r:id="rId20" imgW="76170" imgH="142795" progId="Equation.3">
                  <p:embed/>
                </p:oleObj>
              </mc:Choice>
              <mc:Fallback>
                <p:oleObj name="公式" r:id="rId20" imgW="76170" imgH="142795" progId="Equation.3">
                  <p:embed/>
                  <p:pic>
                    <p:nvPicPr>
                      <p:cNvPr id="0"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26313" y="4786313"/>
                        <a:ext cx="257175" cy="3619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7" name="Object 6"/>
          <p:cNvGraphicFramePr>
            <a:graphicFrameLocks noChangeAspect="1"/>
          </p:cNvGraphicFramePr>
          <p:nvPr/>
        </p:nvGraphicFramePr>
        <p:xfrm>
          <a:off x="7673975" y="4786313"/>
          <a:ext cx="276225" cy="361950"/>
        </p:xfrm>
        <a:graphic>
          <a:graphicData uri="http://schemas.openxmlformats.org/presentationml/2006/ole">
            <mc:AlternateContent xmlns:mc="http://schemas.openxmlformats.org/markup-compatibility/2006">
              <mc:Choice xmlns:v="urn:schemas-microsoft-com:vml" Requires="v">
                <p:oleObj spid="_x0000_s52457" name="公式" r:id="rId22" imgW="95213" imgH="142795" progId="Equation.3">
                  <p:embed/>
                </p:oleObj>
              </mc:Choice>
              <mc:Fallback>
                <p:oleObj name="公式" r:id="rId22" imgW="95213" imgH="142795" progId="Equation.3">
                  <p:embed/>
                  <p:pic>
                    <p:nvPicPr>
                      <p:cNvPr id="0"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73975" y="4786313"/>
                        <a:ext cx="276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显著性检验的意义</a:t>
            </a:r>
          </a:p>
        </p:txBody>
      </p:sp>
      <p:sp>
        <p:nvSpPr>
          <p:cNvPr id="3" name="内容占位符 2"/>
          <p:cNvSpPr>
            <a:spLocks noGrp="1"/>
          </p:cNvSpPr>
          <p:nvPr>
            <p:ph idx="1"/>
          </p:nvPr>
        </p:nvSpPr>
        <p:spPr>
          <a:xfrm>
            <a:off x="395288" y="1412875"/>
            <a:ext cx="8142287" cy="4392613"/>
          </a:xfrm>
        </p:spPr>
        <p:txBody>
          <a:bodyPr/>
          <a:lstStyle/>
          <a:p>
            <a:pPr>
              <a:defRPr/>
            </a:pPr>
            <a:r>
              <a:rPr lang="zh-CN" altLang="en-US" dirty="0" smtClean="0"/>
              <a:t>为什么以样本平均数作为检验对象呢？ 这是因为样本平均数具有下述特征： </a:t>
            </a:r>
            <a:endParaRPr lang="en-US" altLang="zh-CN" dirty="0" smtClean="0"/>
          </a:p>
          <a:p>
            <a:pPr lvl="1">
              <a:defRPr/>
            </a:pPr>
            <a:r>
              <a:rPr lang="zh-CN" altLang="en-US" dirty="0" smtClean="0"/>
              <a:t>离均差的平方和∑（   </a:t>
            </a:r>
            <a:r>
              <a:rPr lang="en-US" altLang="zh-CN" dirty="0" smtClean="0"/>
              <a:t>-    </a:t>
            </a:r>
            <a:r>
              <a:rPr lang="zh-CN" altLang="en-US" dirty="0" smtClean="0"/>
              <a:t>）</a:t>
            </a:r>
            <a:r>
              <a:rPr lang="en-US" altLang="zh-CN" baseline="30000" dirty="0" smtClean="0"/>
              <a:t>2</a:t>
            </a:r>
            <a:r>
              <a:rPr lang="zh-CN" altLang="en-US" dirty="0" smtClean="0"/>
              <a:t>最小。说明样本平均数与样本各个观测值最接近，平均数是资料的代表数。</a:t>
            </a:r>
          </a:p>
          <a:p>
            <a:pPr lvl="1">
              <a:defRPr/>
            </a:pPr>
            <a:r>
              <a:rPr lang="zh-CN" altLang="en-US" dirty="0" smtClean="0"/>
              <a:t>样本平均数 是 总体平均数的 无偏估计值 ，即</a:t>
            </a:r>
            <a:endParaRPr lang="en-US" altLang="zh-CN" dirty="0" smtClean="0"/>
          </a:p>
          <a:p>
            <a:pPr marL="449262" lvl="1" indent="0">
              <a:buFont typeface="Wingdings" panose="05000000000000000000" pitchFamily="2" charset="2"/>
              <a:buNone/>
              <a:defRPr/>
            </a:pPr>
            <a:r>
              <a:rPr lang="en-US" altLang="zh-CN" dirty="0"/>
              <a:t> </a:t>
            </a:r>
            <a:r>
              <a:rPr lang="en-US" altLang="zh-CN" dirty="0" smtClean="0"/>
              <a:t>     E</a:t>
            </a:r>
            <a:r>
              <a:rPr lang="zh-CN" altLang="en-US" dirty="0" smtClean="0"/>
              <a:t>（   ）</a:t>
            </a:r>
            <a:r>
              <a:rPr lang="en-US" altLang="zh-CN" dirty="0" smtClean="0"/>
              <a:t>=μ</a:t>
            </a:r>
            <a:r>
              <a:rPr lang="zh-CN" altLang="en-US" dirty="0" smtClean="0"/>
              <a:t>。</a:t>
            </a:r>
            <a:endParaRPr lang="en-US" altLang="zh-CN" dirty="0" smtClean="0"/>
          </a:p>
          <a:p>
            <a:pPr lvl="1">
              <a:defRPr/>
            </a:pPr>
            <a:r>
              <a:rPr lang="zh-CN" altLang="en-US" dirty="0" smtClean="0"/>
              <a:t>根据统计学中心极限定理，样本平均数     服从或逼近正态分布。</a:t>
            </a:r>
          </a:p>
          <a:p>
            <a:pPr lvl="1">
              <a:defRPr/>
            </a:pPr>
            <a:endParaRPr lang="zh-CN" altLang="en-US" dirty="0"/>
          </a:p>
        </p:txBody>
      </p:sp>
      <p:graphicFrame>
        <p:nvGraphicFramePr>
          <p:cNvPr id="54276" name="Object 16"/>
          <p:cNvGraphicFramePr>
            <a:graphicFrameLocks noChangeAspect="1"/>
          </p:cNvGraphicFramePr>
          <p:nvPr/>
        </p:nvGraphicFramePr>
        <p:xfrm>
          <a:off x="3995738" y="2452688"/>
          <a:ext cx="346075" cy="319087"/>
        </p:xfrm>
        <a:graphic>
          <a:graphicData uri="http://schemas.openxmlformats.org/presentationml/2006/ole">
            <mc:AlternateContent xmlns:mc="http://schemas.openxmlformats.org/markup-compatibility/2006">
              <mc:Choice xmlns:v="urn:schemas-microsoft-com:vml" Requires="v">
                <p:oleObj spid="_x0000_s54364" name="公式" r:id="rId3" imgW="57128" imgH="38127" progId="Equation.3">
                  <p:embed/>
                </p:oleObj>
              </mc:Choice>
              <mc:Fallback>
                <p:oleObj name="公式" r:id="rId3" imgW="57128" imgH="38127"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452688"/>
                        <a:ext cx="34607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17"/>
          <p:cNvGraphicFramePr>
            <a:graphicFrameLocks noChangeAspect="1"/>
          </p:cNvGraphicFramePr>
          <p:nvPr/>
        </p:nvGraphicFramePr>
        <p:xfrm>
          <a:off x="4381500" y="2382838"/>
          <a:ext cx="377825" cy="382587"/>
        </p:xfrm>
        <a:graphic>
          <a:graphicData uri="http://schemas.openxmlformats.org/presentationml/2006/ole">
            <mc:AlternateContent xmlns:mc="http://schemas.openxmlformats.org/markup-compatibility/2006">
              <mc:Choice xmlns:v="urn:schemas-microsoft-com:vml" Requires="v">
                <p:oleObj spid="_x0000_s54365" name="公式" r:id="rId5" imgW="66828" imgH="66542" progId="Equation.3">
                  <p:embed/>
                </p:oleObj>
              </mc:Choice>
              <mc:Fallback>
                <p:oleObj name="公式" r:id="rId5" imgW="66828" imgH="66542"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1500" y="2382838"/>
                        <a:ext cx="3778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17"/>
          <p:cNvGraphicFramePr>
            <a:graphicFrameLocks noChangeAspect="1"/>
          </p:cNvGraphicFramePr>
          <p:nvPr/>
        </p:nvGraphicFramePr>
        <p:xfrm>
          <a:off x="1835150" y="3609975"/>
          <a:ext cx="377825" cy="382588"/>
        </p:xfrm>
        <a:graphic>
          <a:graphicData uri="http://schemas.openxmlformats.org/presentationml/2006/ole">
            <mc:AlternateContent xmlns:mc="http://schemas.openxmlformats.org/markup-compatibility/2006">
              <mc:Choice xmlns:v="urn:schemas-microsoft-com:vml" Requires="v">
                <p:oleObj spid="_x0000_s54366" name="公式" r:id="rId7" imgW="66828" imgH="66542" progId="Equation.3">
                  <p:embed/>
                </p:oleObj>
              </mc:Choice>
              <mc:Fallback>
                <p:oleObj name="公式" r:id="rId7" imgW="66828" imgH="66542"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609975"/>
                        <a:ext cx="3778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9" name="Object 17"/>
          <p:cNvGraphicFramePr>
            <a:graphicFrameLocks noChangeAspect="1"/>
          </p:cNvGraphicFramePr>
          <p:nvPr/>
        </p:nvGraphicFramePr>
        <p:xfrm>
          <a:off x="6610350" y="4037013"/>
          <a:ext cx="377825" cy="382587"/>
        </p:xfrm>
        <a:graphic>
          <a:graphicData uri="http://schemas.openxmlformats.org/presentationml/2006/ole">
            <mc:AlternateContent xmlns:mc="http://schemas.openxmlformats.org/markup-compatibility/2006">
              <mc:Choice xmlns:v="urn:schemas-microsoft-com:vml" Requires="v">
                <p:oleObj spid="_x0000_s54367" name="公式" r:id="rId9" imgW="66828" imgH="66542" progId="Equation.3">
                  <p:embed/>
                </p:oleObj>
              </mc:Choice>
              <mc:Fallback>
                <p:oleObj name="公式" r:id="rId9" imgW="66828" imgH="66542"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0350" y="4037013"/>
                        <a:ext cx="3778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显著性检验的意义</a:t>
            </a:r>
          </a:p>
        </p:txBody>
      </p:sp>
      <p:sp>
        <p:nvSpPr>
          <p:cNvPr id="55299" name="内容占位符 2"/>
          <p:cNvSpPr>
            <a:spLocks noGrp="1"/>
          </p:cNvSpPr>
          <p:nvPr>
            <p:ph idx="1"/>
          </p:nvPr>
        </p:nvSpPr>
        <p:spPr/>
        <p:txBody>
          <a:bodyPr/>
          <a:lstStyle/>
          <a:p>
            <a:r>
              <a:rPr lang="zh-CN" altLang="en-US" smtClean="0"/>
              <a:t>通过试验测定得到的每个观测值    ，既由被测个体所属总体的特征决定，又受个体差异和诸多无法控制的随机因素的影响。所以观测值    由两部分组成，即</a:t>
            </a:r>
          </a:p>
          <a:p>
            <a:r>
              <a:rPr lang="zh-CN" altLang="en-US" smtClean="0"/>
              <a:t>                           </a:t>
            </a:r>
            <a:r>
              <a:rPr lang="en-US" altLang="zh-CN" smtClean="0"/>
              <a:t>=   +</a:t>
            </a:r>
          </a:p>
          <a:p>
            <a:r>
              <a:rPr lang="en-US" altLang="zh-CN" smtClean="0"/>
              <a:t>     </a:t>
            </a:r>
            <a:r>
              <a:rPr lang="zh-CN" altLang="en-US" smtClean="0"/>
              <a:t>总体平均数    反映了总体特征， 表示误差。</a:t>
            </a:r>
          </a:p>
          <a:p>
            <a:r>
              <a:rPr lang="zh-CN" altLang="en-US" smtClean="0"/>
              <a:t>     若 样本含量 为</a:t>
            </a:r>
            <a:r>
              <a:rPr lang="en-US" altLang="zh-CN" smtClean="0"/>
              <a:t>n </a:t>
            </a:r>
            <a:r>
              <a:rPr lang="zh-CN" altLang="en-US" smtClean="0"/>
              <a:t>，则 可 得 到 </a:t>
            </a:r>
            <a:r>
              <a:rPr lang="en-US" altLang="zh-CN" smtClean="0"/>
              <a:t>n </a:t>
            </a:r>
            <a:r>
              <a:rPr lang="zh-CN" altLang="en-US" smtClean="0"/>
              <a:t>个 观 测值：  ，  ，</a:t>
            </a:r>
            <a:r>
              <a:rPr lang="en-US" altLang="zh-CN" smtClean="0"/>
              <a:t>…</a:t>
            </a:r>
            <a:r>
              <a:rPr lang="zh-CN" altLang="en-US" smtClean="0"/>
              <a:t>  ，  。于是样本平均数 </a:t>
            </a:r>
          </a:p>
          <a:p>
            <a:endParaRPr lang="zh-CN" altLang="en-US" smtClean="0"/>
          </a:p>
        </p:txBody>
      </p:sp>
      <p:graphicFrame>
        <p:nvGraphicFramePr>
          <p:cNvPr id="55300" name="Object 3"/>
          <p:cNvGraphicFramePr>
            <a:graphicFrameLocks noChangeAspect="1"/>
          </p:cNvGraphicFramePr>
          <p:nvPr/>
        </p:nvGraphicFramePr>
        <p:xfrm>
          <a:off x="5940425" y="1412875"/>
          <a:ext cx="481013" cy="619125"/>
        </p:xfrm>
        <a:graphic>
          <a:graphicData uri="http://schemas.openxmlformats.org/presentationml/2006/ole">
            <mc:AlternateContent xmlns:mc="http://schemas.openxmlformats.org/markup-compatibility/2006">
              <mc:Choice xmlns:v="urn:schemas-microsoft-com:vml" Requires="v">
                <p:oleObj spid="_x0000_s55542" name="公式" r:id="rId4" imgW="95213" imgH="142795" progId="Equation.3">
                  <p:embed/>
                </p:oleObj>
              </mc:Choice>
              <mc:Fallback>
                <p:oleObj name="公式" r:id="rId4" imgW="95213" imgH="1427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412875"/>
                        <a:ext cx="4810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8"/>
          <p:cNvGraphicFramePr>
            <a:graphicFrameLocks noChangeAspect="1"/>
          </p:cNvGraphicFramePr>
          <p:nvPr/>
        </p:nvGraphicFramePr>
        <p:xfrm>
          <a:off x="3844925" y="3355975"/>
          <a:ext cx="446088" cy="473075"/>
        </p:xfrm>
        <a:graphic>
          <a:graphicData uri="http://schemas.openxmlformats.org/presentationml/2006/ole">
            <mc:AlternateContent xmlns:mc="http://schemas.openxmlformats.org/markup-compatibility/2006">
              <mc:Choice xmlns:v="urn:schemas-microsoft-com:vml" Requires="v">
                <p:oleObj spid="_x0000_s55543" name="公式" r:id="rId6" imgW="66828" imgH="76253" progId="Equation.3">
                  <p:embed/>
                </p:oleObj>
              </mc:Choice>
              <mc:Fallback>
                <p:oleObj name="公式" r:id="rId6" imgW="66828" imgH="7625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925" y="3355975"/>
                        <a:ext cx="4460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10"/>
          <p:cNvGraphicFramePr>
            <a:graphicFrameLocks noChangeAspect="1"/>
          </p:cNvGraphicFramePr>
          <p:nvPr/>
        </p:nvGraphicFramePr>
        <p:xfrm>
          <a:off x="4427538" y="3225800"/>
          <a:ext cx="388937" cy="546100"/>
        </p:xfrm>
        <a:graphic>
          <a:graphicData uri="http://schemas.openxmlformats.org/presentationml/2006/ole">
            <mc:AlternateContent xmlns:mc="http://schemas.openxmlformats.org/markup-compatibility/2006">
              <mc:Choice xmlns:v="urn:schemas-microsoft-com:vml" Requires="v">
                <p:oleObj spid="_x0000_s55544" name="公式" r:id="rId8" imgW="76170" imgH="142795" progId="Equation.3">
                  <p:embed/>
                </p:oleObj>
              </mc:Choice>
              <mc:Fallback>
                <p:oleObj name="公式" r:id="rId8" imgW="76170" imgH="1427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538" y="3225800"/>
                        <a:ext cx="3889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12"/>
          <p:cNvGraphicFramePr>
            <a:graphicFrameLocks noChangeAspect="1"/>
          </p:cNvGraphicFramePr>
          <p:nvPr/>
        </p:nvGraphicFramePr>
        <p:xfrm>
          <a:off x="3228975" y="3141663"/>
          <a:ext cx="481013" cy="619125"/>
        </p:xfrm>
        <a:graphic>
          <a:graphicData uri="http://schemas.openxmlformats.org/presentationml/2006/ole">
            <mc:AlternateContent xmlns:mc="http://schemas.openxmlformats.org/markup-compatibility/2006">
              <mc:Choice xmlns:v="urn:schemas-microsoft-com:vml" Requires="v">
                <p:oleObj spid="_x0000_s55545" name="公式" r:id="rId10" imgW="95213" imgH="142795" progId="Equation.3">
                  <p:embed/>
                </p:oleObj>
              </mc:Choice>
              <mc:Fallback>
                <p:oleObj name="公式" r:id="rId10" imgW="95213" imgH="142795"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8975" y="3141663"/>
                        <a:ext cx="4810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4" name="Object 13"/>
          <p:cNvGraphicFramePr>
            <a:graphicFrameLocks noChangeAspect="1"/>
          </p:cNvGraphicFramePr>
          <p:nvPr/>
        </p:nvGraphicFramePr>
        <p:xfrm>
          <a:off x="3263900" y="3851275"/>
          <a:ext cx="446088" cy="471488"/>
        </p:xfrm>
        <a:graphic>
          <a:graphicData uri="http://schemas.openxmlformats.org/presentationml/2006/ole">
            <mc:AlternateContent xmlns:mc="http://schemas.openxmlformats.org/markup-compatibility/2006">
              <mc:Choice xmlns:v="urn:schemas-microsoft-com:vml" Requires="v">
                <p:oleObj spid="_x0000_s55546" name="公式" r:id="rId12" imgW="66828" imgH="76253" progId="Equation.3">
                  <p:embed/>
                </p:oleObj>
              </mc:Choice>
              <mc:Fallback>
                <p:oleObj name="公式" r:id="rId12" imgW="66828" imgH="76253"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3900" y="3851275"/>
                        <a:ext cx="4460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5" name="Object 14"/>
          <p:cNvGraphicFramePr>
            <a:graphicFrameLocks noChangeAspect="1"/>
          </p:cNvGraphicFramePr>
          <p:nvPr/>
        </p:nvGraphicFramePr>
        <p:xfrm>
          <a:off x="6323013" y="3673475"/>
          <a:ext cx="390525" cy="649288"/>
        </p:xfrm>
        <a:graphic>
          <a:graphicData uri="http://schemas.openxmlformats.org/presentationml/2006/ole">
            <mc:AlternateContent xmlns:mc="http://schemas.openxmlformats.org/markup-compatibility/2006">
              <mc:Choice xmlns:v="urn:schemas-microsoft-com:vml" Requires="v">
                <p:oleObj spid="_x0000_s55547" name="公式" r:id="rId14" imgW="76170" imgH="142795" progId="Equation.3">
                  <p:embed/>
                </p:oleObj>
              </mc:Choice>
              <mc:Fallback>
                <p:oleObj name="公式" r:id="rId14" imgW="76170" imgH="142795"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3013" y="3673475"/>
                        <a:ext cx="3905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6" name="Object 15"/>
          <p:cNvGraphicFramePr>
            <a:graphicFrameLocks noChangeAspect="1"/>
          </p:cNvGraphicFramePr>
          <p:nvPr/>
        </p:nvGraphicFramePr>
        <p:xfrm>
          <a:off x="3086100" y="4583113"/>
          <a:ext cx="609600" cy="719137"/>
        </p:xfrm>
        <a:graphic>
          <a:graphicData uri="http://schemas.openxmlformats.org/presentationml/2006/ole">
            <mc:AlternateContent xmlns:mc="http://schemas.openxmlformats.org/markup-compatibility/2006">
              <mc:Choice xmlns:v="urn:schemas-microsoft-com:vml" Requires="v">
                <p:oleObj spid="_x0000_s55548" name="公式" r:id="rId16" imgW="104913" imgH="142795" progId="Equation.3">
                  <p:embed/>
                </p:oleObj>
              </mc:Choice>
              <mc:Fallback>
                <p:oleObj name="公式" r:id="rId16" imgW="104913" imgH="142795"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86100" y="4583113"/>
                        <a:ext cx="6096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7" name="Object 17"/>
          <p:cNvGraphicFramePr>
            <a:graphicFrameLocks noChangeAspect="1"/>
          </p:cNvGraphicFramePr>
          <p:nvPr/>
        </p:nvGraphicFramePr>
        <p:xfrm>
          <a:off x="1204913" y="4583113"/>
          <a:ext cx="487362" cy="685800"/>
        </p:xfrm>
        <a:graphic>
          <a:graphicData uri="http://schemas.openxmlformats.org/presentationml/2006/ole">
            <mc:AlternateContent xmlns:mc="http://schemas.openxmlformats.org/markup-compatibility/2006">
              <mc:Choice xmlns:v="urn:schemas-microsoft-com:vml" Requires="v">
                <p:oleObj spid="_x0000_s55549" name="公式" r:id="rId18" imgW="76170" imgH="142795" progId="Equation.3">
                  <p:embed/>
                </p:oleObj>
              </mc:Choice>
              <mc:Fallback>
                <p:oleObj name="公式" r:id="rId18" imgW="76170" imgH="142795"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04913" y="4583113"/>
                        <a:ext cx="4873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8" name="Object 18"/>
          <p:cNvGraphicFramePr>
            <a:graphicFrameLocks noChangeAspect="1"/>
          </p:cNvGraphicFramePr>
          <p:nvPr/>
        </p:nvGraphicFramePr>
        <p:xfrm>
          <a:off x="1692275" y="4583113"/>
          <a:ext cx="525463" cy="685800"/>
        </p:xfrm>
        <a:graphic>
          <a:graphicData uri="http://schemas.openxmlformats.org/presentationml/2006/ole">
            <mc:AlternateContent xmlns:mc="http://schemas.openxmlformats.org/markup-compatibility/2006">
              <mc:Choice xmlns:v="urn:schemas-microsoft-com:vml" Requires="v">
                <p:oleObj spid="_x0000_s55550" name="公式" r:id="rId20" imgW="95213" imgH="142795" progId="Equation.3">
                  <p:embed/>
                </p:oleObj>
              </mc:Choice>
              <mc:Fallback>
                <p:oleObj name="公式" r:id="rId20" imgW="95213" imgH="142795" progId="Equation.3">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92275" y="4583113"/>
                        <a:ext cx="5254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9" name="Object 21"/>
          <p:cNvGraphicFramePr>
            <a:graphicFrameLocks noChangeAspect="1"/>
          </p:cNvGraphicFramePr>
          <p:nvPr/>
        </p:nvGraphicFramePr>
        <p:xfrm>
          <a:off x="368300" y="5272088"/>
          <a:ext cx="8340725" cy="860425"/>
        </p:xfrm>
        <a:graphic>
          <a:graphicData uri="http://schemas.openxmlformats.org/presentationml/2006/ole">
            <mc:AlternateContent xmlns:mc="http://schemas.openxmlformats.org/markup-compatibility/2006">
              <mc:Choice xmlns:v="urn:schemas-microsoft-com:vml" Requires="v">
                <p:oleObj spid="_x0000_s55551" name="公式" r:id="rId22" imgW="2619244" imgH="190633" progId="Equation.3">
                  <p:embed/>
                </p:oleObj>
              </mc:Choice>
              <mc:Fallback>
                <p:oleObj name="公式" r:id="rId22" imgW="2619244" imgH="190633" progId="Equation.3">
                  <p:embed/>
                  <p:pic>
                    <p:nvPicPr>
                      <p:cNvPr id="0"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8300" y="5272088"/>
                        <a:ext cx="83407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10" name="Object 3"/>
          <p:cNvGraphicFramePr>
            <a:graphicFrameLocks noChangeAspect="1"/>
          </p:cNvGraphicFramePr>
          <p:nvPr/>
        </p:nvGraphicFramePr>
        <p:xfrm>
          <a:off x="7019925" y="2205038"/>
          <a:ext cx="481013" cy="619125"/>
        </p:xfrm>
        <a:graphic>
          <a:graphicData uri="http://schemas.openxmlformats.org/presentationml/2006/ole">
            <mc:AlternateContent xmlns:mc="http://schemas.openxmlformats.org/markup-compatibility/2006">
              <mc:Choice xmlns:v="urn:schemas-microsoft-com:vml" Requires="v">
                <p:oleObj spid="_x0000_s55552" name="公式" r:id="rId24" imgW="95213" imgH="142795" progId="Equation.3">
                  <p:embed/>
                </p:oleObj>
              </mc:Choice>
              <mc:Fallback>
                <p:oleObj name="公式" r:id="rId24" imgW="95213" imgH="142795" progId="Equation.3">
                  <p:embed/>
                  <p:pic>
                    <p:nvPicPr>
                      <p:cNvPr id="0" name="Object 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19925" y="2205038"/>
                        <a:ext cx="4810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显著性检验的意义</a:t>
            </a:r>
          </a:p>
        </p:txBody>
      </p:sp>
      <p:sp>
        <p:nvSpPr>
          <p:cNvPr id="3" name="内容占位符 2"/>
          <p:cNvSpPr>
            <a:spLocks noGrp="1"/>
          </p:cNvSpPr>
          <p:nvPr>
            <p:ph idx="1"/>
          </p:nvPr>
        </p:nvSpPr>
        <p:spPr>
          <a:xfrm>
            <a:off x="107950" y="1341438"/>
            <a:ext cx="8856663" cy="4535487"/>
          </a:xfrm>
        </p:spPr>
        <p:txBody>
          <a:bodyPr/>
          <a:lstStyle/>
          <a:p>
            <a:pPr>
              <a:defRPr/>
            </a:pPr>
            <a:r>
              <a:rPr lang="zh-CN" altLang="en-US" dirty="0" smtClean="0"/>
              <a:t>说明样本平均数并非总体平均数，它还包含试验误差的成分。</a:t>
            </a:r>
          </a:p>
          <a:p>
            <a:pPr>
              <a:defRPr/>
            </a:pPr>
            <a:r>
              <a:rPr lang="zh-CN" altLang="en-US" dirty="0" smtClean="0"/>
              <a:t> 对于接受不同处理的两个样本来说，则有：</a:t>
            </a:r>
            <a:endParaRPr lang="en-US" altLang="zh-CN" dirty="0" smtClean="0"/>
          </a:p>
          <a:p>
            <a:pPr marL="0" indent="0" algn="ctr">
              <a:lnSpc>
                <a:spcPct val="130000"/>
              </a:lnSpc>
              <a:buFont typeface="Wingdings" panose="05000000000000000000" pitchFamily="2" charset="2"/>
              <a:buNone/>
              <a:defRPr/>
            </a:pPr>
            <a:r>
              <a:rPr lang="zh-CN" altLang="en-US" b="1" dirty="0"/>
              <a:t> </a:t>
            </a:r>
            <a:r>
              <a:rPr lang="en-US" altLang="zh-CN" b="1" dirty="0" smtClean="0"/>
              <a:t>=     +    </a:t>
            </a:r>
            <a:r>
              <a:rPr lang="zh-CN" altLang="en-US" b="1" dirty="0"/>
              <a:t>，   </a:t>
            </a:r>
            <a:r>
              <a:rPr lang="en-US" altLang="zh-CN" b="1" dirty="0" smtClean="0"/>
              <a:t>=    </a:t>
            </a:r>
            <a:r>
              <a:rPr lang="en-US" altLang="zh-CN" b="1" dirty="0"/>
              <a:t>+     </a:t>
            </a:r>
          </a:p>
          <a:p>
            <a:pPr>
              <a:lnSpc>
                <a:spcPct val="130000"/>
              </a:lnSpc>
              <a:defRPr/>
            </a:pPr>
            <a:endParaRPr lang="en-US" altLang="zh-CN" b="1" dirty="0" smtClean="0"/>
          </a:p>
          <a:p>
            <a:pPr>
              <a:defRPr/>
            </a:pPr>
            <a:r>
              <a:rPr lang="zh-CN" altLang="en-US" dirty="0" smtClean="0"/>
              <a:t>这说明两个样本平均数之差（    </a:t>
            </a:r>
            <a:r>
              <a:rPr lang="en-US" altLang="zh-CN" dirty="0" smtClean="0"/>
              <a:t>-     </a:t>
            </a:r>
            <a:r>
              <a:rPr lang="zh-CN" altLang="en-US" dirty="0" smtClean="0"/>
              <a:t>）也包括了两部分：</a:t>
            </a:r>
          </a:p>
          <a:p>
            <a:pPr>
              <a:defRPr/>
            </a:pPr>
            <a:r>
              <a:rPr lang="zh-CN" altLang="en-US" dirty="0" smtClean="0"/>
              <a:t>一部分是两个总体平均数的差（   </a:t>
            </a:r>
            <a:r>
              <a:rPr lang="en-US" altLang="zh-CN" dirty="0" smtClean="0"/>
              <a:t>-    </a:t>
            </a:r>
            <a:r>
              <a:rPr lang="zh-CN" altLang="en-US" dirty="0" smtClean="0"/>
              <a:t>），叫 做 试 验 的</a:t>
            </a:r>
            <a:r>
              <a:rPr lang="zh-CN" altLang="en-US" b="1" dirty="0" smtClean="0"/>
              <a:t>处理效应</a:t>
            </a:r>
            <a:r>
              <a:rPr lang="zh-CN" altLang="en-US" dirty="0" smtClean="0"/>
              <a:t>；另一部分是</a:t>
            </a:r>
            <a:r>
              <a:rPr lang="zh-CN" altLang="en-US" b="1" dirty="0" smtClean="0"/>
              <a:t>试验误差</a:t>
            </a:r>
            <a:r>
              <a:rPr lang="zh-CN" altLang="en-US" dirty="0" smtClean="0"/>
              <a:t>（     </a:t>
            </a:r>
            <a:r>
              <a:rPr lang="en-US" altLang="zh-CN" dirty="0" smtClean="0"/>
              <a:t>-    </a:t>
            </a:r>
            <a:r>
              <a:rPr lang="zh-CN" altLang="en-US" dirty="0" smtClean="0"/>
              <a:t>）。</a:t>
            </a:r>
            <a:endParaRPr lang="en-US" altLang="zh-CN" dirty="0"/>
          </a:p>
          <a:p>
            <a:pPr>
              <a:defRPr/>
            </a:pPr>
            <a:endParaRPr lang="zh-CN" altLang="en-US" dirty="0"/>
          </a:p>
        </p:txBody>
      </p:sp>
      <p:graphicFrame>
        <p:nvGraphicFramePr>
          <p:cNvPr id="57348" name="Object 3"/>
          <p:cNvGraphicFramePr>
            <a:graphicFrameLocks noChangeAspect="1"/>
          </p:cNvGraphicFramePr>
          <p:nvPr/>
        </p:nvGraphicFramePr>
        <p:xfrm>
          <a:off x="3419475" y="2840038"/>
          <a:ext cx="358775" cy="458787"/>
        </p:xfrm>
        <a:graphic>
          <a:graphicData uri="http://schemas.openxmlformats.org/presentationml/2006/ole">
            <mc:AlternateContent xmlns:mc="http://schemas.openxmlformats.org/markup-compatibility/2006">
              <mc:Choice xmlns:v="urn:schemas-microsoft-com:vml" Requires="v">
                <p:oleObj spid="_x0000_s57634" name="公式" r:id="rId4" imgW="95213" imgH="142795" progId="Equation.3">
                  <p:embed/>
                </p:oleObj>
              </mc:Choice>
              <mc:Fallback>
                <p:oleObj name="公式" r:id="rId4" imgW="95213" imgH="1427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840038"/>
                        <a:ext cx="358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4"/>
          <p:cNvGraphicFramePr>
            <a:graphicFrameLocks noChangeAspect="1"/>
          </p:cNvGraphicFramePr>
          <p:nvPr/>
        </p:nvGraphicFramePr>
        <p:xfrm>
          <a:off x="5356225" y="2840038"/>
          <a:ext cx="368300" cy="457200"/>
        </p:xfrm>
        <a:graphic>
          <a:graphicData uri="http://schemas.openxmlformats.org/presentationml/2006/ole">
            <mc:AlternateContent xmlns:mc="http://schemas.openxmlformats.org/markup-compatibility/2006">
              <mc:Choice xmlns:v="urn:schemas-microsoft-com:vml" Requires="v">
                <p:oleObj spid="_x0000_s57635" name="公式" r:id="rId6" imgW="104913" imgH="142795" progId="Equation.3">
                  <p:embed/>
                </p:oleObj>
              </mc:Choice>
              <mc:Fallback>
                <p:oleObj name="公式" r:id="rId6" imgW="104913" imgH="14279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6225" y="2840038"/>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0" name="Object 5"/>
          <p:cNvGraphicFramePr>
            <a:graphicFrameLocks noChangeAspect="1"/>
          </p:cNvGraphicFramePr>
          <p:nvPr/>
        </p:nvGraphicFramePr>
        <p:xfrm>
          <a:off x="2757488" y="2765425"/>
          <a:ext cx="406400" cy="573088"/>
        </p:xfrm>
        <a:graphic>
          <a:graphicData uri="http://schemas.openxmlformats.org/presentationml/2006/ole">
            <mc:AlternateContent xmlns:mc="http://schemas.openxmlformats.org/markup-compatibility/2006">
              <mc:Choice xmlns:v="urn:schemas-microsoft-com:vml" Requires="v">
                <p:oleObj spid="_x0000_s57636" name="公式" r:id="rId8" imgW="76170" imgH="142795" progId="Equation.3">
                  <p:embed/>
                </p:oleObj>
              </mc:Choice>
              <mc:Fallback>
                <p:oleObj name="公式" r:id="rId8" imgW="76170" imgH="1427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7488" y="2765425"/>
                        <a:ext cx="4064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1" name="Object 6"/>
          <p:cNvGraphicFramePr>
            <a:graphicFrameLocks noChangeAspect="1"/>
          </p:cNvGraphicFramePr>
          <p:nvPr/>
        </p:nvGraphicFramePr>
        <p:xfrm>
          <a:off x="4716463" y="2784475"/>
          <a:ext cx="439737" cy="573088"/>
        </p:xfrm>
        <a:graphic>
          <a:graphicData uri="http://schemas.openxmlformats.org/presentationml/2006/ole">
            <mc:AlternateContent xmlns:mc="http://schemas.openxmlformats.org/markup-compatibility/2006">
              <mc:Choice xmlns:v="urn:schemas-microsoft-com:vml" Requires="v">
                <p:oleObj spid="_x0000_s57637" name="公式" r:id="rId10" imgW="95213" imgH="142795" progId="Equation.3">
                  <p:embed/>
                </p:oleObj>
              </mc:Choice>
              <mc:Fallback>
                <p:oleObj name="公式" r:id="rId10" imgW="95213" imgH="142795"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463" y="2784475"/>
                        <a:ext cx="43973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2" name="Object 7"/>
          <p:cNvGraphicFramePr>
            <a:graphicFrameLocks noChangeAspect="1"/>
          </p:cNvGraphicFramePr>
          <p:nvPr/>
        </p:nvGraphicFramePr>
        <p:xfrm>
          <a:off x="4067175" y="2811463"/>
          <a:ext cx="363538" cy="546100"/>
        </p:xfrm>
        <a:graphic>
          <a:graphicData uri="http://schemas.openxmlformats.org/presentationml/2006/ole">
            <mc:AlternateContent xmlns:mc="http://schemas.openxmlformats.org/markup-compatibility/2006">
              <mc:Choice xmlns:v="urn:schemas-microsoft-com:vml" Requires="v">
                <p:oleObj spid="_x0000_s57638" name="公式" r:id="rId12" imgW="66828" imgH="142795" progId="Equation.3">
                  <p:embed/>
                </p:oleObj>
              </mc:Choice>
              <mc:Fallback>
                <p:oleObj name="公式" r:id="rId12" imgW="66828" imgH="142795"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175" y="2811463"/>
                        <a:ext cx="3635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3" name="Object 8"/>
          <p:cNvGraphicFramePr>
            <a:graphicFrameLocks noChangeAspect="1"/>
          </p:cNvGraphicFramePr>
          <p:nvPr/>
        </p:nvGraphicFramePr>
        <p:xfrm>
          <a:off x="5940425" y="2811463"/>
          <a:ext cx="393700" cy="546100"/>
        </p:xfrm>
        <a:graphic>
          <a:graphicData uri="http://schemas.openxmlformats.org/presentationml/2006/ole">
            <mc:AlternateContent xmlns:mc="http://schemas.openxmlformats.org/markup-compatibility/2006">
              <mc:Choice xmlns:v="urn:schemas-microsoft-com:vml" Requires="v">
                <p:oleObj spid="_x0000_s57639" name="公式" r:id="rId14" imgW="76170" imgH="142795" progId="Equation.3">
                  <p:embed/>
                </p:oleObj>
              </mc:Choice>
              <mc:Fallback>
                <p:oleObj name="公式" r:id="rId14" imgW="76170" imgH="142795"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0425" y="2811463"/>
                        <a:ext cx="3937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4" name="Object 20"/>
          <p:cNvGraphicFramePr>
            <a:graphicFrameLocks noChangeAspect="1"/>
          </p:cNvGraphicFramePr>
          <p:nvPr/>
        </p:nvGraphicFramePr>
        <p:xfrm>
          <a:off x="2133600" y="3340100"/>
          <a:ext cx="4498975" cy="484188"/>
        </p:xfrm>
        <a:graphic>
          <a:graphicData uri="http://schemas.openxmlformats.org/presentationml/2006/ole">
            <mc:AlternateContent xmlns:mc="http://schemas.openxmlformats.org/markup-compatibility/2006">
              <mc:Choice xmlns:v="urn:schemas-microsoft-com:vml" Requires="v">
                <p:oleObj spid="_x0000_s57640" name="公式" r:id="rId16" imgW="2120900" imgH="228600" progId="Equation.3">
                  <p:embed/>
                </p:oleObj>
              </mc:Choice>
              <mc:Fallback>
                <p:oleObj name="公式" r:id="rId16" imgW="2120900" imgH="2286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3600" y="3340100"/>
                        <a:ext cx="4498975" cy="48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5" name="Object 5"/>
          <p:cNvGraphicFramePr>
            <a:graphicFrameLocks noChangeAspect="1"/>
          </p:cNvGraphicFramePr>
          <p:nvPr/>
        </p:nvGraphicFramePr>
        <p:xfrm>
          <a:off x="5292725" y="4030663"/>
          <a:ext cx="406400" cy="573087"/>
        </p:xfrm>
        <a:graphic>
          <a:graphicData uri="http://schemas.openxmlformats.org/presentationml/2006/ole">
            <mc:AlternateContent xmlns:mc="http://schemas.openxmlformats.org/markup-compatibility/2006">
              <mc:Choice xmlns:v="urn:schemas-microsoft-com:vml" Requires="v">
                <p:oleObj spid="_x0000_s57641" name="公式" r:id="rId18" imgW="76170" imgH="142795" progId="Equation.3">
                  <p:embed/>
                </p:oleObj>
              </mc:Choice>
              <mc:Fallback>
                <p:oleObj name="公式" r:id="rId18" imgW="76170" imgH="142795" progId="Equation.3">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92725" y="4030663"/>
                        <a:ext cx="40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6" name="Object 6"/>
          <p:cNvGraphicFramePr>
            <a:graphicFrameLocks noChangeAspect="1"/>
          </p:cNvGraphicFramePr>
          <p:nvPr/>
        </p:nvGraphicFramePr>
        <p:xfrm>
          <a:off x="5922963" y="4019550"/>
          <a:ext cx="439737" cy="573088"/>
        </p:xfrm>
        <a:graphic>
          <a:graphicData uri="http://schemas.openxmlformats.org/presentationml/2006/ole">
            <mc:AlternateContent xmlns:mc="http://schemas.openxmlformats.org/markup-compatibility/2006">
              <mc:Choice xmlns:v="urn:schemas-microsoft-com:vml" Requires="v">
                <p:oleObj spid="_x0000_s57642" name="公式" r:id="rId20" imgW="95213" imgH="142795" progId="Equation.3">
                  <p:embed/>
                </p:oleObj>
              </mc:Choice>
              <mc:Fallback>
                <p:oleObj name="公式" r:id="rId20" imgW="95213" imgH="142795" progId="Equation.3">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22963" y="4019550"/>
                        <a:ext cx="43973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7" name="Object 3"/>
          <p:cNvGraphicFramePr>
            <a:graphicFrameLocks noChangeAspect="1"/>
          </p:cNvGraphicFramePr>
          <p:nvPr/>
        </p:nvGraphicFramePr>
        <p:xfrm>
          <a:off x="5561013" y="4979988"/>
          <a:ext cx="358775" cy="458787"/>
        </p:xfrm>
        <a:graphic>
          <a:graphicData uri="http://schemas.openxmlformats.org/presentationml/2006/ole">
            <mc:AlternateContent xmlns:mc="http://schemas.openxmlformats.org/markup-compatibility/2006">
              <mc:Choice xmlns:v="urn:schemas-microsoft-com:vml" Requires="v">
                <p:oleObj spid="_x0000_s57643" name="公式" r:id="rId22" imgW="95213" imgH="142795" progId="Equation.3">
                  <p:embed/>
                </p:oleObj>
              </mc:Choice>
              <mc:Fallback>
                <p:oleObj name="公式" r:id="rId22" imgW="95213" imgH="142795" progId="Equation.3">
                  <p:embed/>
                  <p:pic>
                    <p:nvPicPr>
                      <p:cNvPr id="0" name="Object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61013" y="4979988"/>
                        <a:ext cx="358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8" name="Object 4"/>
          <p:cNvGraphicFramePr>
            <a:graphicFrameLocks noChangeAspect="1"/>
          </p:cNvGraphicFramePr>
          <p:nvPr/>
        </p:nvGraphicFramePr>
        <p:xfrm>
          <a:off x="6075363" y="5018088"/>
          <a:ext cx="368300" cy="457200"/>
        </p:xfrm>
        <a:graphic>
          <a:graphicData uri="http://schemas.openxmlformats.org/presentationml/2006/ole">
            <mc:AlternateContent xmlns:mc="http://schemas.openxmlformats.org/markup-compatibility/2006">
              <mc:Choice xmlns:v="urn:schemas-microsoft-com:vml" Requires="v">
                <p:oleObj spid="_x0000_s57644" name="公式" r:id="rId24" imgW="104913" imgH="142795" progId="Equation.3">
                  <p:embed/>
                </p:oleObj>
              </mc:Choice>
              <mc:Fallback>
                <p:oleObj name="公式" r:id="rId24" imgW="104913" imgH="142795" progId="Equation.3">
                  <p:embed/>
                  <p:pic>
                    <p:nvPicPr>
                      <p:cNvPr id="0"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75363" y="5018088"/>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9" name="Object 7"/>
          <p:cNvGraphicFramePr>
            <a:graphicFrameLocks noChangeAspect="1"/>
          </p:cNvGraphicFramePr>
          <p:nvPr/>
        </p:nvGraphicFramePr>
        <p:xfrm>
          <a:off x="6446838" y="5365750"/>
          <a:ext cx="363537" cy="546100"/>
        </p:xfrm>
        <a:graphic>
          <a:graphicData uri="http://schemas.openxmlformats.org/presentationml/2006/ole">
            <mc:AlternateContent xmlns:mc="http://schemas.openxmlformats.org/markup-compatibility/2006">
              <mc:Choice xmlns:v="urn:schemas-microsoft-com:vml" Requires="v">
                <p:oleObj spid="_x0000_s57645" name="公式" r:id="rId26" imgW="66828" imgH="142795" progId="Equation.3">
                  <p:embed/>
                </p:oleObj>
              </mc:Choice>
              <mc:Fallback>
                <p:oleObj name="公式" r:id="rId26" imgW="66828" imgH="142795" progId="Equation.3">
                  <p:embed/>
                  <p:pic>
                    <p:nvPicPr>
                      <p:cNvPr id="0" name="Object 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46838" y="5365750"/>
                        <a:ext cx="3635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0" name="Object 8"/>
          <p:cNvGraphicFramePr>
            <a:graphicFrameLocks noChangeAspect="1"/>
          </p:cNvGraphicFramePr>
          <p:nvPr/>
        </p:nvGraphicFramePr>
        <p:xfrm>
          <a:off x="6986588" y="5397500"/>
          <a:ext cx="393700" cy="546100"/>
        </p:xfrm>
        <a:graphic>
          <a:graphicData uri="http://schemas.openxmlformats.org/presentationml/2006/ole">
            <mc:AlternateContent xmlns:mc="http://schemas.openxmlformats.org/markup-compatibility/2006">
              <mc:Choice xmlns:v="urn:schemas-microsoft-com:vml" Requires="v">
                <p:oleObj spid="_x0000_s57646" name="公式" r:id="rId28" imgW="76170" imgH="142795" progId="Equation.3">
                  <p:embed/>
                </p:oleObj>
              </mc:Choice>
              <mc:Fallback>
                <p:oleObj name="公式" r:id="rId28" imgW="76170" imgH="142795" progId="Equation.3">
                  <p:embed/>
                  <p:pic>
                    <p:nvPicPr>
                      <p:cNvPr id="0" name="Object 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986588" y="5397500"/>
                        <a:ext cx="3937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显著性检验的意义</a:t>
            </a:r>
          </a:p>
        </p:txBody>
      </p:sp>
      <p:sp>
        <p:nvSpPr>
          <p:cNvPr id="3" name="内容占位符 2"/>
          <p:cNvSpPr>
            <a:spLocks noGrp="1"/>
          </p:cNvSpPr>
          <p:nvPr>
            <p:ph idx="1"/>
          </p:nvPr>
        </p:nvSpPr>
        <p:spPr/>
        <p:txBody>
          <a:bodyPr/>
          <a:lstStyle/>
          <a:p>
            <a:pPr>
              <a:defRPr/>
            </a:pPr>
            <a:r>
              <a:rPr lang="zh-CN" altLang="en-US" dirty="0" smtClean="0"/>
              <a:t> 对（    </a:t>
            </a:r>
            <a:r>
              <a:rPr lang="en-US" altLang="zh-CN" dirty="0" smtClean="0"/>
              <a:t>-    </a:t>
            </a:r>
            <a:r>
              <a:rPr lang="zh-CN" altLang="en-US" dirty="0" smtClean="0"/>
              <a:t>）进行显著性检验就是要分析：</a:t>
            </a:r>
            <a:endParaRPr lang="en-US" altLang="zh-CN" dirty="0" smtClean="0"/>
          </a:p>
          <a:p>
            <a:pPr marL="0" indent="0">
              <a:buFont typeface="Wingdings" panose="05000000000000000000" pitchFamily="2" charset="2"/>
              <a:buNone/>
              <a:defRPr/>
            </a:pPr>
            <a:r>
              <a:rPr lang="en-US" altLang="zh-CN" dirty="0" smtClean="0"/>
              <a:t>	</a:t>
            </a:r>
            <a:r>
              <a:rPr lang="zh-CN" altLang="en-US" dirty="0" smtClean="0"/>
              <a:t>试验的表面效应（    </a:t>
            </a:r>
            <a:r>
              <a:rPr lang="en-US" altLang="zh-CN" dirty="0" smtClean="0"/>
              <a:t>-    </a:t>
            </a:r>
            <a:r>
              <a:rPr lang="zh-CN" altLang="en-US" dirty="0" smtClean="0"/>
              <a:t>）主要由处理效应</a:t>
            </a:r>
            <a:endParaRPr lang="en-US" altLang="zh-CN" dirty="0" smtClean="0"/>
          </a:p>
          <a:p>
            <a:pPr marL="0" indent="0">
              <a:buFont typeface="Wingdings" panose="05000000000000000000" pitchFamily="2" charset="2"/>
              <a:buNone/>
              <a:defRPr/>
            </a:pPr>
            <a:r>
              <a:rPr lang="zh-CN" altLang="en-US" dirty="0" smtClean="0"/>
              <a:t>（   </a:t>
            </a:r>
            <a:r>
              <a:rPr lang="en-US" altLang="zh-CN" dirty="0" smtClean="0"/>
              <a:t>-   </a:t>
            </a:r>
            <a:r>
              <a:rPr lang="zh-CN" altLang="en-US" dirty="0" smtClean="0"/>
              <a:t>）引起的 ，还是主要由试验误差所造成。</a:t>
            </a:r>
            <a:endParaRPr lang="en-US" altLang="zh-CN" dirty="0" smtClean="0"/>
          </a:p>
          <a:p>
            <a:pPr>
              <a:defRPr/>
            </a:pPr>
            <a:endParaRPr lang="en-US" altLang="zh-CN" dirty="0"/>
          </a:p>
          <a:p>
            <a:pPr>
              <a:defRPr/>
            </a:pPr>
            <a:r>
              <a:rPr lang="zh-CN" altLang="en-US" dirty="0" smtClean="0"/>
              <a:t>虽然处理效应未知，但试验的表面效应是可以计算的，借助数理统计方法可以对试验误差作出估计。所以，可从试验的表面效应与试验误差的权衡比较中间接地推断处理效应是否存在，这就是</a:t>
            </a:r>
            <a:r>
              <a:rPr lang="zh-CN" altLang="en-US" b="1" dirty="0" smtClean="0"/>
              <a:t>显著性检验的基本思想</a:t>
            </a:r>
            <a:r>
              <a:rPr lang="zh-CN" altLang="en-US" dirty="0" smtClean="0"/>
              <a:t>。</a:t>
            </a:r>
          </a:p>
          <a:p>
            <a:pPr>
              <a:defRPr/>
            </a:pPr>
            <a:endParaRPr lang="zh-CN" altLang="en-US" dirty="0"/>
          </a:p>
        </p:txBody>
      </p:sp>
      <p:graphicFrame>
        <p:nvGraphicFramePr>
          <p:cNvPr id="59396" name="Object 5"/>
          <p:cNvGraphicFramePr>
            <a:graphicFrameLocks noChangeAspect="1"/>
          </p:cNvGraphicFramePr>
          <p:nvPr/>
        </p:nvGraphicFramePr>
        <p:xfrm>
          <a:off x="1763713" y="1471613"/>
          <a:ext cx="406400" cy="573087"/>
        </p:xfrm>
        <a:graphic>
          <a:graphicData uri="http://schemas.openxmlformats.org/presentationml/2006/ole">
            <mc:AlternateContent xmlns:mc="http://schemas.openxmlformats.org/markup-compatibility/2006">
              <mc:Choice xmlns:v="urn:schemas-microsoft-com:vml" Requires="v">
                <p:oleObj spid="_x0000_s59528" name="公式" r:id="rId3" imgW="76170" imgH="142795" progId="Equation.3">
                  <p:embed/>
                </p:oleObj>
              </mc:Choice>
              <mc:Fallback>
                <p:oleObj name="公式" r:id="rId3" imgW="76170" imgH="1427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71613"/>
                        <a:ext cx="40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7" name="Object 6"/>
          <p:cNvGraphicFramePr>
            <a:graphicFrameLocks noChangeAspect="1"/>
          </p:cNvGraphicFramePr>
          <p:nvPr/>
        </p:nvGraphicFramePr>
        <p:xfrm>
          <a:off x="2395538" y="1460500"/>
          <a:ext cx="439737" cy="573088"/>
        </p:xfrm>
        <a:graphic>
          <a:graphicData uri="http://schemas.openxmlformats.org/presentationml/2006/ole">
            <mc:AlternateContent xmlns:mc="http://schemas.openxmlformats.org/markup-compatibility/2006">
              <mc:Choice xmlns:v="urn:schemas-microsoft-com:vml" Requires="v">
                <p:oleObj spid="_x0000_s59529" name="公式" r:id="rId5" imgW="95213" imgH="142795" progId="Equation.3">
                  <p:embed/>
                </p:oleObj>
              </mc:Choice>
              <mc:Fallback>
                <p:oleObj name="公式" r:id="rId5" imgW="95213" imgH="1427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5538" y="1460500"/>
                        <a:ext cx="43973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8" name="Object 5"/>
          <p:cNvGraphicFramePr>
            <a:graphicFrameLocks noChangeAspect="1"/>
          </p:cNvGraphicFramePr>
          <p:nvPr/>
        </p:nvGraphicFramePr>
        <p:xfrm>
          <a:off x="4319588" y="1916113"/>
          <a:ext cx="406400" cy="573087"/>
        </p:xfrm>
        <a:graphic>
          <a:graphicData uri="http://schemas.openxmlformats.org/presentationml/2006/ole">
            <mc:AlternateContent xmlns:mc="http://schemas.openxmlformats.org/markup-compatibility/2006">
              <mc:Choice xmlns:v="urn:schemas-microsoft-com:vml" Requires="v">
                <p:oleObj spid="_x0000_s59530" name="公式" r:id="rId7" imgW="76170" imgH="142795" progId="Equation.3">
                  <p:embed/>
                </p:oleObj>
              </mc:Choice>
              <mc:Fallback>
                <p:oleObj name="公式" r:id="rId7" imgW="76170" imgH="14279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9588" y="1916113"/>
                        <a:ext cx="40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9" name="Object 6"/>
          <p:cNvGraphicFramePr>
            <a:graphicFrameLocks noChangeAspect="1"/>
          </p:cNvGraphicFramePr>
          <p:nvPr/>
        </p:nvGraphicFramePr>
        <p:xfrm>
          <a:off x="4949825" y="1905000"/>
          <a:ext cx="439738" cy="573088"/>
        </p:xfrm>
        <a:graphic>
          <a:graphicData uri="http://schemas.openxmlformats.org/presentationml/2006/ole">
            <mc:AlternateContent xmlns:mc="http://schemas.openxmlformats.org/markup-compatibility/2006">
              <mc:Choice xmlns:v="urn:schemas-microsoft-com:vml" Requires="v">
                <p:oleObj spid="_x0000_s59531" name="公式" r:id="rId9" imgW="95213" imgH="142795" progId="Equation.3">
                  <p:embed/>
                </p:oleObj>
              </mc:Choice>
              <mc:Fallback>
                <p:oleObj name="公式" r:id="rId9" imgW="95213" imgH="14279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9825" y="1905000"/>
                        <a:ext cx="439738"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0" name="Object 3"/>
          <p:cNvGraphicFramePr>
            <a:graphicFrameLocks noChangeAspect="1"/>
          </p:cNvGraphicFramePr>
          <p:nvPr/>
        </p:nvGraphicFramePr>
        <p:xfrm>
          <a:off x="869950" y="2525713"/>
          <a:ext cx="358775" cy="458787"/>
        </p:xfrm>
        <a:graphic>
          <a:graphicData uri="http://schemas.openxmlformats.org/presentationml/2006/ole">
            <mc:AlternateContent xmlns:mc="http://schemas.openxmlformats.org/markup-compatibility/2006">
              <mc:Choice xmlns:v="urn:schemas-microsoft-com:vml" Requires="v">
                <p:oleObj spid="_x0000_s59532" name="公式" r:id="rId11" imgW="95213" imgH="142795" progId="Equation.3">
                  <p:embed/>
                </p:oleObj>
              </mc:Choice>
              <mc:Fallback>
                <p:oleObj name="公式" r:id="rId11" imgW="95213" imgH="142795"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9950" y="2525713"/>
                        <a:ext cx="358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1" name="Object 4"/>
          <p:cNvGraphicFramePr>
            <a:graphicFrameLocks noChangeAspect="1"/>
          </p:cNvGraphicFramePr>
          <p:nvPr/>
        </p:nvGraphicFramePr>
        <p:xfrm>
          <a:off x="1384300" y="2563813"/>
          <a:ext cx="368300" cy="457200"/>
        </p:xfrm>
        <a:graphic>
          <a:graphicData uri="http://schemas.openxmlformats.org/presentationml/2006/ole">
            <mc:AlternateContent xmlns:mc="http://schemas.openxmlformats.org/markup-compatibility/2006">
              <mc:Choice xmlns:v="urn:schemas-microsoft-com:vml" Requires="v">
                <p:oleObj spid="_x0000_s59533" name="公式" r:id="rId13" imgW="104913" imgH="142795" progId="Equation.3">
                  <p:embed/>
                </p:oleObj>
              </mc:Choice>
              <mc:Fallback>
                <p:oleObj name="公式" r:id="rId13" imgW="104913" imgH="142795"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4300" y="2563813"/>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显著性检验的基本步骤</a:t>
            </a:r>
          </a:p>
        </p:txBody>
      </p:sp>
      <p:sp>
        <p:nvSpPr>
          <p:cNvPr id="60419" name="内容占位符 2"/>
          <p:cNvSpPr>
            <a:spLocks noGrp="1"/>
          </p:cNvSpPr>
          <p:nvPr>
            <p:ph idx="1"/>
          </p:nvPr>
        </p:nvSpPr>
        <p:spPr/>
        <p:txBody>
          <a:bodyPr/>
          <a:lstStyle/>
          <a:p>
            <a:r>
              <a:rPr lang="en-US" altLang="zh-CN" smtClean="0"/>
              <a:t>(1)</a:t>
            </a:r>
            <a:r>
              <a:rPr lang="zh-CN" altLang="en-US" smtClean="0"/>
              <a:t>首先对试验样本所在的总体作假设</a:t>
            </a:r>
          </a:p>
          <a:p>
            <a:pPr lvl="1"/>
            <a:r>
              <a:rPr lang="en-US" altLang="zh-CN" smtClean="0"/>
              <a:t>I</a:t>
            </a:r>
            <a:r>
              <a:rPr lang="zh-CN" altLang="en-US" smtClean="0"/>
              <a:t>、无效假设</a:t>
            </a:r>
            <a:r>
              <a:rPr lang="en-US" altLang="zh-CN" smtClean="0"/>
              <a:t>(H0)</a:t>
            </a:r>
            <a:r>
              <a:rPr lang="zh-CN" altLang="en-US" smtClean="0"/>
              <a:t>：假设总体平均数与某一指定值相等或假设两个总体参数相等，这种假设称为无效假设</a:t>
            </a:r>
            <a:r>
              <a:rPr lang="en-US" altLang="zh-CN" smtClean="0"/>
              <a:t>, </a:t>
            </a:r>
            <a:r>
              <a:rPr lang="zh-CN" altLang="en-US" smtClean="0"/>
              <a:t>表示处理效应无效，是由误差造成的。</a:t>
            </a:r>
            <a:endParaRPr lang="en-US" altLang="zh-CN" smtClean="0"/>
          </a:p>
          <a:p>
            <a:endParaRPr lang="zh-CN" altLang="en-US" smtClean="0"/>
          </a:p>
          <a:p>
            <a:pPr lvl="1"/>
            <a:endParaRPr lang="en-US" altLang="zh-CN" smtClean="0"/>
          </a:p>
          <a:p>
            <a:pPr lvl="1"/>
            <a:r>
              <a:rPr lang="en-US" altLang="zh-CN" smtClean="0"/>
              <a:t>II</a:t>
            </a:r>
            <a:r>
              <a:rPr lang="zh-CN" altLang="en-US" smtClean="0"/>
              <a:t>、备择假设</a:t>
            </a:r>
            <a:r>
              <a:rPr lang="en-US" altLang="zh-CN" smtClean="0"/>
              <a:t>(HA)</a:t>
            </a:r>
            <a:r>
              <a:rPr lang="zh-CN" altLang="en-US" smtClean="0"/>
              <a:t>：备择假设是在无效假设被否定时准备接受的假设，与无效假设一起构成完全事件。</a:t>
            </a:r>
          </a:p>
          <a:p>
            <a:endParaRPr lang="zh-CN" altLang="en-US" smtClean="0"/>
          </a:p>
        </p:txBody>
      </p:sp>
      <p:graphicFrame>
        <p:nvGraphicFramePr>
          <p:cNvPr id="60420" name="对象 3"/>
          <p:cNvGraphicFramePr>
            <a:graphicFrameLocks noChangeAspect="1"/>
          </p:cNvGraphicFramePr>
          <p:nvPr/>
        </p:nvGraphicFramePr>
        <p:xfrm>
          <a:off x="2422525" y="3284538"/>
          <a:ext cx="2138363" cy="566737"/>
        </p:xfrm>
        <a:graphic>
          <a:graphicData uri="http://schemas.openxmlformats.org/presentationml/2006/ole">
            <mc:AlternateContent xmlns:mc="http://schemas.openxmlformats.org/markup-compatibility/2006">
              <mc:Choice xmlns:v="urn:schemas-microsoft-com:vml" Requires="v">
                <p:oleObj spid="_x0000_s60464" name="公式" r:id="rId3" imgW="914400" imgH="228600" progId="Equation.3">
                  <p:embed/>
                </p:oleObj>
              </mc:Choice>
              <mc:Fallback>
                <p:oleObj name="公式" r:id="rId3" imgW="914400" imgH="228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3284538"/>
                        <a:ext cx="21383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对象 4"/>
          <p:cNvGraphicFramePr>
            <a:graphicFrameLocks noChangeAspect="1"/>
          </p:cNvGraphicFramePr>
          <p:nvPr/>
        </p:nvGraphicFramePr>
        <p:xfrm>
          <a:off x="2555875" y="5157788"/>
          <a:ext cx="1944688" cy="565150"/>
        </p:xfrm>
        <a:graphic>
          <a:graphicData uri="http://schemas.openxmlformats.org/presentationml/2006/ole">
            <mc:AlternateContent xmlns:mc="http://schemas.openxmlformats.org/markup-compatibility/2006">
              <mc:Choice xmlns:v="urn:schemas-microsoft-com:vml" Requires="v">
                <p:oleObj spid="_x0000_s60465" name="公式" r:id="rId5" imgW="825142" imgH="215806" progId="Equation.3">
                  <p:embed/>
                </p:oleObj>
              </mc:Choice>
              <mc:Fallback>
                <p:oleObj name="公式" r:id="rId5" imgW="825142" imgH="215806"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157788"/>
                        <a:ext cx="19446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显著性检验的基本步骤</a:t>
            </a:r>
          </a:p>
        </p:txBody>
      </p:sp>
      <p:sp>
        <p:nvSpPr>
          <p:cNvPr id="3" name="内容占位符 2"/>
          <p:cNvSpPr>
            <a:spLocks noGrp="1"/>
          </p:cNvSpPr>
          <p:nvPr>
            <p:ph idx="1"/>
          </p:nvPr>
        </p:nvSpPr>
        <p:spPr/>
        <p:txBody>
          <a:bodyPr/>
          <a:lstStyle/>
          <a:p>
            <a:pPr>
              <a:defRPr/>
            </a:pPr>
            <a:r>
              <a:rPr lang="zh-CN" altLang="en-US" dirty="0"/>
              <a:t>例如，设     为总体均值     的某一确定值。</a:t>
            </a:r>
          </a:p>
          <a:p>
            <a:pPr marL="0" indent="0">
              <a:buFont typeface="Wingdings" panose="05000000000000000000" pitchFamily="2" charset="2"/>
              <a:buNone/>
              <a:defRPr/>
            </a:pPr>
            <a:r>
              <a:rPr lang="zh-CN" altLang="en-US" dirty="0" smtClean="0"/>
              <a:t>对于</a:t>
            </a:r>
            <a:r>
              <a:rPr lang="zh-CN" altLang="en-US" dirty="0"/>
              <a:t>总体均值是否等于某一确定值的原假设可以表示为：    </a:t>
            </a:r>
          </a:p>
          <a:p>
            <a:pPr marL="0" indent="0">
              <a:buFont typeface="Wingdings" panose="05000000000000000000" pitchFamily="2" charset="2"/>
              <a:buNone/>
              <a:defRPr/>
            </a:pPr>
            <a:r>
              <a:rPr lang="zh-CN" altLang="en-US" dirty="0"/>
              <a:t>            </a:t>
            </a:r>
            <a:r>
              <a:rPr lang="en-US" altLang="zh-CN" dirty="0"/>
              <a:t>H0</a:t>
            </a:r>
            <a:r>
              <a:rPr lang="zh-CN" altLang="en-US" dirty="0"/>
              <a:t>：               （如</a:t>
            </a:r>
            <a:r>
              <a:rPr lang="en-US" altLang="zh-CN" dirty="0"/>
              <a:t>H0</a:t>
            </a:r>
            <a:r>
              <a:rPr lang="zh-CN" altLang="en-US" dirty="0"/>
              <a:t>：  </a:t>
            </a:r>
            <a:r>
              <a:rPr lang="en-US" altLang="zh-CN" dirty="0" smtClean="0"/>
              <a:t>=</a:t>
            </a:r>
            <a:r>
              <a:rPr lang="zh-CN" altLang="en-US" dirty="0" smtClean="0"/>
              <a:t> </a:t>
            </a:r>
            <a:r>
              <a:rPr lang="en-US" altLang="zh-CN" dirty="0"/>
              <a:t>3190</a:t>
            </a:r>
            <a:r>
              <a:rPr lang="zh-CN" altLang="en-US" dirty="0"/>
              <a:t>克） </a:t>
            </a:r>
          </a:p>
          <a:p>
            <a:pPr marL="0" indent="0">
              <a:buFont typeface="Wingdings" panose="05000000000000000000" pitchFamily="2" charset="2"/>
              <a:buNone/>
              <a:defRPr/>
            </a:pPr>
            <a:r>
              <a:rPr lang="zh-CN" altLang="en-US" dirty="0"/>
              <a:t>    其对应的备择假设则表示为：</a:t>
            </a:r>
          </a:p>
          <a:p>
            <a:pPr marL="0" indent="0">
              <a:buFont typeface="Wingdings" panose="05000000000000000000" pitchFamily="2" charset="2"/>
              <a:buNone/>
              <a:defRPr/>
            </a:pPr>
            <a:r>
              <a:rPr lang="zh-CN" altLang="en-US" dirty="0"/>
              <a:t>            </a:t>
            </a:r>
            <a:r>
              <a:rPr lang="en-US" altLang="zh-CN" dirty="0"/>
              <a:t>H1</a:t>
            </a:r>
            <a:r>
              <a:rPr lang="zh-CN" altLang="en-US" dirty="0"/>
              <a:t>：               （如</a:t>
            </a:r>
            <a:r>
              <a:rPr lang="en-US" altLang="zh-CN" dirty="0"/>
              <a:t>H1</a:t>
            </a:r>
            <a:r>
              <a:rPr lang="zh-CN" altLang="en-US" dirty="0"/>
              <a:t>：   ≠</a:t>
            </a:r>
            <a:r>
              <a:rPr lang="en-US" altLang="zh-CN" dirty="0"/>
              <a:t>3190</a:t>
            </a:r>
            <a:r>
              <a:rPr lang="zh-CN" altLang="en-US" dirty="0"/>
              <a:t>克</a:t>
            </a:r>
            <a:r>
              <a:rPr lang="en-US" altLang="zh-CN" dirty="0"/>
              <a:t>)</a:t>
            </a:r>
          </a:p>
          <a:p>
            <a:pPr>
              <a:defRPr/>
            </a:pPr>
            <a:endParaRPr lang="zh-CN" altLang="en-US" dirty="0"/>
          </a:p>
        </p:txBody>
      </p:sp>
      <p:graphicFrame>
        <p:nvGraphicFramePr>
          <p:cNvPr id="61444" name="Object 4"/>
          <p:cNvGraphicFramePr>
            <a:graphicFrameLocks noChangeAspect="1"/>
          </p:cNvGraphicFramePr>
          <p:nvPr/>
        </p:nvGraphicFramePr>
        <p:xfrm>
          <a:off x="2484438" y="1484313"/>
          <a:ext cx="431800" cy="576262"/>
        </p:xfrm>
        <a:graphic>
          <a:graphicData uri="http://schemas.openxmlformats.org/presentationml/2006/ole">
            <mc:AlternateContent xmlns:mc="http://schemas.openxmlformats.org/markup-compatibility/2006">
              <mc:Choice xmlns:v="urn:schemas-microsoft-com:vml" Requires="v">
                <p:oleObj spid="_x0000_s61576" name="公式" r:id="rId3" imgW="215713" imgH="241091" progId="Equation.3">
                  <p:embed/>
                </p:oleObj>
              </mc:Choice>
              <mc:Fallback>
                <p:oleObj name="公式" r:id="rId3" imgW="215713" imgH="24109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484313"/>
                        <a:ext cx="431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Object 6"/>
          <p:cNvGraphicFramePr>
            <a:graphicFrameLocks noChangeAspect="1"/>
          </p:cNvGraphicFramePr>
          <p:nvPr/>
        </p:nvGraphicFramePr>
        <p:xfrm>
          <a:off x="4787900" y="1592263"/>
          <a:ext cx="479425" cy="360362"/>
        </p:xfrm>
        <a:graphic>
          <a:graphicData uri="http://schemas.openxmlformats.org/presentationml/2006/ole">
            <mc:AlternateContent xmlns:mc="http://schemas.openxmlformats.org/markup-compatibility/2006">
              <mc:Choice xmlns:v="urn:schemas-microsoft-com:vml" Requires="v">
                <p:oleObj spid="_x0000_s61577" name="公式" r:id="rId5" imgW="177646" imgH="190335" progId="Equation.3">
                  <p:embed/>
                </p:oleObj>
              </mc:Choice>
              <mc:Fallback>
                <p:oleObj name="公式" r:id="rId5" imgW="177646" imgH="19033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592263"/>
                        <a:ext cx="4794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Object 14"/>
          <p:cNvGraphicFramePr>
            <a:graphicFrameLocks noChangeAspect="1"/>
          </p:cNvGraphicFramePr>
          <p:nvPr/>
        </p:nvGraphicFramePr>
        <p:xfrm>
          <a:off x="2941638" y="2997200"/>
          <a:ext cx="1296987" cy="458788"/>
        </p:xfrm>
        <a:graphic>
          <a:graphicData uri="http://schemas.openxmlformats.org/presentationml/2006/ole">
            <mc:AlternateContent xmlns:mc="http://schemas.openxmlformats.org/markup-compatibility/2006">
              <mc:Choice xmlns:v="urn:schemas-microsoft-com:vml" Requires="v">
                <p:oleObj spid="_x0000_s61578" name="公式" r:id="rId7" imgW="520474" imgH="241195" progId="Equation.3">
                  <p:embed/>
                </p:oleObj>
              </mc:Choice>
              <mc:Fallback>
                <p:oleObj name="公式" r:id="rId7" imgW="520474" imgH="241195"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1638" y="2997200"/>
                        <a:ext cx="12969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20"/>
          <p:cNvGraphicFramePr>
            <a:graphicFrameLocks noChangeAspect="1"/>
          </p:cNvGraphicFramePr>
          <p:nvPr/>
        </p:nvGraphicFramePr>
        <p:xfrm>
          <a:off x="2971800" y="3925888"/>
          <a:ext cx="1296988" cy="588962"/>
        </p:xfrm>
        <a:graphic>
          <a:graphicData uri="http://schemas.openxmlformats.org/presentationml/2006/ole">
            <mc:AlternateContent xmlns:mc="http://schemas.openxmlformats.org/markup-compatibility/2006">
              <mc:Choice xmlns:v="urn:schemas-microsoft-com:vml" Requires="v">
                <p:oleObj spid="_x0000_s61579" name="公式" r:id="rId9" imgW="520474" imgH="241195" progId="Equation.3">
                  <p:embed/>
                </p:oleObj>
              </mc:Choice>
              <mc:Fallback>
                <p:oleObj name="公式" r:id="rId9" imgW="520474" imgH="241195"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3925888"/>
                        <a:ext cx="1296988"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8" name="Object 18"/>
          <p:cNvGraphicFramePr>
            <a:graphicFrameLocks noChangeAspect="1"/>
          </p:cNvGraphicFramePr>
          <p:nvPr/>
        </p:nvGraphicFramePr>
        <p:xfrm>
          <a:off x="5387975" y="2997200"/>
          <a:ext cx="409575" cy="431800"/>
        </p:xfrm>
        <a:graphic>
          <a:graphicData uri="http://schemas.openxmlformats.org/presentationml/2006/ole">
            <mc:AlternateContent xmlns:mc="http://schemas.openxmlformats.org/markup-compatibility/2006">
              <mc:Choice xmlns:v="urn:schemas-microsoft-com:vml" Requires="v">
                <p:oleObj spid="_x0000_s61580" name="公式" r:id="rId11" imgW="177646" imgH="190335" progId="Equation.3">
                  <p:embed/>
                </p:oleObj>
              </mc:Choice>
              <mc:Fallback>
                <p:oleObj name="公式" r:id="rId11" imgW="177646" imgH="190335"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7975" y="2997200"/>
                        <a:ext cx="409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9" name="Object 18"/>
          <p:cNvGraphicFramePr>
            <a:graphicFrameLocks noChangeAspect="1"/>
          </p:cNvGraphicFramePr>
          <p:nvPr/>
        </p:nvGraphicFramePr>
        <p:xfrm>
          <a:off x="5395913" y="4005263"/>
          <a:ext cx="409575" cy="431800"/>
        </p:xfrm>
        <a:graphic>
          <a:graphicData uri="http://schemas.openxmlformats.org/presentationml/2006/ole">
            <mc:AlternateContent xmlns:mc="http://schemas.openxmlformats.org/markup-compatibility/2006">
              <mc:Choice xmlns:v="urn:schemas-microsoft-com:vml" Requires="v">
                <p:oleObj spid="_x0000_s61581" name="公式" r:id="rId13" imgW="177646" imgH="190335" progId="Equation.3">
                  <p:embed/>
                </p:oleObj>
              </mc:Choice>
              <mc:Fallback>
                <p:oleObj name="公式" r:id="rId13" imgW="177646" imgH="190335"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5913" y="4005263"/>
                        <a:ext cx="409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探索性数据分析（实例）</a:t>
            </a:r>
          </a:p>
        </p:txBody>
      </p:sp>
      <p:sp>
        <p:nvSpPr>
          <p:cNvPr id="8195" name="内容占位符 2"/>
          <p:cNvSpPr>
            <a:spLocks noGrp="1"/>
          </p:cNvSpPr>
          <p:nvPr>
            <p:ph idx="1"/>
          </p:nvPr>
        </p:nvSpPr>
        <p:spPr>
          <a:xfrm>
            <a:off x="250825" y="1341438"/>
            <a:ext cx="8785225" cy="4751387"/>
          </a:xfrm>
        </p:spPr>
        <p:txBody>
          <a:bodyPr/>
          <a:lstStyle/>
          <a:p>
            <a:r>
              <a:rPr lang="en-US" altLang="zh-CN" sz="2400" smtClean="0"/>
              <a:t>Prosper</a:t>
            </a:r>
            <a:r>
              <a:rPr lang="zh-CN" altLang="en-US" sz="2400" smtClean="0"/>
              <a:t>是美国的一家</a:t>
            </a:r>
            <a:r>
              <a:rPr lang="en-US" altLang="zh-CN" sz="2400" smtClean="0"/>
              <a:t>P2P</a:t>
            </a:r>
            <a:r>
              <a:rPr lang="zh-CN" altLang="en-US" sz="2400" smtClean="0"/>
              <a:t>在线借贷平台，网站撮合了一些有闲钱的人和一些急用钱的人。用户若有贷款需求，可在网站上列出期望数额和可承受的最大利率。潜在贷方则为数额和利率展开竞价。</a:t>
            </a:r>
            <a:endParaRPr lang="en-US" altLang="zh-CN" sz="2400" smtClean="0"/>
          </a:p>
          <a:p>
            <a:endParaRPr lang="en-US" altLang="zh-CN" sz="2400" smtClean="0"/>
          </a:p>
          <a:p>
            <a:r>
              <a:rPr lang="zh-CN" altLang="en-US" sz="2400" smtClean="0"/>
              <a:t>选取该公司自</a:t>
            </a:r>
            <a:r>
              <a:rPr lang="en-US" altLang="zh-CN" sz="2400" smtClean="0"/>
              <a:t>2006</a:t>
            </a:r>
            <a:r>
              <a:rPr lang="zh-CN" altLang="en-US" sz="2400" smtClean="0"/>
              <a:t>年至</a:t>
            </a:r>
            <a:r>
              <a:rPr lang="en-US" altLang="zh-CN" sz="2400" smtClean="0"/>
              <a:t>2014</a:t>
            </a:r>
            <a:r>
              <a:rPr lang="zh-CN" altLang="en-US" sz="2400" smtClean="0"/>
              <a:t>年总共</a:t>
            </a:r>
            <a:r>
              <a:rPr lang="en-US" altLang="zh-CN" sz="2400" smtClean="0"/>
              <a:t>11W</a:t>
            </a:r>
            <a:r>
              <a:rPr lang="zh-CN" altLang="en-US" sz="2400" smtClean="0"/>
              <a:t>的贷款数据</a:t>
            </a:r>
            <a:r>
              <a:rPr lang="en-US" altLang="zh-CN" sz="2400" smtClean="0"/>
              <a:t>,</a:t>
            </a:r>
            <a:r>
              <a:rPr lang="zh-CN" altLang="en-US" sz="2400" smtClean="0"/>
              <a:t>试图从</a:t>
            </a:r>
            <a:r>
              <a:rPr lang="en-US" altLang="zh-CN" sz="2400" smtClean="0"/>
              <a:t>EDA</a:t>
            </a:r>
            <a:r>
              <a:rPr lang="zh-CN" altLang="en-US" sz="2400" smtClean="0"/>
              <a:t>分析角度出发</a:t>
            </a:r>
            <a:r>
              <a:rPr lang="en-US" altLang="zh-CN" sz="2400" smtClean="0"/>
              <a:t>,</a:t>
            </a:r>
            <a:r>
              <a:rPr lang="zh-CN" altLang="en-US" sz="2400" smtClean="0"/>
              <a:t>分析</a:t>
            </a:r>
            <a:r>
              <a:rPr lang="en-US" altLang="zh-CN" sz="2400" smtClean="0"/>
              <a:t>Prosper</a:t>
            </a:r>
            <a:r>
              <a:rPr lang="zh-CN" altLang="en-US" sz="2400" smtClean="0"/>
              <a:t>贷款人质量</a:t>
            </a:r>
            <a:r>
              <a:rPr lang="en-US" altLang="zh-CN" sz="2400" smtClean="0"/>
              <a:t>,</a:t>
            </a:r>
            <a:r>
              <a:rPr lang="zh-CN" altLang="en-US" sz="2400" smtClean="0"/>
              <a:t>贷款资金价格界定规则等问题</a:t>
            </a:r>
            <a:r>
              <a:rPr lang="en-US" altLang="zh-CN" sz="2400" smtClean="0"/>
              <a:t>. </a:t>
            </a:r>
            <a:r>
              <a:rPr lang="zh-CN" altLang="en-US" sz="2400" smtClean="0"/>
              <a:t>试图解决的问题</a:t>
            </a:r>
            <a:r>
              <a:rPr lang="en-US" altLang="zh-CN" sz="2400" smtClean="0"/>
              <a:t>:</a:t>
            </a:r>
          </a:p>
          <a:p>
            <a:pPr lvl="1"/>
            <a:r>
              <a:rPr lang="zh-CN" altLang="en-US" sz="2000" smtClean="0"/>
              <a:t>在</a:t>
            </a:r>
            <a:r>
              <a:rPr lang="en-US" altLang="zh-CN" sz="2000" smtClean="0"/>
              <a:t>prosper</a:t>
            </a:r>
            <a:r>
              <a:rPr lang="zh-CN" altLang="en-US" sz="2000" smtClean="0"/>
              <a:t>贷款的客户都有什么特点</a:t>
            </a:r>
            <a:r>
              <a:rPr lang="en-US" altLang="zh-CN" sz="2000" smtClean="0"/>
              <a:t>?</a:t>
            </a:r>
          </a:p>
          <a:p>
            <a:pPr lvl="1"/>
            <a:r>
              <a:rPr lang="en-US" altLang="zh-CN" sz="2000" smtClean="0"/>
              <a:t>prosper</a:t>
            </a:r>
            <a:r>
              <a:rPr lang="zh-CN" altLang="en-US" sz="2000" smtClean="0"/>
              <a:t>在</a:t>
            </a:r>
            <a:r>
              <a:rPr lang="en-US" altLang="zh-CN" sz="2000" smtClean="0"/>
              <a:t>2009</a:t>
            </a:r>
            <a:r>
              <a:rPr lang="zh-CN" altLang="en-US" sz="2000" smtClean="0"/>
              <a:t>年</a:t>
            </a:r>
            <a:r>
              <a:rPr lang="en-US" altLang="zh-CN" sz="2000" smtClean="0"/>
              <a:t>7</a:t>
            </a:r>
            <a:r>
              <a:rPr lang="zh-CN" altLang="en-US" sz="2000" smtClean="0"/>
              <a:t>月</a:t>
            </a:r>
            <a:r>
              <a:rPr lang="en-US" altLang="zh-CN" sz="2000" smtClean="0"/>
              <a:t>1</a:t>
            </a:r>
            <a:r>
              <a:rPr lang="zh-CN" altLang="en-US" sz="2000" smtClean="0"/>
              <a:t>日前后的贷款模型是否有变化</a:t>
            </a:r>
            <a:r>
              <a:rPr lang="en-US" altLang="zh-CN" sz="2000" smtClean="0"/>
              <a:t>?</a:t>
            </a:r>
            <a:endParaRPr lang="zh-CN" altLang="en-US" sz="20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显著性检验的基本步骤</a:t>
            </a:r>
          </a:p>
        </p:txBody>
      </p:sp>
      <p:sp>
        <p:nvSpPr>
          <p:cNvPr id="62467" name="内容占位符 2"/>
          <p:cNvSpPr>
            <a:spLocks noGrp="1"/>
          </p:cNvSpPr>
          <p:nvPr>
            <p:ph idx="1"/>
          </p:nvPr>
        </p:nvSpPr>
        <p:spPr>
          <a:xfrm>
            <a:off x="250825" y="1341438"/>
            <a:ext cx="8785225" cy="4535487"/>
          </a:xfrm>
        </p:spPr>
        <p:txBody>
          <a:bodyPr/>
          <a:lstStyle/>
          <a:p>
            <a:r>
              <a:rPr lang="zh-CN" altLang="en-US" smtClean="0"/>
              <a:t>再例如，假设    </a:t>
            </a:r>
            <a:r>
              <a:rPr lang="en-US" altLang="zh-CN" smtClean="0"/>
              <a:t>      </a:t>
            </a:r>
            <a:r>
              <a:rPr lang="zh-CN" altLang="en-US" smtClean="0"/>
              <a:t>，即假设长白猪和大白猪两品种经产母猪产仔数的总体平均数相等，其意义是试验的表面效应：  </a:t>
            </a:r>
            <a:r>
              <a:rPr lang="en-US" altLang="zh-CN" smtClean="0"/>
              <a:t>-    =1.8</a:t>
            </a:r>
            <a:r>
              <a:rPr lang="zh-CN" altLang="en-US" smtClean="0"/>
              <a:t>头是试验误差，处理无效。</a:t>
            </a:r>
            <a:endParaRPr lang="en-US" altLang="zh-CN" smtClean="0"/>
          </a:p>
          <a:p>
            <a:endParaRPr lang="en-US" altLang="zh-CN" smtClean="0"/>
          </a:p>
          <a:p>
            <a:r>
              <a:rPr lang="zh-CN" altLang="en-US" smtClean="0"/>
              <a:t>相应的备择假设是：         ，即假设长白猪与大白猪两品种经产母猪产仔数的总体平均数    与    不相等，亦即存在处理效应，其意义是指试验的表面效应，除包含试验误差外，还含有处理效应在内。 </a:t>
            </a:r>
          </a:p>
        </p:txBody>
      </p:sp>
      <p:graphicFrame>
        <p:nvGraphicFramePr>
          <p:cNvPr id="62468" name="对象 3"/>
          <p:cNvGraphicFramePr>
            <a:graphicFrameLocks noChangeAspect="1"/>
          </p:cNvGraphicFramePr>
          <p:nvPr/>
        </p:nvGraphicFramePr>
        <p:xfrm>
          <a:off x="2916238" y="1349375"/>
          <a:ext cx="1028700" cy="436563"/>
        </p:xfrm>
        <a:graphic>
          <a:graphicData uri="http://schemas.openxmlformats.org/presentationml/2006/ole">
            <mc:AlternateContent xmlns:mc="http://schemas.openxmlformats.org/markup-compatibility/2006">
              <mc:Choice xmlns:v="urn:schemas-microsoft-com:vml" Requires="v">
                <p:oleObj spid="_x0000_s62600" name="公式" r:id="rId4" imgW="571252" imgH="228501" progId="Equation.3">
                  <p:embed/>
                </p:oleObj>
              </mc:Choice>
              <mc:Fallback>
                <p:oleObj name="公式" r:id="rId4" imgW="571252" imgH="228501"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1349375"/>
                        <a:ext cx="10287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5"/>
          <p:cNvGraphicFramePr>
            <a:graphicFrameLocks noChangeAspect="1"/>
          </p:cNvGraphicFramePr>
          <p:nvPr/>
        </p:nvGraphicFramePr>
        <p:xfrm>
          <a:off x="2684463" y="2144713"/>
          <a:ext cx="406400" cy="573087"/>
        </p:xfrm>
        <a:graphic>
          <a:graphicData uri="http://schemas.openxmlformats.org/presentationml/2006/ole">
            <mc:AlternateContent xmlns:mc="http://schemas.openxmlformats.org/markup-compatibility/2006">
              <mc:Choice xmlns:v="urn:schemas-microsoft-com:vml" Requires="v">
                <p:oleObj spid="_x0000_s62601" name="公式" r:id="rId6" imgW="76170" imgH="142795" progId="Equation.3">
                  <p:embed/>
                </p:oleObj>
              </mc:Choice>
              <mc:Fallback>
                <p:oleObj name="公式" r:id="rId6" imgW="76170" imgH="142795"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4463" y="2144713"/>
                        <a:ext cx="40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Object 6"/>
          <p:cNvGraphicFramePr>
            <a:graphicFrameLocks noChangeAspect="1"/>
          </p:cNvGraphicFramePr>
          <p:nvPr/>
        </p:nvGraphicFramePr>
        <p:xfrm>
          <a:off x="3281363" y="2144713"/>
          <a:ext cx="439737" cy="573087"/>
        </p:xfrm>
        <a:graphic>
          <a:graphicData uri="http://schemas.openxmlformats.org/presentationml/2006/ole">
            <mc:AlternateContent xmlns:mc="http://schemas.openxmlformats.org/markup-compatibility/2006">
              <mc:Choice xmlns:v="urn:schemas-microsoft-com:vml" Requires="v">
                <p:oleObj spid="_x0000_s62602" name="公式" r:id="rId8" imgW="95213" imgH="142795" progId="Equation.3">
                  <p:embed/>
                </p:oleObj>
              </mc:Choice>
              <mc:Fallback>
                <p:oleObj name="公式" r:id="rId8" imgW="95213" imgH="142795"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1363" y="2144713"/>
                        <a:ext cx="43973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对象 6"/>
          <p:cNvGraphicFramePr>
            <a:graphicFrameLocks noChangeAspect="1"/>
          </p:cNvGraphicFramePr>
          <p:nvPr/>
        </p:nvGraphicFramePr>
        <p:xfrm>
          <a:off x="3829050" y="3195638"/>
          <a:ext cx="1028700" cy="436562"/>
        </p:xfrm>
        <a:graphic>
          <a:graphicData uri="http://schemas.openxmlformats.org/presentationml/2006/ole">
            <mc:AlternateContent xmlns:mc="http://schemas.openxmlformats.org/markup-compatibility/2006">
              <mc:Choice xmlns:v="urn:schemas-microsoft-com:vml" Requires="v">
                <p:oleObj spid="_x0000_s62603" name="公式" r:id="rId10" imgW="571252" imgH="228501" progId="Equation.3">
                  <p:embed/>
                </p:oleObj>
              </mc:Choice>
              <mc:Fallback>
                <p:oleObj name="公式" r:id="rId10" imgW="571252" imgH="228501" progId="Equation.3">
                  <p:embed/>
                  <p:pic>
                    <p:nvPicPr>
                      <p:cNvPr id="0"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9050" y="3195638"/>
                        <a:ext cx="10287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2" name="Object 3"/>
          <p:cNvGraphicFramePr>
            <a:graphicFrameLocks noChangeAspect="1"/>
          </p:cNvGraphicFramePr>
          <p:nvPr/>
        </p:nvGraphicFramePr>
        <p:xfrm>
          <a:off x="6505575" y="3632200"/>
          <a:ext cx="358775" cy="458788"/>
        </p:xfrm>
        <a:graphic>
          <a:graphicData uri="http://schemas.openxmlformats.org/presentationml/2006/ole">
            <mc:AlternateContent xmlns:mc="http://schemas.openxmlformats.org/markup-compatibility/2006">
              <mc:Choice xmlns:v="urn:schemas-microsoft-com:vml" Requires="v">
                <p:oleObj spid="_x0000_s62604" name="公式" r:id="rId12" imgW="95213" imgH="142795" progId="Equation.3">
                  <p:embed/>
                </p:oleObj>
              </mc:Choice>
              <mc:Fallback>
                <p:oleObj name="公式" r:id="rId12" imgW="95213" imgH="142795"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05575" y="3632200"/>
                        <a:ext cx="3587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3" name="Object 4"/>
          <p:cNvGraphicFramePr>
            <a:graphicFrameLocks noChangeAspect="1"/>
          </p:cNvGraphicFramePr>
          <p:nvPr/>
        </p:nvGraphicFramePr>
        <p:xfrm>
          <a:off x="7235825" y="3633788"/>
          <a:ext cx="368300" cy="457200"/>
        </p:xfrm>
        <a:graphic>
          <a:graphicData uri="http://schemas.openxmlformats.org/presentationml/2006/ole">
            <mc:AlternateContent xmlns:mc="http://schemas.openxmlformats.org/markup-compatibility/2006">
              <mc:Choice xmlns:v="urn:schemas-microsoft-com:vml" Requires="v">
                <p:oleObj spid="_x0000_s62605" name="公式" r:id="rId14" imgW="104913" imgH="142795" progId="Equation.3">
                  <p:embed/>
                </p:oleObj>
              </mc:Choice>
              <mc:Fallback>
                <p:oleObj name="公式" r:id="rId14" imgW="104913" imgH="142795" progId="Equation.3">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35825" y="3633788"/>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显著性检验的基本步骤</a:t>
            </a:r>
          </a:p>
        </p:txBody>
      </p:sp>
      <p:sp>
        <p:nvSpPr>
          <p:cNvPr id="64515" name="内容占位符 2"/>
          <p:cNvSpPr>
            <a:spLocks noGrp="1"/>
          </p:cNvSpPr>
          <p:nvPr>
            <p:ph idx="1"/>
          </p:nvPr>
        </p:nvSpPr>
        <p:spPr>
          <a:xfrm>
            <a:off x="468313" y="1484313"/>
            <a:ext cx="8424862" cy="4392612"/>
          </a:xfrm>
        </p:spPr>
        <p:txBody>
          <a:bodyPr/>
          <a:lstStyle/>
          <a:p>
            <a:r>
              <a:rPr lang="en-US" altLang="zh-CN" smtClean="0"/>
              <a:t>(2)</a:t>
            </a:r>
            <a:r>
              <a:rPr lang="zh-CN" altLang="en-US" smtClean="0"/>
              <a:t>确定显著水平</a:t>
            </a:r>
            <a:r>
              <a:rPr lang="en-US" altLang="zh-CN" smtClean="0"/>
              <a:t>α</a:t>
            </a:r>
            <a:r>
              <a:rPr lang="zh-CN" altLang="en-US" smtClean="0"/>
              <a:t>，一般为</a:t>
            </a:r>
            <a:r>
              <a:rPr lang="en-US" altLang="zh-CN" smtClean="0"/>
              <a:t>0.05</a:t>
            </a:r>
            <a:r>
              <a:rPr lang="zh-CN" altLang="en-US" smtClean="0"/>
              <a:t>或</a:t>
            </a:r>
            <a:r>
              <a:rPr lang="en-US" altLang="zh-CN" smtClean="0"/>
              <a:t>0.01</a:t>
            </a:r>
            <a:r>
              <a:rPr lang="zh-CN" altLang="en-US" smtClean="0"/>
              <a:t>的小概率。</a:t>
            </a:r>
          </a:p>
          <a:p>
            <a:r>
              <a:rPr lang="en-US" altLang="zh-CN" smtClean="0"/>
              <a:t>(3)</a:t>
            </a:r>
            <a:r>
              <a:rPr lang="zh-CN" altLang="en-US" smtClean="0"/>
              <a:t>在无效假设成立的前提下，根据统计数的抽样分布规律，计算无效假设正确的概率。 </a:t>
            </a:r>
          </a:p>
          <a:p>
            <a:r>
              <a:rPr lang="en-US" altLang="zh-CN" smtClean="0"/>
              <a:t>(4)</a:t>
            </a:r>
            <a:r>
              <a:rPr lang="zh-CN" altLang="en-US" smtClean="0"/>
              <a:t>根据“小概率事件不可能性原理”否定或接受无效假设  。</a:t>
            </a:r>
          </a:p>
          <a:p>
            <a:pPr lvl="1"/>
            <a:r>
              <a:rPr lang="zh-CN" altLang="en-US" smtClean="0"/>
              <a:t>若</a:t>
            </a:r>
            <a:r>
              <a:rPr lang="en-US" altLang="zh-CN" smtClean="0"/>
              <a:t>P&lt;a, </a:t>
            </a:r>
            <a:r>
              <a:rPr lang="zh-CN" altLang="en-US" smtClean="0"/>
              <a:t>或</a:t>
            </a:r>
            <a:r>
              <a:rPr lang="en-US" altLang="zh-CN" smtClean="0"/>
              <a:t>|t| &gt;t</a:t>
            </a:r>
            <a:r>
              <a:rPr lang="en-US" altLang="zh-CN" baseline="-25000" smtClean="0"/>
              <a:t>a</a:t>
            </a:r>
            <a:r>
              <a:rPr lang="en-US" altLang="zh-CN" smtClean="0"/>
              <a:t> </a:t>
            </a:r>
            <a:r>
              <a:rPr lang="zh-CN" altLang="en-US" smtClean="0"/>
              <a:t>，则在</a:t>
            </a:r>
            <a:r>
              <a:rPr lang="en-US" altLang="zh-CN" smtClean="0"/>
              <a:t>a </a:t>
            </a:r>
            <a:r>
              <a:rPr lang="zh-CN" altLang="en-US" smtClean="0"/>
              <a:t>水平上否定</a:t>
            </a:r>
            <a:r>
              <a:rPr lang="en-US" altLang="zh-CN" smtClean="0"/>
              <a:t>H0</a:t>
            </a:r>
            <a:r>
              <a:rPr lang="zh-CN" altLang="en-US" smtClean="0"/>
              <a:t>，接受</a:t>
            </a:r>
            <a:r>
              <a:rPr lang="en-US" altLang="zh-CN" smtClean="0"/>
              <a:t>HA</a:t>
            </a:r>
            <a:r>
              <a:rPr lang="zh-CN" altLang="en-US" smtClean="0"/>
              <a:t>；</a:t>
            </a:r>
          </a:p>
          <a:p>
            <a:pPr lvl="1"/>
            <a:r>
              <a:rPr lang="zh-CN" altLang="en-US" smtClean="0"/>
              <a:t>若</a:t>
            </a:r>
            <a:r>
              <a:rPr lang="en-US" altLang="zh-CN" smtClean="0"/>
              <a:t>P≥a, </a:t>
            </a:r>
            <a:r>
              <a:rPr lang="zh-CN" altLang="en-US" smtClean="0"/>
              <a:t>或</a:t>
            </a:r>
            <a:r>
              <a:rPr lang="en-US" altLang="zh-CN" smtClean="0"/>
              <a:t>|t| ≤t</a:t>
            </a:r>
            <a:r>
              <a:rPr lang="en-US" altLang="zh-CN" baseline="-25000" smtClean="0"/>
              <a:t>a</a:t>
            </a:r>
            <a:r>
              <a:rPr lang="en-US" altLang="zh-CN" smtClean="0"/>
              <a:t> </a:t>
            </a:r>
            <a:r>
              <a:rPr lang="zh-CN" altLang="en-US" smtClean="0"/>
              <a:t>，则在</a:t>
            </a:r>
            <a:r>
              <a:rPr lang="en-US" altLang="zh-CN" smtClean="0"/>
              <a:t>a</a:t>
            </a:r>
            <a:r>
              <a:rPr lang="zh-CN" altLang="en-US" smtClean="0"/>
              <a:t>水平上接受</a:t>
            </a:r>
            <a:r>
              <a:rPr lang="en-US" altLang="zh-CN" smtClean="0"/>
              <a:t>H0</a:t>
            </a:r>
            <a:r>
              <a:rPr lang="zh-CN" altLang="en-US" smtClean="0"/>
              <a:t>，表明是因误差而产生的。</a:t>
            </a:r>
          </a:p>
          <a:p>
            <a:endParaRPr lang="zh-CN" alt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假设检验的基本思想</a:t>
            </a:r>
          </a:p>
        </p:txBody>
      </p:sp>
      <p:sp>
        <p:nvSpPr>
          <p:cNvPr id="65539" name="内容占位符 2"/>
          <p:cNvSpPr>
            <a:spLocks noGrp="1"/>
          </p:cNvSpPr>
          <p:nvPr>
            <p:ph idx="1"/>
          </p:nvPr>
        </p:nvSpPr>
        <p:spPr>
          <a:xfrm>
            <a:off x="250825" y="1268413"/>
            <a:ext cx="8785225" cy="4681537"/>
          </a:xfrm>
        </p:spPr>
        <p:txBody>
          <a:bodyPr/>
          <a:lstStyle/>
          <a:p>
            <a:r>
              <a:rPr lang="zh-CN" altLang="en-US" smtClean="0"/>
              <a:t>假设检验的两个特点：</a:t>
            </a:r>
            <a:endParaRPr lang="en-US" altLang="zh-CN" smtClean="0"/>
          </a:p>
          <a:p>
            <a:pPr lvl="1"/>
            <a:r>
              <a:rPr lang="zh-CN" altLang="en-US" smtClean="0"/>
              <a:t>第一，假设检验采用逻辑上的反证法，即为了检验一个假设是否成立，首先假设它是真的，然后对样本进行观察，如果发现出现了不合理现象，则可以认为假设是不合理的，拒绝假设。否则可以认为假设是合理的，接受假设。</a:t>
            </a:r>
            <a:endParaRPr lang="en-US" altLang="zh-CN" smtClean="0"/>
          </a:p>
          <a:p>
            <a:pPr lvl="1"/>
            <a:r>
              <a:rPr lang="zh-CN" altLang="en-US" smtClean="0"/>
              <a:t>第二，假设检验采用的反证法带有概率性质。所谓假设的不合理不是绝对的，而是基于实践中广泛采用的小概率事件几乎不可能发生的原则。</a:t>
            </a:r>
            <a:endParaRPr lang="en-US" altLang="zh-CN" smtClean="0"/>
          </a:p>
          <a:p>
            <a:r>
              <a:rPr lang="zh-CN" altLang="en-US" smtClean="0"/>
              <a:t>小概率通常用</a:t>
            </a:r>
            <a:r>
              <a:rPr lang="en-US" altLang="zh-CN" smtClean="0"/>
              <a:t>α</a:t>
            </a:r>
            <a:r>
              <a:rPr lang="zh-CN" altLang="en-US" smtClean="0"/>
              <a:t>表示，又称为检验的显著性水平。通常取</a:t>
            </a:r>
            <a:r>
              <a:rPr lang="en-US" altLang="zh-CN" smtClean="0"/>
              <a:t>α</a:t>
            </a:r>
            <a:r>
              <a:rPr lang="zh-CN" altLang="en-US" smtClean="0"/>
              <a:t>＝</a:t>
            </a:r>
            <a:r>
              <a:rPr lang="en-US" altLang="zh-CN" smtClean="0"/>
              <a:t>0.05</a:t>
            </a:r>
            <a:r>
              <a:rPr lang="zh-CN" altLang="en-US" smtClean="0"/>
              <a:t>或</a:t>
            </a:r>
            <a:r>
              <a:rPr lang="en-US" altLang="zh-CN" smtClean="0"/>
              <a:t>α</a:t>
            </a:r>
            <a:r>
              <a:rPr lang="zh-CN" altLang="en-US" smtClean="0"/>
              <a:t>＝</a:t>
            </a:r>
            <a:r>
              <a:rPr lang="en-US" altLang="zh-CN" smtClean="0"/>
              <a:t>0.01</a:t>
            </a:r>
            <a:r>
              <a:rPr lang="zh-CN" altLang="en-US" smtClean="0"/>
              <a:t>，即把概率不超过</a:t>
            </a:r>
            <a:r>
              <a:rPr lang="en-US" altLang="zh-CN" smtClean="0"/>
              <a:t>0.05</a:t>
            </a:r>
            <a:r>
              <a:rPr lang="zh-CN" altLang="en-US" smtClean="0"/>
              <a:t>或</a:t>
            </a:r>
            <a:r>
              <a:rPr lang="en-US" altLang="zh-CN" smtClean="0"/>
              <a:t>0.01</a:t>
            </a:r>
            <a:r>
              <a:rPr lang="zh-CN" altLang="en-US" smtClean="0"/>
              <a:t>的事件当作小概率事件。</a:t>
            </a:r>
          </a:p>
          <a:p>
            <a:endParaRPr lang="zh-CN" alt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1042988" y="404813"/>
            <a:ext cx="6121400" cy="576262"/>
          </a:xfrm>
        </p:spPr>
        <p:txBody>
          <a:bodyPr/>
          <a:lstStyle/>
          <a:p>
            <a:r>
              <a:rPr lang="zh-CN" altLang="en-US" smtClean="0"/>
              <a:t>正态分布（</a:t>
            </a:r>
            <a:r>
              <a:rPr lang="en-US" altLang="zh-CN" smtClean="0"/>
              <a:t>Normal distribution</a:t>
            </a:r>
            <a:r>
              <a:rPr lang="zh-CN" altLang="en-US" smtClean="0"/>
              <a:t>）</a:t>
            </a:r>
          </a:p>
        </p:txBody>
      </p:sp>
      <p:sp>
        <p:nvSpPr>
          <p:cNvPr id="66563" name="内容占位符 2"/>
          <p:cNvSpPr>
            <a:spLocks noGrp="1"/>
          </p:cNvSpPr>
          <p:nvPr>
            <p:ph idx="1"/>
          </p:nvPr>
        </p:nvSpPr>
        <p:spPr>
          <a:xfrm>
            <a:off x="179388" y="1268413"/>
            <a:ext cx="8431212" cy="4608512"/>
          </a:xfrm>
        </p:spPr>
        <p:txBody>
          <a:bodyPr/>
          <a:lstStyle/>
          <a:p>
            <a:r>
              <a:rPr lang="zh-CN" altLang="en-US" smtClean="0"/>
              <a:t>若随机变量</a:t>
            </a:r>
            <a:r>
              <a:rPr lang="en-US" altLang="zh-CN" smtClean="0"/>
              <a:t>X</a:t>
            </a:r>
            <a:r>
              <a:rPr lang="zh-CN" altLang="en-US" smtClean="0"/>
              <a:t>服从一个数学期望为</a:t>
            </a:r>
            <a:r>
              <a:rPr lang="en-US" altLang="zh-CN" smtClean="0"/>
              <a:t>μ</a:t>
            </a:r>
            <a:r>
              <a:rPr lang="zh-CN" altLang="en-US" smtClean="0"/>
              <a:t>、方差为</a:t>
            </a:r>
            <a:r>
              <a:rPr lang="en-US" altLang="zh-CN" smtClean="0"/>
              <a:t>σ</a:t>
            </a:r>
            <a:r>
              <a:rPr lang="en-US" altLang="zh-CN" baseline="30000" smtClean="0"/>
              <a:t>2</a:t>
            </a:r>
            <a:r>
              <a:rPr lang="zh-CN" altLang="en-US" smtClean="0"/>
              <a:t>的正态分布，记为</a:t>
            </a:r>
            <a:r>
              <a:rPr lang="en-US" altLang="zh-CN" smtClean="0"/>
              <a:t>N(μ</a:t>
            </a:r>
            <a:r>
              <a:rPr lang="zh-CN" altLang="en-US" smtClean="0"/>
              <a:t>，</a:t>
            </a:r>
            <a:r>
              <a:rPr lang="en-US" altLang="zh-CN" smtClean="0"/>
              <a:t>σ</a:t>
            </a:r>
            <a:r>
              <a:rPr lang="en-US" altLang="zh-CN" baseline="30000" smtClean="0"/>
              <a:t>2</a:t>
            </a:r>
            <a:r>
              <a:rPr lang="en-US" altLang="zh-CN" smtClean="0"/>
              <a:t>)</a:t>
            </a:r>
            <a:r>
              <a:rPr lang="zh-CN" altLang="en-US" smtClean="0"/>
              <a:t>。其概率密度函数由正态分布的期望值</a:t>
            </a:r>
            <a:r>
              <a:rPr lang="en-US" altLang="zh-CN" smtClean="0"/>
              <a:t>μ</a:t>
            </a:r>
            <a:r>
              <a:rPr lang="zh-CN" altLang="en-US" smtClean="0"/>
              <a:t>决定了其位置，其标准差</a:t>
            </a:r>
            <a:r>
              <a:rPr lang="en-US" altLang="zh-CN" smtClean="0"/>
              <a:t>σ</a:t>
            </a:r>
            <a:r>
              <a:rPr lang="zh-CN" altLang="en-US" smtClean="0"/>
              <a:t>决定了分布的幅度。当</a:t>
            </a:r>
            <a:r>
              <a:rPr lang="en-US" altLang="zh-CN" smtClean="0"/>
              <a:t>μ = 0,σ = 1</a:t>
            </a:r>
            <a:r>
              <a:rPr lang="zh-CN" altLang="en-US" smtClean="0"/>
              <a:t>时的正态分布是标准正态分布。</a:t>
            </a:r>
          </a:p>
          <a:p>
            <a:endParaRPr lang="zh-CN" altLang="en-US" smtClean="0"/>
          </a:p>
        </p:txBody>
      </p:sp>
      <p:pic>
        <p:nvPicPr>
          <p:cNvPr id="4" name="Picture 8" descr="E:\gljg\正态图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573463"/>
            <a:ext cx="31496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258888" y="404813"/>
            <a:ext cx="6121400" cy="576262"/>
          </a:xfrm>
        </p:spPr>
        <p:txBody>
          <a:bodyPr/>
          <a:lstStyle/>
          <a:p>
            <a:r>
              <a:rPr lang="zh-CN" altLang="en-US" smtClean="0"/>
              <a:t>正态分布（</a:t>
            </a:r>
            <a:r>
              <a:rPr lang="en-US" altLang="zh-CN" smtClean="0"/>
              <a:t>Normal distribution</a:t>
            </a:r>
            <a:r>
              <a:rPr lang="zh-CN" altLang="en-US" smtClean="0"/>
              <a:t>）</a:t>
            </a:r>
          </a:p>
        </p:txBody>
      </p:sp>
      <p:sp>
        <p:nvSpPr>
          <p:cNvPr id="67587" name="内容占位符 2"/>
          <p:cNvSpPr>
            <a:spLocks noGrp="1"/>
          </p:cNvSpPr>
          <p:nvPr>
            <p:ph idx="1"/>
          </p:nvPr>
        </p:nvSpPr>
        <p:spPr>
          <a:xfrm>
            <a:off x="107950" y="1268413"/>
            <a:ext cx="8502650" cy="4608512"/>
          </a:xfrm>
        </p:spPr>
        <p:txBody>
          <a:bodyPr/>
          <a:lstStyle/>
          <a:p>
            <a:pPr>
              <a:lnSpc>
                <a:spcPct val="120000"/>
              </a:lnSpc>
            </a:pPr>
            <a:r>
              <a:rPr lang="zh-CN" altLang="en-US" sz="2400" smtClean="0"/>
              <a:t>关于标准正态分布，以下几种概率应当熟记：</a:t>
            </a:r>
            <a:endParaRPr lang="zh-CN" altLang="en-US" sz="2400" i="1" smtClean="0"/>
          </a:p>
          <a:p>
            <a:pPr lvl="1">
              <a:lnSpc>
                <a:spcPct val="120000"/>
              </a:lnSpc>
            </a:pPr>
            <a:r>
              <a:rPr lang="en-US" altLang="zh-CN" i="1" smtClean="0">
                <a:solidFill>
                  <a:srgbClr val="0066FF"/>
                </a:solidFill>
              </a:rPr>
              <a:t>P</a:t>
            </a:r>
            <a:r>
              <a:rPr lang="en-US" altLang="zh-CN" smtClean="0">
                <a:solidFill>
                  <a:srgbClr val="0066FF"/>
                </a:solidFill>
              </a:rPr>
              <a:t>(-1≤</a:t>
            </a:r>
            <a:r>
              <a:rPr lang="en-US" altLang="zh-CN" i="1" smtClean="0">
                <a:solidFill>
                  <a:srgbClr val="0066FF"/>
                </a:solidFill>
              </a:rPr>
              <a:t>u </a:t>
            </a:r>
            <a:r>
              <a:rPr lang="en-US" altLang="zh-CN" smtClean="0">
                <a:solidFill>
                  <a:srgbClr val="0066FF"/>
                </a:solidFill>
              </a:rPr>
              <a:t>≤1)=0.683</a:t>
            </a:r>
            <a:endParaRPr lang="en-US" altLang="zh-CN" i="1" smtClean="0">
              <a:solidFill>
                <a:srgbClr val="0066FF"/>
              </a:solidFill>
            </a:endParaRPr>
          </a:p>
          <a:p>
            <a:pPr lvl="1">
              <a:lnSpc>
                <a:spcPct val="120000"/>
              </a:lnSpc>
            </a:pPr>
            <a:r>
              <a:rPr lang="en-US" altLang="zh-CN" i="1" smtClean="0">
                <a:solidFill>
                  <a:schemeClr val="hlink"/>
                </a:solidFill>
              </a:rPr>
              <a:t>P</a:t>
            </a:r>
            <a:r>
              <a:rPr lang="en-US" altLang="zh-CN" smtClean="0">
                <a:solidFill>
                  <a:schemeClr val="hlink"/>
                </a:solidFill>
              </a:rPr>
              <a:t>(-1.96≤</a:t>
            </a:r>
            <a:r>
              <a:rPr lang="en-US" altLang="zh-CN" i="1" smtClean="0">
                <a:solidFill>
                  <a:schemeClr val="hlink"/>
                </a:solidFill>
              </a:rPr>
              <a:t>u </a:t>
            </a:r>
            <a:r>
              <a:rPr lang="en-US" altLang="zh-CN" smtClean="0">
                <a:solidFill>
                  <a:srgbClr val="0066FF"/>
                </a:solidFill>
              </a:rPr>
              <a:t>≤</a:t>
            </a:r>
            <a:r>
              <a:rPr lang="en-US" altLang="zh-CN" smtClean="0">
                <a:solidFill>
                  <a:schemeClr val="hlink"/>
                </a:solidFill>
              </a:rPr>
              <a:t>1.96)  =0.95</a:t>
            </a:r>
            <a:endParaRPr lang="en-US" altLang="zh-CN" i="1" smtClean="0">
              <a:solidFill>
                <a:schemeClr val="hlink"/>
              </a:solidFill>
            </a:endParaRPr>
          </a:p>
          <a:p>
            <a:pPr lvl="1">
              <a:lnSpc>
                <a:spcPct val="120000"/>
              </a:lnSpc>
            </a:pPr>
            <a:r>
              <a:rPr lang="en-US" altLang="zh-CN" i="1" smtClean="0">
                <a:solidFill>
                  <a:srgbClr val="009900"/>
                </a:solidFill>
              </a:rPr>
              <a:t>P</a:t>
            </a:r>
            <a:r>
              <a:rPr lang="en-US" altLang="zh-CN" smtClean="0">
                <a:solidFill>
                  <a:srgbClr val="009900"/>
                </a:solidFill>
              </a:rPr>
              <a:t> (-2.58≤</a:t>
            </a:r>
            <a:r>
              <a:rPr lang="en-US" altLang="zh-CN" i="1" smtClean="0">
                <a:solidFill>
                  <a:srgbClr val="009900"/>
                </a:solidFill>
              </a:rPr>
              <a:t>u </a:t>
            </a:r>
            <a:r>
              <a:rPr lang="en-US" altLang="zh-CN" smtClean="0">
                <a:solidFill>
                  <a:srgbClr val="0066FF"/>
                </a:solidFill>
              </a:rPr>
              <a:t>≤</a:t>
            </a:r>
            <a:r>
              <a:rPr lang="en-US" altLang="zh-CN" smtClean="0">
                <a:solidFill>
                  <a:srgbClr val="009900"/>
                </a:solidFill>
              </a:rPr>
              <a:t>2.58) =0.99</a:t>
            </a:r>
          </a:p>
          <a:p>
            <a:r>
              <a:rPr lang="zh-CN" altLang="en-US" smtClean="0">
                <a:latin typeface="黑体" panose="02010609060101010101" pitchFamily="49" charset="-122"/>
              </a:rPr>
              <a:t>对于一般正态分布：</a:t>
            </a:r>
          </a:p>
          <a:p>
            <a:pPr lvl="1"/>
            <a:r>
              <a:rPr lang="en-US" altLang="zh-CN" i="1" smtClean="0">
                <a:solidFill>
                  <a:srgbClr val="009900"/>
                </a:solidFill>
              </a:rPr>
              <a:t>P</a:t>
            </a:r>
            <a:r>
              <a:rPr lang="en-US" altLang="zh-CN" smtClean="0">
                <a:solidFill>
                  <a:srgbClr val="009900"/>
                </a:solidFill>
              </a:rPr>
              <a:t>(μ-σ≤</a:t>
            </a:r>
            <a:r>
              <a:rPr lang="en-US" altLang="zh-CN" i="1" smtClean="0">
                <a:solidFill>
                  <a:srgbClr val="009900"/>
                </a:solidFill>
              </a:rPr>
              <a:t>x </a:t>
            </a:r>
            <a:r>
              <a:rPr lang="en-US" altLang="zh-CN" smtClean="0">
                <a:solidFill>
                  <a:srgbClr val="0066FF"/>
                </a:solidFill>
              </a:rPr>
              <a:t>≤</a:t>
            </a:r>
            <a:r>
              <a:rPr lang="en-US" altLang="zh-CN" smtClean="0">
                <a:solidFill>
                  <a:srgbClr val="009900"/>
                </a:solidFill>
              </a:rPr>
              <a:t>μ+σ) =0.683</a:t>
            </a:r>
            <a:endParaRPr lang="en-US" altLang="zh-CN" i="1" smtClean="0">
              <a:solidFill>
                <a:srgbClr val="009900"/>
              </a:solidFill>
            </a:endParaRPr>
          </a:p>
          <a:p>
            <a:pPr lvl="1"/>
            <a:r>
              <a:rPr lang="en-US" altLang="zh-CN" i="1" smtClean="0">
                <a:solidFill>
                  <a:srgbClr val="0066FF"/>
                </a:solidFill>
              </a:rPr>
              <a:t>P</a:t>
            </a:r>
            <a:r>
              <a:rPr lang="en-US" altLang="zh-CN" smtClean="0">
                <a:solidFill>
                  <a:srgbClr val="0066FF"/>
                </a:solidFill>
              </a:rPr>
              <a:t> (μ-1.96σ≤</a:t>
            </a:r>
            <a:r>
              <a:rPr lang="en-US" altLang="zh-CN" i="1" smtClean="0">
                <a:solidFill>
                  <a:srgbClr val="0066FF"/>
                </a:solidFill>
              </a:rPr>
              <a:t>x </a:t>
            </a:r>
            <a:r>
              <a:rPr lang="en-US" altLang="zh-CN" smtClean="0">
                <a:solidFill>
                  <a:srgbClr val="0066FF"/>
                </a:solidFill>
              </a:rPr>
              <a:t>≤ μ+1.96σ) =0.95</a:t>
            </a:r>
            <a:endParaRPr lang="en-US" altLang="zh-CN" i="1" smtClean="0">
              <a:solidFill>
                <a:srgbClr val="0066FF"/>
              </a:solidFill>
            </a:endParaRPr>
          </a:p>
          <a:p>
            <a:pPr lvl="1"/>
            <a:r>
              <a:rPr lang="en-US" altLang="zh-CN" i="1" smtClean="0">
                <a:solidFill>
                  <a:schemeClr val="hlink"/>
                </a:solidFill>
              </a:rPr>
              <a:t>P</a:t>
            </a:r>
            <a:r>
              <a:rPr lang="en-US" altLang="zh-CN" smtClean="0">
                <a:solidFill>
                  <a:schemeClr val="hlink"/>
                </a:solidFill>
              </a:rPr>
              <a:t> (μ-2.58σ≤</a:t>
            </a:r>
            <a:r>
              <a:rPr lang="en-US" altLang="zh-CN" i="1" smtClean="0">
                <a:solidFill>
                  <a:schemeClr val="hlink"/>
                </a:solidFill>
              </a:rPr>
              <a:t>x </a:t>
            </a:r>
            <a:r>
              <a:rPr lang="en-US" altLang="zh-CN" smtClean="0">
                <a:solidFill>
                  <a:srgbClr val="0066FF"/>
                </a:solidFill>
              </a:rPr>
              <a:t>≤ </a:t>
            </a:r>
            <a:r>
              <a:rPr lang="en-US" altLang="zh-CN" smtClean="0">
                <a:solidFill>
                  <a:schemeClr val="hlink"/>
                </a:solidFill>
              </a:rPr>
              <a:t>μ+2.58σ)=0.99</a:t>
            </a:r>
          </a:p>
          <a:p>
            <a:endParaRPr lang="zh-CN" altLang="en-US" smtClean="0"/>
          </a:p>
        </p:txBody>
      </p:sp>
      <p:pic>
        <p:nvPicPr>
          <p:cNvPr id="67588" name="Picture 4" descr="图片4-6"/>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625" y="1844675"/>
            <a:ext cx="34639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两尾概率和一尾概率</a:t>
            </a:r>
          </a:p>
        </p:txBody>
      </p:sp>
      <p:sp>
        <p:nvSpPr>
          <p:cNvPr id="68611" name="内容占位符 2"/>
          <p:cNvSpPr>
            <a:spLocks noGrp="1"/>
          </p:cNvSpPr>
          <p:nvPr>
            <p:ph idx="1"/>
          </p:nvPr>
        </p:nvSpPr>
        <p:spPr>
          <a:xfrm>
            <a:off x="0" y="1268413"/>
            <a:ext cx="9036050" cy="4752975"/>
          </a:xfrm>
        </p:spPr>
        <p:txBody>
          <a:bodyPr/>
          <a:lstStyle/>
          <a:p>
            <a:r>
              <a:rPr lang="zh-CN" altLang="en-US" smtClean="0">
                <a:latin typeface="黑体" panose="02010609060101010101" pitchFamily="49" charset="-122"/>
              </a:rPr>
              <a:t>数理统计中，把随机变量</a:t>
            </a:r>
            <a:r>
              <a:rPr lang="en-US" altLang="zh-CN" i="1" smtClean="0">
                <a:latin typeface="黑体" panose="02010609060101010101" pitchFamily="49" charset="-122"/>
              </a:rPr>
              <a:t>x</a:t>
            </a:r>
            <a:r>
              <a:rPr lang="zh-CN" altLang="en-US" smtClean="0">
                <a:latin typeface="黑体" panose="02010609060101010101" pitchFamily="49" charset="-122"/>
              </a:rPr>
              <a:t>落在平均数</a:t>
            </a:r>
            <a:r>
              <a:rPr lang="en-US" altLang="zh-CN" smtClean="0">
                <a:latin typeface="黑体" panose="02010609060101010101" pitchFamily="49" charset="-122"/>
              </a:rPr>
              <a:t>μ</a:t>
            </a:r>
            <a:r>
              <a:rPr lang="zh-CN" altLang="en-US" smtClean="0">
                <a:latin typeface="黑体" panose="02010609060101010101" pitchFamily="49" charset="-122"/>
              </a:rPr>
              <a:t>加、减不同倍数标准差</a:t>
            </a:r>
            <a:r>
              <a:rPr lang="en-US" altLang="zh-CN" smtClean="0">
                <a:latin typeface="黑体" panose="02010609060101010101" pitchFamily="49" charset="-122"/>
              </a:rPr>
              <a:t>σ</a:t>
            </a:r>
            <a:r>
              <a:rPr lang="zh-CN" altLang="en-US" smtClean="0">
                <a:latin typeface="黑体" panose="02010609060101010101" pitchFamily="49" charset="-122"/>
              </a:rPr>
              <a:t>区间之外的概率称为</a:t>
            </a:r>
            <a:r>
              <a:rPr lang="zh-CN" altLang="en-US" smtClean="0">
                <a:solidFill>
                  <a:schemeClr val="hlink"/>
                </a:solidFill>
                <a:latin typeface="黑体" panose="02010609060101010101" pitchFamily="49" charset="-122"/>
              </a:rPr>
              <a:t>两尾概率，记作</a:t>
            </a:r>
            <a:r>
              <a:rPr lang="en-US" altLang="zh-CN" i="1" smtClean="0">
                <a:solidFill>
                  <a:schemeClr val="hlink"/>
                </a:solidFill>
                <a:latin typeface="黑体" panose="02010609060101010101" pitchFamily="49" charset="-122"/>
              </a:rPr>
              <a:t>α</a:t>
            </a:r>
            <a:r>
              <a:rPr lang="zh-CN" altLang="en-US" smtClean="0">
                <a:solidFill>
                  <a:schemeClr val="hlink"/>
                </a:solidFill>
                <a:latin typeface="黑体" panose="02010609060101010101" pitchFamily="49" charset="-122"/>
              </a:rPr>
              <a:t>。</a:t>
            </a:r>
          </a:p>
          <a:p>
            <a:r>
              <a:rPr lang="zh-CN" altLang="en-US" smtClean="0">
                <a:latin typeface="黑体" panose="02010609060101010101" pitchFamily="49" charset="-122"/>
              </a:rPr>
              <a:t>随机变量</a:t>
            </a:r>
            <a:r>
              <a:rPr lang="en-US" altLang="zh-CN" i="1" smtClean="0">
                <a:latin typeface="黑体" panose="02010609060101010101" pitchFamily="49" charset="-122"/>
              </a:rPr>
              <a:t>x </a:t>
            </a:r>
            <a:r>
              <a:rPr lang="en-US" altLang="zh-CN" smtClean="0">
                <a:latin typeface="黑体" panose="02010609060101010101" pitchFamily="49" charset="-122"/>
              </a:rPr>
              <a:t>≤μ-</a:t>
            </a:r>
            <a:r>
              <a:rPr lang="en-US" altLang="zh-CN" i="1" smtClean="0">
                <a:latin typeface="黑体" panose="02010609060101010101" pitchFamily="49" charset="-122"/>
              </a:rPr>
              <a:t>k</a:t>
            </a:r>
            <a:r>
              <a:rPr lang="en-US" altLang="zh-CN" smtClean="0">
                <a:latin typeface="黑体" panose="02010609060101010101" pitchFamily="49" charset="-122"/>
              </a:rPr>
              <a:t>σ</a:t>
            </a:r>
            <a:r>
              <a:rPr lang="zh-CN" altLang="en-US" smtClean="0">
                <a:latin typeface="黑体" panose="02010609060101010101" pitchFamily="49" charset="-122"/>
              </a:rPr>
              <a:t>或</a:t>
            </a:r>
            <a:r>
              <a:rPr lang="zh-CN" altLang="en-US" smtClean="0"/>
              <a:t>≥</a:t>
            </a:r>
            <a:r>
              <a:rPr lang="en-US" altLang="zh-CN" smtClean="0">
                <a:latin typeface="黑体" panose="02010609060101010101" pitchFamily="49" charset="-122"/>
              </a:rPr>
              <a:t>μ+</a:t>
            </a:r>
            <a:r>
              <a:rPr lang="en-US" altLang="zh-CN" i="1" smtClean="0">
                <a:latin typeface="黑体" panose="02010609060101010101" pitchFamily="49" charset="-122"/>
              </a:rPr>
              <a:t>k</a:t>
            </a:r>
            <a:r>
              <a:rPr lang="en-US" altLang="zh-CN" smtClean="0">
                <a:latin typeface="黑体" panose="02010609060101010101" pitchFamily="49" charset="-122"/>
              </a:rPr>
              <a:t>σ</a:t>
            </a:r>
            <a:r>
              <a:rPr lang="zh-CN" altLang="en-US" smtClean="0">
                <a:latin typeface="黑体" panose="02010609060101010101" pitchFamily="49" charset="-122"/>
              </a:rPr>
              <a:t>的概率，称为</a:t>
            </a:r>
            <a:r>
              <a:rPr lang="zh-CN" altLang="en-US" smtClean="0">
                <a:solidFill>
                  <a:srgbClr val="0066FF"/>
                </a:solidFill>
                <a:latin typeface="黑体" panose="02010609060101010101" pitchFamily="49" charset="-122"/>
              </a:rPr>
              <a:t>一尾概率</a:t>
            </a:r>
            <a:r>
              <a:rPr lang="en-US" altLang="zh-CN" smtClean="0">
                <a:solidFill>
                  <a:srgbClr val="0066FF"/>
                </a:solidFill>
                <a:latin typeface="黑体" panose="02010609060101010101" pitchFamily="49" charset="-122"/>
              </a:rPr>
              <a:t>,</a:t>
            </a:r>
            <a:r>
              <a:rPr lang="zh-CN" altLang="en-US" smtClean="0">
                <a:solidFill>
                  <a:srgbClr val="0066FF"/>
                </a:solidFill>
                <a:latin typeface="黑体" panose="02010609060101010101" pitchFamily="49" charset="-122"/>
              </a:rPr>
              <a:t>记作</a:t>
            </a:r>
            <a:r>
              <a:rPr lang="en-US" altLang="zh-CN" i="1" smtClean="0">
                <a:solidFill>
                  <a:srgbClr val="0066FF"/>
                </a:solidFill>
                <a:latin typeface="黑体" panose="02010609060101010101" pitchFamily="49" charset="-122"/>
              </a:rPr>
              <a:t>α</a:t>
            </a:r>
            <a:r>
              <a:rPr lang="en-US" altLang="zh-CN" smtClean="0">
                <a:solidFill>
                  <a:srgbClr val="0066FF"/>
                </a:solidFill>
                <a:latin typeface="黑体" panose="02010609060101010101" pitchFamily="49" charset="-122"/>
              </a:rPr>
              <a:t>/2</a:t>
            </a:r>
            <a:r>
              <a:rPr lang="zh-CN" altLang="en-US" smtClean="0">
                <a:solidFill>
                  <a:srgbClr val="0066FF"/>
                </a:solidFill>
                <a:latin typeface="黑体" panose="02010609060101010101" pitchFamily="49" charset="-122"/>
              </a:rPr>
              <a:t>。 </a:t>
            </a:r>
          </a:p>
          <a:p>
            <a:pPr lvl="1"/>
            <a:r>
              <a:rPr lang="zh-CN" altLang="en-US" smtClean="0">
                <a:latin typeface="黑体" panose="02010609060101010101" pitchFamily="49" charset="-122"/>
              </a:rPr>
              <a:t>例如，</a:t>
            </a:r>
            <a:r>
              <a:rPr lang="en-US" altLang="zh-CN" i="1" smtClean="0">
                <a:latin typeface="黑体" panose="02010609060101010101" pitchFamily="49" charset="-122"/>
              </a:rPr>
              <a:t>x</a:t>
            </a:r>
            <a:r>
              <a:rPr lang="zh-CN" altLang="en-US" smtClean="0">
                <a:latin typeface="黑体" panose="02010609060101010101" pitchFamily="49" charset="-122"/>
              </a:rPr>
              <a:t>落在</a:t>
            </a:r>
            <a:r>
              <a:rPr lang="en-US" altLang="zh-CN" smtClean="0">
                <a:latin typeface="黑体" panose="02010609060101010101" pitchFamily="49" charset="-122"/>
              </a:rPr>
              <a:t>(μ-1.96σ,μ+1.96σ)</a:t>
            </a:r>
            <a:r>
              <a:rPr lang="zh-CN" altLang="en-US" smtClean="0">
                <a:latin typeface="黑体" panose="02010609060101010101" pitchFamily="49" charset="-122"/>
              </a:rPr>
              <a:t>之外的双尾概率为</a:t>
            </a:r>
            <a:r>
              <a:rPr lang="en-US" altLang="zh-CN" smtClean="0">
                <a:latin typeface="黑体" panose="02010609060101010101" pitchFamily="49" charset="-122"/>
              </a:rPr>
              <a:t>0.05</a:t>
            </a:r>
            <a:r>
              <a:rPr lang="zh-CN" altLang="en-US" smtClean="0">
                <a:latin typeface="黑体" panose="02010609060101010101" pitchFamily="49" charset="-122"/>
              </a:rPr>
              <a:t>，而单尾概率为</a:t>
            </a:r>
            <a:r>
              <a:rPr lang="en-US" altLang="zh-CN" smtClean="0">
                <a:latin typeface="黑体" panose="02010609060101010101" pitchFamily="49" charset="-122"/>
              </a:rPr>
              <a:t>0.025</a:t>
            </a:r>
            <a:r>
              <a:rPr lang="zh-CN" altLang="en-US" smtClean="0">
                <a:latin typeface="黑体" panose="02010609060101010101" pitchFamily="49" charset="-122"/>
              </a:rPr>
              <a:t>。</a:t>
            </a:r>
          </a:p>
          <a:p>
            <a:pPr lvl="1"/>
            <a:r>
              <a:rPr lang="zh-CN" altLang="en-US" smtClean="0">
                <a:latin typeface="黑体" panose="02010609060101010101" pitchFamily="49" charset="-122"/>
              </a:rPr>
              <a:t>即</a:t>
            </a:r>
            <a:r>
              <a:rPr lang="en-US" altLang="zh-CN" i="1" smtClean="0">
                <a:latin typeface="黑体" panose="02010609060101010101" pitchFamily="49" charset="-122"/>
              </a:rPr>
              <a:t>P</a:t>
            </a:r>
            <a:r>
              <a:rPr lang="en-US" altLang="zh-CN" smtClean="0">
                <a:latin typeface="黑体" panose="02010609060101010101" pitchFamily="49" charset="-122"/>
              </a:rPr>
              <a:t>(</a:t>
            </a:r>
            <a:r>
              <a:rPr lang="en-US" altLang="zh-CN" i="1" smtClean="0">
                <a:latin typeface="黑体" panose="02010609060101010101" pitchFamily="49" charset="-122"/>
              </a:rPr>
              <a:t>x</a:t>
            </a:r>
            <a:r>
              <a:rPr lang="zh-CN" altLang="en-US" smtClean="0">
                <a:latin typeface="黑体" panose="02010609060101010101" pitchFamily="49" charset="-122"/>
              </a:rPr>
              <a:t>＜</a:t>
            </a:r>
            <a:r>
              <a:rPr lang="en-US" altLang="zh-CN" smtClean="0">
                <a:latin typeface="黑体" panose="02010609060101010101" pitchFamily="49" charset="-122"/>
              </a:rPr>
              <a:t>μ-1.96σ)=</a:t>
            </a:r>
            <a:r>
              <a:rPr lang="en-US" altLang="zh-CN" i="1" smtClean="0">
                <a:latin typeface="黑体" panose="02010609060101010101" pitchFamily="49" charset="-122"/>
              </a:rPr>
              <a:t> P</a:t>
            </a:r>
            <a:r>
              <a:rPr lang="en-US" altLang="zh-CN" smtClean="0">
                <a:latin typeface="黑体" panose="02010609060101010101" pitchFamily="49" charset="-122"/>
              </a:rPr>
              <a:t>(</a:t>
            </a:r>
            <a:r>
              <a:rPr lang="en-US" altLang="zh-CN" i="1" smtClean="0">
                <a:latin typeface="黑体" panose="02010609060101010101" pitchFamily="49" charset="-122"/>
              </a:rPr>
              <a:t>x</a:t>
            </a:r>
            <a:r>
              <a:rPr lang="zh-CN" altLang="en-US" smtClean="0">
                <a:latin typeface="黑体" panose="02010609060101010101" pitchFamily="49" charset="-122"/>
              </a:rPr>
              <a:t>＞</a:t>
            </a:r>
            <a:r>
              <a:rPr lang="en-US" altLang="zh-CN" smtClean="0">
                <a:latin typeface="黑体" panose="02010609060101010101" pitchFamily="49" charset="-122"/>
              </a:rPr>
              <a:t>μ+1.96σ)=0.025</a:t>
            </a:r>
          </a:p>
          <a:p>
            <a:r>
              <a:rPr lang="zh-CN" altLang="en-US" smtClean="0">
                <a:latin typeface="黑体" panose="02010609060101010101" pitchFamily="49" charset="-122"/>
              </a:rPr>
              <a:t>两尾概率或一尾概率如后图所示。</a:t>
            </a:r>
          </a:p>
          <a:p>
            <a:pPr lvl="1"/>
            <a:r>
              <a:rPr lang="en-US" altLang="zh-CN" i="1" smtClean="0">
                <a:latin typeface="黑体" panose="02010609060101010101" pitchFamily="49" charset="-122"/>
              </a:rPr>
              <a:t>x</a:t>
            </a:r>
            <a:r>
              <a:rPr lang="zh-CN" altLang="en-US" smtClean="0">
                <a:latin typeface="黑体" panose="02010609060101010101" pitchFamily="49" charset="-122"/>
              </a:rPr>
              <a:t>落在</a:t>
            </a:r>
            <a:r>
              <a:rPr lang="en-US" altLang="zh-CN" smtClean="0">
                <a:latin typeface="黑体" panose="02010609060101010101" pitchFamily="49" charset="-122"/>
              </a:rPr>
              <a:t>(μ-2.58σ,μ+2.58σ)</a:t>
            </a:r>
            <a:r>
              <a:rPr lang="zh-CN" altLang="en-US" smtClean="0">
                <a:latin typeface="黑体" panose="02010609060101010101" pitchFamily="49" charset="-122"/>
              </a:rPr>
              <a:t>之外的双尾概率为</a:t>
            </a:r>
            <a:r>
              <a:rPr lang="en-US" altLang="zh-CN" smtClean="0">
                <a:latin typeface="黑体" panose="02010609060101010101" pitchFamily="49" charset="-122"/>
              </a:rPr>
              <a:t>0.01</a:t>
            </a:r>
            <a:r>
              <a:rPr lang="zh-CN" altLang="en-US" smtClean="0">
                <a:latin typeface="黑体" panose="02010609060101010101" pitchFamily="49" charset="-122"/>
              </a:rPr>
              <a:t>，</a:t>
            </a:r>
          </a:p>
          <a:p>
            <a:pPr lvl="1"/>
            <a:r>
              <a:rPr lang="zh-CN" altLang="en-US" smtClean="0">
                <a:latin typeface="黑体" panose="02010609060101010101" pitchFamily="49" charset="-122"/>
              </a:rPr>
              <a:t>而单尾概率</a:t>
            </a:r>
            <a:r>
              <a:rPr lang="en-US" altLang="zh-CN" i="1" smtClean="0">
                <a:latin typeface="黑体" panose="02010609060101010101" pitchFamily="49" charset="-122"/>
              </a:rPr>
              <a:t>P</a:t>
            </a:r>
            <a:r>
              <a:rPr lang="el-GR" altLang="zh-CN" smtClean="0">
                <a:latin typeface="黑体" panose="02010609060101010101" pitchFamily="49" charset="-122"/>
              </a:rPr>
              <a:t>(</a:t>
            </a:r>
            <a:r>
              <a:rPr lang="en-US" altLang="zh-CN" i="1" smtClean="0">
                <a:latin typeface="黑体" panose="02010609060101010101" pitchFamily="49" charset="-122"/>
              </a:rPr>
              <a:t>x</a:t>
            </a:r>
            <a:r>
              <a:rPr lang="zh-CN" altLang="el-GR" smtClean="0">
                <a:latin typeface="黑体" panose="02010609060101010101" pitchFamily="49" charset="-122"/>
              </a:rPr>
              <a:t>＜</a:t>
            </a:r>
            <a:r>
              <a:rPr lang="el-GR" altLang="zh-CN" smtClean="0">
                <a:latin typeface="黑体" panose="02010609060101010101" pitchFamily="49" charset="-122"/>
              </a:rPr>
              <a:t>μ-2.58σ)=</a:t>
            </a:r>
            <a:r>
              <a:rPr lang="el-GR" altLang="zh-CN" i="1" smtClean="0">
                <a:latin typeface="黑体" panose="02010609060101010101" pitchFamily="49" charset="-122"/>
              </a:rPr>
              <a:t> </a:t>
            </a:r>
            <a:r>
              <a:rPr lang="en-US" altLang="zh-CN" i="1" smtClean="0">
                <a:latin typeface="黑体" panose="02010609060101010101" pitchFamily="49" charset="-122"/>
              </a:rPr>
              <a:t>P</a:t>
            </a:r>
            <a:r>
              <a:rPr lang="el-GR" altLang="zh-CN" smtClean="0">
                <a:latin typeface="黑体" panose="02010609060101010101" pitchFamily="49" charset="-122"/>
              </a:rPr>
              <a:t>(</a:t>
            </a:r>
            <a:r>
              <a:rPr lang="en-US" altLang="zh-CN" i="1" smtClean="0">
                <a:latin typeface="黑体" panose="02010609060101010101" pitchFamily="49" charset="-122"/>
              </a:rPr>
              <a:t>x</a:t>
            </a:r>
            <a:r>
              <a:rPr lang="zh-CN" altLang="el-GR" smtClean="0">
                <a:latin typeface="黑体" panose="02010609060101010101" pitchFamily="49" charset="-122"/>
              </a:rPr>
              <a:t>＞</a:t>
            </a:r>
            <a:r>
              <a:rPr lang="el-GR" altLang="zh-CN" smtClean="0">
                <a:latin typeface="黑体" panose="02010609060101010101" pitchFamily="49" charset="-122"/>
              </a:rPr>
              <a:t>μ+2.58σ)=0.005</a:t>
            </a:r>
            <a:endParaRPr lang="en-US" altLang="zh-CN" smtClean="0">
              <a:latin typeface="黑体" panose="02010609060101010101" pitchFamily="49" charset="-122"/>
            </a:endParaRPr>
          </a:p>
          <a:p>
            <a:endParaRPr lang="zh-CN" alt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3"/>
          <p:cNvSpPr>
            <a:spLocks noGrp="1"/>
          </p:cNvSpPr>
          <p:nvPr>
            <p:ph type="title"/>
          </p:nvPr>
        </p:nvSpPr>
        <p:spPr/>
        <p:txBody>
          <a:bodyPr/>
          <a:lstStyle/>
          <a:p>
            <a:r>
              <a:rPr lang="zh-CN" altLang="en-US" smtClean="0"/>
              <a:t>两尾概率和一尾概率</a:t>
            </a:r>
          </a:p>
        </p:txBody>
      </p:sp>
      <p:pic>
        <p:nvPicPr>
          <p:cNvPr id="6963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484313"/>
            <a:ext cx="4576763"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6" name="Picture 9" descr="图5-4"/>
          <p:cNvPicPr>
            <a:picLocks noChangeAspect="1" noChangeArrowheads="1"/>
          </p:cNvPicPr>
          <p:nvPr/>
        </p:nvPicPr>
        <p:blipFill>
          <a:blip r:embed="rId3">
            <a:extLst>
              <a:ext uri="{28A0092B-C50C-407E-A947-70E740481C1C}">
                <a14:useLocalDpi xmlns:a14="http://schemas.microsoft.com/office/drawing/2010/main" val="0"/>
              </a:ext>
            </a:extLst>
          </a:blip>
          <a:srcRect b="29478"/>
          <a:stretch>
            <a:fillRect/>
          </a:stretch>
        </p:blipFill>
        <p:spPr bwMode="auto">
          <a:xfrm>
            <a:off x="1547813" y="3573463"/>
            <a:ext cx="5859462" cy="2273300"/>
          </a:xfrm>
          <a:prstGeom prst="rect">
            <a:avLst/>
          </a:prstGeom>
          <a:noFill/>
          <a:ln w="9525">
            <a:solidFill>
              <a:srgbClr val="FFFFCC"/>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中心极限定理</a:t>
            </a:r>
          </a:p>
        </p:txBody>
      </p:sp>
      <p:sp>
        <p:nvSpPr>
          <p:cNvPr id="70659" name="内容占位符 2"/>
          <p:cNvSpPr>
            <a:spLocks noGrp="1"/>
          </p:cNvSpPr>
          <p:nvPr>
            <p:ph idx="1"/>
          </p:nvPr>
        </p:nvSpPr>
        <p:spPr>
          <a:xfrm>
            <a:off x="179388" y="1484313"/>
            <a:ext cx="8713787" cy="4392612"/>
          </a:xfrm>
        </p:spPr>
        <p:txBody>
          <a:bodyPr/>
          <a:lstStyle/>
          <a:p>
            <a:r>
              <a:rPr lang="zh-CN" altLang="en-US" sz="3200" smtClean="0"/>
              <a:t>若有一随机变量服从总体平均数为</a:t>
            </a:r>
            <a:r>
              <a:rPr lang="en-US" altLang="zh-CN" sz="3200" smtClean="0"/>
              <a:t>μ</a:t>
            </a:r>
            <a:r>
              <a:rPr lang="zh-CN" altLang="en-US" sz="3200" smtClean="0"/>
              <a:t>、方差为</a:t>
            </a:r>
            <a:r>
              <a:rPr lang="en-US" altLang="zh-CN" sz="3200" smtClean="0"/>
              <a:t>σ</a:t>
            </a:r>
            <a:r>
              <a:rPr lang="en-US" altLang="zh-CN" sz="3200" baseline="30000" smtClean="0"/>
              <a:t>2</a:t>
            </a:r>
            <a:r>
              <a:rPr lang="zh-CN" altLang="en-US" sz="3200" smtClean="0"/>
              <a:t>的分布，则从这个总体中随机抽取容量为</a:t>
            </a:r>
            <a:r>
              <a:rPr lang="en-US" altLang="zh-CN" sz="3200" smtClean="0"/>
              <a:t>n</a:t>
            </a:r>
            <a:r>
              <a:rPr lang="zh-CN" altLang="en-US" sz="3200" smtClean="0"/>
              <a:t>的样本，</a:t>
            </a:r>
          </a:p>
          <a:p>
            <a:pPr lvl="1"/>
            <a:r>
              <a:rPr lang="zh-CN" altLang="en-US" sz="3200" smtClean="0"/>
              <a:t>随样本容量</a:t>
            </a:r>
            <a:r>
              <a:rPr lang="en-US" altLang="zh-CN" sz="3200" smtClean="0"/>
              <a:t>n</a:t>
            </a:r>
            <a:r>
              <a:rPr lang="zh-CN" altLang="en-US" sz="3200" smtClean="0"/>
              <a:t>的不断增大，其样本平均数的分布亦愈来愈趋于正态分布，</a:t>
            </a:r>
          </a:p>
          <a:p>
            <a:pPr lvl="1"/>
            <a:r>
              <a:rPr lang="zh-CN" altLang="en-US" sz="3200" smtClean="0"/>
              <a:t>且具有平均数为</a:t>
            </a:r>
            <a:r>
              <a:rPr lang="en-US" altLang="zh-CN" sz="3200" smtClean="0"/>
              <a:t>μ</a:t>
            </a:r>
            <a:r>
              <a:rPr lang="zh-CN" altLang="en-US" sz="3200" smtClean="0"/>
              <a:t>、方差为</a:t>
            </a:r>
            <a:r>
              <a:rPr lang="en-US" altLang="zh-CN" sz="3200" smtClean="0"/>
              <a:t>σ</a:t>
            </a:r>
            <a:r>
              <a:rPr lang="en-US" altLang="zh-CN" sz="3200" baseline="30000" smtClean="0"/>
              <a:t>2 </a:t>
            </a:r>
            <a:r>
              <a:rPr lang="en-US" altLang="zh-CN" sz="3200" smtClean="0"/>
              <a:t>/n</a:t>
            </a:r>
            <a:r>
              <a:rPr lang="zh-CN" altLang="en-US" sz="3200" smtClean="0"/>
              <a:t>的分布。</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总体均值的假设检验</a:t>
            </a:r>
          </a:p>
        </p:txBody>
      </p:sp>
      <p:sp>
        <p:nvSpPr>
          <p:cNvPr id="71683" name="内容占位符 2"/>
          <p:cNvSpPr>
            <a:spLocks noGrp="1"/>
          </p:cNvSpPr>
          <p:nvPr>
            <p:ph idx="1"/>
          </p:nvPr>
        </p:nvSpPr>
        <p:spPr/>
        <p:txBody>
          <a:bodyPr/>
          <a:lstStyle/>
          <a:p>
            <a:r>
              <a:rPr lang="zh-CN" altLang="en-US" sz="3600" smtClean="0"/>
              <a:t>总体均值的假设检验</a:t>
            </a:r>
            <a:endParaRPr lang="en-US" altLang="zh-CN" sz="3600" smtClean="0"/>
          </a:p>
          <a:p>
            <a:pPr lvl="1"/>
            <a:r>
              <a:rPr lang="zh-CN" altLang="en-US" sz="3200" smtClean="0"/>
              <a:t>总体方差</a:t>
            </a:r>
            <a:r>
              <a:rPr lang="en-US" altLang="zh-CN" sz="3200" smtClean="0"/>
              <a:t>σ</a:t>
            </a:r>
            <a:r>
              <a:rPr lang="en-US" altLang="zh-CN" sz="3200" baseline="30000" smtClean="0"/>
              <a:t>2</a:t>
            </a:r>
            <a:r>
              <a:rPr lang="zh-CN" altLang="en-US" sz="3200" smtClean="0"/>
              <a:t>已知时均值的检验</a:t>
            </a:r>
            <a:endParaRPr lang="en-US" altLang="zh-CN" sz="3200" smtClean="0"/>
          </a:p>
          <a:p>
            <a:pPr lvl="1"/>
            <a:r>
              <a:rPr lang="zh-CN" altLang="en-US" sz="3200" smtClean="0"/>
              <a:t>总体方差</a:t>
            </a:r>
            <a:r>
              <a:rPr lang="en-US" altLang="zh-CN" sz="3200" smtClean="0"/>
              <a:t>σ</a:t>
            </a:r>
            <a:r>
              <a:rPr lang="en-US" altLang="zh-CN" sz="3200" baseline="30000" smtClean="0"/>
              <a:t>2</a:t>
            </a:r>
            <a:r>
              <a:rPr lang="zh-CN" altLang="en-US" sz="3200" smtClean="0"/>
              <a:t>未知时均值的检验</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总体均值的假设检验</a:t>
            </a:r>
          </a:p>
        </p:txBody>
      </p:sp>
      <p:sp>
        <p:nvSpPr>
          <p:cNvPr id="72707" name="内容占位符 2"/>
          <p:cNvSpPr>
            <a:spLocks noGrp="1"/>
          </p:cNvSpPr>
          <p:nvPr>
            <p:ph idx="1"/>
          </p:nvPr>
        </p:nvSpPr>
        <p:spPr/>
        <p:txBody>
          <a:bodyPr/>
          <a:lstStyle/>
          <a:p>
            <a:r>
              <a:rPr lang="zh-CN" altLang="en-US" smtClean="0"/>
              <a:t>假定条件</a:t>
            </a:r>
          </a:p>
          <a:p>
            <a:r>
              <a:rPr lang="zh-CN" altLang="en-US" smtClean="0"/>
              <a:t>总体服从正态分布</a:t>
            </a:r>
          </a:p>
          <a:p>
            <a:r>
              <a:rPr lang="zh-CN" altLang="en-US" smtClean="0"/>
              <a:t>若总体不服从正态分布</a:t>
            </a:r>
            <a:r>
              <a:rPr lang="en-US" altLang="zh-CN" smtClean="0"/>
              <a:t>, </a:t>
            </a:r>
            <a:r>
              <a:rPr lang="zh-CN" altLang="en-US" smtClean="0"/>
              <a:t>可用正态分布来近似</a:t>
            </a:r>
            <a:r>
              <a:rPr lang="en-US" altLang="zh-CN" smtClean="0"/>
              <a:t>(</a:t>
            </a:r>
            <a:r>
              <a:rPr lang="zh-CN" altLang="en-US" smtClean="0"/>
              <a:t>要求</a:t>
            </a:r>
            <a:r>
              <a:rPr lang="en-US" altLang="zh-CN" smtClean="0"/>
              <a:t>n&gt;=30)</a:t>
            </a:r>
          </a:p>
          <a:p>
            <a:r>
              <a:rPr lang="zh-CN" altLang="en-US" smtClean="0"/>
              <a:t>使用</a:t>
            </a:r>
            <a:r>
              <a:rPr lang="en-US" altLang="zh-CN" smtClean="0"/>
              <a:t>Z</a:t>
            </a:r>
            <a:r>
              <a:rPr lang="zh-CN" altLang="en-US" smtClean="0"/>
              <a:t>统计量</a:t>
            </a:r>
          </a:p>
          <a:p>
            <a:endParaRPr lang="zh-CN" altLang="en-US" smtClean="0"/>
          </a:p>
        </p:txBody>
      </p:sp>
      <p:graphicFrame>
        <p:nvGraphicFramePr>
          <p:cNvPr id="72708" name="Object 2052"/>
          <p:cNvGraphicFramePr>
            <a:graphicFrameLocks noChangeAspect="1"/>
          </p:cNvGraphicFramePr>
          <p:nvPr/>
        </p:nvGraphicFramePr>
        <p:xfrm>
          <a:off x="1074738" y="4221163"/>
          <a:ext cx="3790950" cy="1279525"/>
        </p:xfrm>
        <a:graphic>
          <a:graphicData uri="http://schemas.openxmlformats.org/presentationml/2006/ole">
            <mc:AlternateContent xmlns:mc="http://schemas.openxmlformats.org/markup-compatibility/2006">
              <mc:Choice xmlns:v="urn:schemas-microsoft-com:vml" Requires="v">
                <p:oleObj spid="_x0000_s72730" name="公式" r:id="rId3" imgW="1269449" imgH="431613" progId="Equation.3">
                  <p:embed/>
                </p:oleObj>
              </mc:Choice>
              <mc:Fallback>
                <p:oleObj name="公式" r:id="rId3" imgW="1269449" imgH="431613" progId="Equation.3">
                  <p:embed/>
                  <p:pic>
                    <p:nvPicPr>
                      <p:cNvPr id="0"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8" y="4221163"/>
                        <a:ext cx="379095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探索性数据分析（实例）</a:t>
            </a:r>
          </a:p>
        </p:txBody>
      </p:sp>
      <p:sp>
        <p:nvSpPr>
          <p:cNvPr id="9219" name="内容占位符 2"/>
          <p:cNvSpPr>
            <a:spLocks noGrp="1"/>
          </p:cNvSpPr>
          <p:nvPr>
            <p:ph idx="1"/>
          </p:nvPr>
        </p:nvSpPr>
        <p:spPr>
          <a:xfrm>
            <a:off x="0" y="1268413"/>
            <a:ext cx="9144000" cy="4897437"/>
          </a:xfrm>
        </p:spPr>
        <p:txBody>
          <a:bodyPr/>
          <a:lstStyle/>
          <a:p>
            <a:r>
              <a:rPr lang="zh-CN" altLang="en-US" sz="1800" smtClean="0"/>
              <a:t>变量解释</a:t>
            </a:r>
            <a:r>
              <a:rPr lang="en-US" altLang="zh-CN" sz="1800" smtClean="0"/>
              <a:t>:</a:t>
            </a:r>
          </a:p>
          <a:p>
            <a:pPr lvl="1"/>
            <a:r>
              <a:rPr lang="en-US" altLang="zh-CN" sz="1400" smtClean="0"/>
              <a:t>BorrowerRate:</a:t>
            </a:r>
            <a:r>
              <a:rPr lang="zh-CN" altLang="en-US" sz="1400" smtClean="0"/>
              <a:t>借款标利率</a:t>
            </a:r>
            <a:r>
              <a:rPr lang="en-US" altLang="zh-CN" sz="1400" smtClean="0"/>
              <a:t>,</a:t>
            </a:r>
            <a:r>
              <a:rPr lang="zh-CN" altLang="en-US" sz="1400" smtClean="0"/>
              <a:t> 不包含其他费用</a:t>
            </a:r>
            <a:r>
              <a:rPr lang="en-US" altLang="zh-CN" sz="1400" smtClean="0"/>
              <a:t>,</a:t>
            </a:r>
            <a:r>
              <a:rPr lang="zh-CN" altLang="en-US" sz="1400" smtClean="0"/>
              <a:t>是筹资者付给投资人的报酬</a:t>
            </a:r>
            <a:r>
              <a:rPr lang="en-US" altLang="zh-CN" sz="1400" smtClean="0"/>
              <a:t>,</a:t>
            </a:r>
            <a:r>
              <a:rPr lang="zh-CN" altLang="en-US" sz="1400" smtClean="0"/>
              <a:t>也是融资最直接和最重要的成本</a:t>
            </a:r>
            <a:r>
              <a:rPr lang="en-US" altLang="zh-CN" sz="1400" smtClean="0"/>
              <a:t>,</a:t>
            </a:r>
            <a:r>
              <a:rPr lang="zh-CN" altLang="en-US" sz="1400" smtClean="0"/>
              <a:t>其体现了资金供求双方在综合考虑各种因素情况下所认可的资金使用成本</a:t>
            </a:r>
            <a:r>
              <a:rPr lang="en-US" altLang="zh-CN" sz="1400" smtClean="0"/>
              <a:t>.</a:t>
            </a:r>
          </a:p>
          <a:p>
            <a:pPr lvl="1"/>
            <a:r>
              <a:rPr lang="en-US" altLang="zh-CN" sz="1400" smtClean="0"/>
              <a:t>Term:</a:t>
            </a:r>
            <a:r>
              <a:rPr lang="zh-CN" altLang="en-US" sz="1400" smtClean="0"/>
              <a:t>期限</a:t>
            </a:r>
            <a:r>
              <a:rPr lang="en-US" altLang="zh-CN" sz="1400" smtClean="0"/>
              <a:t>,</a:t>
            </a:r>
            <a:r>
              <a:rPr lang="zh-CN" altLang="en-US" sz="1400" smtClean="0"/>
              <a:t>筹资者通过网贷平台进行借款时所承诺的最终偿还期限</a:t>
            </a:r>
            <a:r>
              <a:rPr lang="en-US" altLang="zh-CN" sz="1400" smtClean="0"/>
              <a:t>,</a:t>
            </a:r>
            <a:r>
              <a:rPr lang="zh-CN" altLang="en-US" sz="1400" smtClean="0"/>
              <a:t>借款期限体现该资产的流动性</a:t>
            </a:r>
            <a:r>
              <a:rPr lang="en-US" altLang="zh-CN" sz="1400" smtClean="0"/>
              <a:t>,</a:t>
            </a:r>
            <a:r>
              <a:rPr lang="zh-CN" altLang="en-US" sz="1400" smtClean="0"/>
              <a:t>期限较长的资产应存在着流动性溢价</a:t>
            </a:r>
            <a:r>
              <a:rPr lang="en-US" altLang="zh-CN" sz="1400" smtClean="0"/>
              <a:t>(</a:t>
            </a:r>
            <a:r>
              <a:rPr lang="zh-CN" altLang="en-US" sz="1400" smtClean="0"/>
              <a:t>利率上涨</a:t>
            </a:r>
            <a:r>
              <a:rPr lang="en-US" altLang="zh-CN" sz="1400" smtClean="0"/>
              <a:t>).</a:t>
            </a:r>
          </a:p>
          <a:p>
            <a:pPr lvl="1"/>
            <a:r>
              <a:rPr lang="en-US" altLang="zh-CN" sz="1400" smtClean="0"/>
              <a:t>CreditGrade/ProsperRating(Alpha):</a:t>
            </a:r>
            <a:r>
              <a:rPr lang="zh-CN" altLang="en-US" sz="1400" smtClean="0"/>
              <a:t>信用等级</a:t>
            </a:r>
            <a:r>
              <a:rPr lang="en-US" altLang="zh-CN" sz="1400" smtClean="0"/>
              <a:t>,</a:t>
            </a:r>
            <a:r>
              <a:rPr lang="zh-CN" altLang="en-US" sz="1400" smtClean="0"/>
              <a:t>前者反映的是</a:t>
            </a:r>
            <a:r>
              <a:rPr lang="en-US" altLang="zh-CN" sz="1400" smtClean="0"/>
              <a:t>2009</a:t>
            </a:r>
            <a:r>
              <a:rPr lang="zh-CN" altLang="en-US" sz="1400" smtClean="0"/>
              <a:t>年</a:t>
            </a:r>
            <a:r>
              <a:rPr lang="en-US" altLang="zh-CN" sz="1400" smtClean="0"/>
              <a:t>7</a:t>
            </a:r>
            <a:r>
              <a:rPr lang="zh-CN" altLang="en-US" sz="1400" smtClean="0"/>
              <a:t>月</a:t>
            </a:r>
            <a:r>
              <a:rPr lang="en-US" altLang="zh-CN" sz="1400" smtClean="0"/>
              <a:t>1</a:t>
            </a:r>
            <a:r>
              <a:rPr lang="zh-CN" altLang="en-US" sz="1400" smtClean="0"/>
              <a:t>日前客户的信用等级</a:t>
            </a:r>
            <a:r>
              <a:rPr lang="en-US" altLang="zh-CN" sz="1400" smtClean="0"/>
              <a:t>,</a:t>
            </a:r>
            <a:r>
              <a:rPr lang="zh-CN" altLang="en-US" sz="1400" smtClean="0"/>
              <a:t>后者反映的是</a:t>
            </a:r>
            <a:r>
              <a:rPr lang="en-US" altLang="zh-CN" sz="1400" smtClean="0"/>
              <a:t>2009</a:t>
            </a:r>
            <a:r>
              <a:rPr lang="zh-CN" altLang="en-US" sz="1400" smtClean="0"/>
              <a:t>年</a:t>
            </a:r>
            <a:r>
              <a:rPr lang="en-US" altLang="zh-CN" sz="1400" smtClean="0"/>
              <a:t>7</a:t>
            </a:r>
            <a:r>
              <a:rPr lang="zh-CN" altLang="en-US" sz="1400" smtClean="0"/>
              <a:t>月</a:t>
            </a:r>
            <a:r>
              <a:rPr lang="en-US" altLang="zh-CN" sz="1400" smtClean="0"/>
              <a:t>1</a:t>
            </a:r>
            <a:r>
              <a:rPr lang="zh-CN" altLang="en-US" sz="1400" smtClean="0"/>
              <a:t>日后的信用等级</a:t>
            </a:r>
            <a:r>
              <a:rPr lang="en-US" altLang="zh-CN" sz="1400" smtClean="0"/>
              <a:t>.</a:t>
            </a:r>
            <a:r>
              <a:rPr lang="zh-CN" altLang="en-US" sz="1400" smtClean="0"/>
              <a:t>信用等级越高</a:t>
            </a:r>
            <a:r>
              <a:rPr lang="en-US" altLang="zh-CN" sz="1400" smtClean="0"/>
              <a:t>,</a:t>
            </a:r>
            <a:r>
              <a:rPr lang="zh-CN" altLang="en-US" sz="1400" smtClean="0"/>
              <a:t>其偿债能力越强</a:t>
            </a:r>
            <a:r>
              <a:rPr lang="en-US" altLang="zh-CN" sz="1400" smtClean="0"/>
              <a:t>.</a:t>
            </a:r>
          </a:p>
          <a:p>
            <a:pPr lvl="1"/>
            <a:r>
              <a:rPr lang="en-US" altLang="zh-CN" sz="1400" smtClean="0"/>
              <a:t>CreditScore:</a:t>
            </a:r>
            <a:r>
              <a:rPr lang="zh-CN" altLang="en-US" sz="1400" smtClean="0"/>
              <a:t>由消费信用公司提供的消费信用评分</a:t>
            </a:r>
            <a:r>
              <a:rPr lang="en-US" altLang="zh-CN" sz="1400" smtClean="0"/>
              <a:t>,</a:t>
            </a:r>
            <a:r>
              <a:rPr lang="zh-CN" altLang="en-US" sz="1400" smtClean="0"/>
              <a:t>同信用评级作用，原数据集中没有，需要用两个变量计算得到，方法值得商酌</a:t>
            </a:r>
            <a:r>
              <a:rPr lang="en-US" altLang="zh-CN" sz="1400" smtClean="0"/>
              <a:t>.</a:t>
            </a:r>
          </a:p>
          <a:p>
            <a:pPr lvl="1"/>
            <a:r>
              <a:rPr lang="en-US" altLang="zh-CN" sz="1400" smtClean="0"/>
              <a:t>StatedMonthlyIncome:</a:t>
            </a:r>
            <a:r>
              <a:rPr lang="zh-CN" altLang="en-US" sz="1400" smtClean="0"/>
              <a:t>客户月收入</a:t>
            </a:r>
            <a:r>
              <a:rPr lang="en-US" altLang="zh-CN" sz="1400" smtClean="0"/>
              <a:t>,</a:t>
            </a:r>
            <a:r>
              <a:rPr lang="zh-CN" altLang="en-US" sz="1400" smtClean="0"/>
              <a:t>月收入越高</a:t>
            </a:r>
            <a:r>
              <a:rPr lang="en-US" altLang="zh-CN" sz="1400" smtClean="0"/>
              <a:t>,</a:t>
            </a:r>
            <a:r>
              <a:rPr lang="zh-CN" altLang="en-US" sz="1400" smtClean="0"/>
              <a:t>投资者对该借款本息按时回流越有信心</a:t>
            </a:r>
            <a:r>
              <a:rPr lang="en-US" altLang="zh-CN" sz="1400" smtClean="0"/>
              <a:t>.</a:t>
            </a:r>
          </a:p>
          <a:p>
            <a:pPr lvl="1"/>
            <a:r>
              <a:rPr lang="en-US" altLang="zh-CN" sz="1400" smtClean="0"/>
              <a:t>DelinquenciesLast7Years:</a:t>
            </a:r>
            <a:r>
              <a:rPr lang="zh-CN" altLang="en-US" sz="1400" smtClean="0"/>
              <a:t>信用资料提交时借款人过去</a:t>
            </a:r>
            <a:r>
              <a:rPr lang="en-US" altLang="zh-CN" sz="1400" smtClean="0"/>
              <a:t>7</a:t>
            </a:r>
            <a:r>
              <a:rPr lang="zh-CN" altLang="en-US" sz="1400" smtClean="0"/>
              <a:t>年违约次数</a:t>
            </a:r>
            <a:r>
              <a:rPr lang="en-US" altLang="zh-CN" sz="1400" smtClean="0"/>
              <a:t>,</a:t>
            </a:r>
            <a:r>
              <a:rPr lang="zh-CN" altLang="en-US" sz="1400" smtClean="0"/>
              <a:t>该指标在一定程度上可以体现借款标发布者的信用状况</a:t>
            </a:r>
          </a:p>
          <a:p>
            <a:pPr lvl="1"/>
            <a:r>
              <a:rPr lang="en-US" altLang="zh-CN" sz="1400" smtClean="0"/>
              <a:t>BankCardUtilization:</a:t>
            </a:r>
            <a:r>
              <a:rPr lang="zh-CN" altLang="en-US" sz="1400" smtClean="0"/>
              <a:t>信用资料提交时借款人信用卡使用额度和信用卡总透支额度的百分比</a:t>
            </a:r>
            <a:r>
              <a:rPr lang="en-US" altLang="zh-CN" sz="1400" smtClean="0"/>
              <a:t>,</a:t>
            </a:r>
            <a:r>
              <a:rPr lang="zh-CN" altLang="en-US" sz="1400" smtClean="0"/>
              <a:t>可以将这个数据分成四组</a:t>
            </a:r>
            <a:r>
              <a:rPr lang="en-US" altLang="zh-CN" sz="1400" smtClean="0"/>
              <a:t>(mild use;medium use;heavy use;super use)</a:t>
            </a:r>
            <a:r>
              <a:rPr lang="zh-CN" altLang="en-US" sz="1400" smtClean="0"/>
              <a:t>构造一个新变量</a:t>
            </a:r>
            <a:r>
              <a:rPr lang="en-US" altLang="zh-CN" sz="1400" smtClean="0"/>
              <a:t>BankCardUse.</a:t>
            </a:r>
          </a:p>
          <a:p>
            <a:pPr lvl="1"/>
            <a:r>
              <a:rPr lang="en-US" altLang="zh-CN" sz="1400" smtClean="0"/>
              <a:t>LoanOriginalAmount:</a:t>
            </a:r>
            <a:r>
              <a:rPr lang="zh-CN" altLang="en-US" sz="1400" smtClean="0"/>
              <a:t>借款人在借款时已经向</a:t>
            </a:r>
            <a:r>
              <a:rPr lang="en-US" altLang="zh-CN" sz="1400" smtClean="0"/>
              <a:t>prosper</a:t>
            </a:r>
            <a:r>
              <a:rPr lang="zh-CN" altLang="en-US" sz="1400" smtClean="0"/>
              <a:t>借入的资金</a:t>
            </a:r>
            <a:r>
              <a:rPr lang="en-US" altLang="zh-CN" sz="1400" smtClean="0"/>
              <a:t>,</a:t>
            </a:r>
            <a:r>
              <a:rPr lang="zh-CN" altLang="en-US" sz="1400" smtClean="0"/>
              <a:t>如果没有历史记录则为</a:t>
            </a:r>
            <a:r>
              <a:rPr lang="en-US" altLang="zh-CN" sz="1400" smtClean="0"/>
              <a:t>0,</a:t>
            </a:r>
            <a:r>
              <a:rPr lang="zh-CN" altLang="en-US" sz="1400" smtClean="0"/>
              <a:t>显然</a:t>
            </a:r>
            <a:r>
              <a:rPr lang="en-US" altLang="zh-CN" sz="1400" smtClean="0"/>
              <a:t>,</a:t>
            </a:r>
            <a:r>
              <a:rPr lang="zh-CN" altLang="en-US" sz="1400" smtClean="0"/>
              <a:t>借入本金越多</a:t>
            </a:r>
            <a:r>
              <a:rPr lang="en-US" altLang="zh-CN" sz="1400" smtClean="0"/>
              <a:t>,</a:t>
            </a:r>
            <a:r>
              <a:rPr lang="zh-CN" altLang="en-US" sz="1400" smtClean="0"/>
              <a:t>其还款压力越大</a:t>
            </a:r>
            <a:r>
              <a:rPr lang="en-US" altLang="zh-CN" sz="1400" smtClean="0"/>
              <a:t>,</a:t>
            </a:r>
            <a:r>
              <a:rPr lang="zh-CN" altLang="en-US" sz="1400" smtClean="0"/>
              <a:t>但是这项指标大的话也可能说明该客户对</a:t>
            </a:r>
            <a:r>
              <a:rPr lang="en-US" altLang="zh-CN" sz="1400" smtClean="0"/>
              <a:t>prosper</a:t>
            </a:r>
            <a:r>
              <a:rPr lang="zh-CN" altLang="en-US" sz="1400" smtClean="0"/>
              <a:t>依赖性较强</a:t>
            </a:r>
            <a:r>
              <a:rPr lang="en-US" altLang="zh-CN" sz="1400" smtClean="0"/>
              <a:t>.</a:t>
            </a:r>
          </a:p>
          <a:p>
            <a:pPr lvl="1"/>
            <a:r>
              <a:rPr lang="en-US" altLang="zh-CN" sz="1400" smtClean="0"/>
              <a:t>DebtToIncomeRatio:</a:t>
            </a:r>
            <a:r>
              <a:rPr lang="zh-CN" altLang="en-US" sz="1400" smtClean="0"/>
              <a:t>借款人的债务收入比</a:t>
            </a:r>
            <a:r>
              <a:rPr lang="en-US" altLang="zh-CN" sz="1400" smtClean="0"/>
              <a:t>,</a:t>
            </a:r>
            <a:r>
              <a:rPr lang="zh-CN" altLang="en-US" sz="1400" smtClean="0"/>
              <a:t>债务收入比越高说明筹资者财务状况越差</a:t>
            </a:r>
            <a:r>
              <a:rPr lang="en-US" altLang="zh-CN" sz="1400" smtClean="0"/>
              <a:t>,</a:t>
            </a:r>
            <a:r>
              <a:rPr lang="zh-CN" altLang="en-US" sz="1400" smtClean="0"/>
              <a:t>还款能力较低</a:t>
            </a:r>
            <a:r>
              <a:rPr lang="en-US" altLang="zh-CN" sz="1400" smtClean="0"/>
              <a:t>.</a:t>
            </a:r>
            <a:r>
              <a:rPr lang="zh-CN" altLang="en-US" sz="1400" smtClean="0"/>
              <a:t>其向</a:t>
            </a:r>
            <a:r>
              <a:rPr lang="en-US" altLang="zh-CN" sz="1400" smtClean="0"/>
              <a:t>P2P</a:t>
            </a:r>
            <a:r>
              <a:rPr lang="zh-CN" altLang="en-US" sz="1400" smtClean="0"/>
              <a:t>平台借款时</a:t>
            </a:r>
            <a:r>
              <a:rPr lang="en-US" altLang="zh-CN" sz="1400" smtClean="0"/>
              <a:t>,</a:t>
            </a:r>
            <a:r>
              <a:rPr lang="zh-CN" altLang="en-US" sz="1400" smtClean="0"/>
              <a:t>投资者应要求有更高的回报</a:t>
            </a:r>
            <a:r>
              <a:rPr lang="en-US" altLang="zh-CN" sz="1400" smtClean="0"/>
              <a:t>.</a:t>
            </a:r>
          </a:p>
          <a:p>
            <a:pPr lvl="1"/>
            <a:r>
              <a:rPr lang="en-US" altLang="zh-CN" sz="1400" smtClean="0"/>
              <a:t>Occupation:</a:t>
            </a:r>
            <a:r>
              <a:rPr lang="zh-CN" altLang="en-US" sz="1400" smtClean="0"/>
              <a:t>贷款人职业</a:t>
            </a:r>
          </a:p>
          <a:p>
            <a:pPr lvl="1"/>
            <a:r>
              <a:rPr lang="en-US" altLang="zh-CN" sz="1400" smtClean="0"/>
              <a:t>IncomeRange:</a:t>
            </a:r>
            <a:r>
              <a:rPr lang="zh-CN" altLang="en-US" sz="1400" smtClean="0"/>
              <a:t>贷款人年收入范围</a:t>
            </a:r>
          </a:p>
          <a:p>
            <a:pPr lvl="1"/>
            <a:r>
              <a:rPr lang="en-US" altLang="zh-CN" sz="1400" smtClean="0"/>
              <a:t>BorrowerState:</a:t>
            </a:r>
            <a:r>
              <a:rPr lang="zh-CN" altLang="en-US" sz="1400" smtClean="0"/>
              <a:t>贷款人借款地点</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总体均值的假设检验</a:t>
            </a:r>
          </a:p>
        </p:txBody>
      </p:sp>
      <p:sp>
        <p:nvSpPr>
          <p:cNvPr id="73731" name="内容占位符 2"/>
          <p:cNvSpPr>
            <a:spLocks noGrp="1"/>
          </p:cNvSpPr>
          <p:nvPr>
            <p:ph idx="1"/>
          </p:nvPr>
        </p:nvSpPr>
        <p:spPr>
          <a:xfrm>
            <a:off x="250825" y="1484313"/>
            <a:ext cx="8785225" cy="4392612"/>
          </a:xfrm>
        </p:spPr>
        <p:txBody>
          <a:bodyPr/>
          <a:lstStyle/>
          <a:p>
            <a:r>
              <a:rPr lang="zh-CN" altLang="en-US" smtClean="0"/>
              <a:t>用来研究小样本的抽样分布</a:t>
            </a:r>
            <a:r>
              <a:rPr lang="en-US" altLang="zh-CN" smtClean="0"/>
              <a:t>,</a:t>
            </a:r>
            <a:r>
              <a:rPr lang="zh-CN" altLang="en-US" smtClean="0"/>
              <a:t>是由</a:t>
            </a:r>
            <a:r>
              <a:rPr lang="en-US" altLang="zh-CN" smtClean="0"/>
              <a:t>William S. Gosset</a:t>
            </a:r>
            <a:r>
              <a:rPr lang="zh-CN" altLang="en-US" smtClean="0"/>
              <a:t>于</a:t>
            </a:r>
            <a:r>
              <a:rPr lang="en-US" altLang="zh-CN" smtClean="0"/>
              <a:t>1908</a:t>
            </a:r>
            <a:r>
              <a:rPr lang="zh-CN" altLang="en-US" smtClean="0"/>
              <a:t>年以</a:t>
            </a:r>
            <a:r>
              <a:rPr lang="en-US" altLang="zh-CN" smtClean="0"/>
              <a:t>Student</a:t>
            </a:r>
            <a:r>
              <a:rPr lang="zh-CN" altLang="en-US" smtClean="0"/>
              <a:t>的笔名发表的论文</a:t>
            </a:r>
            <a:r>
              <a:rPr lang="en-US" altLang="zh-CN" smtClean="0"/>
              <a:t>.</a:t>
            </a:r>
          </a:p>
          <a:p>
            <a:r>
              <a:rPr lang="zh-CN" altLang="en-US" smtClean="0"/>
              <a:t>当总体标准差</a:t>
            </a:r>
            <a:r>
              <a:rPr lang="en-US" altLang="zh-CN" smtClean="0"/>
              <a:t>σ</a:t>
            </a:r>
            <a:r>
              <a:rPr lang="zh-CN" altLang="en-US" smtClean="0"/>
              <a:t>未知时，以样本标准差</a:t>
            </a:r>
            <a:r>
              <a:rPr lang="en-US" altLang="zh-CN" smtClean="0"/>
              <a:t>S</a:t>
            </a:r>
            <a:r>
              <a:rPr lang="zh-CN" altLang="en-US" smtClean="0"/>
              <a:t>代替</a:t>
            </a:r>
            <a:r>
              <a:rPr lang="en-US" altLang="zh-CN" smtClean="0"/>
              <a:t>σ</a:t>
            </a:r>
            <a:r>
              <a:rPr lang="zh-CN" altLang="en-US" smtClean="0"/>
              <a:t>所得到的统计量记为</a:t>
            </a:r>
            <a:r>
              <a:rPr lang="en-US" altLang="zh-CN" smtClean="0"/>
              <a:t>t</a:t>
            </a:r>
            <a:r>
              <a:rPr lang="zh-CN" altLang="en-US" smtClean="0"/>
              <a:t>。</a:t>
            </a:r>
          </a:p>
          <a:p>
            <a:endParaRPr lang="zh-CN" altLang="en-US" smtClean="0"/>
          </a:p>
          <a:p>
            <a:r>
              <a:rPr lang="zh-CN" altLang="en-US" smtClean="0"/>
              <a:t>在计算</a:t>
            </a:r>
            <a:r>
              <a:rPr lang="en-US" altLang="zh-CN" smtClean="0"/>
              <a:t>t</a:t>
            </a:r>
            <a:r>
              <a:rPr lang="zh-CN" altLang="en-US" smtClean="0"/>
              <a:t>时，由于采用</a:t>
            </a:r>
            <a:r>
              <a:rPr lang="en-US" altLang="zh-CN" smtClean="0"/>
              <a:t>S</a:t>
            </a:r>
            <a:r>
              <a:rPr lang="zh-CN" altLang="en-US" smtClean="0"/>
              <a:t>来代替</a:t>
            </a:r>
            <a:r>
              <a:rPr lang="en-US" altLang="zh-CN" smtClean="0"/>
              <a:t>σ</a:t>
            </a:r>
            <a:r>
              <a:rPr lang="zh-CN" altLang="en-US" smtClean="0"/>
              <a:t>，使得</a:t>
            </a:r>
            <a:r>
              <a:rPr lang="en-US" altLang="zh-CN" smtClean="0"/>
              <a:t>t </a:t>
            </a:r>
            <a:r>
              <a:rPr lang="zh-CN" altLang="en-US" smtClean="0"/>
              <a:t>变量不再服从标准正态分布，而是服从</a:t>
            </a:r>
            <a:r>
              <a:rPr lang="en-US" altLang="zh-CN" smtClean="0"/>
              <a:t>t</a:t>
            </a:r>
            <a:r>
              <a:rPr lang="zh-CN" altLang="en-US" smtClean="0"/>
              <a:t>分布</a:t>
            </a:r>
            <a:r>
              <a:rPr lang="en-US" altLang="zh-CN" smtClean="0"/>
              <a:t>(Gosset &amp; Fisher)</a:t>
            </a:r>
            <a:r>
              <a:rPr lang="zh-CN" altLang="en-US" smtClean="0"/>
              <a:t>。</a:t>
            </a:r>
          </a:p>
          <a:p>
            <a:endParaRPr lang="zh-CN" altLang="en-US" smtClean="0"/>
          </a:p>
        </p:txBody>
      </p:sp>
      <p:graphicFrame>
        <p:nvGraphicFramePr>
          <p:cNvPr id="73732" name="对象 3"/>
          <p:cNvGraphicFramePr>
            <a:graphicFrameLocks noChangeAspect="1"/>
          </p:cNvGraphicFramePr>
          <p:nvPr/>
        </p:nvGraphicFramePr>
        <p:xfrm>
          <a:off x="3203575" y="3357563"/>
          <a:ext cx="2547938" cy="631825"/>
        </p:xfrm>
        <a:graphic>
          <a:graphicData uri="http://schemas.openxmlformats.org/presentationml/2006/ole">
            <mc:AlternateContent xmlns:mc="http://schemas.openxmlformats.org/markup-compatibility/2006">
              <mc:Choice xmlns:v="urn:schemas-microsoft-com:vml" Requires="v">
                <p:oleObj spid="_x0000_s73754" name="公式" r:id="rId4" imgW="927100" imgH="228600" progId="Equation.3">
                  <p:embed/>
                </p:oleObj>
              </mc:Choice>
              <mc:Fallback>
                <p:oleObj name="公式" r:id="rId4" imgW="927100" imgH="2286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357563"/>
                        <a:ext cx="2547938"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mtClean="0"/>
              <a:t>t </a:t>
            </a:r>
            <a:r>
              <a:rPr lang="zh-CN" altLang="en-US" smtClean="0"/>
              <a:t>分布</a:t>
            </a:r>
            <a:r>
              <a:rPr lang="en-US" altLang="zh-CN" smtClean="0"/>
              <a:t>(t-distribution)</a:t>
            </a:r>
            <a:endParaRPr lang="zh-CN" altLang="en-US" smtClean="0"/>
          </a:p>
        </p:txBody>
      </p:sp>
      <p:sp>
        <p:nvSpPr>
          <p:cNvPr id="75779" name="内容占位符 2"/>
          <p:cNvSpPr>
            <a:spLocks noGrp="1"/>
          </p:cNvSpPr>
          <p:nvPr>
            <p:ph idx="1"/>
          </p:nvPr>
        </p:nvSpPr>
        <p:spPr>
          <a:xfrm>
            <a:off x="395288" y="1196975"/>
            <a:ext cx="8496300" cy="2736850"/>
          </a:xfrm>
        </p:spPr>
        <p:txBody>
          <a:bodyPr/>
          <a:lstStyle/>
          <a:p>
            <a:r>
              <a:rPr lang="zh-CN" altLang="en-US" sz="2400" smtClean="0"/>
              <a:t>与标准正态分布曲线相比，</a:t>
            </a:r>
            <a:r>
              <a:rPr lang="en-US" altLang="zh-CN" sz="2400" smtClean="0"/>
              <a:t>t</a:t>
            </a:r>
            <a:r>
              <a:rPr lang="zh-CN" altLang="en-US" sz="2400" smtClean="0"/>
              <a:t>分布曲线顶部略低，两尾部稍高而平。</a:t>
            </a:r>
            <a:r>
              <a:rPr lang="en-US" altLang="zh-CN" sz="2400" smtClean="0"/>
              <a:t>df</a:t>
            </a:r>
            <a:r>
              <a:rPr lang="zh-CN" altLang="en-US" sz="2400" smtClean="0"/>
              <a:t>越小这种趋势越明显。</a:t>
            </a:r>
          </a:p>
          <a:p>
            <a:r>
              <a:rPr lang="en-US" altLang="zh-CN" sz="2400" smtClean="0"/>
              <a:t>df</a:t>
            </a:r>
            <a:r>
              <a:rPr lang="zh-CN" altLang="en-US" sz="2400" smtClean="0"/>
              <a:t>越大，</a:t>
            </a:r>
            <a:r>
              <a:rPr lang="en-US" altLang="zh-CN" sz="2400" smtClean="0"/>
              <a:t>t</a:t>
            </a:r>
            <a:r>
              <a:rPr lang="zh-CN" altLang="en-US" sz="2400" smtClean="0"/>
              <a:t>分布越趋近于标准正态分布。</a:t>
            </a:r>
          </a:p>
          <a:p>
            <a:pPr lvl="1"/>
            <a:r>
              <a:rPr lang="zh-CN" altLang="en-US" sz="2000" smtClean="0"/>
              <a:t>当</a:t>
            </a:r>
            <a:r>
              <a:rPr lang="en-US" altLang="zh-CN" sz="2000" smtClean="0"/>
              <a:t>n&gt;30</a:t>
            </a:r>
            <a:r>
              <a:rPr lang="zh-CN" altLang="en-US" sz="2000" smtClean="0"/>
              <a:t>时，</a:t>
            </a:r>
            <a:r>
              <a:rPr lang="en-US" altLang="zh-CN" sz="2000" smtClean="0"/>
              <a:t>t</a:t>
            </a:r>
            <a:r>
              <a:rPr lang="zh-CN" altLang="en-US" sz="2000" smtClean="0"/>
              <a:t>分布与标准正态分布的区别很小；</a:t>
            </a:r>
          </a:p>
          <a:p>
            <a:pPr lvl="1"/>
            <a:r>
              <a:rPr lang="en-US" altLang="zh-CN" sz="2000" smtClean="0"/>
              <a:t>n&gt;100</a:t>
            </a:r>
            <a:r>
              <a:rPr lang="zh-CN" altLang="en-US" sz="2000" smtClean="0"/>
              <a:t>时，</a:t>
            </a:r>
            <a:r>
              <a:rPr lang="en-US" altLang="zh-CN" sz="2000" smtClean="0"/>
              <a:t>t</a:t>
            </a:r>
            <a:r>
              <a:rPr lang="zh-CN" altLang="en-US" sz="2000" smtClean="0"/>
              <a:t>分布基本与标准正态分布相同；</a:t>
            </a:r>
          </a:p>
          <a:p>
            <a:r>
              <a:rPr lang="zh-CN" altLang="en-US" sz="2400" smtClean="0"/>
              <a:t>当</a:t>
            </a:r>
            <a:r>
              <a:rPr lang="en-US" altLang="zh-CN" sz="2400" smtClean="0"/>
              <a:t>df</a:t>
            </a:r>
            <a:r>
              <a:rPr lang="zh-CN" altLang="en-US" sz="2400" smtClean="0"/>
              <a:t>一定时，概率</a:t>
            </a:r>
            <a:r>
              <a:rPr lang="en-US" altLang="zh-CN" sz="2400" smtClean="0"/>
              <a:t>P</a:t>
            </a:r>
            <a:r>
              <a:rPr lang="zh-CN" altLang="en-US" sz="2400" smtClean="0"/>
              <a:t>越大，临界</a:t>
            </a:r>
            <a:r>
              <a:rPr lang="en-US" altLang="zh-CN" sz="2400" smtClean="0"/>
              <a:t>t</a:t>
            </a:r>
            <a:r>
              <a:rPr lang="zh-CN" altLang="en-US" sz="2400" smtClean="0"/>
              <a:t>值越小；概率</a:t>
            </a:r>
            <a:r>
              <a:rPr lang="en-US" altLang="zh-CN" sz="2400" smtClean="0"/>
              <a:t>P</a:t>
            </a:r>
            <a:r>
              <a:rPr lang="zh-CN" altLang="en-US" sz="2400" smtClean="0"/>
              <a:t>越小，临界</a:t>
            </a:r>
            <a:r>
              <a:rPr lang="en-US" altLang="zh-CN" sz="2400" smtClean="0"/>
              <a:t>t</a:t>
            </a:r>
            <a:r>
              <a:rPr lang="zh-CN" altLang="en-US" sz="2400" smtClean="0"/>
              <a:t>值越大。 </a:t>
            </a:r>
          </a:p>
        </p:txBody>
      </p:sp>
      <p:pic>
        <p:nvPicPr>
          <p:cNvPr id="75780" name="Picture 5" descr="图片4-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838" y="3933825"/>
            <a:ext cx="40179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显著性检验示例</a:t>
            </a:r>
          </a:p>
        </p:txBody>
      </p:sp>
      <p:sp>
        <p:nvSpPr>
          <p:cNvPr id="76803" name="内容占位符 2"/>
          <p:cNvSpPr>
            <a:spLocks noGrp="1"/>
          </p:cNvSpPr>
          <p:nvPr>
            <p:ph idx="1"/>
          </p:nvPr>
        </p:nvSpPr>
        <p:spPr>
          <a:xfrm>
            <a:off x="107950" y="1341438"/>
            <a:ext cx="8856663" cy="4751387"/>
          </a:xfrm>
        </p:spPr>
        <p:txBody>
          <a:bodyPr/>
          <a:lstStyle/>
          <a:p>
            <a:pPr>
              <a:lnSpc>
                <a:spcPct val="90000"/>
              </a:lnSpc>
              <a:buFont typeface="Wingdings" panose="05000000000000000000" pitchFamily="2" charset="2"/>
              <a:buNone/>
            </a:pPr>
            <a:r>
              <a:rPr lang="zh-CN" altLang="en-US" sz="2400" smtClean="0">
                <a:latin typeface="黑体" panose="02010609060101010101" pitchFamily="49" charset="-122"/>
              </a:rPr>
              <a:t>某矿泉水企业的自动装罐机，在正常工作状态时，每罐净容量具正态分布</a:t>
            </a:r>
            <a:r>
              <a:rPr lang="en-US" altLang="zh-CN" sz="2400" smtClean="0">
                <a:latin typeface="黑体" panose="02010609060101010101" pitchFamily="49" charset="-122"/>
              </a:rPr>
              <a:t>N(500,64)(</a:t>
            </a:r>
            <a:r>
              <a:rPr lang="zh-CN" altLang="en-US" sz="2400" smtClean="0">
                <a:latin typeface="黑体" panose="02010609060101010101" pitchFamily="49" charset="-122"/>
              </a:rPr>
              <a:t>单位：</a:t>
            </a:r>
            <a:r>
              <a:rPr lang="en-US" altLang="zh-CN" sz="2400" smtClean="0">
                <a:latin typeface="黑体" panose="02010609060101010101" pitchFamily="49" charset="-122"/>
              </a:rPr>
              <a:t>mL)</a:t>
            </a:r>
            <a:r>
              <a:rPr lang="zh-CN" altLang="en-US" sz="2400" smtClean="0">
                <a:latin typeface="黑体" panose="02010609060101010101" pitchFamily="49" charset="-122"/>
              </a:rPr>
              <a:t>。某日随机抽查了</a:t>
            </a:r>
            <a:r>
              <a:rPr lang="en-US" altLang="zh-CN" sz="2400" smtClean="0">
                <a:latin typeface="黑体" panose="02010609060101010101" pitchFamily="49" charset="-122"/>
              </a:rPr>
              <a:t>10</a:t>
            </a:r>
            <a:r>
              <a:rPr lang="zh-CN" altLang="en-US" sz="2400" smtClean="0">
                <a:latin typeface="黑体" panose="02010609060101010101" pitchFamily="49" charset="-122"/>
              </a:rPr>
              <a:t>瓶，得结果如下：</a:t>
            </a:r>
            <a:r>
              <a:rPr lang="en-US" altLang="zh-CN" sz="2400" smtClean="0">
                <a:latin typeface="黑体" panose="02010609060101010101" pitchFamily="49" charset="-122"/>
              </a:rPr>
              <a:t>505,512,497,493,508, 515,502,495,490,510</a:t>
            </a:r>
            <a:r>
              <a:rPr lang="zh-CN" altLang="en-US" sz="2400" smtClean="0">
                <a:latin typeface="黑体" panose="02010609060101010101" pitchFamily="49" charset="-122"/>
              </a:rPr>
              <a:t>，问瓶装机工作是否正常？</a:t>
            </a:r>
          </a:p>
          <a:p>
            <a:pPr>
              <a:lnSpc>
                <a:spcPct val="90000"/>
              </a:lnSpc>
              <a:buFont typeface="Wingdings" panose="05000000000000000000" pitchFamily="2" charset="2"/>
              <a:buNone/>
            </a:pPr>
            <a:r>
              <a:rPr lang="zh-CN" altLang="en-US" sz="2400" smtClean="0">
                <a:latin typeface="黑体" panose="02010609060101010101" pitchFamily="49" charset="-122"/>
              </a:rPr>
              <a:t>解</a:t>
            </a:r>
            <a:r>
              <a:rPr lang="en-US" altLang="zh-CN" sz="2400" smtClean="0">
                <a:latin typeface="黑体" panose="02010609060101010101" pitchFamily="49" charset="-122"/>
              </a:rPr>
              <a:t>: </a:t>
            </a:r>
            <a:r>
              <a:rPr lang="zh-CN" altLang="en-US" sz="2400" smtClean="0">
                <a:latin typeface="黑体" panose="02010609060101010101" pitchFamily="49" charset="-122"/>
              </a:rPr>
              <a:t>根据题意，本例应进行双尾</a:t>
            </a:r>
            <a:r>
              <a:rPr lang="en-US" altLang="zh-CN" sz="2400" i="1" smtClean="0">
                <a:latin typeface="黑体" panose="02010609060101010101" pitchFamily="49" charset="-122"/>
              </a:rPr>
              <a:t>t</a:t>
            </a:r>
            <a:r>
              <a:rPr lang="zh-CN" altLang="en-US" sz="2400" smtClean="0">
                <a:latin typeface="黑体" panose="02010609060101010101" pitchFamily="49" charset="-122"/>
              </a:rPr>
              <a:t>检验。</a:t>
            </a:r>
          </a:p>
          <a:p>
            <a:pPr>
              <a:lnSpc>
                <a:spcPct val="90000"/>
              </a:lnSpc>
            </a:pPr>
            <a:r>
              <a:rPr lang="en-US" altLang="zh-CN" sz="2400" smtClean="0">
                <a:solidFill>
                  <a:schemeClr val="hlink"/>
                </a:solidFill>
                <a:latin typeface="黑体" panose="02010609060101010101" pitchFamily="49" charset="-122"/>
              </a:rPr>
              <a:t>1) </a:t>
            </a:r>
            <a:r>
              <a:rPr lang="zh-CN" altLang="en-US" sz="2400" smtClean="0">
                <a:solidFill>
                  <a:schemeClr val="hlink"/>
                </a:solidFill>
                <a:latin typeface="黑体" panose="02010609060101010101" pitchFamily="49" charset="-122"/>
              </a:rPr>
              <a:t>提出无效假设与备择假设</a:t>
            </a:r>
          </a:p>
          <a:p>
            <a:pPr>
              <a:lnSpc>
                <a:spcPct val="90000"/>
              </a:lnSpc>
            </a:pPr>
            <a:r>
              <a:rPr lang="en-US" altLang="zh-CN" sz="2400" smtClean="0">
                <a:solidFill>
                  <a:schemeClr val="hlink"/>
                </a:solidFill>
                <a:latin typeface="黑体" panose="02010609060101010101" pitchFamily="49" charset="-122"/>
              </a:rPr>
              <a:t>2) </a:t>
            </a:r>
            <a:r>
              <a:rPr lang="zh-CN" altLang="en-US" sz="2400" smtClean="0">
                <a:solidFill>
                  <a:schemeClr val="hlink"/>
                </a:solidFill>
                <a:latin typeface="黑体" panose="02010609060101010101" pitchFamily="49" charset="-122"/>
              </a:rPr>
              <a:t>计算</a:t>
            </a:r>
            <a:r>
              <a:rPr lang="en-US" altLang="zh-CN" sz="2400" i="1" smtClean="0">
                <a:solidFill>
                  <a:schemeClr val="hlink"/>
                </a:solidFill>
                <a:latin typeface="黑体" panose="02010609060101010101" pitchFamily="49" charset="-122"/>
              </a:rPr>
              <a:t>t</a:t>
            </a:r>
            <a:r>
              <a:rPr lang="zh-CN" altLang="en-US" sz="2400" smtClean="0">
                <a:solidFill>
                  <a:schemeClr val="hlink"/>
                </a:solidFill>
                <a:latin typeface="黑体" panose="02010609060101010101" pitchFamily="49" charset="-122"/>
              </a:rPr>
              <a:t>值</a:t>
            </a:r>
          </a:p>
          <a:p>
            <a:pPr>
              <a:lnSpc>
                <a:spcPct val="90000"/>
              </a:lnSpc>
            </a:pPr>
            <a:r>
              <a:rPr lang="zh-CN" altLang="en-US" sz="2400" smtClean="0">
                <a:latin typeface="黑体" panose="02010609060101010101" pitchFamily="49" charset="-122"/>
              </a:rPr>
              <a:t>经计算得：</a:t>
            </a:r>
            <a:endParaRPr lang="en-US" altLang="zh-CN" sz="2400" smtClean="0">
              <a:latin typeface="黑体" panose="02010609060101010101" pitchFamily="49" charset="-122"/>
            </a:endParaRPr>
          </a:p>
          <a:p>
            <a:pPr>
              <a:lnSpc>
                <a:spcPct val="90000"/>
              </a:lnSpc>
            </a:pPr>
            <a:endParaRPr lang="en-US" altLang="zh-CN" sz="2400" smtClean="0">
              <a:latin typeface="黑体" panose="02010609060101010101" pitchFamily="49" charset="-122"/>
            </a:endParaRPr>
          </a:p>
          <a:p>
            <a:pPr>
              <a:lnSpc>
                <a:spcPct val="90000"/>
              </a:lnSpc>
            </a:pPr>
            <a:endParaRPr lang="en-US" altLang="zh-CN" sz="2400" smtClean="0">
              <a:latin typeface="黑体" panose="02010609060101010101" pitchFamily="49" charset="-122"/>
            </a:endParaRPr>
          </a:p>
          <a:p>
            <a:pPr>
              <a:lnSpc>
                <a:spcPct val="90000"/>
              </a:lnSpc>
            </a:pPr>
            <a:r>
              <a:rPr lang="en-US" altLang="zh-CN" sz="2400" smtClean="0">
                <a:latin typeface="黑体" panose="02010609060101010101" pitchFamily="49" charset="-122"/>
              </a:rPr>
              <a:t>3) </a:t>
            </a:r>
            <a:r>
              <a:rPr lang="zh-CN" altLang="en-US" sz="2400" smtClean="0">
                <a:latin typeface="黑体" panose="02010609060101010101" pitchFamily="49" charset="-122"/>
              </a:rPr>
              <a:t>查临界</a:t>
            </a:r>
            <a:r>
              <a:rPr lang="en-US" altLang="zh-CN" sz="2400" smtClean="0">
                <a:latin typeface="黑体" panose="02010609060101010101" pitchFamily="49" charset="-122"/>
              </a:rPr>
              <a:t>t</a:t>
            </a:r>
            <a:r>
              <a:rPr lang="zh-CN" altLang="en-US" sz="2400" smtClean="0">
                <a:latin typeface="黑体" panose="02010609060101010101" pitchFamily="49" charset="-122"/>
              </a:rPr>
              <a:t>值，作出统计推断：由</a:t>
            </a:r>
            <a:r>
              <a:rPr lang="en-US" altLang="zh-CN" sz="2400" smtClean="0">
                <a:latin typeface="黑体" panose="02010609060101010101" pitchFamily="49" charset="-122"/>
              </a:rPr>
              <a:t>df=9</a:t>
            </a:r>
            <a:r>
              <a:rPr lang="zh-CN" altLang="en-US" sz="2400" smtClean="0">
                <a:latin typeface="黑体" panose="02010609060101010101" pitchFamily="49" charset="-122"/>
              </a:rPr>
              <a:t>，查</a:t>
            </a:r>
            <a:r>
              <a:rPr lang="en-US" altLang="zh-CN" sz="2400" smtClean="0">
                <a:latin typeface="黑体" panose="02010609060101010101" pitchFamily="49" charset="-122"/>
              </a:rPr>
              <a:t>t</a:t>
            </a:r>
            <a:r>
              <a:rPr lang="zh-CN" altLang="en-US" sz="2400" smtClean="0">
                <a:latin typeface="黑体" panose="02010609060101010101" pitchFamily="49" charset="-122"/>
              </a:rPr>
              <a:t>值表得            ，因为</a:t>
            </a:r>
            <a:r>
              <a:rPr lang="en-US" altLang="zh-CN" sz="2400" smtClean="0">
                <a:latin typeface="黑体" panose="02010609060101010101" pitchFamily="49" charset="-122"/>
              </a:rPr>
              <a:t>|t|&lt;t</a:t>
            </a:r>
            <a:r>
              <a:rPr lang="en-US" altLang="zh-CN" sz="2400" baseline="-25000" smtClean="0">
                <a:latin typeface="黑体" panose="02010609060101010101" pitchFamily="49" charset="-122"/>
              </a:rPr>
              <a:t>0.05</a:t>
            </a:r>
            <a:r>
              <a:rPr lang="zh-CN" altLang="en-US" sz="2400" smtClean="0">
                <a:latin typeface="黑体" panose="02010609060101010101" pitchFamily="49" charset="-122"/>
              </a:rPr>
              <a:t>，</a:t>
            </a:r>
            <a:r>
              <a:rPr lang="en-US" altLang="zh-CN" sz="2400" smtClean="0">
                <a:latin typeface="黑体" panose="02010609060101010101" pitchFamily="49" charset="-122"/>
              </a:rPr>
              <a:t>P&gt;0.05</a:t>
            </a:r>
            <a:r>
              <a:rPr lang="zh-CN" altLang="en-US" sz="2400" smtClean="0">
                <a:latin typeface="黑体" panose="02010609060101010101" pitchFamily="49" charset="-122"/>
              </a:rPr>
              <a:t>，故接收</a:t>
            </a:r>
            <a:r>
              <a:rPr lang="en-US" altLang="zh-CN" sz="2400" smtClean="0">
                <a:latin typeface="黑体" panose="02010609060101010101" pitchFamily="49" charset="-122"/>
              </a:rPr>
              <a:t>H</a:t>
            </a:r>
            <a:r>
              <a:rPr lang="en-US" altLang="zh-CN" sz="2400" baseline="-25000" smtClean="0">
                <a:latin typeface="黑体" panose="02010609060101010101" pitchFamily="49" charset="-122"/>
              </a:rPr>
              <a:t>0</a:t>
            </a:r>
            <a:r>
              <a:rPr lang="zh-CN" altLang="en-US" sz="2400" smtClean="0">
                <a:latin typeface="黑体" panose="02010609060101010101" pitchFamily="49" charset="-122"/>
              </a:rPr>
              <a:t>，即装罐机工作正常。</a:t>
            </a:r>
          </a:p>
          <a:p>
            <a:pPr>
              <a:lnSpc>
                <a:spcPct val="90000"/>
              </a:lnSpc>
            </a:pPr>
            <a:endParaRPr lang="zh-CN" altLang="en-US" sz="2400" smtClean="0">
              <a:latin typeface="黑体" panose="02010609060101010101" pitchFamily="49" charset="-122"/>
            </a:endParaRPr>
          </a:p>
          <a:p>
            <a:endParaRPr lang="zh-CN" altLang="en-US" sz="2400" smtClean="0"/>
          </a:p>
        </p:txBody>
      </p:sp>
      <p:graphicFrame>
        <p:nvGraphicFramePr>
          <p:cNvPr id="76804" name="对象 3"/>
          <p:cNvGraphicFramePr>
            <a:graphicFrameLocks noChangeAspect="1"/>
          </p:cNvGraphicFramePr>
          <p:nvPr/>
        </p:nvGraphicFramePr>
        <p:xfrm>
          <a:off x="2627313" y="3860800"/>
          <a:ext cx="2757487" cy="404813"/>
        </p:xfrm>
        <a:graphic>
          <a:graphicData uri="http://schemas.openxmlformats.org/presentationml/2006/ole">
            <mc:AlternateContent xmlns:mc="http://schemas.openxmlformats.org/markup-compatibility/2006">
              <mc:Choice xmlns:v="urn:schemas-microsoft-com:vml" Requires="v">
                <p:oleObj spid="_x0000_s76936" name="公式" r:id="rId3" imgW="1358310" imgH="203112" progId="Equation.3">
                  <p:embed/>
                </p:oleObj>
              </mc:Choice>
              <mc:Fallback>
                <p:oleObj name="公式" r:id="rId3" imgW="1358310" imgH="203112"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860800"/>
                        <a:ext cx="2757487"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5" name="对象 4"/>
          <p:cNvGraphicFramePr>
            <a:graphicFrameLocks noChangeAspect="1"/>
          </p:cNvGraphicFramePr>
          <p:nvPr/>
        </p:nvGraphicFramePr>
        <p:xfrm>
          <a:off x="1422400" y="4297363"/>
          <a:ext cx="1236663" cy="900112"/>
        </p:xfrm>
        <a:graphic>
          <a:graphicData uri="http://schemas.openxmlformats.org/presentationml/2006/ole">
            <mc:AlternateContent xmlns:mc="http://schemas.openxmlformats.org/markup-compatibility/2006">
              <mc:Choice xmlns:v="urn:schemas-microsoft-com:vml" Requires="v">
                <p:oleObj spid="_x0000_s76937" name="公式" r:id="rId5" imgW="571252" imgH="380835" progId="Equation.3">
                  <p:embed/>
                </p:oleObj>
              </mc:Choice>
              <mc:Fallback>
                <p:oleObj name="公式" r:id="rId5" imgW="571252" imgH="380835"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2400" y="4297363"/>
                        <a:ext cx="123666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6" name="对象 5"/>
          <p:cNvGraphicFramePr>
            <a:graphicFrameLocks noChangeAspect="1"/>
          </p:cNvGraphicFramePr>
          <p:nvPr/>
        </p:nvGraphicFramePr>
        <p:xfrm>
          <a:off x="2698750" y="4327525"/>
          <a:ext cx="2335213" cy="784225"/>
        </p:xfrm>
        <a:graphic>
          <a:graphicData uri="http://schemas.openxmlformats.org/presentationml/2006/ole">
            <mc:AlternateContent xmlns:mc="http://schemas.openxmlformats.org/markup-compatibility/2006">
              <mc:Choice xmlns:v="urn:schemas-microsoft-com:vml" Requires="v">
                <p:oleObj spid="_x0000_s76938" name="公式" r:id="rId7" imgW="1422400" imgH="444500" progId="Equation.3">
                  <p:embed/>
                </p:oleObj>
              </mc:Choice>
              <mc:Fallback>
                <p:oleObj name="公式" r:id="rId7" imgW="1422400" imgH="4445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750" y="4327525"/>
                        <a:ext cx="23352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7" name="对象 6"/>
          <p:cNvGraphicFramePr>
            <a:graphicFrameLocks noChangeAspect="1"/>
          </p:cNvGraphicFramePr>
          <p:nvPr/>
        </p:nvGraphicFramePr>
        <p:xfrm>
          <a:off x="5507038" y="4498975"/>
          <a:ext cx="2898775" cy="458788"/>
        </p:xfrm>
        <a:graphic>
          <a:graphicData uri="http://schemas.openxmlformats.org/presentationml/2006/ole">
            <mc:AlternateContent xmlns:mc="http://schemas.openxmlformats.org/markup-compatibility/2006">
              <mc:Choice xmlns:v="urn:schemas-microsoft-com:vml" Requires="v">
                <p:oleObj spid="_x0000_s76939" name="公式" r:id="rId9" imgW="1358310" imgH="203112" progId="Equation.3">
                  <p:embed/>
                </p:oleObj>
              </mc:Choice>
              <mc:Fallback>
                <p:oleObj name="公式" r:id="rId9" imgW="1358310" imgH="203112" progId="Equation.3">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7038" y="4498975"/>
                        <a:ext cx="28987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8" name="对象 7"/>
          <p:cNvGraphicFramePr>
            <a:graphicFrameLocks noChangeAspect="1"/>
          </p:cNvGraphicFramePr>
          <p:nvPr/>
        </p:nvGraphicFramePr>
        <p:xfrm>
          <a:off x="7534275" y="5111750"/>
          <a:ext cx="1582738" cy="434975"/>
        </p:xfrm>
        <a:graphic>
          <a:graphicData uri="http://schemas.openxmlformats.org/presentationml/2006/ole">
            <mc:AlternateContent xmlns:mc="http://schemas.openxmlformats.org/markup-compatibility/2006">
              <mc:Choice xmlns:v="urn:schemas-microsoft-com:vml" Requires="v">
                <p:oleObj spid="_x0000_s76940" name="公式" r:id="rId11" imgW="888614" imgH="241195" progId="Equation.3">
                  <p:embed/>
                </p:oleObj>
              </mc:Choice>
              <mc:Fallback>
                <p:oleObj name="公式" r:id="rId11" imgW="888614" imgH="241195" progId="Equation.3">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34275" y="5111750"/>
                        <a:ext cx="15827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9" name="对象 8"/>
          <p:cNvGraphicFramePr>
            <a:graphicFrameLocks noChangeAspect="1"/>
          </p:cNvGraphicFramePr>
          <p:nvPr/>
        </p:nvGraphicFramePr>
        <p:xfrm>
          <a:off x="5435600" y="2708275"/>
          <a:ext cx="3128963" cy="423863"/>
        </p:xfrm>
        <a:graphic>
          <a:graphicData uri="http://schemas.openxmlformats.org/presentationml/2006/ole">
            <mc:AlternateContent xmlns:mc="http://schemas.openxmlformats.org/markup-compatibility/2006">
              <mc:Choice xmlns:v="urn:schemas-microsoft-com:vml" Requires="v">
                <p:oleObj spid="_x0000_s76941" name="公式" r:id="rId13" imgW="1689100" imgH="228600" progId="Equation.3">
                  <p:embed/>
                </p:oleObj>
              </mc:Choice>
              <mc:Fallback>
                <p:oleObj name="公式" r:id="rId13" imgW="1689100" imgH="228600" progId="Equation.3">
                  <p:embed/>
                  <p:pic>
                    <p:nvPicPr>
                      <p:cNvPr id="0" name="对象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5600" y="2708275"/>
                        <a:ext cx="31289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总体均值的假设检验</a:t>
            </a:r>
          </a:p>
        </p:txBody>
      </p:sp>
      <p:sp>
        <p:nvSpPr>
          <p:cNvPr id="77827" name="内容占位符 2"/>
          <p:cNvSpPr>
            <a:spLocks noGrp="1"/>
          </p:cNvSpPr>
          <p:nvPr>
            <p:ph idx="1"/>
          </p:nvPr>
        </p:nvSpPr>
        <p:spPr>
          <a:xfrm>
            <a:off x="250825" y="1484313"/>
            <a:ext cx="8713788" cy="4392612"/>
          </a:xfrm>
        </p:spPr>
        <p:txBody>
          <a:bodyPr/>
          <a:lstStyle/>
          <a:p>
            <a:r>
              <a:rPr lang="zh-CN" altLang="en-US" smtClean="0"/>
              <a:t>用于两样本假设检验时，统计量</a:t>
            </a:r>
            <a:r>
              <a:rPr lang="en-US" altLang="zh-CN" smtClean="0"/>
              <a:t>t</a:t>
            </a:r>
            <a:r>
              <a:rPr lang="zh-CN" altLang="en-US" smtClean="0"/>
              <a:t>的定义为：</a:t>
            </a:r>
          </a:p>
          <a:p>
            <a:endParaRPr lang="zh-CN" altLang="en-US" smtClean="0"/>
          </a:p>
          <a:p>
            <a:endParaRPr lang="en-US" altLang="zh-CN" smtClean="0"/>
          </a:p>
          <a:p>
            <a:r>
              <a:rPr lang="zh-CN" altLang="en-US" smtClean="0"/>
              <a:t>其中           </a:t>
            </a:r>
            <a:r>
              <a:rPr lang="en-US" altLang="zh-CN" smtClean="0"/>
              <a:t>=  </a:t>
            </a:r>
          </a:p>
          <a:p>
            <a:endParaRPr lang="en-US" altLang="zh-CN" smtClean="0"/>
          </a:p>
          <a:p>
            <a:r>
              <a:rPr lang="en-US" altLang="zh-CN" smtClean="0"/>
              <a:t>            </a:t>
            </a:r>
            <a:r>
              <a:rPr lang="zh-CN" altLang="en-US" smtClean="0"/>
              <a:t>叫做均数差异标准误；</a:t>
            </a:r>
            <a:r>
              <a:rPr lang="en-US" altLang="zh-CN" smtClean="0"/>
              <a:t>n1</a:t>
            </a:r>
            <a:r>
              <a:rPr lang="zh-CN" altLang="en-US" smtClean="0"/>
              <a:t>、</a:t>
            </a:r>
            <a:r>
              <a:rPr lang="en-US" altLang="zh-CN" smtClean="0"/>
              <a:t>n2</a:t>
            </a:r>
            <a:r>
              <a:rPr lang="zh-CN" altLang="en-US" smtClean="0"/>
              <a:t>为两样本的含量。 </a:t>
            </a:r>
            <a:endParaRPr lang="en-US" altLang="zh-CN" smtClean="0"/>
          </a:p>
          <a:p>
            <a:r>
              <a:rPr lang="zh-CN" altLang="en-US" smtClean="0"/>
              <a:t>统计量 </a:t>
            </a:r>
            <a:r>
              <a:rPr lang="en-US" altLang="zh-CN" smtClean="0"/>
              <a:t>t</a:t>
            </a:r>
            <a:r>
              <a:rPr lang="zh-CN" altLang="en-US" smtClean="0"/>
              <a:t>服从自由度 </a:t>
            </a:r>
            <a:r>
              <a:rPr lang="en-US" altLang="zh-CN" smtClean="0"/>
              <a:t>df =</a:t>
            </a:r>
            <a:r>
              <a:rPr lang="zh-CN" altLang="en-US" smtClean="0"/>
              <a:t>（</a:t>
            </a:r>
            <a:r>
              <a:rPr lang="en-US" altLang="zh-CN" smtClean="0"/>
              <a:t>n1-1</a:t>
            </a:r>
            <a:r>
              <a:rPr lang="zh-CN" altLang="en-US" smtClean="0"/>
              <a:t>）</a:t>
            </a:r>
            <a:r>
              <a:rPr lang="en-US" altLang="zh-CN" smtClean="0"/>
              <a:t>+(n2-1)</a:t>
            </a:r>
            <a:r>
              <a:rPr lang="zh-CN" altLang="en-US" smtClean="0"/>
              <a:t>的</a:t>
            </a:r>
            <a:r>
              <a:rPr lang="en-US" altLang="zh-CN" smtClean="0"/>
              <a:t>t</a:t>
            </a:r>
            <a:r>
              <a:rPr lang="zh-CN" altLang="en-US" smtClean="0"/>
              <a:t>分布。</a:t>
            </a:r>
          </a:p>
          <a:p>
            <a:endParaRPr lang="zh-CN" altLang="en-US" smtClean="0"/>
          </a:p>
          <a:p>
            <a:endParaRPr lang="zh-CN" altLang="en-US" smtClean="0"/>
          </a:p>
        </p:txBody>
      </p:sp>
      <p:graphicFrame>
        <p:nvGraphicFramePr>
          <p:cNvPr id="77828" name="Object 9"/>
          <p:cNvGraphicFramePr>
            <a:graphicFrameLocks noChangeAspect="1"/>
          </p:cNvGraphicFramePr>
          <p:nvPr/>
        </p:nvGraphicFramePr>
        <p:xfrm>
          <a:off x="2627313" y="1916113"/>
          <a:ext cx="2736850" cy="1071562"/>
        </p:xfrm>
        <a:graphic>
          <a:graphicData uri="http://schemas.openxmlformats.org/presentationml/2006/ole">
            <mc:AlternateContent xmlns:mc="http://schemas.openxmlformats.org/markup-compatibility/2006">
              <mc:Choice xmlns:v="urn:schemas-microsoft-com:vml" Requires="v">
                <p:oleObj spid="_x0000_s77916" name="公式" r:id="rId4" imgW="762060" imgH="380907" progId="Equation.3">
                  <p:embed/>
                </p:oleObj>
              </mc:Choice>
              <mc:Fallback>
                <p:oleObj name="公式" r:id="rId4" imgW="762060" imgH="380907"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1916113"/>
                        <a:ext cx="27368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29" name="Object 12"/>
          <p:cNvGraphicFramePr>
            <a:graphicFrameLocks noChangeAspect="1"/>
          </p:cNvGraphicFramePr>
          <p:nvPr/>
        </p:nvGraphicFramePr>
        <p:xfrm>
          <a:off x="1819275" y="3044825"/>
          <a:ext cx="800100" cy="539750"/>
        </p:xfrm>
        <a:graphic>
          <a:graphicData uri="http://schemas.openxmlformats.org/presentationml/2006/ole">
            <mc:AlternateContent xmlns:mc="http://schemas.openxmlformats.org/markup-compatibility/2006">
              <mc:Choice xmlns:v="urn:schemas-microsoft-com:vml" Requires="v">
                <p:oleObj spid="_x0000_s77917" name="公式" r:id="rId6" imgW="295339" imgH="171570" progId="Equation.3">
                  <p:embed/>
                </p:oleObj>
              </mc:Choice>
              <mc:Fallback>
                <p:oleObj name="公式" r:id="rId6" imgW="295339" imgH="17157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9275" y="3044825"/>
                        <a:ext cx="800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0" name="Object 15"/>
          <p:cNvGraphicFramePr>
            <a:graphicFrameLocks noChangeAspect="1"/>
          </p:cNvGraphicFramePr>
          <p:nvPr/>
        </p:nvGraphicFramePr>
        <p:xfrm>
          <a:off x="2822575" y="2987675"/>
          <a:ext cx="4686300" cy="835025"/>
        </p:xfrm>
        <a:graphic>
          <a:graphicData uri="http://schemas.openxmlformats.org/presentationml/2006/ole">
            <mc:AlternateContent xmlns:mc="http://schemas.openxmlformats.org/markup-compatibility/2006">
              <mc:Choice xmlns:v="urn:schemas-microsoft-com:vml" Requires="v">
                <p:oleObj spid="_x0000_s77918" name="公式" r:id="rId8" imgW="2810028" imgH="438097" progId="Equation.3">
                  <p:embed/>
                </p:oleObj>
              </mc:Choice>
              <mc:Fallback>
                <p:oleObj name="公式" r:id="rId8" imgW="2810028" imgH="438097"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2575" y="2987675"/>
                        <a:ext cx="46863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1" name="Object 12"/>
          <p:cNvGraphicFramePr>
            <a:graphicFrameLocks noChangeAspect="1"/>
          </p:cNvGraphicFramePr>
          <p:nvPr/>
        </p:nvGraphicFramePr>
        <p:xfrm>
          <a:off x="1187450" y="4087813"/>
          <a:ext cx="800100" cy="539750"/>
        </p:xfrm>
        <a:graphic>
          <a:graphicData uri="http://schemas.openxmlformats.org/presentationml/2006/ole">
            <mc:AlternateContent xmlns:mc="http://schemas.openxmlformats.org/markup-compatibility/2006">
              <mc:Choice xmlns:v="urn:schemas-microsoft-com:vml" Requires="v">
                <p:oleObj spid="_x0000_s77919" name="公式" r:id="rId10" imgW="295339" imgH="171570" progId="Equation.3">
                  <p:embed/>
                </p:oleObj>
              </mc:Choice>
              <mc:Fallback>
                <p:oleObj name="公式" r:id="rId10" imgW="295339" imgH="17157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4087813"/>
                        <a:ext cx="800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显著性检验示例</a:t>
            </a:r>
          </a:p>
        </p:txBody>
      </p:sp>
      <p:sp>
        <p:nvSpPr>
          <p:cNvPr id="79875" name="内容占位符 2"/>
          <p:cNvSpPr>
            <a:spLocks noGrp="1"/>
          </p:cNvSpPr>
          <p:nvPr>
            <p:ph idx="1"/>
          </p:nvPr>
        </p:nvSpPr>
        <p:spPr/>
        <p:txBody>
          <a:bodyPr/>
          <a:lstStyle/>
          <a:p>
            <a:r>
              <a:rPr lang="zh-CN" altLang="en-US" smtClean="0"/>
              <a:t>长白猪和大白猪案例中，根据两个样本的数据，计算得：   </a:t>
            </a:r>
            <a:r>
              <a:rPr lang="en-US" altLang="zh-CN" smtClean="0"/>
              <a:t>-    = 11-9.2 =1.8</a:t>
            </a:r>
          </a:p>
          <a:p>
            <a:endParaRPr lang="en-US" altLang="zh-CN" smtClean="0"/>
          </a:p>
          <a:p>
            <a:endParaRPr lang="en-US" altLang="zh-CN" smtClean="0"/>
          </a:p>
          <a:p>
            <a:endParaRPr lang="zh-CN" altLang="en-US" smtClean="0"/>
          </a:p>
        </p:txBody>
      </p:sp>
      <p:graphicFrame>
        <p:nvGraphicFramePr>
          <p:cNvPr id="79876" name="Object 5"/>
          <p:cNvGraphicFramePr>
            <a:graphicFrameLocks noChangeAspect="1"/>
          </p:cNvGraphicFramePr>
          <p:nvPr/>
        </p:nvGraphicFramePr>
        <p:xfrm>
          <a:off x="2268538" y="1873250"/>
          <a:ext cx="406400" cy="573088"/>
        </p:xfrm>
        <a:graphic>
          <a:graphicData uri="http://schemas.openxmlformats.org/presentationml/2006/ole">
            <mc:AlternateContent xmlns:mc="http://schemas.openxmlformats.org/markup-compatibility/2006">
              <mc:Choice xmlns:v="urn:schemas-microsoft-com:vml" Requires="v">
                <p:oleObj spid="_x0000_s79986" name="公式" r:id="rId3" imgW="76170" imgH="142795" progId="Equation.3">
                  <p:embed/>
                </p:oleObj>
              </mc:Choice>
              <mc:Fallback>
                <p:oleObj name="公式" r:id="rId3" imgW="76170" imgH="1427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873250"/>
                        <a:ext cx="4064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7" name="Object 6"/>
          <p:cNvGraphicFramePr>
            <a:graphicFrameLocks noChangeAspect="1"/>
          </p:cNvGraphicFramePr>
          <p:nvPr/>
        </p:nvGraphicFramePr>
        <p:xfrm>
          <a:off x="2843213" y="1878013"/>
          <a:ext cx="439737" cy="573087"/>
        </p:xfrm>
        <a:graphic>
          <a:graphicData uri="http://schemas.openxmlformats.org/presentationml/2006/ole">
            <mc:AlternateContent xmlns:mc="http://schemas.openxmlformats.org/markup-compatibility/2006">
              <mc:Choice xmlns:v="urn:schemas-microsoft-com:vml" Requires="v">
                <p:oleObj spid="_x0000_s79987" name="公式" r:id="rId5" imgW="95213" imgH="142795" progId="Equation.3">
                  <p:embed/>
                </p:oleObj>
              </mc:Choice>
              <mc:Fallback>
                <p:oleObj name="公式" r:id="rId5" imgW="95213" imgH="1427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1878013"/>
                        <a:ext cx="439737"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5"/>
          <p:cNvGraphicFramePr>
            <a:graphicFrameLocks noChangeAspect="1"/>
          </p:cNvGraphicFramePr>
          <p:nvPr/>
        </p:nvGraphicFramePr>
        <p:xfrm>
          <a:off x="1403350" y="2465388"/>
          <a:ext cx="6450013" cy="969962"/>
        </p:xfrm>
        <a:graphic>
          <a:graphicData uri="http://schemas.openxmlformats.org/presentationml/2006/ole">
            <mc:AlternateContent xmlns:mc="http://schemas.openxmlformats.org/markup-compatibility/2006">
              <mc:Choice xmlns:v="urn:schemas-microsoft-com:vml" Requires="v">
                <p:oleObj spid="_x0000_s79988" name="公式" r:id="rId7" imgW="3391005" imgH="438097" progId="Equation.3">
                  <p:embed/>
                </p:oleObj>
              </mc:Choice>
              <mc:Fallback>
                <p:oleObj name="公式" r:id="rId7" imgW="3391005" imgH="43809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465388"/>
                        <a:ext cx="6450013"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9" name="Object 8"/>
          <p:cNvGraphicFramePr>
            <a:graphicFrameLocks noChangeAspect="1"/>
          </p:cNvGraphicFramePr>
          <p:nvPr/>
        </p:nvGraphicFramePr>
        <p:xfrm>
          <a:off x="2195513" y="3448050"/>
          <a:ext cx="6070600" cy="958850"/>
        </p:xfrm>
        <a:graphic>
          <a:graphicData uri="http://schemas.openxmlformats.org/presentationml/2006/ole">
            <mc:AlternateContent xmlns:mc="http://schemas.openxmlformats.org/markup-compatibility/2006">
              <mc:Choice xmlns:v="urn:schemas-microsoft-com:vml" Requires="v">
                <p:oleObj spid="_x0000_s79989" name="公式" r:id="rId9" imgW="2876498" imgH="380907" progId="Equation.3">
                  <p:embed/>
                </p:oleObj>
              </mc:Choice>
              <mc:Fallback>
                <p:oleObj name="公式" r:id="rId9" imgW="2876498" imgH="380907"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448050"/>
                        <a:ext cx="60706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11"/>
          <p:cNvGraphicFramePr>
            <a:graphicFrameLocks noChangeAspect="1"/>
          </p:cNvGraphicFramePr>
          <p:nvPr/>
        </p:nvGraphicFramePr>
        <p:xfrm>
          <a:off x="1403350" y="4594225"/>
          <a:ext cx="5364163" cy="1096963"/>
        </p:xfrm>
        <a:graphic>
          <a:graphicData uri="http://schemas.openxmlformats.org/presentationml/2006/ole">
            <mc:AlternateContent xmlns:mc="http://schemas.openxmlformats.org/markup-compatibility/2006">
              <mc:Choice xmlns:v="urn:schemas-microsoft-com:vml" Requires="v">
                <p:oleObj spid="_x0000_s79990" name="公式" r:id="rId11" imgW="2200309" imgH="380907" progId="Equation.3">
                  <p:embed/>
                </p:oleObj>
              </mc:Choice>
              <mc:Fallback>
                <p:oleObj name="公式" r:id="rId11" imgW="2200309" imgH="380907"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4594225"/>
                        <a:ext cx="536416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显著性检验示例</a:t>
            </a:r>
          </a:p>
        </p:txBody>
      </p:sp>
      <p:sp>
        <p:nvSpPr>
          <p:cNvPr id="3" name="内容占位符 2"/>
          <p:cNvSpPr>
            <a:spLocks noGrp="1"/>
          </p:cNvSpPr>
          <p:nvPr>
            <p:ph idx="1"/>
          </p:nvPr>
        </p:nvSpPr>
        <p:spPr>
          <a:xfrm>
            <a:off x="179388" y="1268413"/>
            <a:ext cx="8785225" cy="4681537"/>
          </a:xfrm>
        </p:spPr>
        <p:txBody>
          <a:bodyPr/>
          <a:lstStyle/>
          <a:p>
            <a:pPr>
              <a:defRPr/>
            </a:pPr>
            <a:r>
              <a:rPr lang="zh-CN" altLang="en-US" sz="2400" dirty="0" smtClean="0"/>
              <a:t>查表，在  </a:t>
            </a:r>
            <a:r>
              <a:rPr lang="en-US" altLang="zh-CN" sz="2400" dirty="0" err="1" smtClean="0"/>
              <a:t>df</a:t>
            </a:r>
            <a:r>
              <a:rPr lang="en-US" altLang="zh-CN" sz="2400" dirty="0" smtClean="0"/>
              <a:t> =</a:t>
            </a:r>
            <a:r>
              <a:rPr lang="zh-CN" altLang="en-US" sz="2400" dirty="0" smtClean="0"/>
              <a:t>（</a:t>
            </a:r>
            <a:r>
              <a:rPr lang="en-US" altLang="zh-CN" sz="2400" dirty="0" smtClean="0"/>
              <a:t>n1-1</a:t>
            </a:r>
            <a:r>
              <a:rPr lang="zh-CN" altLang="en-US" sz="2400" dirty="0" smtClean="0"/>
              <a:t>）</a:t>
            </a:r>
            <a:r>
              <a:rPr lang="en-US" altLang="zh-CN" sz="2400" dirty="0" smtClean="0"/>
              <a:t>+ (n2-1) = 18</a:t>
            </a:r>
            <a:r>
              <a:rPr lang="zh-CN" altLang="en-US" sz="2400" dirty="0" smtClean="0"/>
              <a:t>时，两尾概率为</a:t>
            </a:r>
            <a:r>
              <a:rPr lang="en-US" altLang="zh-CN" sz="2400" dirty="0" smtClean="0"/>
              <a:t>0.05</a:t>
            </a:r>
            <a:r>
              <a:rPr lang="zh-CN" altLang="en-US" sz="2400" dirty="0" smtClean="0"/>
              <a:t>的临界值：           </a:t>
            </a:r>
            <a:r>
              <a:rPr lang="en-US" altLang="zh-CN" sz="2400" dirty="0" smtClean="0"/>
              <a:t>=2.101</a:t>
            </a:r>
            <a:r>
              <a:rPr lang="zh-CN" altLang="en-US" sz="2400" dirty="0" smtClean="0"/>
              <a:t>，两尾概率为</a:t>
            </a:r>
            <a:r>
              <a:rPr lang="en-US" altLang="zh-CN" sz="2400" dirty="0" smtClean="0"/>
              <a:t>0.01</a:t>
            </a:r>
            <a:r>
              <a:rPr lang="zh-CN" altLang="en-US" sz="2400" dirty="0" smtClean="0"/>
              <a:t>的临界</a:t>
            </a:r>
            <a:r>
              <a:rPr lang="en-US" altLang="zh-CN" sz="2400" dirty="0" smtClean="0"/>
              <a:t>t</a:t>
            </a:r>
            <a:r>
              <a:rPr lang="zh-CN" altLang="en-US" sz="2400" dirty="0" smtClean="0"/>
              <a:t>值：       </a:t>
            </a:r>
            <a:r>
              <a:rPr lang="en-US" altLang="zh-CN" sz="2400" dirty="0" smtClean="0"/>
              <a:t>=2.878</a:t>
            </a:r>
            <a:r>
              <a:rPr lang="zh-CN" altLang="en-US" sz="2400" dirty="0" smtClean="0"/>
              <a:t>，即：</a:t>
            </a:r>
          </a:p>
          <a:p>
            <a:pPr marL="0" indent="0">
              <a:buFont typeface="Wingdings" panose="05000000000000000000" pitchFamily="2" charset="2"/>
              <a:buNone/>
              <a:defRPr/>
            </a:pPr>
            <a:r>
              <a:rPr lang="zh-CN" altLang="en-US" sz="2400" dirty="0" smtClean="0"/>
              <a:t>        </a:t>
            </a:r>
            <a:r>
              <a:rPr lang="en-US" altLang="zh-CN" sz="2400" dirty="0" smtClean="0"/>
              <a:t>P</a:t>
            </a:r>
            <a:r>
              <a:rPr lang="zh-CN" altLang="en-US" sz="2400" dirty="0" smtClean="0"/>
              <a:t>（</a:t>
            </a:r>
            <a:r>
              <a:rPr lang="en-US" altLang="zh-CN" sz="2400" dirty="0" smtClean="0"/>
              <a:t>|t|&gt;2.101</a:t>
            </a:r>
            <a:r>
              <a:rPr lang="zh-CN" altLang="en-US" sz="2400" dirty="0" smtClean="0"/>
              <a:t>）</a:t>
            </a:r>
            <a:r>
              <a:rPr lang="en-US" altLang="zh-CN" sz="2400" dirty="0" smtClean="0"/>
              <a:t>= P</a:t>
            </a:r>
            <a:r>
              <a:rPr lang="zh-CN" altLang="en-US" sz="2400" dirty="0" smtClean="0"/>
              <a:t>（</a:t>
            </a:r>
            <a:r>
              <a:rPr lang="en-US" altLang="zh-CN" sz="2400" dirty="0" smtClean="0"/>
              <a:t>t&gt;2.101</a:t>
            </a:r>
            <a:r>
              <a:rPr lang="zh-CN" altLang="en-US" sz="2400" dirty="0" smtClean="0"/>
              <a:t>）</a:t>
            </a:r>
          </a:p>
          <a:p>
            <a:pPr marL="0" indent="0">
              <a:buFont typeface="Wingdings" panose="05000000000000000000" pitchFamily="2" charset="2"/>
              <a:buNone/>
              <a:defRPr/>
            </a:pPr>
            <a:r>
              <a:rPr lang="zh-CN" altLang="en-US" sz="2400" dirty="0" smtClean="0"/>
              <a:t>                                  </a:t>
            </a:r>
            <a:r>
              <a:rPr lang="en-US" altLang="zh-CN" sz="2400" dirty="0" smtClean="0"/>
              <a:t>+ P</a:t>
            </a:r>
            <a:r>
              <a:rPr lang="zh-CN" altLang="en-US" sz="2400" dirty="0" smtClean="0"/>
              <a:t>（</a:t>
            </a:r>
            <a:r>
              <a:rPr lang="en-US" altLang="zh-CN" sz="2400" dirty="0" smtClean="0"/>
              <a:t>t &lt;-2.101</a:t>
            </a:r>
            <a:r>
              <a:rPr lang="zh-CN" altLang="en-US" sz="2400" dirty="0" smtClean="0"/>
              <a:t>）</a:t>
            </a:r>
            <a:r>
              <a:rPr lang="en-US" altLang="zh-CN" sz="2400" dirty="0" smtClean="0"/>
              <a:t>=0.05</a:t>
            </a:r>
          </a:p>
          <a:p>
            <a:pPr marL="0" indent="0">
              <a:buFont typeface="Wingdings" panose="05000000000000000000" pitchFamily="2" charset="2"/>
              <a:buNone/>
              <a:defRPr/>
            </a:pPr>
            <a:r>
              <a:rPr lang="en-US" altLang="zh-CN" sz="2400" dirty="0" smtClean="0"/>
              <a:t>        P</a:t>
            </a:r>
            <a:r>
              <a:rPr lang="zh-CN" altLang="en-US" sz="2400" dirty="0" smtClean="0"/>
              <a:t>（</a:t>
            </a:r>
            <a:r>
              <a:rPr lang="en-US" altLang="zh-CN" sz="2400" dirty="0" smtClean="0"/>
              <a:t>|t|&gt;2.878</a:t>
            </a:r>
            <a:r>
              <a:rPr lang="zh-CN" altLang="en-US" sz="2400" dirty="0" smtClean="0"/>
              <a:t>）</a:t>
            </a:r>
            <a:r>
              <a:rPr lang="en-US" altLang="zh-CN" sz="2400" dirty="0" smtClean="0"/>
              <a:t>= P</a:t>
            </a:r>
            <a:r>
              <a:rPr lang="zh-CN" altLang="en-US" sz="2400" dirty="0" smtClean="0"/>
              <a:t>（</a:t>
            </a:r>
            <a:r>
              <a:rPr lang="en-US" altLang="zh-CN" sz="2400" dirty="0" smtClean="0"/>
              <a:t>t&gt;2.878</a:t>
            </a:r>
            <a:r>
              <a:rPr lang="zh-CN" altLang="en-US" sz="2400" dirty="0" smtClean="0"/>
              <a:t>）</a:t>
            </a:r>
          </a:p>
          <a:p>
            <a:pPr marL="0" indent="0">
              <a:buFont typeface="Wingdings" panose="05000000000000000000" pitchFamily="2" charset="2"/>
              <a:buNone/>
              <a:defRPr/>
            </a:pPr>
            <a:r>
              <a:rPr lang="zh-CN" altLang="en-US" sz="2400" dirty="0" smtClean="0"/>
              <a:t>                                   </a:t>
            </a:r>
            <a:r>
              <a:rPr lang="en-US" altLang="zh-CN" sz="2400" dirty="0" smtClean="0"/>
              <a:t>+ P</a:t>
            </a:r>
            <a:r>
              <a:rPr lang="zh-CN" altLang="en-US" sz="2400" dirty="0" smtClean="0"/>
              <a:t>（</a:t>
            </a:r>
            <a:r>
              <a:rPr lang="en-US" altLang="zh-CN" sz="2400" dirty="0" smtClean="0"/>
              <a:t>t&lt;-2.878</a:t>
            </a:r>
            <a:r>
              <a:rPr lang="zh-CN" altLang="en-US" sz="2400" dirty="0" smtClean="0"/>
              <a:t>）</a:t>
            </a:r>
            <a:r>
              <a:rPr lang="en-US" altLang="zh-CN" sz="2400" dirty="0" smtClean="0"/>
              <a:t>=0.01 </a:t>
            </a:r>
          </a:p>
          <a:p>
            <a:pPr>
              <a:defRPr/>
            </a:pPr>
            <a:r>
              <a:rPr lang="zh-CN" altLang="en-US" sz="2400" b="1" i="1" dirty="0" smtClean="0"/>
              <a:t>  </a:t>
            </a:r>
            <a:r>
              <a:rPr lang="zh-CN" altLang="en-US" sz="2400" dirty="0" smtClean="0"/>
              <a:t>由样本计算得到： </a:t>
            </a:r>
            <a:r>
              <a:rPr lang="en-US" altLang="zh-CN" sz="2400" b="1" i="1" dirty="0" smtClean="0"/>
              <a:t>t</a:t>
            </a:r>
            <a:r>
              <a:rPr lang="en-US" altLang="zh-CN" sz="2400" b="1" baseline="-25000" dirty="0" smtClean="0"/>
              <a:t>0.05</a:t>
            </a:r>
            <a:r>
              <a:rPr lang="en-US" altLang="zh-CN" sz="2400" b="1" dirty="0" smtClean="0"/>
              <a:t>&lt;2.426&lt;</a:t>
            </a:r>
            <a:r>
              <a:rPr lang="en-US" altLang="zh-CN" sz="2400" b="1" i="1" dirty="0" smtClean="0"/>
              <a:t>t</a:t>
            </a:r>
            <a:r>
              <a:rPr lang="en-US" altLang="zh-CN" sz="2400" b="1" baseline="-25000" dirty="0" smtClean="0"/>
              <a:t>0.01</a:t>
            </a:r>
            <a:r>
              <a:rPr lang="zh-CN" altLang="en-US" sz="2400" b="1" baseline="-25000" dirty="0" smtClean="0"/>
              <a:t>，</a:t>
            </a:r>
            <a:r>
              <a:rPr lang="zh-CN" altLang="en-US" sz="2400" dirty="0" smtClean="0"/>
              <a:t>试验的表面效应为试验误差的可能性在</a:t>
            </a:r>
            <a:r>
              <a:rPr lang="en-US" altLang="zh-CN" sz="2400" dirty="0" smtClean="0"/>
              <a:t>0.01─ 0.05</a:t>
            </a:r>
            <a:r>
              <a:rPr lang="zh-CN" altLang="en-US" sz="2400" dirty="0" smtClean="0"/>
              <a:t>之间。 </a:t>
            </a:r>
          </a:p>
          <a:p>
            <a:pPr>
              <a:defRPr/>
            </a:pPr>
            <a:r>
              <a:rPr lang="zh-CN" altLang="en-US" sz="2400" dirty="0"/>
              <a:t>故有理由否定    </a:t>
            </a:r>
            <a:r>
              <a:rPr lang="en-US" altLang="zh-CN" sz="2400" dirty="0" smtClean="0"/>
              <a:t> </a:t>
            </a:r>
            <a:r>
              <a:rPr lang="zh-CN" altLang="en-US" sz="2400" dirty="0"/>
              <a:t>，从而</a:t>
            </a:r>
            <a:r>
              <a:rPr lang="zh-CN" altLang="en-US" sz="2400" dirty="0" smtClean="0"/>
              <a:t>接受    。即可以</a:t>
            </a:r>
            <a:r>
              <a:rPr lang="zh-CN" altLang="en-US" sz="2400" dirty="0"/>
              <a:t>认为长白猪与大白猪两品种经产母猪产仔数总体平均数    和    不相同。</a:t>
            </a:r>
            <a:endParaRPr lang="en-US" altLang="zh-CN" sz="2400" dirty="0"/>
          </a:p>
        </p:txBody>
      </p:sp>
      <p:graphicFrame>
        <p:nvGraphicFramePr>
          <p:cNvPr id="80900" name="Object 3"/>
          <p:cNvGraphicFramePr>
            <a:graphicFrameLocks noChangeAspect="1"/>
          </p:cNvGraphicFramePr>
          <p:nvPr/>
        </p:nvGraphicFramePr>
        <p:xfrm>
          <a:off x="1873250" y="1557338"/>
          <a:ext cx="1054100" cy="576262"/>
        </p:xfrm>
        <a:graphic>
          <a:graphicData uri="http://schemas.openxmlformats.org/presentationml/2006/ole">
            <mc:AlternateContent xmlns:mc="http://schemas.openxmlformats.org/markup-compatibility/2006">
              <mc:Choice xmlns:v="urn:schemas-microsoft-com:vml" Requires="v">
                <p:oleObj spid="_x0000_s81032" name="公式" r:id="rId4" imgW="342765" imgH="152507" progId="Equation.3">
                  <p:embed/>
                </p:oleObj>
              </mc:Choice>
              <mc:Fallback>
                <p:oleObj name="公式" r:id="rId4" imgW="342765" imgH="152507"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3250" y="1557338"/>
                        <a:ext cx="10541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1" name="Object 5"/>
          <p:cNvGraphicFramePr>
            <a:graphicFrameLocks noChangeAspect="1"/>
          </p:cNvGraphicFramePr>
          <p:nvPr/>
        </p:nvGraphicFramePr>
        <p:xfrm>
          <a:off x="7691438" y="1579563"/>
          <a:ext cx="1035050" cy="576262"/>
        </p:xfrm>
        <a:graphic>
          <a:graphicData uri="http://schemas.openxmlformats.org/presentationml/2006/ole">
            <mc:AlternateContent xmlns:mc="http://schemas.openxmlformats.org/markup-compatibility/2006">
              <mc:Choice xmlns:v="urn:schemas-microsoft-com:vml" Requires="v">
                <p:oleObj spid="_x0000_s81033" name="公式" r:id="rId6" imgW="342765" imgH="152507" progId="Equation.3">
                  <p:embed/>
                </p:oleObj>
              </mc:Choice>
              <mc:Fallback>
                <p:oleObj name="公式" r:id="rId6" imgW="342765" imgH="1525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1438" y="1579563"/>
                        <a:ext cx="10350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2" name="Object 5"/>
          <p:cNvGraphicFramePr>
            <a:graphicFrameLocks noChangeAspect="1"/>
          </p:cNvGraphicFramePr>
          <p:nvPr/>
        </p:nvGraphicFramePr>
        <p:xfrm>
          <a:off x="2555875" y="5013325"/>
          <a:ext cx="431800" cy="493713"/>
        </p:xfrm>
        <a:graphic>
          <a:graphicData uri="http://schemas.openxmlformats.org/presentationml/2006/ole">
            <mc:AlternateContent xmlns:mc="http://schemas.openxmlformats.org/markup-compatibility/2006">
              <mc:Choice xmlns:v="urn:schemas-microsoft-com:vml" Requires="v">
                <p:oleObj spid="_x0000_s81034" name="公式" r:id="rId8" imgW="114255" imgH="142795" progId="Equation.3">
                  <p:embed/>
                </p:oleObj>
              </mc:Choice>
              <mc:Fallback>
                <p:oleObj name="公式" r:id="rId8" imgW="114255" imgH="1427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875" y="5013325"/>
                        <a:ext cx="431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3" name="Object 6"/>
          <p:cNvGraphicFramePr>
            <a:graphicFrameLocks noChangeAspect="1"/>
          </p:cNvGraphicFramePr>
          <p:nvPr/>
        </p:nvGraphicFramePr>
        <p:xfrm>
          <a:off x="4427538" y="4956175"/>
          <a:ext cx="508000" cy="565150"/>
        </p:xfrm>
        <a:graphic>
          <a:graphicData uri="http://schemas.openxmlformats.org/presentationml/2006/ole">
            <mc:AlternateContent xmlns:mc="http://schemas.openxmlformats.org/markup-compatibility/2006">
              <mc:Choice xmlns:v="urn:schemas-microsoft-com:vml" Requires="v">
                <p:oleObj spid="_x0000_s81035" name="公式" r:id="rId10" imgW="114255" imgH="142795" progId="Equation.3">
                  <p:embed/>
                </p:oleObj>
              </mc:Choice>
              <mc:Fallback>
                <p:oleObj name="公式" r:id="rId10" imgW="114255" imgH="142795"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4956175"/>
                        <a:ext cx="5080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4" name="Object 12"/>
          <p:cNvGraphicFramePr>
            <a:graphicFrameLocks noChangeAspect="1"/>
          </p:cNvGraphicFramePr>
          <p:nvPr/>
        </p:nvGraphicFramePr>
        <p:xfrm>
          <a:off x="5307013" y="5302250"/>
          <a:ext cx="358775" cy="458788"/>
        </p:xfrm>
        <a:graphic>
          <a:graphicData uri="http://schemas.openxmlformats.org/presentationml/2006/ole">
            <mc:AlternateContent xmlns:mc="http://schemas.openxmlformats.org/markup-compatibility/2006">
              <mc:Choice xmlns:v="urn:schemas-microsoft-com:vml" Requires="v">
                <p:oleObj spid="_x0000_s81036" name="公式" r:id="rId12" imgW="95213" imgH="142795" progId="Equation.3">
                  <p:embed/>
                </p:oleObj>
              </mc:Choice>
              <mc:Fallback>
                <p:oleObj name="公式" r:id="rId12" imgW="95213" imgH="142795"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7013" y="5302250"/>
                        <a:ext cx="3587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5" name="Object 13"/>
          <p:cNvGraphicFramePr>
            <a:graphicFrameLocks noChangeAspect="1"/>
          </p:cNvGraphicFramePr>
          <p:nvPr/>
        </p:nvGraphicFramePr>
        <p:xfrm>
          <a:off x="5954713" y="5326063"/>
          <a:ext cx="368300" cy="457200"/>
        </p:xfrm>
        <a:graphic>
          <a:graphicData uri="http://schemas.openxmlformats.org/presentationml/2006/ole">
            <mc:AlternateContent xmlns:mc="http://schemas.openxmlformats.org/markup-compatibility/2006">
              <mc:Choice xmlns:v="urn:schemas-microsoft-com:vml" Requires="v">
                <p:oleObj spid="_x0000_s81037" name="公式" r:id="rId14" imgW="104913" imgH="142795" progId="Equation.3">
                  <p:embed/>
                </p:oleObj>
              </mc:Choice>
              <mc:Fallback>
                <p:oleObj name="公式" r:id="rId14" imgW="104913" imgH="142795"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54713" y="5326063"/>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显著水平与两种类型的错</a:t>
            </a:r>
          </a:p>
        </p:txBody>
      </p:sp>
      <p:sp>
        <p:nvSpPr>
          <p:cNvPr id="82947" name="内容占位符 2"/>
          <p:cNvSpPr>
            <a:spLocks noGrp="1"/>
          </p:cNvSpPr>
          <p:nvPr>
            <p:ph idx="1"/>
          </p:nvPr>
        </p:nvSpPr>
        <p:spPr>
          <a:xfrm>
            <a:off x="250825" y="1341438"/>
            <a:ext cx="8713788" cy="4608512"/>
          </a:xfrm>
        </p:spPr>
        <p:txBody>
          <a:bodyPr/>
          <a:lstStyle/>
          <a:p>
            <a:r>
              <a:rPr lang="zh-CN" altLang="en-US" smtClean="0"/>
              <a:t>在显著性检验中，否定或接受无效假设的依据是“小概率事件实际不可能性原理”。用来确定否定或接受无效假设的概率标准叫</a:t>
            </a:r>
            <a:r>
              <a:rPr lang="zh-CN" altLang="en-US" b="1" smtClean="0"/>
              <a:t>显著水平</a:t>
            </a:r>
            <a:r>
              <a:rPr lang="zh-CN" altLang="en-US" smtClean="0"/>
              <a:t>（</a:t>
            </a:r>
            <a:r>
              <a:rPr lang="en-US" altLang="zh-CN" smtClean="0"/>
              <a:t>significance level</a:t>
            </a:r>
            <a:r>
              <a:rPr lang="zh-CN" altLang="en-US" smtClean="0"/>
              <a:t>），记作</a:t>
            </a:r>
            <a:r>
              <a:rPr lang="en-US" altLang="zh-CN" smtClean="0"/>
              <a:t>α</a:t>
            </a:r>
            <a:r>
              <a:rPr lang="zh-CN" altLang="en-US" smtClean="0"/>
              <a:t>。研究中常取</a:t>
            </a:r>
            <a:r>
              <a:rPr lang="en-US" altLang="zh-CN" smtClean="0"/>
              <a:t>α=0.05</a:t>
            </a:r>
            <a:r>
              <a:rPr lang="zh-CN" altLang="en-US" smtClean="0"/>
              <a:t>或</a:t>
            </a:r>
            <a:r>
              <a:rPr lang="en-US" altLang="zh-CN" smtClean="0"/>
              <a:t>α=0.01</a:t>
            </a:r>
            <a:r>
              <a:rPr lang="zh-CN" altLang="en-US" smtClean="0"/>
              <a:t>。 </a:t>
            </a:r>
          </a:p>
          <a:p>
            <a:endParaRPr lang="zh-CN"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显著水平与两种类型的错</a:t>
            </a:r>
          </a:p>
        </p:txBody>
      </p:sp>
      <p:sp>
        <p:nvSpPr>
          <p:cNvPr id="83971" name="内容占位符 2"/>
          <p:cNvSpPr>
            <a:spLocks noGrp="1"/>
          </p:cNvSpPr>
          <p:nvPr>
            <p:ph idx="1"/>
          </p:nvPr>
        </p:nvSpPr>
        <p:spPr>
          <a:xfrm>
            <a:off x="250825" y="1341438"/>
            <a:ext cx="8642350" cy="4608512"/>
          </a:xfrm>
        </p:spPr>
        <p:txBody>
          <a:bodyPr/>
          <a:lstStyle/>
          <a:p>
            <a:r>
              <a:rPr lang="zh-CN" altLang="en-US" sz="2000" smtClean="0"/>
              <a:t>若</a:t>
            </a:r>
            <a:r>
              <a:rPr lang="en-US" altLang="zh-CN" sz="2000" smtClean="0"/>
              <a:t>|t|&lt; t0.05  </a:t>
            </a:r>
            <a:r>
              <a:rPr lang="zh-CN" altLang="en-US" sz="2000" smtClean="0"/>
              <a:t>，则说明试验的表面效应属于试验误差的概率</a:t>
            </a:r>
            <a:r>
              <a:rPr lang="en-US" altLang="zh-CN" sz="2000" smtClean="0"/>
              <a:t>P&gt;0.05</a:t>
            </a:r>
            <a:r>
              <a:rPr lang="zh-CN" altLang="en-US" sz="2000" smtClean="0"/>
              <a:t>，即表面效应属于试验误差的可能性大，不能否定    </a:t>
            </a:r>
            <a:r>
              <a:rPr lang="en-US" altLang="zh-CN" sz="2000" smtClean="0"/>
              <a:t>    </a:t>
            </a:r>
            <a:r>
              <a:rPr lang="zh-CN" altLang="en-US" sz="2000" smtClean="0"/>
              <a:t>，统计学上把这一检验结果表述为：“两个总体平均数差异不显著”，在计算所得的</a:t>
            </a:r>
            <a:r>
              <a:rPr lang="en-US" altLang="zh-CN" sz="2000" smtClean="0"/>
              <a:t>t</a:t>
            </a:r>
            <a:r>
              <a:rPr lang="zh-CN" altLang="en-US" sz="2000" smtClean="0"/>
              <a:t>值的右上方标记“</a:t>
            </a:r>
            <a:r>
              <a:rPr lang="en-US" altLang="zh-CN" sz="2000" smtClean="0"/>
              <a:t>ns”</a:t>
            </a:r>
            <a:r>
              <a:rPr lang="zh-CN" altLang="en-US" sz="2000" smtClean="0"/>
              <a:t>或不标记符号；</a:t>
            </a:r>
            <a:endParaRPr lang="en-US" altLang="zh-CN" sz="2000" smtClean="0"/>
          </a:p>
          <a:p>
            <a:r>
              <a:rPr lang="zh-CN" altLang="en-US" sz="2000" smtClean="0"/>
              <a:t>若</a:t>
            </a:r>
            <a:r>
              <a:rPr lang="en-US" altLang="zh-CN" sz="2000" smtClean="0"/>
              <a:t>t0.05≤|t|&lt; t0.01</a:t>
            </a:r>
            <a:r>
              <a:rPr lang="zh-CN" altLang="en-US" sz="2000" smtClean="0"/>
              <a:t>，则 说明 试验的表面效应属于试验误差的概率</a:t>
            </a:r>
            <a:r>
              <a:rPr lang="en-US" altLang="zh-CN" sz="2000" smtClean="0"/>
              <a:t>P</a:t>
            </a:r>
            <a:r>
              <a:rPr lang="zh-CN" altLang="en-US" sz="2000" smtClean="0"/>
              <a:t>在</a:t>
            </a:r>
            <a:r>
              <a:rPr lang="en-US" altLang="zh-CN" sz="2000" smtClean="0"/>
              <a:t>0.01—0.05</a:t>
            </a:r>
            <a:r>
              <a:rPr lang="zh-CN" altLang="en-US" sz="2000" smtClean="0"/>
              <a:t>之间，即</a:t>
            </a:r>
            <a:r>
              <a:rPr lang="en-US" altLang="zh-CN" sz="2000" smtClean="0"/>
              <a:t>0.01 &lt;P≤0.05</a:t>
            </a:r>
            <a:r>
              <a:rPr lang="zh-CN" altLang="en-US" sz="2000" smtClean="0"/>
              <a:t>，表面效应属于试验误差的可能性较小，应否定     ，接受    。统计学上把这一检验结果表述为：“两个总体平均数差异显著”，在计算所得的</a:t>
            </a:r>
            <a:r>
              <a:rPr lang="en-US" altLang="zh-CN" sz="2000" smtClean="0"/>
              <a:t>t</a:t>
            </a:r>
            <a:r>
              <a:rPr lang="zh-CN" altLang="en-US" sz="2000" smtClean="0"/>
              <a:t>值的右上方标记“*”；</a:t>
            </a:r>
            <a:endParaRPr lang="en-US" altLang="zh-CN" sz="2000" smtClean="0"/>
          </a:p>
          <a:p>
            <a:r>
              <a:rPr lang="zh-CN" altLang="en-US" sz="2000" smtClean="0"/>
              <a:t>若</a:t>
            </a:r>
            <a:r>
              <a:rPr lang="en-US" altLang="zh-CN" sz="2000" smtClean="0"/>
              <a:t>|t|≥t0.01</a:t>
            </a:r>
            <a:r>
              <a:rPr lang="zh-CN" altLang="en-US" sz="2000" smtClean="0"/>
              <a:t>，则说明试验的表面效应属于试验误差的概率</a:t>
            </a:r>
            <a:r>
              <a:rPr lang="en-US" altLang="zh-CN" sz="2000" smtClean="0"/>
              <a:t>P</a:t>
            </a:r>
            <a:r>
              <a:rPr lang="zh-CN" altLang="en-US" sz="2000" smtClean="0"/>
              <a:t>不超过</a:t>
            </a:r>
            <a:r>
              <a:rPr lang="en-US" altLang="zh-CN" sz="2000" smtClean="0"/>
              <a:t>0.01</a:t>
            </a:r>
            <a:r>
              <a:rPr lang="zh-CN" altLang="en-US" sz="2000" smtClean="0"/>
              <a:t>，即</a:t>
            </a:r>
            <a:r>
              <a:rPr lang="en-US" altLang="zh-CN" sz="2000" smtClean="0"/>
              <a:t>P ≤0.01</a:t>
            </a:r>
            <a:r>
              <a:rPr lang="zh-CN" altLang="en-US" sz="2000" smtClean="0"/>
              <a:t>，表面效应属于试验误差的可能性更小，应否定     ，接受    。统计学上把这一检验结果表述为：“两个总体差异极显著”，在计算所得的</a:t>
            </a:r>
            <a:r>
              <a:rPr lang="en-US" altLang="zh-CN" sz="2000" smtClean="0"/>
              <a:t>t</a:t>
            </a:r>
            <a:r>
              <a:rPr lang="zh-CN" altLang="en-US" sz="2000" smtClean="0"/>
              <a:t>值的右上方标记“* *”。 </a:t>
            </a:r>
            <a:endParaRPr lang="en-US" altLang="zh-CN" sz="2000" smtClean="0"/>
          </a:p>
          <a:p>
            <a:r>
              <a:rPr lang="zh-CN" altLang="en-US" sz="2000" smtClean="0"/>
              <a:t>区间          和          称为</a:t>
            </a:r>
            <a:r>
              <a:rPr lang="en-US" altLang="zh-CN" sz="2000" smtClean="0"/>
              <a:t>α</a:t>
            </a:r>
            <a:r>
              <a:rPr lang="zh-CN" altLang="en-US" sz="2000" smtClean="0"/>
              <a:t>水平上的 否 定域，而区间（           ）则称为</a:t>
            </a:r>
            <a:r>
              <a:rPr lang="en-US" altLang="zh-CN" sz="2000" smtClean="0"/>
              <a:t>α</a:t>
            </a:r>
            <a:r>
              <a:rPr lang="zh-CN" altLang="en-US" sz="2000" smtClean="0"/>
              <a:t>水平上的接 受域。 </a:t>
            </a:r>
          </a:p>
          <a:p>
            <a:endParaRPr lang="zh-CN" altLang="en-US" sz="2000" smtClean="0"/>
          </a:p>
        </p:txBody>
      </p:sp>
      <p:graphicFrame>
        <p:nvGraphicFramePr>
          <p:cNvPr id="83972" name="Object 5"/>
          <p:cNvGraphicFramePr>
            <a:graphicFrameLocks noChangeAspect="1"/>
          </p:cNvGraphicFramePr>
          <p:nvPr/>
        </p:nvGraphicFramePr>
        <p:xfrm>
          <a:off x="5929313" y="1666875"/>
          <a:ext cx="349250" cy="398463"/>
        </p:xfrm>
        <a:graphic>
          <a:graphicData uri="http://schemas.openxmlformats.org/presentationml/2006/ole">
            <mc:AlternateContent xmlns:mc="http://schemas.openxmlformats.org/markup-compatibility/2006">
              <mc:Choice xmlns:v="urn:schemas-microsoft-com:vml" Requires="v">
                <p:oleObj spid="_x0000_s84148" name="公式" r:id="rId4" imgW="114255" imgH="142795" progId="Equation.3">
                  <p:embed/>
                </p:oleObj>
              </mc:Choice>
              <mc:Fallback>
                <p:oleObj name="公式" r:id="rId4" imgW="114255" imgH="1427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313" y="1666875"/>
                        <a:ext cx="3492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3" name="Object 5"/>
          <p:cNvGraphicFramePr>
            <a:graphicFrameLocks noChangeAspect="1"/>
          </p:cNvGraphicFramePr>
          <p:nvPr/>
        </p:nvGraphicFramePr>
        <p:xfrm>
          <a:off x="2051050" y="3251200"/>
          <a:ext cx="315913" cy="358775"/>
        </p:xfrm>
        <a:graphic>
          <a:graphicData uri="http://schemas.openxmlformats.org/presentationml/2006/ole">
            <mc:AlternateContent xmlns:mc="http://schemas.openxmlformats.org/markup-compatibility/2006">
              <mc:Choice xmlns:v="urn:schemas-microsoft-com:vml" Requires="v">
                <p:oleObj spid="_x0000_s84149" name="公式" r:id="rId6" imgW="114255" imgH="142795" progId="Equation.3">
                  <p:embed/>
                </p:oleObj>
              </mc:Choice>
              <mc:Fallback>
                <p:oleObj name="公式" r:id="rId6" imgW="114255" imgH="142795"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251200"/>
                        <a:ext cx="3159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4" name="Object 5"/>
          <p:cNvGraphicFramePr>
            <a:graphicFrameLocks noChangeAspect="1"/>
          </p:cNvGraphicFramePr>
          <p:nvPr/>
        </p:nvGraphicFramePr>
        <p:xfrm>
          <a:off x="3143250" y="3238500"/>
          <a:ext cx="314325" cy="360363"/>
        </p:xfrm>
        <a:graphic>
          <a:graphicData uri="http://schemas.openxmlformats.org/presentationml/2006/ole">
            <mc:AlternateContent xmlns:mc="http://schemas.openxmlformats.org/markup-compatibility/2006">
              <mc:Choice xmlns:v="urn:schemas-microsoft-com:vml" Requires="v">
                <p:oleObj spid="_x0000_s84150" name="公式" r:id="rId8" imgW="114255" imgH="142795" progId="Equation.3">
                  <p:embed/>
                </p:oleObj>
              </mc:Choice>
              <mc:Fallback>
                <p:oleObj name="公式" r:id="rId8" imgW="114255" imgH="1427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50" y="3238500"/>
                        <a:ext cx="3143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5" name="Object 5"/>
          <p:cNvGraphicFramePr>
            <a:graphicFrameLocks noChangeAspect="1"/>
          </p:cNvGraphicFramePr>
          <p:nvPr/>
        </p:nvGraphicFramePr>
        <p:xfrm>
          <a:off x="7235825" y="4221163"/>
          <a:ext cx="315913" cy="360362"/>
        </p:xfrm>
        <a:graphic>
          <a:graphicData uri="http://schemas.openxmlformats.org/presentationml/2006/ole">
            <mc:AlternateContent xmlns:mc="http://schemas.openxmlformats.org/markup-compatibility/2006">
              <mc:Choice xmlns:v="urn:schemas-microsoft-com:vml" Requires="v">
                <p:oleObj spid="_x0000_s84151" name="公式" r:id="rId10" imgW="114255" imgH="142795" progId="Equation.3">
                  <p:embed/>
                </p:oleObj>
              </mc:Choice>
              <mc:Fallback>
                <p:oleObj name="公式" r:id="rId10" imgW="114255" imgH="142795"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5825" y="4221163"/>
                        <a:ext cx="3159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6" name="Object 5"/>
          <p:cNvGraphicFramePr>
            <a:graphicFrameLocks noChangeAspect="1"/>
          </p:cNvGraphicFramePr>
          <p:nvPr/>
        </p:nvGraphicFramePr>
        <p:xfrm>
          <a:off x="8316913" y="4221163"/>
          <a:ext cx="314325" cy="360362"/>
        </p:xfrm>
        <a:graphic>
          <a:graphicData uri="http://schemas.openxmlformats.org/presentationml/2006/ole">
            <mc:AlternateContent xmlns:mc="http://schemas.openxmlformats.org/markup-compatibility/2006">
              <mc:Choice xmlns:v="urn:schemas-microsoft-com:vml" Requires="v">
                <p:oleObj spid="_x0000_s84152" name="公式" r:id="rId12" imgW="114255" imgH="142795" progId="Equation.3">
                  <p:embed/>
                </p:oleObj>
              </mc:Choice>
              <mc:Fallback>
                <p:oleObj name="公式" r:id="rId12" imgW="114255" imgH="142795"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16913" y="4221163"/>
                        <a:ext cx="3143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7" name="Object 7"/>
          <p:cNvGraphicFramePr>
            <a:graphicFrameLocks noChangeAspect="1"/>
          </p:cNvGraphicFramePr>
          <p:nvPr/>
        </p:nvGraphicFramePr>
        <p:xfrm>
          <a:off x="1268413" y="5229225"/>
          <a:ext cx="711200" cy="295275"/>
        </p:xfrm>
        <a:graphic>
          <a:graphicData uri="http://schemas.openxmlformats.org/presentationml/2006/ole">
            <mc:AlternateContent xmlns:mc="http://schemas.openxmlformats.org/markup-compatibility/2006">
              <mc:Choice xmlns:v="urn:schemas-microsoft-com:vml" Requires="v">
                <p:oleObj spid="_x0000_s84153" name="公式" r:id="rId14" imgW="495465" imgH="152507" progId="Equation.3">
                  <p:embed/>
                </p:oleObj>
              </mc:Choice>
              <mc:Fallback>
                <p:oleObj name="公式" r:id="rId14" imgW="495465" imgH="152507"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68413" y="5229225"/>
                        <a:ext cx="711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8" name="Object 9"/>
          <p:cNvGraphicFramePr>
            <a:graphicFrameLocks noChangeAspect="1"/>
          </p:cNvGraphicFramePr>
          <p:nvPr/>
        </p:nvGraphicFramePr>
        <p:xfrm>
          <a:off x="2236788" y="5207000"/>
          <a:ext cx="725487" cy="363538"/>
        </p:xfrm>
        <a:graphic>
          <a:graphicData uri="http://schemas.openxmlformats.org/presentationml/2006/ole">
            <mc:AlternateContent xmlns:mc="http://schemas.openxmlformats.org/markup-compatibility/2006">
              <mc:Choice xmlns:v="urn:schemas-microsoft-com:vml" Requires="v">
                <p:oleObj spid="_x0000_s84154" name="公式" r:id="rId16" imgW="399893" imgH="152507" progId="Equation.3">
                  <p:embed/>
                </p:oleObj>
              </mc:Choice>
              <mc:Fallback>
                <p:oleObj name="公式" r:id="rId16" imgW="399893" imgH="152507"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6788" y="5207000"/>
                        <a:ext cx="7254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9" name="Object 11"/>
          <p:cNvGraphicFramePr>
            <a:graphicFrameLocks noChangeAspect="1"/>
          </p:cNvGraphicFramePr>
          <p:nvPr/>
        </p:nvGraphicFramePr>
        <p:xfrm>
          <a:off x="6705600" y="5176838"/>
          <a:ext cx="928688" cy="373062"/>
        </p:xfrm>
        <a:graphic>
          <a:graphicData uri="http://schemas.openxmlformats.org/presentationml/2006/ole">
            <mc:AlternateContent xmlns:mc="http://schemas.openxmlformats.org/markup-compatibility/2006">
              <mc:Choice xmlns:v="urn:schemas-microsoft-com:vml" Requires="v">
                <p:oleObj spid="_x0000_s84155" name="公式" r:id="rId18" imgW="514507" imgH="152507" progId="Equation.3">
                  <p:embed/>
                </p:oleObj>
              </mc:Choice>
              <mc:Fallback>
                <p:oleObj name="公式" r:id="rId18" imgW="514507" imgH="152507"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05600" y="5176838"/>
                        <a:ext cx="92868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显著水平与两种类型的错</a:t>
            </a:r>
          </a:p>
        </p:txBody>
      </p:sp>
      <p:sp>
        <p:nvSpPr>
          <p:cNvPr id="86019" name="内容占位符 2"/>
          <p:cNvSpPr>
            <a:spLocks noGrp="1"/>
          </p:cNvSpPr>
          <p:nvPr>
            <p:ph idx="1"/>
          </p:nvPr>
        </p:nvSpPr>
        <p:spPr>
          <a:xfrm>
            <a:off x="611188" y="1268413"/>
            <a:ext cx="8359775" cy="4608512"/>
          </a:xfrm>
        </p:spPr>
        <p:txBody>
          <a:bodyPr/>
          <a:lstStyle/>
          <a:p>
            <a:r>
              <a:rPr lang="zh-CN" altLang="en-US" smtClean="0"/>
              <a:t>假设检验时选用的显著水平， 除</a:t>
            </a:r>
            <a:r>
              <a:rPr lang="en-US" altLang="zh-CN" smtClean="0"/>
              <a:t>α=0.05</a:t>
            </a:r>
            <a:r>
              <a:rPr lang="zh-CN" altLang="en-US" smtClean="0"/>
              <a:t>和  </a:t>
            </a:r>
            <a:r>
              <a:rPr lang="en-US" altLang="zh-CN" smtClean="0"/>
              <a:t>0.01  </a:t>
            </a:r>
            <a:r>
              <a:rPr lang="zh-CN" altLang="en-US" smtClean="0"/>
              <a:t>为 常 用 外 ，  也 可 选 </a:t>
            </a:r>
            <a:r>
              <a:rPr lang="en-US" altLang="zh-CN" smtClean="0"/>
              <a:t>α= 0.10   </a:t>
            </a:r>
            <a:r>
              <a:rPr lang="zh-CN" altLang="en-US" smtClean="0"/>
              <a:t>或 </a:t>
            </a:r>
            <a:r>
              <a:rPr lang="en-US" altLang="zh-CN" smtClean="0"/>
              <a:t>α=0.001</a:t>
            </a:r>
            <a:r>
              <a:rPr lang="zh-CN" altLang="en-US" smtClean="0"/>
              <a:t>等等。到底选哪种显著水平， 应根据试验的要求或试验结论的重要性而定。如果试验中难以控制的因素较多 ， 试验误差可能较大 ，则显著水平可选低些 ，即</a:t>
            </a:r>
            <a:r>
              <a:rPr lang="en-US" altLang="zh-CN" smtClean="0"/>
              <a:t>α</a:t>
            </a:r>
            <a:r>
              <a:rPr lang="zh-CN" altLang="en-US" smtClean="0"/>
              <a:t>值取大些。反之 ，如试验耗费较大 ， 对精确度的要求较高， 不 容 许反复 ，或者试验结论的应用事关重大，则所选显著水平应高些，即</a:t>
            </a:r>
            <a:r>
              <a:rPr lang="en-US" altLang="zh-CN" smtClean="0"/>
              <a:t>α</a:t>
            </a:r>
            <a:r>
              <a:rPr lang="zh-CN" altLang="en-US" smtClean="0"/>
              <a:t>值应该小些。显著水平</a:t>
            </a:r>
            <a:r>
              <a:rPr lang="en-US" altLang="zh-CN" smtClean="0"/>
              <a:t>α</a:t>
            </a:r>
            <a:r>
              <a:rPr lang="zh-CN" altLang="en-US" smtClean="0"/>
              <a:t>对假设检验的结论是有直接影响的，所以它应在试验开始前即确定下来。</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显著水平与两种类型的错</a:t>
            </a:r>
          </a:p>
        </p:txBody>
      </p:sp>
      <p:sp>
        <p:nvSpPr>
          <p:cNvPr id="87043" name="内容占位符 2"/>
          <p:cNvSpPr>
            <a:spLocks noGrp="1"/>
          </p:cNvSpPr>
          <p:nvPr>
            <p:ph idx="1"/>
          </p:nvPr>
        </p:nvSpPr>
        <p:spPr>
          <a:xfrm>
            <a:off x="250825" y="1341438"/>
            <a:ext cx="8642350" cy="4608512"/>
          </a:xfrm>
        </p:spPr>
        <p:txBody>
          <a:bodyPr/>
          <a:lstStyle/>
          <a:p>
            <a:r>
              <a:rPr lang="zh-CN" altLang="en-US" sz="2400" smtClean="0"/>
              <a:t>因为显著性检验是根据 “小概率事件实际不可能性原理”来否定或接受无效假设的， 所以不论是接受还是否定无效假设，都没有</a:t>
            </a:r>
            <a:r>
              <a:rPr lang="en-US" altLang="zh-CN" sz="2400" smtClean="0"/>
              <a:t>100%</a:t>
            </a:r>
            <a:r>
              <a:rPr lang="zh-CN" altLang="en-US" sz="2400" smtClean="0"/>
              <a:t>的把握。也就是说，在检验无效假设时可能犯两类错误。 </a:t>
            </a:r>
            <a:endParaRPr lang="en-US" altLang="zh-CN" sz="2400" smtClean="0"/>
          </a:p>
          <a:p>
            <a:r>
              <a:rPr lang="zh-CN" altLang="en-US" sz="2400" smtClean="0"/>
              <a:t>第一类错误是真实情况为</a:t>
            </a:r>
            <a:r>
              <a:rPr lang="en-US" altLang="zh-CN" sz="2400" smtClean="0"/>
              <a:t>H</a:t>
            </a:r>
            <a:r>
              <a:rPr lang="en-US" altLang="zh-CN" sz="2400" baseline="-25000" smtClean="0"/>
              <a:t>0</a:t>
            </a:r>
            <a:r>
              <a:rPr lang="zh-CN" altLang="en-US" sz="2400" smtClean="0"/>
              <a:t>成立，却否定了它，犯了“弃真”错误，也叫</a:t>
            </a:r>
            <a:r>
              <a:rPr lang="en-US" altLang="zh-CN" sz="2400" smtClean="0"/>
              <a:t>Ⅰ</a:t>
            </a:r>
            <a:r>
              <a:rPr lang="zh-CN" altLang="en-US" sz="2400" smtClean="0"/>
              <a:t>型错误（</a:t>
            </a:r>
            <a:r>
              <a:rPr lang="en-US" altLang="zh-CN" sz="2400" smtClean="0"/>
              <a:t>type Ⅰ error</a:t>
            </a:r>
            <a:r>
              <a:rPr lang="zh-CN" altLang="en-US" sz="2400" smtClean="0"/>
              <a:t>）。</a:t>
            </a:r>
            <a:endParaRPr lang="en-US" altLang="zh-CN" sz="2400" smtClean="0"/>
          </a:p>
          <a:p>
            <a:r>
              <a:rPr lang="zh-CN" altLang="en-US" sz="2400" smtClean="0"/>
              <a:t>第二类错误是</a:t>
            </a:r>
            <a:r>
              <a:rPr lang="en-US" altLang="zh-CN" sz="2400" smtClean="0"/>
              <a:t>H</a:t>
            </a:r>
            <a:r>
              <a:rPr lang="en-US" altLang="zh-CN" sz="2400" baseline="-25000" smtClean="0"/>
              <a:t>0</a:t>
            </a:r>
            <a:r>
              <a:rPr lang="zh-CN" altLang="en-US" sz="2400" smtClean="0"/>
              <a:t>不成立，却接受了它，犯了“纳伪”错误，也叫</a:t>
            </a:r>
            <a:r>
              <a:rPr lang="en-US" altLang="zh-CN" sz="2400" smtClean="0"/>
              <a:t>Ⅱ</a:t>
            </a:r>
            <a:r>
              <a:rPr lang="zh-CN" altLang="en-US" sz="2400" smtClean="0"/>
              <a:t>型错误（</a:t>
            </a:r>
            <a:r>
              <a:rPr lang="en-US" altLang="zh-CN" sz="2400" smtClean="0"/>
              <a:t>type Ⅱ error</a:t>
            </a:r>
            <a:r>
              <a:rPr lang="zh-CN" altLang="en-US" sz="240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探索性数据分析（实例）</a:t>
            </a:r>
          </a:p>
        </p:txBody>
      </p:sp>
      <p:sp>
        <p:nvSpPr>
          <p:cNvPr id="10243" name="内容占位符 2"/>
          <p:cNvSpPr>
            <a:spLocks noGrp="1"/>
          </p:cNvSpPr>
          <p:nvPr>
            <p:ph idx="1"/>
          </p:nvPr>
        </p:nvSpPr>
        <p:spPr>
          <a:xfrm>
            <a:off x="250825" y="1268413"/>
            <a:ext cx="8642350" cy="4824412"/>
          </a:xfrm>
        </p:spPr>
        <p:txBody>
          <a:bodyPr/>
          <a:lstStyle/>
          <a:p>
            <a:r>
              <a:rPr lang="zh-CN" altLang="en-US" sz="2400" smtClean="0"/>
              <a:t>导入数据</a:t>
            </a:r>
          </a:p>
          <a:p>
            <a:pPr lvl="1"/>
            <a:r>
              <a:rPr lang="en-US" altLang="zh-CN" sz="2000" smtClean="0"/>
              <a:t>loandata &lt;-read.csv('d:/prosperLoanData.csv',stringsAsFactors = FALSE,na.strings =c(""))</a:t>
            </a:r>
          </a:p>
          <a:p>
            <a:endParaRPr lang="en-US" altLang="zh-CN" smtClean="0"/>
          </a:p>
          <a:p>
            <a:r>
              <a:rPr lang="zh-CN" altLang="en-US" smtClean="0"/>
              <a:t>查看数据类型</a:t>
            </a:r>
            <a:endParaRPr lang="en-US" altLang="zh-CN" smtClean="0"/>
          </a:p>
          <a:p>
            <a:pPr lvl="1"/>
            <a:r>
              <a:rPr lang="en-US" altLang="zh-CN" smtClean="0"/>
              <a:t>str(loandata) # </a:t>
            </a:r>
            <a:r>
              <a:rPr lang="zh-CN" altLang="en-US" smtClean="0"/>
              <a:t>一共有</a:t>
            </a:r>
            <a:r>
              <a:rPr lang="en-US" altLang="zh-CN" smtClean="0"/>
              <a:t>81</a:t>
            </a:r>
            <a:r>
              <a:rPr lang="zh-CN" altLang="en-US" smtClean="0"/>
              <a:t>个变量</a:t>
            </a:r>
            <a:r>
              <a:rPr lang="en-US" altLang="zh-CN" smtClean="0"/>
              <a:t>,113937</a:t>
            </a:r>
            <a:r>
              <a:rPr lang="zh-CN" altLang="en-US" smtClean="0"/>
              <a:t>个对象</a:t>
            </a:r>
            <a:endParaRPr lang="en-US" altLang="zh-CN" smtClean="0"/>
          </a:p>
          <a:p>
            <a:pPr lvl="1"/>
            <a:endParaRPr lang="zh-CN" altLang="en-US" smtClean="0"/>
          </a:p>
        </p:txBody>
      </p:sp>
      <p:pic>
        <p:nvPicPr>
          <p:cNvPr id="1024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005263"/>
            <a:ext cx="7272338"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mtClean="0"/>
              <a:t>显著水平与两种类型的错</a:t>
            </a:r>
          </a:p>
        </p:txBody>
      </p:sp>
      <p:sp>
        <p:nvSpPr>
          <p:cNvPr id="88067" name="内容占位符 2"/>
          <p:cNvSpPr>
            <a:spLocks noGrp="1"/>
          </p:cNvSpPr>
          <p:nvPr>
            <p:ph idx="1"/>
          </p:nvPr>
        </p:nvSpPr>
        <p:spPr>
          <a:xfrm>
            <a:off x="179388" y="1341438"/>
            <a:ext cx="8856662" cy="4608512"/>
          </a:xfrm>
        </p:spPr>
        <p:txBody>
          <a:bodyPr/>
          <a:lstStyle/>
          <a:p>
            <a:r>
              <a:rPr lang="zh-CN" altLang="en-US" smtClean="0"/>
              <a:t>基于 “小概率事件实际不可能性原理”来否定</a:t>
            </a:r>
            <a:r>
              <a:rPr lang="en-US" altLang="zh-CN" smtClean="0"/>
              <a:t>H</a:t>
            </a:r>
            <a:r>
              <a:rPr lang="en-US" altLang="zh-CN" baseline="-25000" smtClean="0"/>
              <a:t>0</a:t>
            </a:r>
            <a:r>
              <a:rPr lang="zh-CN" altLang="en-US" smtClean="0"/>
              <a:t>， 但在一次试验中小概率事件并不是绝对不会发生的。不过可以肯定的是犯</a:t>
            </a:r>
            <a:r>
              <a:rPr lang="en-US" altLang="zh-CN" smtClean="0"/>
              <a:t>Ⅰ</a:t>
            </a:r>
            <a:r>
              <a:rPr lang="zh-CN" altLang="en-US" smtClean="0"/>
              <a:t>型错误的概率不会超过</a:t>
            </a:r>
            <a:r>
              <a:rPr lang="en-US" altLang="zh-CN" smtClean="0"/>
              <a:t>α </a:t>
            </a:r>
            <a:r>
              <a:rPr lang="zh-CN" altLang="en-US" smtClean="0"/>
              <a:t>。</a:t>
            </a:r>
            <a:endParaRPr lang="en-US" altLang="zh-CN" smtClean="0"/>
          </a:p>
          <a:p>
            <a:endParaRPr lang="en-US" altLang="zh-CN" smtClean="0"/>
          </a:p>
          <a:p>
            <a:r>
              <a:rPr lang="en-US" altLang="zh-CN" smtClean="0"/>
              <a:t>Ⅱ</a:t>
            </a:r>
            <a:r>
              <a:rPr lang="zh-CN" altLang="en-US" smtClean="0"/>
              <a:t>型错误的错误概率</a:t>
            </a:r>
            <a:r>
              <a:rPr lang="el-GR" altLang="zh-CN" smtClean="0"/>
              <a:t>β</a:t>
            </a:r>
            <a:r>
              <a:rPr lang="zh-CN" altLang="en-US" smtClean="0"/>
              <a:t>值的大小较难确切估计。增大样本含量可以减小犯</a:t>
            </a:r>
            <a:r>
              <a:rPr lang="en-US" altLang="zh-CN" smtClean="0"/>
              <a:t>Ⅱ</a:t>
            </a:r>
            <a:r>
              <a:rPr lang="zh-CN" altLang="en-US" smtClean="0"/>
              <a:t>型错误的概率。</a:t>
            </a:r>
            <a:endParaRPr lang="en-US" altLang="zh-CN" smtClean="0"/>
          </a:p>
          <a:p>
            <a:endParaRPr lang="zh-CN" alt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4099" name="标题 1"/>
          <p:cNvSpPr>
            <a:spLocks noGrp="1"/>
          </p:cNvSpPr>
          <p:nvPr>
            <p:ph type="ctrTitle"/>
          </p:nvPr>
        </p:nvSpPr>
        <p:spPr/>
        <p:txBody>
          <a:bodyPr/>
          <a:lstStyle/>
          <a:p>
            <a:pPr eaLnBrk="1" hangingPunct="1"/>
            <a:r>
              <a:rPr lang="zh-CN" altLang="en-US" smtClean="0"/>
              <a:t>假设检验</a:t>
            </a:r>
          </a:p>
        </p:txBody>
      </p:sp>
    </p:spTree>
    <p:extLst>
      <p:ext uri="{BB962C8B-B14F-4D97-AF65-F5344CB8AC3E}">
        <p14:creationId xmlns:p14="http://schemas.microsoft.com/office/powerpoint/2010/main" val="37722633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单一样本</a:t>
            </a:r>
            <a:r>
              <a:rPr lang="en-US" altLang="zh-CN" dirty="0" smtClean="0"/>
              <a:t>T</a:t>
            </a:r>
            <a:r>
              <a:rPr lang="zh-CN" altLang="en-US" dirty="0" smtClean="0"/>
              <a:t>检验</a:t>
            </a:r>
          </a:p>
        </p:txBody>
      </p:sp>
      <p:sp>
        <p:nvSpPr>
          <p:cNvPr id="5123" name="内容占位符 2"/>
          <p:cNvSpPr>
            <a:spLocks noGrp="1"/>
          </p:cNvSpPr>
          <p:nvPr>
            <p:ph idx="1"/>
          </p:nvPr>
        </p:nvSpPr>
        <p:spPr/>
        <p:txBody>
          <a:bodyPr/>
          <a:lstStyle/>
          <a:p>
            <a:r>
              <a:rPr lang="zh-CN" altLang="en-US" dirty="0" smtClean="0"/>
              <a:t>单样本</a:t>
            </a:r>
            <a:r>
              <a:rPr lang="en-US" altLang="zh-CN" dirty="0" smtClean="0"/>
              <a:t>T</a:t>
            </a:r>
            <a:r>
              <a:rPr lang="zh-CN" altLang="en-US" dirty="0" smtClean="0"/>
              <a:t>检验是检验某个变量的总体均值和某指定值之间是否存在显著差异。统计的前提是样本总体服从正态分布。也就是说单样本本身无法比较，进行的是其均数与已知总体均数间的比较。 </a:t>
            </a:r>
          </a:p>
        </p:txBody>
      </p:sp>
    </p:spTree>
    <p:extLst>
      <p:ext uri="{BB962C8B-B14F-4D97-AF65-F5344CB8AC3E}">
        <p14:creationId xmlns:p14="http://schemas.microsoft.com/office/powerpoint/2010/main" val="13329974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单一样本</a:t>
            </a:r>
            <a:r>
              <a:rPr lang="en-US" altLang="zh-CN" dirty="0" smtClean="0"/>
              <a:t>T</a:t>
            </a:r>
            <a:r>
              <a:rPr lang="zh-CN" altLang="en-US" dirty="0" smtClean="0"/>
              <a:t>检验</a:t>
            </a:r>
            <a:endParaRPr lang="zh-CN" altLang="en-US" dirty="0"/>
          </a:p>
        </p:txBody>
      </p:sp>
      <p:sp>
        <p:nvSpPr>
          <p:cNvPr id="3" name="内容占位符 2"/>
          <p:cNvSpPr>
            <a:spLocks noGrp="1"/>
          </p:cNvSpPr>
          <p:nvPr>
            <p:ph idx="1"/>
          </p:nvPr>
        </p:nvSpPr>
        <p:spPr>
          <a:xfrm>
            <a:off x="468313" y="3068961"/>
            <a:ext cx="8142287" cy="2807964"/>
          </a:xfrm>
        </p:spPr>
        <p:txBody>
          <a:bodyPr/>
          <a:lstStyle/>
          <a:p>
            <a:r>
              <a:rPr lang="zh-CN" altLang="en-US" sz="2400" dirty="0" smtClean="0"/>
              <a:t>若仅出现数据</a:t>
            </a:r>
            <a:r>
              <a:rPr lang="en-US" altLang="zh-CN" sz="2400" dirty="0" smtClean="0"/>
              <a:t>x, </a:t>
            </a:r>
            <a:r>
              <a:rPr lang="zh-CN" altLang="en-US" sz="2400" dirty="0" smtClean="0"/>
              <a:t>则进行单样本</a:t>
            </a:r>
            <a:r>
              <a:rPr lang="en-US" altLang="zh-CN" sz="2400" dirty="0" smtClean="0"/>
              <a:t>t</a:t>
            </a:r>
            <a:r>
              <a:rPr lang="zh-CN" altLang="en-US" sz="2400" dirty="0" smtClean="0"/>
              <a:t>检验</a:t>
            </a:r>
            <a:r>
              <a:rPr lang="en-US" altLang="zh-CN" sz="2400" dirty="0" smtClean="0"/>
              <a:t>; </a:t>
            </a:r>
            <a:r>
              <a:rPr lang="zh-CN" altLang="en-US" sz="2400" dirty="0" smtClean="0"/>
              <a:t>若出现数据</a:t>
            </a:r>
            <a:r>
              <a:rPr lang="en-US" altLang="zh-CN" sz="2400" dirty="0" smtClean="0"/>
              <a:t>x</a:t>
            </a:r>
            <a:r>
              <a:rPr lang="zh-CN" altLang="en-US" sz="2400" dirty="0" smtClean="0"/>
              <a:t>和</a:t>
            </a:r>
            <a:r>
              <a:rPr lang="en-US" altLang="zh-CN" sz="2400" dirty="0" smtClean="0"/>
              <a:t>y, </a:t>
            </a:r>
            <a:r>
              <a:rPr lang="zh-CN" altLang="en-US" sz="2400" dirty="0" smtClean="0"/>
              <a:t>则进行二样本的</a:t>
            </a:r>
            <a:r>
              <a:rPr lang="en-US" altLang="zh-CN" sz="2400" dirty="0" smtClean="0"/>
              <a:t>t</a:t>
            </a:r>
            <a:r>
              <a:rPr lang="zh-CN" altLang="en-US" sz="2400" dirty="0" smtClean="0"/>
              <a:t>检验</a:t>
            </a:r>
          </a:p>
          <a:p>
            <a:r>
              <a:rPr lang="en-US" altLang="zh-CN" sz="2400" dirty="0" smtClean="0"/>
              <a:t>alternative=c("</a:t>
            </a:r>
            <a:r>
              <a:rPr lang="en-US" altLang="zh-CN" sz="2400" dirty="0" err="1" smtClean="0"/>
              <a:t>two.sided</a:t>
            </a:r>
            <a:r>
              <a:rPr lang="en-US" altLang="zh-CN" sz="2400" dirty="0" smtClean="0"/>
              <a:t>", "less", "greater")</a:t>
            </a:r>
            <a:r>
              <a:rPr lang="zh-CN" altLang="en-US" sz="2400" dirty="0" smtClean="0"/>
              <a:t>用于指定所求置信区间的类型</a:t>
            </a:r>
            <a:r>
              <a:rPr lang="en-US" altLang="zh-CN" sz="2400" dirty="0" smtClean="0"/>
              <a:t>; alternative="</a:t>
            </a:r>
            <a:r>
              <a:rPr lang="en-US" altLang="zh-CN" sz="2400" dirty="0" err="1" smtClean="0"/>
              <a:t>two.sided</a:t>
            </a:r>
            <a:r>
              <a:rPr lang="en-US" altLang="zh-CN" sz="2400" dirty="0" smtClean="0"/>
              <a:t>"</a:t>
            </a:r>
            <a:r>
              <a:rPr lang="zh-CN" altLang="en-US" sz="2400" dirty="0" smtClean="0"/>
              <a:t>是缺省值</a:t>
            </a:r>
            <a:r>
              <a:rPr lang="en-US" altLang="zh-CN" sz="2400" dirty="0" smtClean="0"/>
              <a:t>, </a:t>
            </a:r>
            <a:r>
              <a:rPr lang="zh-CN" altLang="en-US" sz="2400" dirty="0" smtClean="0"/>
              <a:t>表示求置信区间                                                </a:t>
            </a:r>
            <a:r>
              <a:rPr lang="en-US" altLang="zh-CN" sz="2400" dirty="0" smtClean="0"/>
              <a:t>alternative="less"</a:t>
            </a:r>
            <a:r>
              <a:rPr lang="zh-CN" altLang="en-US" sz="2400" dirty="0" smtClean="0"/>
              <a:t>表示求置信上限</a:t>
            </a:r>
            <a:r>
              <a:rPr lang="en-US" altLang="zh-CN" sz="2400" dirty="0" smtClean="0"/>
              <a:t>; alternative="greater"</a:t>
            </a:r>
            <a:r>
              <a:rPr lang="zh-CN" altLang="en-US" sz="2400" dirty="0" smtClean="0"/>
              <a:t>表示求置信下限</a:t>
            </a:r>
            <a:r>
              <a:rPr lang="en-US" altLang="zh-CN" sz="2400" dirty="0" smtClean="0"/>
              <a:t>. </a:t>
            </a:r>
          </a:p>
          <a:p>
            <a:r>
              <a:rPr lang="en-US" altLang="zh-CN" sz="2400" dirty="0" smtClean="0"/>
              <a:t>mu</a:t>
            </a:r>
            <a:r>
              <a:rPr lang="zh-CN" altLang="en-US" sz="2400" dirty="0" smtClean="0"/>
              <a:t>表示均值</a:t>
            </a:r>
            <a:r>
              <a:rPr lang="en-US" altLang="zh-CN" sz="2400" dirty="0" smtClean="0"/>
              <a:t>, </a:t>
            </a:r>
            <a:r>
              <a:rPr lang="zh-CN" altLang="en-US" sz="2400" dirty="0" smtClean="0"/>
              <a:t>它仅在假设检验中起作用</a:t>
            </a:r>
            <a:r>
              <a:rPr lang="en-US" altLang="zh-CN" sz="2400" dirty="0" smtClean="0"/>
              <a:t>, </a:t>
            </a:r>
            <a:r>
              <a:rPr lang="zh-CN" altLang="en-US" sz="2400" dirty="0" smtClean="0"/>
              <a:t>默认值为零</a:t>
            </a:r>
            <a:r>
              <a:rPr lang="en-US" altLang="zh-CN" sz="2400" dirty="0" smtClean="0"/>
              <a:t>.</a:t>
            </a:r>
          </a:p>
          <a:p>
            <a:endParaRPr lang="zh-CN" altLang="en-US" sz="2400" dirty="0"/>
          </a:p>
        </p:txBody>
      </p:sp>
      <p:sp>
        <p:nvSpPr>
          <p:cNvPr id="4" name="内容占位符 2"/>
          <p:cNvSpPr txBox="1">
            <a:spLocks/>
          </p:cNvSpPr>
          <p:nvPr/>
        </p:nvSpPr>
        <p:spPr bwMode="auto">
          <a:xfrm>
            <a:off x="389827" y="1412776"/>
            <a:ext cx="8229600" cy="1398587"/>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eaLnBrk="1" hangingPunct="1">
              <a:buFontTx/>
              <a:buNone/>
            </a:pPr>
            <a:r>
              <a:rPr lang="en-US" altLang="zh-CN" sz="2400" kern="0" smtClean="0"/>
              <a:t>t.test(x, y = NULL, alternative = c("two.sided", "less", "greater"),mu = 0, paired = FALSE, var.equal = FALSE,conf.level = 0.95, ...)</a:t>
            </a:r>
            <a:endParaRPr lang="zh-CN" altLang="en-US" sz="2400" kern="0" smtClean="0"/>
          </a:p>
        </p:txBody>
      </p:sp>
    </p:spTree>
    <p:extLst>
      <p:ext uri="{BB962C8B-B14F-4D97-AF65-F5344CB8AC3E}">
        <p14:creationId xmlns:p14="http://schemas.microsoft.com/office/powerpoint/2010/main" val="33047649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单一样本</a:t>
            </a:r>
            <a:r>
              <a:rPr lang="en-US" altLang="zh-CN" smtClean="0"/>
              <a:t>T</a:t>
            </a:r>
            <a:r>
              <a:rPr lang="zh-CN" altLang="en-US" smtClean="0"/>
              <a:t>检验</a:t>
            </a:r>
          </a:p>
        </p:txBody>
      </p:sp>
      <p:sp>
        <p:nvSpPr>
          <p:cNvPr id="3" name="内容占位符 2"/>
          <p:cNvSpPr>
            <a:spLocks noGrp="1"/>
          </p:cNvSpPr>
          <p:nvPr>
            <p:ph idx="1"/>
          </p:nvPr>
        </p:nvSpPr>
        <p:spPr>
          <a:xfrm>
            <a:off x="179388" y="1341438"/>
            <a:ext cx="8431212" cy="4535487"/>
          </a:xfrm>
        </p:spPr>
        <p:txBody>
          <a:bodyPr/>
          <a:lstStyle/>
          <a:p>
            <a:pPr>
              <a:defRPr/>
            </a:pPr>
            <a:r>
              <a:rPr lang="zh-CN" altLang="en-US" sz="2400" dirty="0" smtClean="0"/>
              <a:t>案例：某高校</a:t>
            </a:r>
            <a:r>
              <a:rPr lang="en-US" altLang="zh-CN" sz="2400" dirty="0" smtClean="0"/>
              <a:t>5</a:t>
            </a:r>
            <a:r>
              <a:rPr lang="zh-CN" altLang="en-US" sz="2400" dirty="0" smtClean="0"/>
              <a:t>年前对大一学生体检时，发现男生的平均体重是</a:t>
            </a:r>
            <a:r>
              <a:rPr lang="en-US" altLang="zh-CN" sz="2400" dirty="0" smtClean="0"/>
              <a:t>65.6kg</a:t>
            </a:r>
            <a:r>
              <a:rPr lang="zh-CN" altLang="en-US" sz="2400" dirty="0" smtClean="0"/>
              <a:t>。今年又抽查测量了该校</a:t>
            </a:r>
            <a:r>
              <a:rPr lang="en-US" altLang="zh-CN" sz="2400" dirty="0" smtClean="0"/>
              <a:t>50</a:t>
            </a:r>
            <a:r>
              <a:rPr lang="zh-CN" altLang="en-US" sz="2400" dirty="0" smtClean="0"/>
              <a:t>名大一学生的体重。试用单一样本</a:t>
            </a:r>
            <a:r>
              <a:rPr lang="en-US" altLang="zh-CN" sz="2400" dirty="0" smtClean="0"/>
              <a:t>T</a:t>
            </a:r>
            <a:r>
              <a:rPr lang="zh-CN" altLang="en-US" sz="2400" dirty="0" smtClean="0"/>
              <a:t>检验方法判断该校大一学生的体重与</a:t>
            </a:r>
            <a:r>
              <a:rPr lang="en-US" altLang="zh-CN" sz="2400" dirty="0" smtClean="0"/>
              <a:t>5</a:t>
            </a:r>
            <a:r>
              <a:rPr lang="zh-CN" altLang="en-US" sz="2400" dirty="0" smtClean="0"/>
              <a:t>年前相比是否有显著差异。</a:t>
            </a:r>
            <a:r>
              <a:rPr lang="en-US" altLang="zh-CN" sz="2400" dirty="0" smtClean="0"/>
              <a:t>(</a:t>
            </a:r>
            <a:r>
              <a:rPr lang="zh-CN" altLang="en-US" sz="2400" dirty="0" smtClean="0"/>
              <a:t>数据见</a:t>
            </a:r>
            <a:r>
              <a:rPr lang="en-US" altLang="zh-CN" sz="2400" dirty="0" smtClean="0"/>
              <a:t>onesample1.csv)</a:t>
            </a:r>
          </a:p>
          <a:p>
            <a:pPr>
              <a:defRPr/>
            </a:pPr>
            <a:endParaRPr lang="en-US" altLang="zh-CN" sz="2400" dirty="0"/>
          </a:p>
          <a:p>
            <a:pPr marL="0" indent="0">
              <a:buFont typeface="Wingdings" panose="05000000000000000000" pitchFamily="2" charset="2"/>
              <a:buNone/>
              <a:defRPr/>
            </a:pPr>
            <a:r>
              <a:rPr lang="en-US" altLang="zh-CN" sz="2400" dirty="0" smtClean="0"/>
              <a:t>w &lt;- read.csv(“d:/tmp/onesample1.csv",header=TRUE)</a:t>
            </a:r>
          </a:p>
          <a:p>
            <a:pPr marL="0" indent="0">
              <a:buFont typeface="Wingdings" panose="05000000000000000000" pitchFamily="2" charset="2"/>
              <a:buNone/>
              <a:defRPr/>
            </a:pPr>
            <a:r>
              <a:rPr lang="en-US" altLang="zh-CN" sz="2400" dirty="0" err="1" smtClean="0"/>
              <a:t>t.test</a:t>
            </a:r>
            <a:r>
              <a:rPr lang="en-US" altLang="zh-CN" sz="2400" dirty="0" smtClean="0"/>
              <a:t>(</a:t>
            </a:r>
            <a:r>
              <a:rPr lang="en-US" altLang="zh-CN" sz="2400" dirty="0" err="1" smtClean="0"/>
              <a:t>w$weight,mu</a:t>
            </a:r>
            <a:r>
              <a:rPr lang="en-US" altLang="zh-CN" sz="2400" dirty="0" smtClean="0"/>
              <a:t>=65.6)</a:t>
            </a:r>
          </a:p>
          <a:p>
            <a:pPr marL="0" indent="0">
              <a:buFont typeface="Wingdings" panose="05000000000000000000" pitchFamily="2" charset="2"/>
              <a:buNone/>
              <a:defRPr/>
            </a:pPr>
            <a:endParaRPr lang="zh-CN" altLang="en-US" sz="2400" dirty="0"/>
          </a:p>
        </p:txBody>
      </p:sp>
      <p:pic>
        <p:nvPicPr>
          <p:cNvPr id="6148"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264025"/>
            <a:ext cx="5729288"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3"/>
          <p:cNvSpPr txBox="1">
            <a:spLocks noChangeArrowheads="1"/>
          </p:cNvSpPr>
          <p:nvPr/>
        </p:nvSpPr>
        <p:spPr bwMode="auto">
          <a:xfrm>
            <a:off x="6432550" y="4410075"/>
            <a:ext cx="2178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solidFill>
                  <a:srgbClr val="002060"/>
                </a:solidFill>
              </a:rPr>
              <a:t>H0:</a:t>
            </a:r>
            <a:r>
              <a:rPr lang="zh-CN" altLang="en-US" sz="1600" b="1">
                <a:solidFill>
                  <a:srgbClr val="002060"/>
                </a:solidFill>
              </a:rPr>
              <a:t>该校大一学生的体重与</a:t>
            </a:r>
            <a:r>
              <a:rPr lang="en-US" altLang="zh-CN" sz="1600" b="1">
                <a:solidFill>
                  <a:srgbClr val="002060"/>
                </a:solidFill>
              </a:rPr>
              <a:t>5</a:t>
            </a:r>
            <a:r>
              <a:rPr lang="zh-CN" altLang="en-US" sz="1600" b="1">
                <a:solidFill>
                  <a:srgbClr val="002060"/>
                </a:solidFill>
              </a:rPr>
              <a:t>年前相比无显著差异。</a:t>
            </a:r>
            <a:endParaRPr lang="en-US" altLang="zh-CN" sz="1600" b="1">
              <a:solidFill>
                <a:srgbClr val="002060"/>
              </a:solidFill>
            </a:endParaRPr>
          </a:p>
          <a:p>
            <a:endParaRPr lang="en-US" altLang="zh-CN" sz="1600" b="1">
              <a:solidFill>
                <a:srgbClr val="002060"/>
              </a:solidFill>
            </a:endParaRPr>
          </a:p>
          <a:p>
            <a:r>
              <a:rPr lang="en-US" altLang="zh-CN" sz="1600" b="1">
                <a:solidFill>
                  <a:srgbClr val="002060"/>
                </a:solidFill>
              </a:rPr>
              <a:t>P=0.103&gt; 0.05</a:t>
            </a:r>
            <a:r>
              <a:rPr lang="zh-CN" altLang="en-US" sz="1600" b="1">
                <a:solidFill>
                  <a:srgbClr val="002060"/>
                </a:solidFill>
              </a:rPr>
              <a:t>，所以接收</a:t>
            </a:r>
            <a:r>
              <a:rPr lang="en-US" altLang="zh-CN" sz="1600" b="1">
                <a:solidFill>
                  <a:srgbClr val="002060"/>
                </a:solidFill>
              </a:rPr>
              <a:t>H0</a:t>
            </a:r>
            <a:r>
              <a:rPr lang="zh-CN" altLang="en-US" sz="1600" b="1">
                <a:solidFill>
                  <a:srgbClr val="002060"/>
                </a:solidFill>
              </a:rPr>
              <a:t>。</a:t>
            </a:r>
          </a:p>
        </p:txBody>
      </p:sp>
    </p:spTree>
    <p:extLst>
      <p:ext uri="{BB962C8B-B14F-4D97-AF65-F5344CB8AC3E}">
        <p14:creationId xmlns:p14="http://schemas.microsoft.com/office/powerpoint/2010/main" val="39743275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单一样本</a:t>
            </a:r>
            <a:r>
              <a:rPr lang="en-US" altLang="zh-CN" smtClean="0"/>
              <a:t>T</a:t>
            </a:r>
            <a:r>
              <a:rPr lang="zh-CN" altLang="en-US" smtClean="0"/>
              <a:t>检验</a:t>
            </a:r>
          </a:p>
        </p:txBody>
      </p:sp>
      <p:sp>
        <p:nvSpPr>
          <p:cNvPr id="3" name="内容占位符 2"/>
          <p:cNvSpPr>
            <a:spLocks noGrp="1"/>
          </p:cNvSpPr>
          <p:nvPr>
            <p:ph idx="1"/>
          </p:nvPr>
        </p:nvSpPr>
        <p:spPr>
          <a:xfrm>
            <a:off x="179388" y="1412875"/>
            <a:ext cx="8856662" cy="4537075"/>
          </a:xfrm>
        </p:spPr>
        <p:txBody>
          <a:bodyPr/>
          <a:lstStyle/>
          <a:p>
            <a:pPr>
              <a:defRPr/>
            </a:pPr>
            <a:r>
              <a:rPr lang="zh-CN" altLang="en-US" sz="2400" dirty="0" smtClean="0"/>
              <a:t>案例</a:t>
            </a:r>
            <a:r>
              <a:rPr lang="en-US" altLang="zh-CN" sz="2400" dirty="0" smtClean="0"/>
              <a:t>2</a:t>
            </a:r>
            <a:r>
              <a:rPr lang="zh-CN" altLang="en-US" sz="2400" dirty="0" smtClean="0"/>
              <a:t>：据调查某市</a:t>
            </a:r>
            <a:r>
              <a:rPr lang="en-US" altLang="zh-CN" sz="2400" dirty="0" smtClean="0"/>
              <a:t>7</a:t>
            </a:r>
            <a:r>
              <a:rPr lang="zh-CN" altLang="en-US" sz="2400" dirty="0" smtClean="0"/>
              <a:t>岁以下儿童血铅含量的平均水平为</a:t>
            </a:r>
            <a:r>
              <a:rPr lang="en-US" altLang="zh-CN" sz="2400" dirty="0" smtClean="0"/>
              <a:t>80.59ug/L</a:t>
            </a:r>
            <a:r>
              <a:rPr lang="zh-CN" altLang="en-US" sz="2400" dirty="0" smtClean="0"/>
              <a:t>。某市从城市工业园区抽取</a:t>
            </a:r>
            <a:r>
              <a:rPr lang="en-US" altLang="zh-CN" sz="2400" dirty="0" smtClean="0"/>
              <a:t>15</a:t>
            </a:r>
            <a:r>
              <a:rPr lang="zh-CN" altLang="en-US" sz="2400" dirty="0" smtClean="0"/>
              <a:t>名</a:t>
            </a:r>
            <a:r>
              <a:rPr lang="en-US" altLang="zh-CN" sz="2400" dirty="0" smtClean="0"/>
              <a:t>7</a:t>
            </a:r>
            <a:r>
              <a:rPr lang="zh-CN" altLang="en-US" sz="2400" dirty="0" smtClean="0"/>
              <a:t>岁以下儿童测量其体内血铅含量，根据测量数据，判断该工业园区</a:t>
            </a:r>
            <a:r>
              <a:rPr lang="en-US" altLang="zh-CN" sz="2400" dirty="0" smtClean="0"/>
              <a:t>7</a:t>
            </a:r>
            <a:r>
              <a:rPr lang="zh-CN" altLang="en-US" sz="2400" dirty="0" smtClean="0"/>
              <a:t>岁以下儿童的平均血铅含量是否不同于全市平均水平？</a:t>
            </a:r>
            <a:r>
              <a:rPr lang="en-US" altLang="zh-CN" sz="2400" dirty="0" smtClean="0"/>
              <a:t>(</a:t>
            </a:r>
            <a:r>
              <a:rPr lang="zh-CN" altLang="en-US" sz="2400" dirty="0" smtClean="0"/>
              <a:t>数据见</a:t>
            </a:r>
            <a:r>
              <a:rPr lang="en-US" altLang="zh-CN" sz="2400" dirty="0" smtClean="0"/>
              <a:t>onesample2.csv)</a:t>
            </a:r>
          </a:p>
          <a:p>
            <a:pPr marL="0" indent="0">
              <a:buFont typeface="Wingdings" panose="05000000000000000000" pitchFamily="2" charset="2"/>
              <a:buNone/>
              <a:defRPr/>
            </a:pPr>
            <a:r>
              <a:rPr lang="en-US" altLang="zh-CN" sz="2000" dirty="0" err="1" smtClean="0"/>
              <a:t>xq</a:t>
            </a:r>
            <a:r>
              <a:rPr lang="en-US" altLang="zh-CN" sz="2000" dirty="0" smtClean="0"/>
              <a:t> &lt;- read.csv(“d:/tmp/onesample2.csv",header=TRUE)</a:t>
            </a:r>
          </a:p>
          <a:p>
            <a:pPr marL="0" indent="0">
              <a:buFont typeface="Wingdings" panose="05000000000000000000" pitchFamily="2" charset="2"/>
              <a:buNone/>
              <a:defRPr/>
            </a:pPr>
            <a:r>
              <a:rPr lang="en-US" altLang="zh-CN" sz="2000" dirty="0" err="1" smtClean="0"/>
              <a:t>t.test</a:t>
            </a:r>
            <a:r>
              <a:rPr lang="en-US" altLang="zh-CN" sz="2000" dirty="0" smtClean="0"/>
              <a:t>(</a:t>
            </a:r>
            <a:r>
              <a:rPr lang="en-US" altLang="zh-CN" sz="2000" dirty="0" err="1" smtClean="0"/>
              <a:t>xq$xqhl,mu</a:t>
            </a:r>
            <a:r>
              <a:rPr lang="en-US" altLang="zh-CN" sz="2000" dirty="0" smtClean="0"/>
              <a:t>=80.59)</a:t>
            </a:r>
          </a:p>
          <a:p>
            <a:pPr>
              <a:defRPr/>
            </a:pPr>
            <a:endParaRPr lang="zh-CN" altLang="en-US" sz="2400" dirty="0"/>
          </a:p>
        </p:txBody>
      </p:sp>
      <p:pic>
        <p:nvPicPr>
          <p:cNvPr id="81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106863"/>
            <a:ext cx="553402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3"/>
          <p:cNvSpPr txBox="1">
            <a:spLocks noChangeArrowheads="1"/>
          </p:cNvSpPr>
          <p:nvPr/>
        </p:nvSpPr>
        <p:spPr bwMode="auto">
          <a:xfrm>
            <a:off x="5940425" y="3860800"/>
            <a:ext cx="309562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dirty="0">
                <a:solidFill>
                  <a:srgbClr val="002060"/>
                </a:solidFill>
              </a:rPr>
              <a:t>H0:</a:t>
            </a:r>
            <a:r>
              <a:rPr lang="zh-CN" altLang="en-US" sz="1600" b="1" dirty="0">
                <a:solidFill>
                  <a:srgbClr val="002060"/>
                </a:solidFill>
              </a:rPr>
              <a:t>该工业园区</a:t>
            </a:r>
            <a:r>
              <a:rPr lang="en-US" altLang="zh-CN" sz="1600" b="1" dirty="0">
                <a:solidFill>
                  <a:srgbClr val="002060"/>
                </a:solidFill>
              </a:rPr>
              <a:t>7</a:t>
            </a:r>
            <a:r>
              <a:rPr lang="zh-CN" altLang="en-US" sz="1600" b="1" dirty="0">
                <a:solidFill>
                  <a:srgbClr val="002060"/>
                </a:solidFill>
              </a:rPr>
              <a:t>岁以下儿童的平均血铅含量与全市平均水平相比无显著差异。</a:t>
            </a:r>
            <a:endParaRPr lang="en-US" altLang="zh-CN" sz="1600" b="1" dirty="0">
              <a:solidFill>
                <a:srgbClr val="002060"/>
              </a:solidFill>
            </a:endParaRPr>
          </a:p>
          <a:p>
            <a:endParaRPr lang="en-US" altLang="zh-CN" sz="1600" b="1" dirty="0">
              <a:solidFill>
                <a:srgbClr val="002060"/>
              </a:solidFill>
            </a:endParaRPr>
          </a:p>
          <a:p>
            <a:r>
              <a:rPr lang="en-US" altLang="zh-CN" sz="1600" b="1" dirty="0">
                <a:solidFill>
                  <a:srgbClr val="002060"/>
                </a:solidFill>
              </a:rPr>
              <a:t>P=0.046 &lt; 0.05</a:t>
            </a:r>
            <a:r>
              <a:rPr lang="zh-CN" altLang="en-US" sz="1600" b="1" dirty="0">
                <a:solidFill>
                  <a:srgbClr val="002060"/>
                </a:solidFill>
              </a:rPr>
              <a:t>，所以拒绝</a:t>
            </a:r>
            <a:r>
              <a:rPr lang="en-US" altLang="zh-CN" sz="1600" b="1" dirty="0">
                <a:solidFill>
                  <a:srgbClr val="002060"/>
                </a:solidFill>
              </a:rPr>
              <a:t>H0</a:t>
            </a:r>
            <a:r>
              <a:rPr lang="zh-CN" altLang="en-US" sz="1600" b="1" dirty="0">
                <a:solidFill>
                  <a:srgbClr val="002060"/>
                </a:solidFill>
              </a:rPr>
              <a:t>。</a:t>
            </a:r>
            <a:endParaRPr lang="en-US" altLang="zh-CN" sz="1600" b="1" dirty="0">
              <a:solidFill>
                <a:srgbClr val="002060"/>
              </a:solidFill>
            </a:endParaRPr>
          </a:p>
          <a:p>
            <a:r>
              <a:rPr lang="zh-CN" altLang="en-US" sz="1600" b="1" dirty="0">
                <a:solidFill>
                  <a:srgbClr val="002060"/>
                </a:solidFill>
              </a:rPr>
              <a:t>结论：该工业园区</a:t>
            </a:r>
            <a:r>
              <a:rPr lang="en-US" altLang="zh-CN" sz="1600" b="1" dirty="0">
                <a:solidFill>
                  <a:srgbClr val="002060"/>
                </a:solidFill>
              </a:rPr>
              <a:t>7</a:t>
            </a:r>
            <a:r>
              <a:rPr lang="zh-CN" altLang="en-US" sz="1600" b="1" dirty="0">
                <a:solidFill>
                  <a:srgbClr val="002060"/>
                </a:solidFill>
              </a:rPr>
              <a:t>岁以下儿童的平均血铅含量与全市平均水平相比有显著差异。同时由于平均值为</a:t>
            </a:r>
            <a:r>
              <a:rPr lang="en-US" altLang="zh-CN" sz="1600" b="1" dirty="0">
                <a:solidFill>
                  <a:srgbClr val="002060"/>
                </a:solidFill>
              </a:rPr>
              <a:t>105.8&gt;80.59</a:t>
            </a:r>
            <a:r>
              <a:rPr lang="zh-CN" altLang="en-US" sz="1600" b="1" dirty="0">
                <a:solidFill>
                  <a:srgbClr val="002060"/>
                </a:solidFill>
              </a:rPr>
              <a:t>，所以平均血铅含量高于全市平均水平。</a:t>
            </a:r>
            <a:endParaRPr lang="en-US" altLang="zh-CN" sz="1600" b="1" dirty="0">
              <a:solidFill>
                <a:srgbClr val="002060"/>
              </a:solidFill>
            </a:endParaRPr>
          </a:p>
          <a:p>
            <a:endParaRPr lang="zh-CN" altLang="en-US" sz="1600" b="1" dirty="0">
              <a:solidFill>
                <a:srgbClr val="002060"/>
              </a:solidFill>
            </a:endParaRPr>
          </a:p>
        </p:txBody>
      </p:sp>
    </p:spTree>
    <p:extLst>
      <p:ext uri="{BB962C8B-B14F-4D97-AF65-F5344CB8AC3E}">
        <p14:creationId xmlns:p14="http://schemas.microsoft.com/office/powerpoint/2010/main" val="41681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 calcmode="lin" valueType="num">
                                      <p:cBhvr additive="base">
                                        <p:cTn id="17" dur="500" fill="hold"/>
                                        <p:tgtEl>
                                          <p:spTgt spid="8196"/>
                                        </p:tgtEl>
                                        <p:attrNameLst>
                                          <p:attrName>ppt_x</p:attrName>
                                        </p:attrNameLst>
                                      </p:cBhvr>
                                      <p:tavLst>
                                        <p:tav tm="0">
                                          <p:val>
                                            <p:strVal val="#ppt_x"/>
                                          </p:val>
                                        </p:tav>
                                        <p:tav tm="100000">
                                          <p:val>
                                            <p:strVal val="#ppt_x"/>
                                          </p:val>
                                        </p:tav>
                                      </p:tavLst>
                                    </p:anim>
                                    <p:anim calcmode="lin" valueType="num">
                                      <p:cBhvr additive="base">
                                        <p:cTn id="1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197"/>
                                        </p:tgtEl>
                                        <p:attrNameLst>
                                          <p:attrName>style.visibility</p:attrName>
                                        </p:attrNameLst>
                                      </p:cBhvr>
                                      <p:to>
                                        <p:strVal val="visible"/>
                                      </p:to>
                                    </p:set>
                                    <p:anim calcmode="lin" valueType="num">
                                      <p:cBhvr additive="base">
                                        <p:cTn id="23" dur="500" fill="hold"/>
                                        <p:tgtEl>
                                          <p:spTgt spid="8197"/>
                                        </p:tgtEl>
                                        <p:attrNameLst>
                                          <p:attrName>ppt_x</p:attrName>
                                        </p:attrNameLst>
                                      </p:cBhvr>
                                      <p:tavLst>
                                        <p:tav tm="0">
                                          <p:val>
                                            <p:strVal val="#ppt_x"/>
                                          </p:val>
                                        </p:tav>
                                        <p:tav tm="100000">
                                          <p:val>
                                            <p:strVal val="#ppt_x"/>
                                          </p:val>
                                        </p:tav>
                                      </p:tavLst>
                                    </p:anim>
                                    <p:anim calcmode="lin" valueType="num">
                                      <p:cBhvr additive="base">
                                        <p:cTn id="24"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两独立样本</a:t>
            </a:r>
            <a:r>
              <a:rPr lang="en-US" altLang="zh-CN" smtClean="0"/>
              <a:t>T</a:t>
            </a:r>
            <a:r>
              <a:rPr lang="zh-CN" altLang="en-US" smtClean="0"/>
              <a:t>检验</a:t>
            </a:r>
          </a:p>
        </p:txBody>
      </p:sp>
      <p:sp>
        <p:nvSpPr>
          <p:cNvPr id="9219" name="内容占位符 2"/>
          <p:cNvSpPr>
            <a:spLocks noGrp="1"/>
          </p:cNvSpPr>
          <p:nvPr>
            <p:ph idx="1"/>
          </p:nvPr>
        </p:nvSpPr>
        <p:spPr>
          <a:xfrm>
            <a:off x="107950" y="1268413"/>
            <a:ext cx="8856663" cy="4752975"/>
          </a:xfrm>
        </p:spPr>
        <p:txBody>
          <a:bodyPr/>
          <a:lstStyle/>
          <a:p>
            <a:r>
              <a:rPr lang="zh-CN" altLang="en-US" smtClean="0"/>
              <a:t>所谓独立样本是指两个样本之间彼此独立没有任何关联，两个独立样本各自接受相同的测量，研究者的主要目的是了解两个样本之间是否有显著差异存在。</a:t>
            </a:r>
            <a:endParaRPr lang="en-US" altLang="zh-CN" smtClean="0"/>
          </a:p>
          <a:p>
            <a:r>
              <a:rPr lang="zh-CN" altLang="en-US" smtClean="0"/>
              <a:t>这个检验的前提如下：</a:t>
            </a:r>
            <a:endParaRPr lang="en-US" altLang="zh-CN" smtClean="0"/>
          </a:p>
          <a:p>
            <a:pPr lvl="1"/>
            <a:r>
              <a:rPr lang="zh-CN" altLang="en-US" smtClean="0"/>
              <a:t>两个样本应是互相独立的，即从一总体中抽取一批样本对从另一总体中抽取一批样本没有任何影响，两组样本个案数目可以不同，个案顺序可以随意调整。</a:t>
            </a:r>
          </a:p>
          <a:p>
            <a:pPr lvl="1"/>
            <a:r>
              <a:rPr lang="zh-CN" altLang="en-US" smtClean="0"/>
              <a:t>样本来自的两个总体应该服从正态分布。</a:t>
            </a:r>
          </a:p>
        </p:txBody>
      </p:sp>
    </p:spTree>
    <p:extLst>
      <p:ext uri="{BB962C8B-B14F-4D97-AF65-F5344CB8AC3E}">
        <p14:creationId xmlns:p14="http://schemas.microsoft.com/office/powerpoint/2010/main" val="30908907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两独立样本</a:t>
            </a:r>
            <a:r>
              <a:rPr lang="en-US" altLang="zh-CN" smtClean="0"/>
              <a:t>T</a:t>
            </a:r>
            <a:r>
              <a:rPr lang="zh-CN" altLang="en-US" smtClean="0"/>
              <a:t>检验</a:t>
            </a:r>
          </a:p>
        </p:txBody>
      </p:sp>
      <p:sp>
        <p:nvSpPr>
          <p:cNvPr id="3" name="内容占位符 2"/>
          <p:cNvSpPr>
            <a:spLocks noGrp="1"/>
          </p:cNvSpPr>
          <p:nvPr>
            <p:ph idx="1"/>
          </p:nvPr>
        </p:nvSpPr>
        <p:spPr>
          <a:xfrm>
            <a:off x="107950" y="1341438"/>
            <a:ext cx="8928100" cy="4535487"/>
          </a:xfrm>
        </p:spPr>
        <p:txBody>
          <a:bodyPr/>
          <a:lstStyle/>
          <a:p>
            <a:pPr>
              <a:defRPr/>
            </a:pPr>
            <a:r>
              <a:rPr lang="zh-CN" altLang="en-US" sz="2400" dirty="0" smtClean="0"/>
              <a:t>案例：现有甲乙两所学校各</a:t>
            </a:r>
            <a:r>
              <a:rPr lang="en-US" altLang="zh-CN" sz="2400" dirty="0" smtClean="0"/>
              <a:t>40</a:t>
            </a:r>
            <a:r>
              <a:rPr lang="zh-CN" altLang="en-US" sz="2400" dirty="0" smtClean="0"/>
              <a:t>名高三学生的高考数学成绩。试用</a:t>
            </a:r>
            <a:r>
              <a:rPr lang="zh-CN" altLang="en-US" sz="2400" dirty="0"/>
              <a:t>两独立样本</a:t>
            </a:r>
            <a:r>
              <a:rPr lang="en-US" altLang="zh-CN" sz="2400" dirty="0"/>
              <a:t>T</a:t>
            </a:r>
            <a:r>
              <a:rPr lang="zh-CN" altLang="en-US" sz="2400" dirty="0" smtClean="0"/>
              <a:t>检验方法研究两所学校被调查的高三学生的高考数学成绩之间有无明显的差别。</a:t>
            </a:r>
            <a:r>
              <a:rPr lang="en-US" altLang="zh-CN" sz="2400" dirty="0" smtClean="0"/>
              <a:t> (</a:t>
            </a:r>
            <a:r>
              <a:rPr lang="zh-CN" altLang="en-US" sz="2400" dirty="0" smtClean="0"/>
              <a:t>数据见</a:t>
            </a:r>
            <a:r>
              <a:rPr lang="en-US" altLang="zh-CN" sz="2400" dirty="0" smtClean="0"/>
              <a:t>twoindepsamples.csv)</a:t>
            </a:r>
          </a:p>
          <a:p>
            <a:pPr marL="0" indent="0">
              <a:buNone/>
              <a:defRPr/>
            </a:pPr>
            <a:r>
              <a:rPr lang="en-US" altLang="zh-CN" sz="2000" dirty="0"/>
              <a:t>score &lt;- read.csv("d:/tmp/twoindepsamples.csv",header=TRUE)</a:t>
            </a:r>
            <a:endParaRPr lang="en-US" altLang="zh-CN" sz="2000" dirty="0" smtClean="0"/>
          </a:p>
          <a:p>
            <a:pPr marL="0" indent="0">
              <a:buFont typeface="Wingdings" panose="05000000000000000000" pitchFamily="2" charset="2"/>
              <a:buNone/>
              <a:defRPr/>
            </a:pPr>
            <a:r>
              <a:rPr lang="en-US" altLang="zh-CN" sz="2000" dirty="0" smtClean="0"/>
              <a:t>A = </a:t>
            </a:r>
            <a:r>
              <a:rPr lang="en-US" altLang="zh-CN" sz="2000" dirty="0" err="1" smtClean="0"/>
              <a:t>score$math</a:t>
            </a:r>
            <a:r>
              <a:rPr lang="en-US" altLang="zh-CN" sz="2000" dirty="0" smtClean="0"/>
              <a:t>[</a:t>
            </a:r>
            <a:r>
              <a:rPr lang="en-US" altLang="zh-CN" sz="2000" dirty="0" err="1" smtClean="0"/>
              <a:t>score$school</a:t>
            </a:r>
            <a:r>
              <a:rPr lang="en-US" altLang="zh-CN" sz="2000" dirty="0" smtClean="0"/>
              <a:t>==1]</a:t>
            </a:r>
          </a:p>
          <a:p>
            <a:pPr marL="0" indent="0">
              <a:buFont typeface="Wingdings" panose="05000000000000000000" pitchFamily="2" charset="2"/>
              <a:buNone/>
              <a:defRPr/>
            </a:pPr>
            <a:r>
              <a:rPr lang="en-US" altLang="zh-CN" sz="2000" dirty="0" smtClean="0"/>
              <a:t>B = </a:t>
            </a:r>
            <a:r>
              <a:rPr lang="en-US" altLang="zh-CN" sz="2000" dirty="0" err="1" smtClean="0"/>
              <a:t>score$math</a:t>
            </a:r>
            <a:r>
              <a:rPr lang="en-US" altLang="zh-CN" sz="2000" dirty="0" smtClean="0"/>
              <a:t>[</a:t>
            </a:r>
            <a:r>
              <a:rPr lang="en-US" altLang="zh-CN" sz="2000" dirty="0" err="1" smtClean="0"/>
              <a:t>score$school</a:t>
            </a:r>
            <a:r>
              <a:rPr lang="en-US" altLang="zh-CN" sz="2000" dirty="0" smtClean="0"/>
              <a:t>==2]</a:t>
            </a:r>
          </a:p>
          <a:p>
            <a:pPr marL="0" indent="0">
              <a:buFont typeface="Wingdings" panose="05000000000000000000" pitchFamily="2" charset="2"/>
              <a:buNone/>
              <a:defRPr/>
            </a:pPr>
            <a:r>
              <a:rPr lang="en-US" altLang="zh-CN" sz="2000" dirty="0" err="1" smtClean="0"/>
              <a:t>t.test</a:t>
            </a:r>
            <a:r>
              <a:rPr lang="en-US" altLang="zh-CN" sz="2000" dirty="0" smtClean="0"/>
              <a:t>(x=</a:t>
            </a:r>
            <a:r>
              <a:rPr lang="en-US" altLang="zh-CN" sz="2000" dirty="0" err="1" smtClean="0"/>
              <a:t>A,y</a:t>
            </a:r>
            <a:r>
              <a:rPr lang="en-US" altLang="zh-CN" sz="2000" dirty="0" smtClean="0"/>
              <a:t>=</a:t>
            </a:r>
            <a:r>
              <a:rPr lang="en-US" altLang="zh-CN" sz="2000" dirty="0" err="1" smtClean="0"/>
              <a:t>B,paired</a:t>
            </a:r>
            <a:r>
              <a:rPr lang="en-US" altLang="zh-CN" sz="2000" dirty="0" smtClean="0"/>
              <a:t>=FALSE)</a:t>
            </a:r>
          </a:p>
          <a:p>
            <a:pPr marL="0" indent="0">
              <a:buFont typeface="Wingdings" panose="05000000000000000000" pitchFamily="2" charset="2"/>
              <a:buNone/>
              <a:defRPr/>
            </a:pPr>
            <a:endParaRPr lang="zh-CN" altLang="en-US" sz="2400" dirty="0"/>
          </a:p>
        </p:txBody>
      </p:sp>
      <p:pic>
        <p:nvPicPr>
          <p:cNvPr id="1024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437063"/>
            <a:ext cx="58324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3"/>
          <p:cNvSpPr txBox="1">
            <a:spLocks noChangeArrowheads="1"/>
          </p:cNvSpPr>
          <p:nvPr/>
        </p:nvSpPr>
        <p:spPr bwMode="auto">
          <a:xfrm>
            <a:off x="5940425" y="3443264"/>
            <a:ext cx="30956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dirty="0">
                <a:solidFill>
                  <a:srgbClr val="002060"/>
                </a:solidFill>
              </a:rPr>
              <a:t>H0</a:t>
            </a:r>
            <a:r>
              <a:rPr lang="zh-CN" altLang="en-US" sz="1600" b="1" dirty="0">
                <a:solidFill>
                  <a:srgbClr val="002060"/>
                </a:solidFill>
              </a:rPr>
              <a:t>假设：两所学校的高考数学成绩没有明显差异。</a:t>
            </a:r>
          </a:p>
          <a:p>
            <a:endParaRPr lang="en-US" altLang="zh-CN" sz="1600" b="1" dirty="0">
              <a:solidFill>
                <a:srgbClr val="002060"/>
              </a:solidFill>
            </a:endParaRPr>
          </a:p>
          <a:p>
            <a:r>
              <a:rPr lang="en-US" altLang="zh-CN" sz="1600" b="1" dirty="0">
                <a:solidFill>
                  <a:srgbClr val="002060"/>
                </a:solidFill>
              </a:rPr>
              <a:t>P=6.8e-6 &lt; 0.05</a:t>
            </a:r>
            <a:r>
              <a:rPr lang="zh-CN" altLang="en-US" sz="1600" b="1" dirty="0">
                <a:solidFill>
                  <a:srgbClr val="002060"/>
                </a:solidFill>
              </a:rPr>
              <a:t>，所以拒绝</a:t>
            </a:r>
            <a:r>
              <a:rPr lang="en-US" altLang="zh-CN" sz="1600" b="1" dirty="0">
                <a:solidFill>
                  <a:srgbClr val="002060"/>
                </a:solidFill>
              </a:rPr>
              <a:t>H0</a:t>
            </a:r>
            <a:r>
              <a:rPr lang="zh-CN" altLang="en-US" sz="1600" b="1" dirty="0">
                <a:solidFill>
                  <a:srgbClr val="002060"/>
                </a:solidFill>
              </a:rPr>
              <a:t>。</a:t>
            </a:r>
            <a:endParaRPr lang="en-US" altLang="zh-CN" sz="1600" b="1" dirty="0">
              <a:solidFill>
                <a:srgbClr val="002060"/>
              </a:solidFill>
            </a:endParaRPr>
          </a:p>
          <a:p>
            <a:r>
              <a:rPr lang="zh-CN" altLang="en-US" sz="1600" b="1" dirty="0">
                <a:solidFill>
                  <a:srgbClr val="002060"/>
                </a:solidFill>
              </a:rPr>
              <a:t>结论：两所学校的高考数学成绩有显著差异。同时甲均分为</a:t>
            </a:r>
            <a:r>
              <a:rPr lang="en-US" altLang="zh-CN" sz="1600" b="1" dirty="0">
                <a:solidFill>
                  <a:srgbClr val="002060"/>
                </a:solidFill>
              </a:rPr>
              <a:t>119.95</a:t>
            </a:r>
            <a:r>
              <a:rPr lang="zh-CN" altLang="en-US" sz="1600" b="1" dirty="0">
                <a:solidFill>
                  <a:srgbClr val="002060"/>
                </a:solidFill>
              </a:rPr>
              <a:t>，乙均分为</a:t>
            </a:r>
            <a:r>
              <a:rPr lang="en-US" altLang="zh-CN" sz="1600" b="1" dirty="0">
                <a:solidFill>
                  <a:srgbClr val="002060"/>
                </a:solidFill>
              </a:rPr>
              <a:t>132.65</a:t>
            </a:r>
            <a:r>
              <a:rPr lang="zh-CN" altLang="en-US" sz="1600" b="1" dirty="0">
                <a:solidFill>
                  <a:srgbClr val="002060"/>
                </a:solidFill>
              </a:rPr>
              <a:t>，所以乙学校的数学成绩高于甲学校的数学成绩。</a:t>
            </a:r>
            <a:endParaRPr lang="en-US" altLang="zh-CN" sz="1600" b="1" dirty="0">
              <a:solidFill>
                <a:srgbClr val="002060"/>
              </a:solidFill>
            </a:endParaRPr>
          </a:p>
          <a:p>
            <a:endParaRPr lang="zh-CN" altLang="en-US" sz="1600" b="1" dirty="0">
              <a:solidFill>
                <a:srgbClr val="002060"/>
              </a:solidFill>
            </a:endParaRPr>
          </a:p>
        </p:txBody>
      </p:sp>
    </p:spTree>
    <p:extLst>
      <p:ext uri="{BB962C8B-B14F-4D97-AF65-F5344CB8AC3E}">
        <p14:creationId xmlns:p14="http://schemas.microsoft.com/office/powerpoint/2010/main" val="12589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两配对样本</a:t>
            </a:r>
            <a:r>
              <a:rPr lang="en-US" altLang="zh-CN" smtClean="0"/>
              <a:t>T</a:t>
            </a:r>
            <a:r>
              <a:rPr lang="zh-CN" altLang="en-US" smtClean="0"/>
              <a:t>检验</a:t>
            </a:r>
          </a:p>
        </p:txBody>
      </p:sp>
      <p:sp>
        <p:nvSpPr>
          <p:cNvPr id="11267" name="内容占位符 2"/>
          <p:cNvSpPr>
            <a:spLocks noGrp="1"/>
          </p:cNvSpPr>
          <p:nvPr>
            <p:ph idx="1"/>
          </p:nvPr>
        </p:nvSpPr>
        <p:spPr>
          <a:xfrm>
            <a:off x="250825" y="1341438"/>
            <a:ext cx="8359775" cy="4535487"/>
          </a:xfrm>
        </p:spPr>
        <p:txBody>
          <a:bodyPr/>
          <a:lstStyle/>
          <a:p>
            <a:r>
              <a:rPr lang="zh-CN" altLang="en-US" smtClean="0"/>
              <a:t>两配对样本</a:t>
            </a:r>
            <a:r>
              <a:rPr lang="en-US" altLang="zh-CN" smtClean="0"/>
              <a:t>T</a:t>
            </a:r>
            <a:r>
              <a:rPr lang="zh-CN" altLang="en-US" smtClean="0"/>
              <a:t>检验是根据样本数据对样本来自的两配对总体的均值是否有显著性差异进行推断。一般用于同一研究对象（或两配对对象）分别给予两种不同处理的效果比较，以及同一研究对象（或两配对对象）处理前后的效果比较。前者推断两种效果有无差别，后者推断某种处理是否有效。</a:t>
            </a:r>
          </a:p>
          <a:p>
            <a:endParaRPr lang="zh-CN" altLang="en-US" smtClean="0"/>
          </a:p>
        </p:txBody>
      </p:sp>
    </p:spTree>
    <p:extLst>
      <p:ext uri="{BB962C8B-B14F-4D97-AF65-F5344CB8AC3E}">
        <p14:creationId xmlns:p14="http://schemas.microsoft.com/office/powerpoint/2010/main" val="17048792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两配对样本</a:t>
            </a:r>
            <a:r>
              <a:rPr lang="en-US" altLang="zh-CN" smtClean="0"/>
              <a:t>T</a:t>
            </a:r>
            <a:r>
              <a:rPr lang="zh-CN" altLang="en-US" smtClean="0"/>
              <a:t>检验</a:t>
            </a:r>
          </a:p>
        </p:txBody>
      </p:sp>
      <p:sp>
        <p:nvSpPr>
          <p:cNvPr id="12291" name="内容占位符 2"/>
          <p:cNvSpPr>
            <a:spLocks noGrp="1"/>
          </p:cNvSpPr>
          <p:nvPr>
            <p:ph idx="1"/>
          </p:nvPr>
        </p:nvSpPr>
        <p:spPr/>
        <p:txBody>
          <a:bodyPr/>
          <a:lstStyle/>
          <a:p>
            <a:r>
              <a:rPr lang="zh-CN" altLang="en-US" smtClean="0"/>
              <a:t>两配对样本</a:t>
            </a:r>
            <a:r>
              <a:rPr lang="en-US" altLang="zh-CN" smtClean="0"/>
              <a:t>T</a:t>
            </a:r>
            <a:r>
              <a:rPr lang="zh-CN" altLang="en-US" smtClean="0"/>
              <a:t>检验的前提要求如下。</a:t>
            </a:r>
          </a:p>
          <a:p>
            <a:pPr lvl="1"/>
            <a:r>
              <a:rPr lang="zh-CN" altLang="en-US" smtClean="0"/>
              <a:t>两个样本应是配对的。在应用领域中，主要的配对资料包括：具有年龄、性别、体重、病况等非处理因素相同或相似者。首先两个样本的观察数目相同，其次两样本的观察值顺序不能随意改变。</a:t>
            </a:r>
          </a:p>
          <a:p>
            <a:pPr lvl="1"/>
            <a:r>
              <a:rPr lang="zh-CN" altLang="en-US" smtClean="0"/>
              <a:t>样本来自的两个总体应服从正态分布。</a:t>
            </a:r>
          </a:p>
          <a:p>
            <a:endParaRPr lang="zh-CN" altLang="en-US" smtClean="0"/>
          </a:p>
        </p:txBody>
      </p:sp>
    </p:spTree>
    <p:extLst>
      <p:ext uri="{BB962C8B-B14F-4D97-AF65-F5344CB8AC3E}">
        <p14:creationId xmlns:p14="http://schemas.microsoft.com/office/powerpoint/2010/main" val="1197695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探索性数据分析（实例）</a:t>
            </a:r>
          </a:p>
        </p:txBody>
      </p:sp>
      <p:sp>
        <p:nvSpPr>
          <p:cNvPr id="12291" name="内容占位符 2"/>
          <p:cNvSpPr>
            <a:spLocks noGrp="1"/>
          </p:cNvSpPr>
          <p:nvPr>
            <p:ph idx="1"/>
          </p:nvPr>
        </p:nvSpPr>
        <p:spPr/>
        <p:txBody>
          <a:bodyPr/>
          <a:lstStyle/>
          <a:p>
            <a:r>
              <a:rPr lang="zh-CN" altLang="en-US" smtClean="0"/>
              <a:t>所需</a:t>
            </a:r>
            <a:r>
              <a:rPr lang="en-US" altLang="zh-CN" smtClean="0"/>
              <a:t>R</a:t>
            </a:r>
            <a:r>
              <a:rPr lang="zh-CN" altLang="en-US" smtClean="0"/>
              <a:t>语言包导入：</a:t>
            </a:r>
            <a:endParaRPr lang="en-US" altLang="zh-CN" smtClean="0"/>
          </a:p>
          <a:p>
            <a:pPr lvl="1"/>
            <a:r>
              <a:rPr lang="en-US" altLang="zh-CN" smtClean="0"/>
              <a:t>library(ggplot2)</a:t>
            </a:r>
          </a:p>
          <a:p>
            <a:pPr lvl="1"/>
            <a:r>
              <a:rPr lang="en-US" altLang="zh-CN" smtClean="0"/>
              <a:t>library(GGally)</a:t>
            </a:r>
          </a:p>
          <a:p>
            <a:pPr lvl="1"/>
            <a:r>
              <a:rPr lang="en-US" altLang="zh-CN" smtClean="0"/>
              <a:t>library(scales)</a:t>
            </a:r>
          </a:p>
          <a:p>
            <a:pPr lvl="1"/>
            <a:r>
              <a:rPr lang="en-US" altLang="zh-CN" smtClean="0"/>
              <a:t>library(memisc)</a:t>
            </a:r>
          </a:p>
          <a:p>
            <a:pPr lvl="1"/>
            <a:r>
              <a:rPr lang="en-US" altLang="zh-CN" smtClean="0"/>
              <a:t>library(gridExtra)</a:t>
            </a:r>
          </a:p>
          <a:p>
            <a:pPr lvl="1"/>
            <a:r>
              <a:rPr lang="en-US" altLang="zh-CN" smtClean="0"/>
              <a:t>library(tidyr)</a:t>
            </a:r>
          </a:p>
          <a:p>
            <a:pPr lvl="1"/>
            <a:r>
              <a:rPr lang="en-US" altLang="zh-CN" smtClean="0"/>
              <a:t>library(mice)</a:t>
            </a:r>
          </a:p>
          <a:p>
            <a:pPr lvl="1"/>
            <a:r>
              <a:rPr lang="en-US" altLang="zh-CN" smtClean="0"/>
              <a:t>library(dplyr)</a:t>
            </a:r>
          </a:p>
          <a:p>
            <a:pPr lvl="1"/>
            <a:r>
              <a:rPr lang="en-US" altLang="zh-CN" smtClean="0"/>
              <a:t>library(gridExtra)</a:t>
            </a:r>
            <a:endParaRPr lang="zh-CN" alt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两配对样本</a:t>
            </a:r>
            <a:r>
              <a:rPr lang="en-US" altLang="zh-CN" smtClean="0"/>
              <a:t>T</a:t>
            </a:r>
            <a:r>
              <a:rPr lang="zh-CN" altLang="en-US" smtClean="0"/>
              <a:t>检验</a:t>
            </a:r>
          </a:p>
        </p:txBody>
      </p:sp>
      <p:sp>
        <p:nvSpPr>
          <p:cNvPr id="3" name="内容占位符 2"/>
          <p:cNvSpPr>
            <a:spLocks noGrp="1"/>
          </p:cNvSpPr>
          <p:nvPr>
            <p:ph idx="1"/>
          </p:nvPr>
        </p:nvSpPr>
        <p:spPr>
          <a:xfrm>
            <a:off x="179388" y="1268413"/>
            <a:ext cx="8856662" cy="4608512"/>
          </a:xfrm>
        </p:spPr>
        <p:txBody>
          <a:bodyPr/>
          <a:lstStyle/>
          <a:p>
            <a:pPr>
              <a:defRPr/>
            </a:pPr>
            <a:r>
              <a:rPr lang="zh-CN" altLang="en-US" sz="2000" dirty="0" smtClean="0"/>
              <a:t>案例：为了研究一种减肥药品的效果，抽取了</a:t>
            </a:r>
            <a:r>
              <a:rPr lang="en-US" altLang="zh-CN" sz="2000" dirty="0" smtClean="0"/>
              <a:t>20</a:t>
            </a:r>
            <a:r>
              <a:rPr lang="zh-CN" altLang="en-US" sz="2000" dirty="0" smtClean="0"/>
              <a:t>名试验者进行试验，根据服用该产品一个疗程前后试验者体重的数据，试用</a:t>
            </a:r>
            <a:r>
              <a:rPr lang="zh-CN" altLang="en-US" sz="2000" dirty="0"/>
              <a:t>两配对样本</a:t>
            </a:r>
            <a:r>
              <a:rPr lang="en-US" altLang="zh-CN" sz="2000" dirty="0"/>
              <a:t>T</a:t>
            </a:r>
            <a:r>
              <a:rPr lang="zh-CN" altLang="en-US" sz="2000" dirty="0" smtClean="0"/>
              <a:t>检验方法判断该药物能否引起试验者体重的明显变化。</a:t>
            </a:r>
            <a:r>
              <a:rPr lang="en-US" altLang="zh-CN" sz="2000" dirty="0" smtClean="0"/>
              <a:t>(</a:t>
            </a:r>
            <a:r>
              <a:rPr lang="zh-CN" altLang="en-US" sz="2000" dirty="0" smtClean="0"/>
              <a:t>数据见</a:t>
            </a:r>
            <a:r>
              <a:rPr lang="en-US" altLang="zh-CN" sz="2000" dirty="0" smtClean="0"/>
              <a:t>pairedsamples1.csv)</a:t>
            </a:r>
          </a:p>
          <a:p>
            <a:pPr marL="0" indent="0">
              <a:buFont typeface="Wingdings" panose="05000000000000000000" pitchFamily="2" charset="2"/>
              <a:buNone/>
              <a:defRPr/>
            </a:pPr>
            <a:endParaRPr lang="en-US" altLang="zh-CN" sz="2000" dirty="0"/>
          </a:p>
          <a:p>
            <a:pPr marL="0" indent="0">
              <a:buFont typeface="Wingdings" panose="05000000000000000000" pitchFamily="2" charset="2"/>
              <a:buNone/>
              <a:defRPr/>
            </a:pPr>
            <a:r>
              <a:rPr lang="en-US" altLang="zh-CN" sz="2000" dirty="0" smtClean="0"/>
              <a:t>w &lt;- read.csv(“d:/tmp/pairedsamples1.csv",header=TRUE)</a:t>
            </a:r>
          </a:p>
          <a:p>
            <a:pPr marL="0" indent="0">
              <a:buFont typeface="Wingdings" panose="05000000000000000000" pitchFamily="2" charset="2"/>
              <a:buNone/>
              <a:defRPr/>
            </a:pPr>
            <a:r>
              <a:rPr lang="en-US" altLang="zh-CN" sz="2000" dirty="0" err="1" smtClean="0"/>
              <a:t>t.test</a:t>
            </a:r>
            <a:r>
              <a:rPr lang="en-US" altLang="zh-CN" sz="2000" dirty="0" smtClean="0"/>
              <a:t>(x=</a:t>
            </a:r>
            <a:r>
              <a:rPr lang="en-US" altLang="zh-CN" sz="2000" dirty="0" err="1" smtClean="0"/>
              <a:t>w$weightbefore,y</a:t>
            </a:r>
            <a:r>
              <a:rPr lang="en-US" altLang="zh-CN" sz="2000" dirty="0" smtClean="0"/>
              <a:t>=</a:t>
            </a:r>
            <a:r>
              <a:rPr lang="en-US" altLang="zh-CN" sz="2000" dirty="0" err="1" smtClean="0"/>
              <a:t>w$weightafter,paired</a:t>
            </a:r>
            <a:r>
              <a:rPr lang="en-US" altLang="zh-CN" sz="2000" dirty="0" smtClean="0"/>
              <a:t>=TRUE)</a:t>
            </a:r>
          </a:p>
          <a:p>
            <a:pPr marL="0" indent="0">
              <a:buFont typeface="Wingdings" panose="05000000000000000000" pitchFamily="2" charset="2"/>
              <a:buNone/>
              <a:defRPr/>
            </a:pPr>
            <a:endParaRPr lang="zh-CN" altLang="en-US" sz="2000" dirty="0"/>
          </a:p>
        </p:txBody>
      </p:sp>
      <p:pic>
        <p:nvPicPr>
          <p:cNvPr id="1331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563" y="3860800"/>
            <a:ext cx="63595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3"/>
          <p:cNvSpPr txBox="1">
            <a:spLocks noChangeArrowheads="1"/>
          </p:cNvSpPr>
          <p:nvPr/>
        </p:nvSpPr>
        <p:spPr bwMode="auto">
          <a:xfrm>
            <a:off x="6600825" y="4552950"/>
            <a:ext cx="23764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solidFill>
                  <a:srgbClr val="002060"/>
                </a:solidFill>
              </a:rPr>
              <a:t>H0</a:t>
            </a:r>
            <a:r>
              <a:rPr lang="zh-CN" altLang="en-US" sz="1600" b="1">
                <a:solidFill>
                  <a:srgbClr val="002060"/>
                </a:solidFill>
              </a:rPr>
              <a:t>假设：服药前后实验者体重没有明显差异。</a:t>
            </a:r>
          </a:p>
          <a:p>
            <a:endParaRPr lang="en-US" altLang="zh-CN" sz="1600" b="1">
              <a:solidFill>
                <a:srgbClr val="002060"/>
              </a:solidFill>
            </a:endParaRPr>
          </a:p>
          <a:p>
            <a:r>
              <a:rPr lang="en-US" altLang="zh-CN" sz="1600" b="1">
                <a:solidFill>
                  <a:srgbClr val="002060"/>
                </a:solidFill>
              </a:rPr>
              <a:t>P=0.4525 &gt; 0.05</a:t>
            </a:r>
            <a:r>
              <a:rPr lang="zh-CN" altLang="en-US" sz="1600" b="1">
                <a:solidFill>
                  <a:srgbClr val="002060"/>
                </a:solidFill>
              </a:rPr>
              <a:t>，所以接收</a:t>
            </a:r>
            <a:r>
              <a:rPr lang="en-US" altLang="zh-CN" sz="1600" b="1">
                <a:solidFill>
                  <a:srgbClr val="002060"/>
                </a:solidFill>
              </a:rPr>
              <a:t>H0</a:t>
            </a:r>
            <a:r>
              <a:rPr lang="zh-CN" altLang="en-US" sz="1600" b="1">
                <a:solidFill>
                  <a:srgbClr val="002060"/>
                </a:solidFill>
              </a:rPr>
              <a:t>。</a:t>
            </a:r>
            <a:endParaRPr lang="en-US" altLang="zh-CN" sz="1600" b="1">
              <a:solidFill>
                <a:srgbClr val="002060"/>
              </a:solidFill>
            </a:endParaRPr>
          </a:p>
        </p:txBody>
      </p:sp>
    </p:spTree>
    <p:extLst>
      <p:ext uri="{BB962C8B-B14F-4D97-AF65-F5344CB8AC3E}">
        <p14:creationId xmlns:p14="http://schemas.microsoft.com/office/powerpoint/2010/main" val="35438394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两配对样本</a:t>
            </a:r>
            <a:r>
              <a:rPr lang="en-US" altLang="zh-CN" smtClean="0"/>
              <a:t>T</a:t>
            </a:r>
            <a:r>
              <a:rPr lang="zh-CN" altLang="en-US" smtClean="0"/>
              <a:t>检验</a:t>
            </a:r>
          </a:p>
        </p:txBody>
      </p:sp>
      <p:sp>
        <p:nvSpPr>
          <p:cNvPr id="3" name="内容占位符 2"/>
          <p:cNvSpPr>
            <a:spLocks noGrp="1"/>
          </p:cNvSpPr>
          <p:nvPr>
            <p:ph idx="1"/>
          </p:nvPr>
        </p:nvSpPr>
        <p:spPr>
          <a:xfrm>
            <a:off x="179388" y="1341438"/>
            <a:ext cx="8713787" cy="4535487"/>
          </a:xfrm>
        </p:spPr>
        <p:txBody>
          <a:bodyPr/>
          <a:lstStyle/>
          <a:p>
            <a:pPr>
              <a:defRPr/>
            </a:pPr>
            <a:r>
              <a:rPr lang="zh-CN" altLang="en-US" sz="2000" dirty="0" smtClean="0"/>
              <a:t>案例</a:t>
            </a:r>
            <a:r>
              <a:rPr lang="en-US" altLang="zh-CN" sz="2000" dirty="0" smtClean="0"/>
              <a:t>2</a:t>
            </a:r>
            <a:r>
              <a:rPr lang="zh-CN" altLang="en-US" sz="2000" dirty="0" smtClean="0"/>
              <a:t>：某医院用放射免疫法测定血浆可的松水平，了解健康人血浆可的松水平的时间变化规律。现具有</a:t>
            </a:r>
            <a:r>
              <a:rPr lang="en-US" altLang="zh-CN" sz="2000" dirty="0" smtClean="0"/>
              <a:t>14</a:t>
            </a:r>
            <a:r>
              <a:rPr lang="zh-CN" altLang="en-US" sz="2000" dirty="0" smtClean="0"/>
              <a:t>名健康志愿者某日</a:t>
            </a:r>
            <a:r>
              <a:rPr lang="en-US" altLang="zh-CN" sz="2000" dirty="0" smtClean="0"/>
              <a:t>16:00</a:t>
            </a:r>
            <a:r>
              <a:rPr lang="zh-CN" altLang="en-US" sz="2000" dirty="0" smtClean="0"/>
              <a:t>和</a:t>
            </a:r>
            <a:r>
              <a:rPr lang="en-US" altLang="zh-CN" sz="2000" dirty="0" smtClean="0"/>
              <a:t>20:00</a:t>
            </a:r>
            <a:r>
              <a:rPr lang="zh-CN" altLang="en-US" sz="2000" dirty="0" smtClean="0"/>
              <a:t>两个时刻外周静脉血的血浆可的松浓度。判断血浆可的松浓度水平在这两个时刻点之间是否不同？</a:t>
            </a:r>
            <a:r>
              <a:rPr lang="en-US" altLang="zh-CN" sz="2000" dirty="0" smtClean="0"/>
              <a:t> (</a:t>
            </a:r>
            <a:r>
              <a:rPr lang="zh-CN" altLang="en-US" sz="2000" dirty="0" smtClean="0"/>
              <a:t>数据见</a:t>
            </a:r>
            <a:r>
              <a:rPr lang="en-US" altLang="zh-CN" sz="2000" dirty="0" smtClean="0"/>
              <a:t>pairedsamples2.csv)</a:t>
            </a:r>
          </a:p>
          <a:p>
            <a:pPr>
              <a:defRPr/>
            </a:pPr>
            <a:endParaRPr lang="en-US" altLang="zh-CN" sz="2000" dirty="0"/>
          </a:p>
          <a:p>
            <a:pPr marL="0" indent="0">
              <a:buNone/>
              <a:defRPr/>
            </a:pPr>
            <a:r>
              <a:rPr lang="en-US" altLang="zh-CN" sz="2000" dirty="0" err="1" smtClean="0"/>
              <a:t>kds</a:t>
            </a:r>
            <a:r>
              <a:rPr lang="en-US" altLang="zh-CN" sz="2000" dirty="0" smtClean="0"/>
              <a:t> &lt;- read.csv(</a:t>
            </a:r>
            <a:r>
              <a:rPr lang="en-US" altLang="zh-CN" sz="2000" dirty="0"/>
              <a:t>"</a:t>
            </a:r>
            <a:r>
              <a:rPr lang="en-US" altLang="zh-CN" sz="2000" dirty="0" smtClean="0"/>
              <a:t>d:/tmp/pairedsamples2.csv",header=TRUE)</a:t>
            </a:r>
          </a:p>
          <a:p>
            <a:pPr marL="0" indent="0">
              <a:buFont typeface="Wingdings" panose="05000000000000000000" pitchFamily="2" charset="2"/>
              <a:buNone/>
              <a:defRPr/>
            </a:pPr>
            <a:r>
              <a:rPr lang="en-US" altLang="zh-CN" sz="2000" dirty="0" err="1" smtClean="0"/>
              <a:t>t.test</a:t>
            </a:r>
            <a:r>
              <a:rPr lang="en-US" altLang="zh-CN" sz="2000" dirty="0" smtClean="0"/>
              <a:t>(x=kds$time_16,y=kds$time_20,paired=TRUE)</a:t>
            </a:r>
          </a:p>
          <a:p>
            <a:pPr marL="0" indent="0">
              <a:buFont typeface="Wingdings" panose="05000000000000000000" pitchFamily="2" charset="2"/>
              <a:buNone/>
              <a:defRPr/>
            </a:pPr>
            <a:endParaRPr lang="zh-CN" altLang="en-US" sz="2000" dirty="0"/>
          </a:p>
        </p:txBody>
      </p:sp>
      <p:pic>
        <p:nvPicPr>
          <p:cNvPr id="143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860800"/>
            <a:ext cx="65500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3"/>
          <p:cNvSpPr txBox="1">
            <a:spLocks noChangeArrowheads="1"/>
          </p:cNvSpPr>
          <p:nvPr/>
        </p:nvSpPr>
        <p:spPr bwMode="auto">
          <a:xfrm>
            <a:off x="6623050" y="3856038"/>
            <a:ext cx="2376488"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solidFill>
                  <a:srgbClr val="002060"/>
                </a:solidFill>
              </a:rPr>
              <a:t>H0</a:t>
            </a:r>
            <a:r>
              <a:rPr lang="zh-CN" altLang="en-US" sz="1600" b="1">
                <a:solidFill>
                  <a:srgbClr val="002060"/>
                </a:solidFill>
              </a:rPr>
              <a:t>假设：血浆可的松浓度水平在这两个时刻点没有明显差异。</a:t>
            </a:r>
          </a:p>
          <a:p>
            <a:endParaRPr lang="en-US" altLang="zh-CN" sz="1600" b="1">
              <a:solidFill>
                <a:srgbClr val="002060"/>
              </a:solidFill>
            </a:endParaRPr>
          </a:p>
          <a:p>
            <a:r>
              <a:rPr lang="en-US" altLang="zh-CN" sz="1600" b="1">
                <a:solidFill>
                  <a:srgbClr val="002060"/>
                </a:solidFill>
              </a:rPr>
              <a:t>P=0.0029 &lt; 0.05</a:t>
            </a:r>
            <a:r>
              <a:rPr lang="zh-CN" altLang="en-US" sz="1600" b="1">
                <a:solidFill>
                  <a:srgbClr val="002060"/>
                </a:solidFill>
              </a:rPr>
              <a:t>，所以拒绝</a:t>
            </a:r>
            <a:r>
              <a:rPr lang="en-US" altLang="zh-CN" sz="1600" b="1">
                <a:solidFill>
                  <a:srgbClr val="002060"/>
                </a:solidFill>
              </a:rPr>
              <a:t>H0</a:t>
            </a:r>
            <a:r>
              <a:rPr lang="zh-CN" altLang="en-US" sz="1600" b="1">
                <a:solidFill>
                  <a:srgbClr val="002060"/>
                </a:solidFill>
              </a:rPr>
              <a:t>。</a:t>
            </a:r>
            <a:endParaRPr lang="en-US" altLang="zh-CN" sz="1600" b="1">
              <a:solidFill>
                <a:srgbClr val="002060"/>
              </a:solidFill>
            </a:endParaRPr>
          </a:p>
          <a:p>
            <a:endParaRPr lang="en-US" altLang="zh-CN" sz="1600" b="1">
              <a:solidFill>
                <a:srgbClr val="002060"/>
              </a:solidFill>
            </a:endParaRPr>
          </a:p>
          <a:p>
            <a:r>
              <a:rPr lang="zh-CN" altLang="en-US" sz="1600" b="1">
                <a:solidFill>
                  <a:srgbClr val="002060"/>
                </a:solidFill>
              </a:rPr>
              <a:t>结论：血浆可的松浓度水平在这两个时刻点差异显著，并且</a:t>
            </a:r>
            <a:r>
              <a:rPr lang="en-US" altLang="zh-CN" sz="1600" b="1">
                <a:solidFill>
                  <a:srgbClr val="002060"/>
                </a:solidFill>
              </a:rPr>
              <a:t>16:00</a:t>
            </a:r>
            <a:r>
              <a:rPr lang="zh-CN" altLang="en-US" sz="1600" b="1">
                <a:solidFill>
                  <a:srgbClr val="002060"/>
                </a:solidFill>
              </a:rPr>
              <a:t>时明显高一些。</a:t>
            </a:r>
            <a:endParaRPr lang="en-US" altLang="zh-CN" sz="1600" b="1">
              <a:solidFill>
                <a:srgbClr val="002060"/>
              </a:solidFill>
            </a:endParaRPr>
          </a:p>
        </p:txBody>
      </p:sp>
    </p:spTree>
    <p:extLst>
      <p:ext uri="{BB962C8B-B14F-4D97-AF65-F5344CB8AC3E}">
        <p14:creationId xmlns:p14="http://schemas.microsoft.com/office/powerpoint/2010/main" val="123372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340"/>
                                        </p:tgtEl>
                                        <p:attrNameLst>
                                          <p:attrName>style.visibility</p:attrName>
                                        </p:attrNameLst>
                                      </p:cBhvr>
                                      <p:to>
                                        <p:strVal val="visible"/>
                                      </p:to>
                                    </p:set>
                                    <p:anim calcmode="lin" valueType="num">
                                      <p:cBhvr additive="base">
                                        <p:cTn id="17" dur="500" fill="hold"/>
                                        <p:tgtEl>
                                          <p:spTgt spid="14340"/>
                                        </p:tgtEl>
                                        <p:attrNameLst>
                                          <p:attrName>ppt_x</p:attrName>
                                        </p:attrNameLst>
                                      </p:cBhvr>
                                      <p:tavLst>
                                        <p:tav tm="0">
                                          <p:val>
                                            <p:strVal val="#ppt_x"/>
                                          </p:val>
                                        </p:tav>
                                        <p:tav tm="100000">
                                          <p:val>
                                            <p:strVal val="#ppt_x"/>
                                          </p:val>
                                        </p:tav>
                                      </p:tavLst>
                                    </p:anim>
                                    <p:anim calcmode="lin" valueType="num">
                                      <p:cBhvr additive="base">
                                        <p:cTn id="18" dur="500" fill="hold"/>
                                        <p:tgtEl>
                                          <p:spTgt spid="143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341"/>
                                        </p:tgtEl>
                                        <p:attrNameLst>
                                          <p:attrName>style.visibility</p:attrName>
                                        </p:attrNameLst>
                                      </p:cBhvr>
                                      <p:to>
                                        <p:strVal val="visible"/>
                                      </p:to>
                                    </p:set>
                                    <p:anim calcmode="lin" valueType="num">
                                      <p:cBhvr additive="base">
                                        <p:cTn id="21" dur="500" fill="hold"/>
                                        <p:tgtEl>
                                          <p:spTgt spid="14341"/>
                                        </p:tgtEl>
                                        <p:attrNameLst>
                                          <p:attrName>ppt_x</p:attrName>
                                        </p:attrNameLst>
                                      </p:cBhvr>
                                      <p:tavLst>
                                        <p:tav tm="0">
                                          <p:val>
                                            <p:strVal val="#ppt_x"/>
                                          </p:val>
                                        </p:tav>
                                        <p:tav tm="100000">
                                          <p:val>
                                            <p:strVal val="#ppt_x"/>
                                          </p:val>
                                        </p:tav>
                                      </p:tavLst>
                                    </p:anim>
                                    <p:anim calcmode="lin" valueType="num">
                                      <p:cBhvr additive="base">
                                        <p:cTn id="22"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非参数假设检验</a:t>
            </a:r>
          </a:p>
        </p:txBody>
      </p:sp>
      <p:sp>
        <p:nvSpPr>
          <p:cNvPr id="15363" name="内容占位符 2"/>
          <p:cNvSpPr>
            <a:spLocks noGrp="1"/>
          </p:cNvSpPr>
          <p:nvPr>
            <p:ph idx="1"/>
          </p:nvPr>
        </p:nvSpPr>
        <p:spPr>
          <a:xfrm>
            <a:off x="107950" y="1268413"/>
            <a:ext cx="8502650" cy="4608512"/>
          </a:xfrm>
        </p:spPr>
        <p:txBody>
          <a:bodyPr/>
          <a:lstStyle/>
          <a:p>
            <a:r>
              <a:rPr lang="zh-CN" altLang="en-US" sz="2400" smtClean="0"/>
              <a:t>当遇到一些总体分布不能用有限个实参数来描述或不考虑被研究的对象为何种分布，以及无法合理假设总体分布形式的情形，这时我们就需要放弃对总体分布参数的依赖，去寻求更多的来自样本的信息，基于这种思路的统计检验方法被称为非参数检验。</a:t>
            </a:r>
            <a:endParaRPr lang="en-US" altLang="zh-CN" sz="2400" smtClean="0"/>
          </a:p>
          <a:p>
            <a:endParaRPr lang="en-US" altLang="zh-CN" sz="2400" smtClean="0"/>
          </a:p>
          <a:p>
            <a:r>
              <a:rPr lang="zh-CN" altLang="en-US" sz="2400" smtClean="0"/>
              <a:t>非参数假设检验需要处理的问题：</a:t>
            </a:r>
          </a:p>
          <a:p>
            <a:pPr lvl="1"/>
            <a:r>
              <a:rPr lang="zh-CN" altLang="en-US" sz="2000" smtClean="0"/>
              <a:t>猜出总体的分布</a:t>
            </a:r>
            <a:r>
              <a:rPr lang="en-US" altLang="zh-CN" sz="2000" smtClean="0"/>
              <a:t>(</a:t>
            </a:r>
            <a:r>
              <a:rPr lang="zh-CN" altLang="en-US" sz="2000" smtClean="0"/>
              <a:t>假设</a:t>
            </a:r>
            <a:r>
              <a:rPr lang="en-US" altLang="zh-CN" sz="2000" smtClean="0"/>
              <a:t>),</a:t>
            </a:r>
            <a:r>
              <a:rPr lang="zh-CN" altLang="en-US" sz="2000" smtClean="0"/>
              <a:t>用另一组样本检验</a:t>
            </a:r>
            <a:endParaRPr lang="en-US" altLang="zh-CN" sz="2000" smtClean="0"/>
          </a:p>
          <a:p>
            <a:pPr lvl="1"/>
            <a:r>
              <a:rPr lang="zh-CN" altLang="en-US" sz="2000" smtClean="0"/>
              <a:t>两个总体的分布未知</a:t>
            </a:r>
            <a:r>
              <a:rPr lang="en-US" altLang="zh-CN" sz="2000" smtClean="0"/>
              <a:t>,</a:t>
            </a:r>
            <a:r>
              <a:rPr lang="zh-CN" altLang="en-US" sz="2000" smtClean="0"/>
              <a:t>它们是否相同</a:t>
            </a:r>
          </a:p>
        </p:txBody>
      </p:sp>
    </p:spTree>
    <p:extLst>
      <p:ext uri="{BB962C8B-B14F-4D97-AF65-F5344CB8AC3E}">
        <p14:creationId xmlns:p14="http://schemas.microsoft.com/office/powerpoint/2010/main" val="32217271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非参数假设检验</a:t>
            </a:r>
          </a:p>
        </p:txBody>
      </p:sp>
      <p:sp>
        <p:nvSpPr>
          <p:cNvPr id="16387" name="Text Box 2"/>
          <p:cNvSpPr txBox="1">
            <a:spLocks noChangeArrowheads="1"/>
          </p:cNvSpPr>
          <p:nvPr/>
        </p:nvSpPr>
        <p:spPr bwMode="auto">
          <a:xfrm>
            <a:off x="4284663" y="4305300"/>
            <a:ext cx="4248150"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BatangChe" pitchFamily="49" charset="-127"/>
              </a:rPr>
              <a:t>配对样本非参数检验</a:t>
            </a:r>
          </a:p>
        </p:txBody>
      </p:sp>
      <p:sp>
        <p:nvSpPr>
          <p:cNvPr id="16388" name="Rectangle 3"/>
          <p:cNvSpPr txBox="1">
            <a:spLocks noRot="1" noChangeArrowheads="1"/>
          </p:cNvSpPr>
          <p:nvPr/>
        </p:nvSpPr>
        <p:spPr bwMode="auto">
          <a:xfrm>
            <a:off x="76200" y="2636838"/>
            <a:ext cx="2286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70000"/>
              <a:buFont typeface="Wingdings" panose="05000000000000000000" pitchFamily="2" charset="2"/>
              <a:buChar char="n"/>
              <a:defRPr sz="2800">
                <a:solidFill>
                  <a:schemeClr val="tx1"/>
                </a:solidFill>
                <a:latin typeface="Arial" panose="020B0604020202020204" pitchFamily="34" charset="0"/>
                <a:ea typeface="楷体" panose="02010609060101010101" pitchFamily="49" charset="-122"/>
              </a:defRPr>
            </a:lvl1pPr>
            <a:lvl2pPr marL="889000" indent="-439738">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ea typeface="楷体" panose="02010609060101010101" pitchFamily="49" charset="-122"/>
              </a:defRPr>
            </a:lvl2pPr>
            <a:lvl3pPr marL="1293813" indent="-403225">
              <a:spcBef>
                <a:spcPct val="20000"/>
              </a:spcBef>
              <a:buClr>
                <a:schemeClr val="accent1"/>
              </a:buClr>
              <a:buSzPct val="70000"/>
              <a:buFont typeface="Wingdings" panose="05000000000000000000" pitchFamily="2" charset="2"/>
              <a:buChar char="n"/>
              <a:defRPr sz="2000">
                <a:solidFill>
                  <a:schemeClr val="tx1"/>
                </a:solidFill>
                <a:latin typeface="Arial" panose="020B0604020202020204" pitchFamily="34" charset="0"/>
                <a:ea typeface="楷体" panose="02010609060101010101" pitchFamily="49" charset="-122"/>
              </a:defRPr>
            </a:lvl3pPr>
            <a:lvl4pPr marL="1681163" indent="-385763">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楷体" panose="02010609060101010101" pitchFamily="49" charset="-122"/>
              </a:defRPr>
            </a:lvl4pPr>
            <a:lvl5pPr marL="2070100" indent="-387350">
              <a:spcBef>
                <a:spcPct val="20000"/>
              </a:spcBef>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5pPr>
            <a:lvl6pPr marL="25273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6pPr>
            <a:lvl7pPr marL="29845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7pPr>
            <a:lvl8pPr marL="34417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8pPr>
            <a:lvl9pPr marL="3898900" indent="-38735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Arial" panose="020B0604020202020204" pitchFamily="34" charset="0"/>
                <a:ea typeface="楷体" panose="02010609060101010101" pitchFamily="49" charset="-122"/>
              </a:defRPr>
            </a:lvl9pPr>
          </a:lstStyle>
          <a:p>
            <a:pPr eaLnBrk="1" hangingPunct="1">
              <a:spcBef>
                <a:spcPct val="0"/>
              </a:spcBef>
              <a:buClrTx/>
              <a:buSzTx/>
              <a:buFontTx/>
              <a:buNone/>
            </a:pPr>
            <a:r>
              <a:rPr lang="zh-CN" altLang="en-US" sz="3200">
                <a:ea typeface="宋体" panose="02010600030101010101" pitchFamily="2" charset="-122"/>
              </a:rPr>
              <a:t>非参数检验</a:t>
            </a:r>
          </a:p>
        </p:txBody>
      </p:sp>
      <p:sp>
        <p:nvSpPr>
          <p:cNvPr id="16389" name="AutoShape 5"/>
          <p:cNvSpPr>
            <a:spLocks/>
          </p:cNvSpPr>
          <p:nvPr/>
        </p:nvSpPr>
        <p:spPr bwMode="auto">
          <a:xfrm>
            <a:off x="2339975" y="1801813"/>
            <a:ext cx="71438" cy="2592387"/>
          </a:xfrm>
          <a:prstGeom prst="leftBrace">
            <a:avLst>
              <a:gd name="adj1" fmla="val 30240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800"/>
          </a:p>
        </p:txBody>
      </p:sp>
      <p:sp>
        <p:nvSpPr>
          <p:cNvPr id="16390" name="Text Box 6">
            <a:hlinkClick r:id="rId2" action="ppaction://hlinksldjump"/>
          </p:cNvPr>
          <p:cNvSpPr txBox="1">
            <a:spLocks noChangeArrowheads="1"/>
          </p:cNvSpPr>
          <p:nvPr/>
        </p:nvSpPr>
        <p:spPr bwMode="auto">
          <a:xfrm>
            <a:off x="2425700" y="1579563"/>
            <a:ext cx="6467475"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BatangChe" pitchFamily="49" charset="-127"/>
              </a:rPr>
              <a:t>一个总体：单样本总体分布的检验</a:t>
            </a:r>
          </a:p>
        </p:txBody>
      </p:sp>
      <p:sp>
        <p:nvSpPr>
          <p:cNvPr id="16391" name="Text Box 7"/>
          <p:cNvSpPr txBox="1">
            <a:spLocks noChangeArrowheads="1"/>
          </p:cNvSpPr>
          <p:nvPr/>
        </p:nvSpPr>
        <p:spPr bwMode="auto">
          <a:xfrm>
            <a:off x="2425700" y="2660650"/>
            <a:ext cx="3816350"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BatangChe" pitchFamily="49" charset="-127"/>
              </a:rPr>
              <a:t>两个总体</a:t>
            </a:r>
          </a:p>
        </p:txBody>
      </p:sp>
      <p:sp>
        <p:nvSpPr>
          <p:cNvPr id="16392" name="Text Box 8"/>
          <p:cNvSpPr txBox="1">
            <a:spLocks noChangeArrowheads="1"/>
          </p:cNvSpPr>
          <p:nvPr/>
        </p:nvSpPr>
        <p:spPr bwMode="auto">
          <a:xfrm>
            <a:off x="2425700" y="4017963"/>
            <a:ext cx="3816350"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BatangChe" pitchFamily="49" charset="-127"/>
              </a:rPr>
              <a:t>多个总体</a:t>
            </a:r>
          </a:p>
        </p:txBody>
      </p:sp>
      <p:sp>
        <p:nvSpPr>
          <p:cNvPr id="16393" name="AutoShape 9"/>
          <p:cNvSpPr>
            <a:spLocks/>
          </p:cNvSpPr>
          <p:nvPr/>
        </p:nvSpPr>
        <p:spPr bwMode="auto">
          <a:xfrm>
            <a:off x="4184650" y="3889375"/>
            <a:ext cx="144463" cy="792163"/>
          </a:xfrm>
          <a:prstGeom prst="leftBrace">
            <a:avLst>
              <a:gd name="adj1" fmla="val 4569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800"/>
          </a:p>
        </p:txBody>
      </p:sp>
      <p:sp>
        <p:nvSpPr>
          <p:cNvPr id="16394" name="AutoShape 10"/>
          <p:cNvSpPr>
            <a:spLocks/>
          </p:cNvSpPr>
          <p:nvPr/>
        </p:nvSpPr>
        <p:spPr bwMode="auto">
          <a:xfrm>
            <a:off x="4213225" y="2449513"/>
            <a:ext cx="71438" cy="931862"/>
          </a:xfrm>
          <a:prstGeom prst="leftBrace">
            <a:avLst>
              <a:gd name="adj1" fmla="val 10870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800"/>
          </a:p>
        </p:txBody>
      </p:sp>
      <p:sp>
        <p:nvSpPr>
          <p:cNvPr id="16395" name="Text Box 11"/>
          <p:cNvSpPr txBox="1">
            <a:spLocks noChangeArrowheads="1"/>
          </p:cNvSpPr>
          <p:nvPr/>
        </p:nvSpPr>
        <p:spPr bwMode="auto">
          <a:xfrm>
            <a:off x="4283075" y="2214563"/>
            <a:ext cx="4248150"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BatangChe" pitchFamily="49" charset="-127"/>
              </a:rPr>
              <a:t>独立样本非参数检验</a:t>
            </a:r>
          </a:p>
        </p:txBody>
      </p:sp>
      <p:sp>
        <p:nvSpPr>
          <p:cNvPr id="16396" name="Text Box 12"/>
          <p:cNvSpPr txBox="1">
            <a:spLocks noChangeArrowheads="1"/>
          </p:cNvSpPr>
          <p:nvPr/>
        </p:nvSpPr>
        <p:spPr bwMode="auto">
          <a:xfrm>
            <a:off x="4283075" y="2974975"/>
            <a:ext cx="4248150"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BatangChe" pitchFamily="49" charset="-127"/>
              </a:rPr>
              <a:t>配对样本非参数检验</a:t>
            </a:r>
          </a:p>
        </p:txBody>
      </p:sp>
      <p:sp>
        <p:nvSpPr>
          <p:cNvPr id="16397" name="Text Box 13"/>
          <p:cNvSpPr txBox="1">
            <a:spLocks noChangeArrowheads="1"/>
          </p:cNvSpPr>
          <p:nvPr/>
        </p:nvSpPr>
        <p:spPr bwMode="auto">
          <a:xfrm>
            <a:off x="4284663" y="3657600"/>
            <a:ext cx="4248150"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BatangChe" pitchFamily="49" charset="-127"/>
              </a:rPr>
              <a:t>独立样本非参数检验</a:t>
            </a:r>
          </a:p>
        </p:txBody>
      </p:sp>
    </p:spTree>
    <p:extLst>
      <p:ext uri="{BB962C8B-B14F-4D97-AF65-F5344CB8AC3E}">
        <p14:creationId xmlns:p14="http://schemas.microsoft.com/office/powerpoint/2010/main" val="6945638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两独立样本非参数检验</a:t>
            </a:r>
          </a:p>
        </p:txBody>
      </p:sp>
      <p:sp>
        <p:nvSpPr>
          <p:cNvPr id="17411" name="内容占位符 2"/>
          <p:cNvSpPr>
            <a:spLocks noGrp="1"/>
          </p:cNvSpPr>
          <p:nvPr>
            <p:ph idx="1"/>
          </p:nvPr>
        </p:nvSpPr>
        <p:spPr/>
        <p:txBody>
          <a:bodyPr/>
          <a:lstStyle/>
          <a:p>
            <a:r>
              <a:rPr lang="zh-CN" altLang="en-US" smtClean="0"/>
              <a:t>独立样本非参数检验可以判断两个独立的样本是否来自相同分布的总体。这种检验过程是通过分析两个独立样本的均数、中位数、离散趋势、偏度等描述性统计量之间的差异来实现的。</a:t>
            </a:r>
          </a:p>
        </p:txBody>
      </p:sp>
    </p:spTree>
    <p:extLst>
      <p:ext uri="{BB962C8B-B14F-4D97-AF65-F5344CB8AC3E}">
        <p14:creationId xmlns:p14="http://schemas.microsoft.com/office/powerpoint/2010/main" val="30606933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两独立样本非参数检验</a:t>
            </a:r>
          </a:p>
        </p:txBody>
      </p:sp>
      <p:sp>
        <p:nvSpPr>
          <p:cNvPr id="18435" name="内容占位符 2"/>
          <p:cNvSpPr>
            <a:spLocks noGrp="1"/>
          </p:cNvSpPr>
          <p:nvPr>
            <p:ph idx="1"/>
          </p:nvPr>
        </p:nvSpPr>
        <p:spPr>
          <a:xfrm>
            <a:off x="323850" y="1268413"/>
            <a:ext cx="5040313" cy="4105275"/>
          </a:xfrm>
        </p:spPr>
        <p:txBody>
          <a:bodyPr/>
          <a:lstStyle/>
          <a:p>
            <a:r>
              <a:rPr lang="zh-CN" altLang="en-US" smtClean="0"/>
              <a:t>案例：根据某省东北部和西北部主要年份的年降雨量，试用独立样本非参数检验方法判断两个地区的年降雨量是否存在显著差异。</a:t>
            </a:r>
            <a:r>
              <a:rPr lang="en-US" altLang="zh-CN" smtClean="0"/>
              <a:t>(</a:t>
            </a:r>
            <a:r>
              <a:rPr lang="zh-CN" altLang="en-US" smtClean="0"/>
              <a:t>数据见</a:t>
            </a:r>
            <a:r>
              <a:rPr lang="en-US" altLang="zh-CN" smtClean="0"/>
              <a:t>twoindepunpara.csv)</a:t>
            </a:r>
            <a:endParaRPr lang="zh-CN" altLang="en-US" smtClean="0"/>
          </a:p>
        </p:txBody>
      </p:sp>
      <p:pic>
        <p:nvPicPr>
          <p:cNvPr id="1843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412875"/>
            <a:ext cx="208915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47300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3"/>
          <p:cNvSpPr>
            <a:spLocks noGrp="1"/>
          </p:cNvSpPr>
          <p:nvPr>
            <p:ph type="title"/>
          </p:nvPr>
        </p:nvSpPr>
        <p:spPr/>
        <p:txBody>
          <a:bodyPr/>
          <a:lstStyle/>
          <a:p>
            <a:r>
              <a:rPr lang="zh-CN" altLang="en-US" smtClean="0"/>
              <a:t>两独立样本非参数检验</a:t>
            </a:r>
          </a:p>
        </p:txBody>
      </p:sp>
      <p:sp>
        <p:nvSpPr>
          <p:cNvPr id="19459" name="内容占位符 4"/>
          <p:cNvSpPr>
            <a:spLocks noGrp="1"/>
          </p:cNvSpPr>
          <p:nvPr>
            <p:ph idx="1"/>
          </p:nvPr>
        </p:nvSpPr>
        <p:spPr>
          <a:xfrm>
            <a:off x="179388" y="1268413"/>
            <a:ext cx="8431212" cy="4608512"/>
          </a:xfrm>
        </p:spPr>
        <p:txBody>
          <a:bodyPr/>
          <a:lstStyle/>
          <a:p>
            <a:pPr>
              <a:defRPr/>
            </a:pPr>
            <a:r>
              <a:rPr lang="en-US" altLang="zh-CN" sz="2400" dirty="0" smtClean="0"/>
              <a:t>R</a:t>
            </a:r>
            <a:r>
              <a:rPr lang="zh-CN" altLang="en-US" sz="2400" dirty="0" smtClean="0"/>
              <a:t>语言</a:t>
            </a:r>
            <a:r>
              <a:rPr lang="en-US" altLang="zh-CN" sz="2400" dirty="0" smtClean="0"/>
              <a:t>Wilcoxon</a:t>
            </a:r>
            <a:r>
              <a:rPr lang="zh-CN" altLang="en-US" sz="2400" dirty="0" smtClean="0"/>
              <a:t>秩和检验法</a:t>
            </a:r>
            <a:r>
              <a:rPr lang="zh-CN" altLang="en-US" sz="2400" dirty="0"/>
              <a:t>和</a:t>
            </a:r>
            <a:r>
              <a:rPr lang="en-US" altLang="zh-CN" sz="2400" dirty="0"/>
              <a:t>Mann-Whitney U</a:t>
            </a:r>
            <a:r>
              <a:rPr lang="zh-CN" altLang="en-US" sz="2400" dirty="0"/>
              <a:t>检验</a:t>
            </a:r>
            <a:endParaRPr lang="en-US" altLang="zh-CN" sz="2400" dirty="0" smtClean="0"/>
          </a:p>
          <a:p>
            <a:pPr>
              <a:defRPr/>
            </a:pPr>
            <a:endParaRPr lang="en-US" altLang="zh-CN" sz="2400" dirty="0"/>
          </a:p>
          <a:p>
            <a:pPr marL="0" indent="0">
              <a:buFont typeface="Wingdings" panose="05000000000000000000" pitchFamily="2" charset="2"/>
              <a:buNone/>
              <a:defRPr/>
            </a:pPr>
            <a:r>
              <a:rPr lang="en-US" altLang="zh-CN" sz="2000" dirty="0" smtClean="0"/>
              <a:t>w &lt;- read.csv("d:/tmp/twoindepunpara.csv",header=TRUE)</a:t>
            </a:r>
          </a:p>
          <a:p>
            <a:pPr marL="0" indent="0">
              <a:buFont typeface="Wingdings" panose="05000000000000000000" pitchFamily="2" charset="2"/>
              <a:buNone/>
              <a:defRPr/>
            </a:pPr>
            <a:r>
              <a:rPr lang="en-US" altLang="zh-CN" sz="2000" dirty="0" smtClean="0"/>
              <a:t>x=</a:t>
            </a:r>
            <a:r>
              <a:rPr lang="en-US" altLang="zh-CN" sz="2000" dirty="0" err="1" smtClean="0"/>
              <a:t>w$rain</a:t>
            </a:r>
            <a:r>
              <a:rPr lang="en-US" altLang="zh-CN" sz="2000" dirty="0" smtClean="0"/>
              <a:t>[</a:t>
            </a:r>
            <a:r>
              <a:rPr lang="en-US" altLang="zh-CN" sz="2000" dirty="0" err="1" smtClean="0"/>
              <a:t>w$zone</a:t>
            </a:r>
            <a:r>
              <a:rPr lang="en-US" altLang="zh-CN" sz="2000" dirty="0" smtClean="0"/>
              <a:t>==1]</a:t>
            </a:r>
          </a:p>
          <a:p>
            <a:pPr marL="0" indent="0">
              <a:buFont typeface="Wingdings" panose="05000000000000000000" pitchFamily="2" charset="2"/>
              <a:buNone/>
              <a:defRPr/>
            </a:pPr>
            <a:r>
              <a:rPr lang="en-US" altLang="zh-CN" sz="2000" dirty="0" smtClean="0"/>
              <a:t>y=</a:t>
            </a:r>
            <a:r>
              <a:rPr lang="en-US" altLang="zh-CN" sz="2000" dirty="0" err="1" smtClean="0"/>
              <a:t>w$rain</a:t>
            </a:r>
            <a:r>
              <a:rPr lang="en-US" altLang="zh-CN" sz="2000" dirty="0" smtClean="0"/>
              <a:t>[</a:t>
            </a:r>
            <a:r>
              <a:rPr lang="en-US" altLang="zh-CN" sz="2000" dirty="0" err="1" smtClean="0"/>
              <a:t>w$zone</a:t>
            </a:r>
            <a:r>
              <a:rPr lang="en-US" altLang="zh-CN" sz="2000" dirty="0" smtClean="0"/>
              <a:t>==2]</a:t>
            </a:r>
          </a:p>
          <a:p>
            <a:pPr marL="0" indent="0">
              <a:buFont typeface="Wingdings" panose="05000000000000000000" pitchFamily="2" charset="2"/>
              <a:buNone/>
              <a:defRPr/>
            </a:pPr>
            <a:r>
              <a:rPr lang="en-US" altLang="zh-CN" sz="2000" dirty="0" smtClean="0"/>
              <a:t> </a:t>
            </a:r>
            <a:r>
              <a:rPr lang="en-US" altLang="zh-CN" sz="2000" dirty="0" err="1" smtClean="0"/>
              <a:t>wilcox.test</a:t>
            </a:r>
            <a:r>
              <a:rPr lang="en-US" altLang="zh-CN" sz="2000" dirty="0" smtClean="0"/>
              <a:t>(</a:t>
            </a:r>
            <a:r>
              <a:rPr lang="en-US" altLang="zh-CN" sz="2000" dirty="0" err="1" smtClean="0"/>
              <a:t>x,y,exact</a:t>
            </a:r>
            <a:r>
              <a:rPr lang="en-US" altLang="zh-CN" sz="2000" dirty="0" smtClean="0"/>
              <a:t>=</a:t>
            </a:r>
            <a:r>
              <a:rPr lang="en-US" altLang="zh-CN" sz="2000" dirty="0" err="1" smtClean="0"/>
              <a:t>FALSE,correct</a:t>
            </a:r>
            <a:r>
              <a:rPr lang="en-US" altLang="zh-CN" sz="2000" dirty="0" smtClean="0"/>
              <a:t>=FALSE)</a:t>
            </a:r>
          </a:p>
          <a:p>
            <a:pPr marL="0" indent="0">
              <a:buFont typeface="Wingdings" panose="05000000000000000000" pitchFamily="2" charset="2"/>
              <a:buNone/>
              <a:defRPr/>
            </a:pPr>
            <a:endParaRPr lang="zh-CN" altLang="en-US" sz="2000" dirty="0" smtClean="0"/>
          </a:p>
        </p:txBody>
      </p:sp>
      <p:pic>
        <p:nvPicPr>
          <p:cNvPr id="1946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933825"/>
            <a:ext cx="6034087"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文本框 2"/>
          <p:cNvSpPr txBox="1">
            <a:spLocks noChangeArrowheads="1"/>
          </p:cNvSpPr>
          <p:nvPr/>
        </p:nvSpPr>
        <p:spPr bwMode="auto">
          <a:xfrm>
            <a:off x="611188" y="5373688"/>
            <a:ext cx="741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因为</a:t>
            </a:r>
            <a:r>
              <a:rPr lang="en-US" altLang="zh-CN" b="1"/>
              <a:t>p</a:t>
            </a:r>
            <a:r>
              <a:rPr lang="zh-CN" altLang="en-US" b="1"/>
              <a:t>值</a:t>
            </a:r>
            <a:r>
              <a:rPr lang="en-US" altLang="zh-CN" b="1"/>
              <a:t>=0.3556  &gt; 0.05, </a:t>
            </a:r>
            <a:r>
              <a:rPr lang="zh-CN" altLang="en-US" b="1"/>
              <a:t>故接受原假设</a:t>
            </a:r>
            <a:r>
              <a:rPr lang="en-US" altLang="zh-CN" b="1"/>
              <a:t>, </a:t>
            </a:r>
            <a:r>
              <a:rPr lang="zh-CN" altLang="en-US" b="1"/>
              <a:t>认为两个地区的年降雨量没有显著差异</a:t>
            </a:r>
            <a:r>
              <a:rPr lang="en-US" altLang="zh-CN" b="1"/>
              <a:t>.</a:t>
            </a:r>
            <a:endParaRPr lang="zh-CN" altLang="en-US" b="1"/>
          </a:p>
        </p:txBody>
      </p:sp>
      <p:sp>
        <p:nvSpPr>
          <p:cNvPr id="2" name="文本框 1"/>
          <p:cNvSpPr txBox="1"/>
          <p:nvPr/>
        </p:nvSpPr>
        <p:spPr>
          <a:xfrm>
            <a:off x="6659563" y="2533441"/>
            <a:ext cx="2217415" cy="2800767"/>
          </a:xfrm>
          <a:prstGeom prst="rect">
            <a:avLst/>
          </a:prstGeom>
          <a:noFill/>
        </p:spPr>
        <p:txBody>
          <a:bodyPr wrap="square" rtlCol="0">
            <a:spAutoFit/>
          </a:bodyPr>
          <a:lstStyle/>
          <a:p>
            <a:r>
              <a:rPr lang="en-US" altLang="zh-CN" sz="1600" dirty="0" smtClean="0"/>
              <a:t>exact</a:t>
            </a:r>
            <a:r>
              <a:rPr lang="zh-CN" altLang="en-US" sz="1600" dirty="0" smtClean="0"/>
              <a:t>是逻辑变量，说明是否精确计算</a:t>
            </a:r>
            <a:r>
              <a:rPr lang="en-US" altLang="zh-CN" sz="1600" dirty="0" smtClean="0"/>
              <a:t>P</a:t>
            </a:r>
            <a:r>
              <a:rPr lang="zh-CN" altLang="en-US" sz="1600" dirty="0" smtClean="0"/>
              <a:t>值，当样本量较小时，此参数起作用，当样本两较大时，软件采用正态分布近似计算</a:t>
            </a:r>
            <a:r>
              <a:rPr lang="en-US" altLang="zh-CN" sz="1600" dirty="0" smtClean="0"/>
              <a:t>P</a:t>
            </a:r>
            <a:r>
              <a:rPr lang="zh-CN" altLang="en-US" sz="1600" dirty="0" smtClean="0"/>
              <a:t>值。</a:t>
            </a:r>
            <a:r>
              <a:rPr lang="en-US" altLang="zh-CN" sz="1600" dirty="0" smtClean="0"/>
              <a:t>correct</a:t>
            </a:r>
            <a:r>
              <a:rPr lang="zh-CN" altLang="en-US" sz="1600" dirty="0" smtClean="0"/>
              <a:t>是逻辑变量，说明是否对</a:t>
            </a:r>
            <a:r>
              <a:rPr lang="en-US" altLang="zh-CN" sz="1600" dirty="0" smtClean="0"/>
              <a:t>P</a:t>
            </a:r>
            <a:r>
              <a:rPr lang="zh-CN" altLang="en-US" sz="1600" dirty="0" smtClean="0"/>
              <a:t>值的计算采用连续性修正，相同秩次较多时，统计量要校正。</a:t>
            </a:r>
            <a:endParaRPr lang="zh-CN" altLang="en-US" sz="1600" dirty="0"/>
          </a:p>
        </p:txBody>
      </p:sp>
    </p:spTree>
    <p:extLst>
      <p:ext uri="{BB962C8B-B14F-4D97-AF65-F5344CB8AC3E}">
        <p14:creationId xmlns:p14="http://schemas.microsoft.com/office/powerpoint/2010/main" val="5758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两独立样本非参数检验</a:t>
            </a:r>
          </a:p>
        </p:txBody>
      </p:sp>
      <p:sp>
        <p:nvSpPr>
          <p:cNvPr id="21507" name="内容占位符 2"/>
          <p:cNvSpPr>
            <a:spLocks noGrp="1"/>
          </p:cNvSpPr>
          <p:nvPr>
            <p:ph idx="1"/>
          </p:nvPr>
        </p:nvSpPr>
        <p:spPr/>
        <p:txBody>
          <a:bodyPr/>
          <a:lstStyle/>
          <a:p>
            <a:r>
              <a:rPr lang="zh-CN" altLang="en-US" smtClean="0"/>
              <a:t>有糖尿病的和正常的老鼠重量为（单位：克）</a:t>
            </a:r>
          </a:p>
          <a:p>
            <a:pPr lvl="1"/>
            <a:r>
              <a:rPr lang="zh-CN" altLang="en-US" smtClean="0"/>
              <a:t>糖尿病鼠：</a:t>
            </a:r>
            <a:r>
              <a:rPr lang="en-US" altLang="zh-CN" smtClean="0"/>
              <a:t>42, 44, 38, 52, 48, 46, 34, 44, 38;</a:t>
            </a:r>
          </a:p>
          <a:p>
            <a:pPr lvl="1"/>
            <a:r>
              <a:rPr lang="zh-CN" altLang="en-US" smtClean="0"/>
              <a:t>正常老鼠：</a:t>
            </a:r>
            <a:r>
              <a:rPr lang="en-US" altLang="zh-CN" smtClean="0"/>
              <a:t>34, 43, 35, 33, 34, 26, 30, 31, 31, 27, 28, 27, 30, 37, 32.</a:t>
            </a:r>
          </a:p>
          <a:p>
            <a:endParaRPr lang="en-US" altLang="zh-CN" smtClean="0"/>
          </a:p>
          <a:p>
            <a:r>
              <a:rPr lang="zh-CN" altLang="en-US" smtClean="0"/>
              <a:t>检验这两组的体重是否有显著不同</a:t>
            </a:r>
            <a:r>
              <a:rPr lang="en-US" altLang="zh-CN" smtClean="0"/>
              <a:t>?</a:t>
            </a:r>
            <a:endParaRPr lang="zh-CN" altLang="en-US" smtClean="0"/>
          </a:p>
        </p:txBody>
      </p:sp>
    </p:spTree>
    <p:extLst>
      <p:ext uri="{BB962C8B-B14F-4D97-AF65-F5344CB8AC3E}">
        <p14:creationId xmlns:p14="http://schemas.microsoft.com/office/powerpoint/2010/main" val="41260507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p:cNvSpPr>
          <p:nvPr>
            <p:ph type="title"/>
          </p:nvPr>
        </p:nvSpPr>
        <p:spPr/>
        <p:txBody>
          <a:bodyPr/>
          <a:lstStyle/>
          <a:p>
            <a:r>
              <a:rPr lang="zh-CN" altLang="en-US" smtClean="0"/>
              <a:t>两独立样本非参数检验</a:t>
            </a:r>
          </a:p>
        </p:txBody>
      </p:sp>
      <p:sp>
        <p:nvSpPr>
          <p:cNvPr id="19459" name="内容占位符 4"/>
          <p:cNvSpPr>
            <a:spLocks noGrp="1"/>
          </p:cNvSpPr>
          <p:nvPr>
            <p:ph idx="1"/>
          </p:nvPr>
        </p:nvSpPr>
        <p:spPr>
          <a:xfrm>
            <a:off x="179388" y="1268413"/>
            <a:ext cx="8431212" cy="4608512"/>
          </a:xfrm>
        </p:spPr>
        <p:txBody>
          <a:bodyPr/>
          <a:lstStyle/>
          <a:p>
            <a:pPr>
              <a:defRPr/>
            </a:pPr>
            <a:r>
              <a:rPr lang="en-US" altLang="zh-CN" sz="2400" dirty="0" smtClean="0"/>
              <a:t>R</a:t>
            </a:r>
            <a:r>
              <a:rPr lang="zh-CN" altLang="en-US" sz="2400" dirty="0" smtClean="0"/>
              <a:t>语言</a:t>
            </a:r>
            <a:r>
              <a:rPr lang="en-US" altLang="zh-CN" sz="2400" dirty="0" smtClean="0"/>
              <a:t>Wilcoxon</a:t>
            </a:r>
            <a:r>
              <a:rPr lang="zh-CN" altLang="en-US" sz="2400" dirty="0" smtClean="0"/>
              <a:t>秩和检验法和</a:t>
            </a:r>
            <a:r>
              <a:rPr lang="en-US" altLang="zh-CN" sz="2400" dirty="0" smtClean="0"/>
              <a:t>Mann-Whitney U</a:t>
            </a:r>
            <a:r>
              <a:rPr lang="zh-CN" altLang="en-US" sz="2400" dirty="0" smtClean="0"/>
              <a:t>检验</a:t>
            </a:r>
            <a:endParaRPr lang="en-US" altLang="zh-CN" sz="2400" dirty="0" smtClean="0"/>
          </a:p>
          <a:p>
            <a:pPr>
              <a:defRPr/>
            </a:pPr>
            <a:endParaRPr lang="en-US" altLang="zh-CN" sz="2400" dirty="0"/>
          </a:p>
          <a:p>
            <a:pPr marL="0" indent="0">
              <a:buFont typeface="Wingdings" panose="05000000000000000000" pitchFamily="2" charset="2"/>
              <a:buNone/>
              <a:defRPr/>
            </a:pPr>
            <a:r>
              <a:rPr lang="pt-BR" altLang="zh-CN" sz="2000" dirty="0" smtClean="0"/>
              <a:t>diabetes &lt;- c(42,44,38,52,48,46,34,44,38)</a:t>
            </a:r>
          </a:p>
          <a:p>
            <a:pPr marL="0" indent="0">
              <a:buFont typeface="Wingdings" panose="05000000000000000000" pitchFamily="2" charset="2"/>
              <a:buNone/>
              <a:defRPr/>
            </a:pPr>
            <a:r>
              <a:rPr lang="pt-BR" altLang="zh-CN" sz="2000" dirty="0" smtClean="0"/>
              <a:t>normal &lt;- c(34,43,35,33,34,26,30,31,31,27,28,27,30,37,32)</a:t>
            </a:r>
          </a:p>
          <a:p>
            <a:pPr marL="0" indent="0">
              <a:buFont typeface="Wingdings" panose="05000000000000000000" pitchFamily="2" charset="2"/>
              <a:buNone/>
              <a:defRPr/>
            </a:pPr>
            <a:r>
              <a:rPr lang="pt-BR" altLang="zh-CN" sz="2000" dirty="0" smtClean="0"/>
              <a:t>wilcox.test(diabetes,normal,exact=FALSE,correct=FALSE)</a:t>
            </a:r>
          </a:p>
          <a:p>
            <a:pPr marL="0" indent="0">
              <a:buFont typeface="Wingdings" panose="05000000000000000000" pitchFamily="2" charset="2"/>
              <a:buNone/>
              <a:defRPr/>
            </a:pPr>
            <a:endParaRPr lang="zh-CN" altLang="en-US" sz="2000" dirty="0" smtClean="0"/>
          </a:p>
        </p:txBody>
      </p:sp>
      <p:sp>
        <p:nvSpPr>
          <p:cNvPr id="22532" name="文本框 2"/>
          <p:cNvSpPr txBox="1">
            <a:spLocks noChangeArrowheads="1"/>
          </p:cNvSpPr>
          <p:nvPr/>
        </p:nvSpPr>
        <p:spPr bwMode="auto">
          <a:xfrm>
            <a:off x="611188" y="5373688"/>
            <a:ext cx="741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因为</a:t>
            </a:r>
            <a:r>
              <a:rPr lang="en-US" altLang="zh-CN" b="1"/>
              <a:t>p</a:t>
            </a:r>
            <a:r>
              <a:rPr lang="zh-CN" altLang="en-US" b="1"/>
              <a:t>值</a:t>
            </a:r>
            <a:r>
              <a:rPr lang="en-US" altLang="zh-CN" b="1"/>
              <a:t>=0.0003008 &lt; 0.05,</a:t>
            </a:r>
            <a:r>
              <a:rPr lang="zh-CN" altLang="en-US" b="1"/>
              <a:t>故拒绝原假设</a:t>
            </a:r>
            <a:r>
              <a:rPr lang="en-US" altLang="zh-CN" b="1"/>
              <a:t>, </a:t>
            </a:r>
            <a:r>
              <a:rPr lang="zh-CN" altLang="en-US" b="1"/>
              <a:t>认为这两组的体重显著</a:t>
            </a:r>
          </a:p>
          <a:p>
            <a:r>
              <a:rPr lang="zh-CN" altLang="en-US" b="1"/>
              <a:t>不同</a:t>
            </a:r>
            <a:r>
              <a:rPr lang="en-US" altLang="zh-CN" b="1"/>
              <a:t>.</a:t>
            </a:r>
            <a:endParaRPr lang="zh-CN" altLang="en-US" b="1"/>
          </a:p>
        </p:txBody>
      </p:sp>
      <p:pic>
        <p:nvPicPr>
          <p:cNvPr id="2253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570288"/>
            <a:ext cx="7958137"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8125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配对样本非参数检验</a:t>
            </a:r>
          </a:p>
        </p:txBody>
      </p:sp>
      <p:sp>
        <p:nvSpPr>
          <p:cNvPr id="24579" name="内容占位符 2"/>
          <p:cNvSpPr>
            <a:spLocks noGrp="1"/>
          </p:cNvSpPr>
          <p:nvPr>
            <p:ph idx="1"/>
          </p:nvPr>
        </p:nvSpPr>
        <p:spPr/>
        <p:txBody>
          <a:bodyPr/>
          <a:lstStyle/>
          <a:p>
            <a:r>
              <a:rPr lang="zh-CN" altLang="en-US" smtClean="0"/>
              <a:t>配对样本非参数检验可以判断两个相关的样本是否来自相同分布的总体。</a:t>
            </a:r>
          </a:p>
        </p:txBody>
      </p:sp>
    </p:spTree>
    <p:extLst>
      <p:ext uri="{BB962C8B-B14F-4D97-AF65-F5344CB8AC3E}">
        <p14:creationId xmlns:p14="http://schemas.microsoft.com/office/powerpoint/2010/main" val="325607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探索性数据分析（实例）</a:t>
            </a:r>
          </a:p>
        </p:txBody>
      </p:sp>
      <p:sp>
        <p:nvSpPr>
          <p:cNvPr id="13315" name="内容占位符 2"/>
          <p:cNvSpPr>
            <a:spLocks noGrp="1"/>
          </p:cNvSpPr>
          <p:nvPr>
            <p:ph idx="1"/>
          </p:nvPr>
        </p:nvSpPr>
        <p:spPr/>
        <p:txBody>
          <a:bodyPr/>
          <a:lstStyle/>
          <a:p>
            <a:r>
              <a:rPr lang="zh-CN" altLang="en-US" sz="3600" b="1" smtClean="0"/>
              <a:t>借款人信息分析</a:t>
            </a:r>
            <a:endParaRPr lang="en-US" altLang="zh-CN" sz="3600" b="1" smtClean="0"/>
          </a:p>
          <a:p>
            <a:endParaRPr lang="en-US" altLang="zh-CN" smtClean="0"/>
          </a:p>
          <a:p>
            <a:r>
              <a:rPr lang="zh-CN" altLang="en-US" smtClean="0"/>
              <a:t>资金借贷情况分析</a:t>
            </a:r>
            <a:endParaRPr lang="en-US" altLang="zh-CN" smtClean="0"/>
          </a:p>
          <a:p>
            <a:endParaRPr lang="en-US" altLang="zh-CN" smtClean="0"/>
          </a:p>
          <a:p>
            <a:endParaRPr lang="zh-CN" altLang="en-US"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配对样本非参数检验</a:t>
            </a:r>
          </a:p>
        </p:txBody>
      </p:sp>
      <p:sp>
        <p:nvSpPr>
          <p:cNvPr id="25603" name="内容占位符 2"/>
          <p:cNvSpPr>
            <a:spLocks noGrp="1"/>
          </p:cNvSpPr>
          <p:nvPr>
            <p:ph idx="1"/>
          </p:nvPr>
        </p:nvSpPr>
        <p:spPr>
          <a:xfrm>
            <a:off x="250825" y="1268413"/>
            <a:ext cx="4968875" cy="4752975"/>
          </a:xfrm>
        </p:spPr>
        <p:txBody>
          <a:bodyPr/>
          <a:lstStyle/>
          <a:p>
            <a:r>
              <a:rPr lang="zh-CN" altLang="en-US" smtClean="0"/>
              <a:t>案例：为分析一种新药的效果，特选取了</a:t>
            </a:r>
            <a:r>
              <a:rPr lang="en-US" altLang="zh-CN" smtClean="0"/>
              <a:t>15</a:t>
            </a:r>
            <a:r>
              <a:rPr lang="zh-CN" altLang="en-US" smtClean="0"/>
              <a:t>名病人进行试验，根据试验者服药前后的血红蛋白数量的数据，试用配对样本非参数检验方法判断该药能否引起患者体内血红蛋白数量的显著变化。</a:t>
            </a:r>
            <a:endParaRPr lang="en-US" altLang="zh-CN" smtClean="0"/>
          </a:p>
          <a:p>
            <a:r>
              <a:rPr lang="en-US" altLang="zh-CN" smtClean="0"/>
              <a:t>(</a:t>
            </a:r>
            <a:r>
              <a:rPr lang="zh-CN" altLang="en-US" smtClean="0"/>
              <a:t>数据见</a:t>
            </a:r>
            <a:r>
              <a:rPr lang="en-US" altLang="zh-CN" smtClean="0"/>
              <a:t>pairedunpara.csv)</a:t>
            </a:r>
            <a:endParaRPr lang="zh-CN" altLang="en-US" smtClean="0"/>
          </a:p>
        </p:txBody>
      </p:sp>
      <p:pic>
        <p:nvPicPr>
          <p:cNvPr id="256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357313"/>
            <a:ext cx="31273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9889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配对样本非参数检验</a:t>
            </a:r>
          </a:p>
        </p:txBody>
      </p:sp>
      <p:sp>
        <p:nvSpPr>
          <p:cNvPr id="23555" name="内容占位符 2"/>
          <p:cNvSpPr>
            <a:spLocks noGrp="1"/>
          </p:cNvSpPr>
          <p:nvPr>
            <p:ph idx="1"/>
          </p:nvPr>
        </p:nvSpPr>
        <p:spPr>
          <a:xfrm>
            <a:off x="323850" y="1268413"/>
            <a:ext cx="8286750" cy="4608512"/>
          </a:xfrm>
        </p:spPr>
        <p:txBody>
          <a:bodyPr/>
          <a:lstStyle/>
          <a:p>
            <a:pPr>
              <a:defRPr/>
            </a:pPr>
            <a:r>
              <a:rPr lang="en-US" altLang="zh-CN" sz="2400" dirty="0" smtClean="0"/>
              <a:t>R</a:t>
            </a:r>
            <a:r>
              <a:rPr lang="zh-CN" altLang="en-US" sz="2400" dirty="0" smtClean="0"/>
              <a:t>语言分析</a:t>
            </a:r>
            <a:endParaRPr lang="en-US" altLang="zh-CN" sz="2400" dirty="0" smtClean="0"/>
          </a:p>
          <a:p>
            <a:pPr marL="0" indent="0">
              <a:buFont typeface="Wingdings" panose="05000000000000000000" pitchFamily="2" charset="2"/>
              <a:buNone/>
              <a:defRPr/>
            </a:pPr>
            <a:endParaRPr lang="en-US" altLang="zh-CN" sz="2400" dirty="0" smtClean="0"/>
          </a:p>
          <a:p>
            <a:pPr marL="0" indent="0">
              <a:buFont typeface="Wingdings" panose="05000000000000000000" pitchFamily="2" charset="2"/>
              <a:buNone/>
              <a:defRPr/>
            </a:pPr>
            <a:r>
              <a:rPr lang="en-US" altLang="zh-CN" sz="2400" dirty="0" smtClean="0"/>
              <a:t>w &lt;- read.csv("d:/tmp/pairedunpara.csv",header=TRUE)</a:t>
            </a:r>
          </a:p>
          <a:p>
            <a:pPr marL="0" indent="0">
              <a:buFont typeface="Wingdings" panose="05000000000000000000" pitchFamily="2" charset="2"/>
              <a:buNone/>
              <a:defRPr/>
            </a:pPr>
            <a:r>
              <a:rPr lang="en-US" altLang="zh-CN" sz="2400" dirty="0" err="1" smtClean="0"/>
              <a:t>wilcox.test</a:t>
            </a:r>
            <a:r>
              <a:rPr lang="en-US" altLang="zh-CN" sz="2400" dirty="0" smtClean="0"/>
              <a:t>(</a:t>
            </a:r>
            <a:r>
              <a:rPr lang="en-US" altLang="zh-CN" sz="2400" dirty="0" err="1" smtClean="0"/>
              <a:t>w$before,w$after,paired</a:t>
            </a:r>
            <a:r>
              <a:rPr lang="en-US" altLang="zh-CN" sz="2400" dirty="0" smtClean="0"/>
              <a:t>=</a:t>
            </a:r>
            <a:r>
              <a:rPr lang="en-US" altLang="zh-CN" sz="2400" dirty="0" err="1" smtClean="0"/>
              <a:t>TRUE,exact</a:t>
            </a:r>
            <a:r>
              <a:rPr lang="en-US" altLang="zh-CN" sz="2400" dirty="0" smtClean="0"/>
              <a:t>=</a:t>
            </a:r>
            <a:r>
              <a:rPr lang="en-US" altLang="zh-CN" sz="2400" dirty="0" err="1" smtClean="0"/>
              <a:t>FALSE,correct</a:t>
            </a:r>
            <a:r>
              <a:rPr lang="en-US" altLang="zh-CN" sz="2400" dirty="0" smtClean="0"/>
              <a:t>=FALSE)</a:t>
            </a:r>
            <a:endParaRPr lang="zh-CN" altLang="en-US" sz="2400" dirty="0" smtClean="0"/>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573463"/>
            <a:ext cx="77073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文本框 6"/>
          <p:cNvSpPr txBox="1">
            <a:spLocks noChangeArrowheads="1"/>
          </p:cNvSpPr>
          <p:nvPr/>
        </p:nvSpPr>
        <p:spPr bwMode="auto">
          <a:xfrm>
            <a:off x="611188" y="5373688"/>
            <a:ext cx="741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因为</a:t>
            </a:r>
            <a:r>
              <a:rPr lang="en-US" altLang="zh-CN" b="1"/>
              <a:t>p</a:t>
            </a:r>
            <a:r>
              <a:rPr lang="zh-CN" altLang="en-US" b="1"/>
              <a:t>值</a:t>
            </a:r>
            <a:r>
              <a:rPr lang="en-US" altLang="zh-CN" b="1"/>
              <a:t>=0.7117  &gt; 0.05, </a:t>
            </a:r>
            <a:r>
              <a:rPr lang="zh-CN" altLang="en-US" b="1"/>
              <a:t>故接受原假设，认为该药不会引起患者体内血红蛋白数量的显著变化</a:t>
            </a:r>
          </a:p>
        </p:txBody>
      </p:sp>
    </p:spTree>
    <p:extLst>
      <p:ext uri="{BB962C8B-B14F-4D97-AF65-F5344CB8AC3E}">
        <p14:creationId xmlns:p14="http://schemas.microsoft.com/office/powerpoint/2010/main" val="38530316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副标题 6"/>
          <p:cNvSpPr>
            <a:spLocks noGrp="1"/>
          </p:cNvSpPr>
          <p:nvPr>
            <p:ph type="subTitle" idx="1"/>
          </p:nvPr>
        </p:nvSpPr>
        <p:spPr/>
        <p:txBody>
          <a:bodyPr/>
          <a:lstStyle/>
          <a:p>
            <a:endParaRPr lang="zh-CN" altLang="en-US" smtClean="0"/>
          </a:p>
        </p:txBody>
      </p:sp>
      <p:sp>
        <p:nvSpPr>
          <p:cNvPr id="27651" name="标题 5"/>
          <p:cNvSpPr>
            <a:spLocks noGrp="1"/>
          </p:cNvSpPr>
          <p:nvPr>
            <p:ph type="ctrTitle"/>
          </p:nvPr>
        </p:nvSpPr>
        <p:spPr/>
        <p:txBody>
          <a:bodyPr/>
          <a:lstStyle/>
          <a:p>
            <a:r>
              <a:rPr lang="zh-CN" altLang="en-US" smtClean="0"/>
              <a:t>相关分析</a:t>
            </a:r>
          </a:p>
        </p:txBody>
      </p:sp>
    </p:spTree>
    <p:extLst>
      <p:ext uri="{BB962C8B-B14F-4D97-AF65-F5344CB8AC3E}">
        <p14:creationId xmlns:p14="http://schemas.microsoft.com/office/powerpoint/2010/main" val="306930078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变量间的相互关系</a:t>
            </a:r>
          </a:p>
        </p:txBody>
      </p:sp>
      <p:sp>
        <p:nvSpPr>
          <p:cNvPr id="28675" name="内容占位符 2"/>
          <p:cNvSpPr>
            <a:spLocks noGrp="1"/>
          </p:cNvSpPr>
          <p:nvPr>
            <p:ph idx="1"/>
          </p:nvPr>
        </p:nvSpPr>
        <p:spPr/>
        <p:txBody>
          <a:bodyPr/>
          <a:lstStyle/>
          <a:p>
            <a:r>
              <a:rPr lang="zh-CN" altLang="en-US" smtClean="0"/>
              <a:t>确定性的函数关系 </a:t>
            </a:r>
            <a:r>
              <a:rPr lang="en-US" altLang="zh-CN" smtClean="0"/>
              <a:t>Y =f (X)</a:t>
            </a:r>
          </a:p>
          <a:p>
            <a:endParaRPr lang="en-US" altLang="zh-CN" smtClean="0"/>
          </a:p>
          <a:p>
            <a:r>
              <a:rPr lang="zh-CN" altLang="en-US" smtClean="0"/>
              <a:t>不确定性的统计关系</a:t>
            </a:r>
            <a:r>
              <a:rPr lang="en-US" altLang="zh-CN" smtClean="0"/>
              <a:t>—</a:t>
            </a:r>
            <a:r>
              <a:rPr lang="zh-CN" altLang="en-US" smtClean="0"/>
              <a:t>相关关系  </a:t>
            </a:r>
          </a:p>
          <a:p>
            <a:r>
              <a:rPr lang="zh-CN" altLang="en-US" smtClean="0"/>
              <a:t>       </a:t>
            </a:r>
            <a:r>
              <a:rPr lang="en-US" altLang="zh-CN" smtClean="0"/>
              <a:t>Y = f</a:t>
            </a:r>
            <a:r>
              <a:rPr lang="zh-CN" altLang="en-US" smtClean="0"/>
              <a:t>（</a:t>
            </a:r>
            <a:r>
              <a:rPr lang="en-US" altLang="zh-CN" smtClean="0"/>
              <a:t>X</a:t>
            </a:r>
            <a:r>
              <a:rPr lang="zh-CN" altLang="en-US" smtClean="0"/>
              <a:t>）</a:t>
            </a:r>
            <a:r>
              <a:rPr lang="en-US" altLang="zh-CN" smtClean="0"/>
              <a:t>+ε  (ε</a:t>
            </a:r>
            <a:r>
              <a:rPr lang="zh-CN" altLang="en-US" smtClean="0"/>
              <a:t>为随机变量</a:t>
            </a:r>
            <a:r>
              <a:rPr lang="en-US" altLang="zh-CN" smtClean="0"/>
              <a:t>)</a:t>
            </a:r>
          </a:p>
          <a:p>
            <a:endParaRPr lang="en-US" altLang="zh-CN" smtClean="0"/>
          </a:p>
          <a:p>
            <a:r>
              <a:rPr lang="zh-CN" altLang="en-US" smtClean="0"/>
              <a:t>没有关系 </a:t>
            </a:r>
          </a:p>
        </p:txBody>
      </p:sp>
    </p:spTree>
    <p:extLst>
      <p:ext uri="{BB962C8B-B14F-4D97-AF65-F5344CB8AC3E}">
        <p14:creationId xmlns:p14="http://schemas.microsoft.com/office/powerpoint/2010/main" val="1907836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函数关系</a:t>
            </a:r>
          </a:p>
        </p:txBody>
      </p:sp>
      <p:sp>
        <p:nvSpPr>
          <p:cNvPr id="29699" name="内容占位符 2"/>
          <p:cNvSpPr>
            <a:spLocks noGrp="1"/>
          </p:cNvSpPr>
          <p:nvPr>
            <p:ph idx="1"/>
          </p:nvPr>
        </p:nvSpPr>
        <p:spPr/>
        <p:txBody>
          <a:bodyPr/>
          <a:lstStyle/>
          <a:p>
            <a:r>
              <a:rPr lang="zh-CN" altLang="en-US" smtClean="0"/>
              <a:t>当一个或几个变量取一定的值时，另一个变量有确定值与之相对应，我们称这种关系为确定性的</a:t>
            </a:r>
            <a:r>
              <a:rPr lang="zh-CN" altLang="en-US" b="1" smtClean="0"/>
              <a:t>函数关系</a:t>
            </a:r>
            <a:r>
              <a:rPr lang="zh-CN" altLang="en-US" smtClean="0"/>
              <a:t>。</a:t>
            </a:r>
          </a:p>
          <a:p>
            <a:r>
              <a:rPr lang="zh-CN" altLang="en-US" smtClean="0"/>
              <a:t>它反映现象之间存在着严格的依存关系，在这种关系中，对于某一变量的每一个数值，都有另一个变量的确定值与之相对应，并且这种关系可以用一个数学表达式反映出来。如：圆的面积与半径之间的关系，即</a:t>
            </a:r>
            <a:r>
              <a:rPr lang="en-US" altLang="zh-CN" smtClean="0"/>
              <a:t>S=πR</a:t>
            </a:r>
            <a:r>
              <a:rPr lang="en-US" altLang="zh-CN" baseline="30000" smtClean="0"/>
              <a:t>2</a:t>
            </a:r>
          </a:p>
          <a:p>
            <a:endParaRPr lang="zh-CN" altLang="en-US" smtClean="0"/>
          </a:p>
        </p:txBody>
      </p:sp>
    </p:spTree>
    <p:extLst>
      <p:ext uri="{BB962C8B-B14F-4D97-AF65-F5344CB8AC3E}">
        <p14:creationId xmlns:p14="http://schemas.microsoft.com/office/powerpoint/2010/main" val="16154666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相关关系</a:t>
            </a:r>
          </a:p>
        </p:txBody>
      </p:sp>
      <p:sp>
        <p:nvSpPr>
          <p:cNvPr id="30723" name="内容占位符 2"/>
          <p:cNvSpPr>
            <a:spLocks noGrp="1"/>
          </p:cNvSpPr>
          <p:nvPr>
            <p:ph idx="1"/>
          </p:nvPr>
        </p:nvSpPr>
        <p:spPr/>
        <p:txBody>
          <a:bodyPr/>
          <a:lstStyle/>
          <a:p>
            <a:r>
              <a:rPr lang="zh-CN" altLang="en-US" smtClean="0"/>
              <a:t>它反映着现象之间的数量上不严格的依存关系，也就是说两者之间不具有确定性的对应关系，这种关系有二个明显特点：</a:t>
            </a:r>
          </a:p>
          <a:p>
            <a:pPr lvl="1"/>
            <a:r>
              <a:rPr lang="zh-CN" altLang="en-US" smtClean="0"/>
              <a:t>现象之间确实存在数量上的依存关系，例如某一社会经济现象变化要引起另一社会经济现象的变化；</a:t>
            </a:r>
          </a:p>
          <a:p>
            <a:pPr lvl="1"/>
            <a:r>
              <a:rPr lang="zh-CN" altLang="en-US" smtClean="0"/>
              <a:t>现象之间的这种依存关系是不严格的，即无法用数学公式表示。</a:t>
            </a:r>
            <a:endParaRPr lang="en-US" altLang="zh-CN" smtClean="0"/>
          </a:p>
          <a:p>
            <a:endParaRPr lang="zh-CN" altLang="en-US" smtClean="0"/>
          </a:p>
          <a:p>
            <a:pPr lvl="1"/>
            <a:endParaRPr lang="zh-CN" altLang="en-US" smtClean="0"/>
          </a:p>
        </p:txBody>
      </p:sp>
    </p:spTree>
    <p:extLst>
      <p:ext uri="{BB962C8B-B14F-4D97-AF65-F5344CB8AC3E}">
        <p14:creationId xmlns:p14="http://schemas.microsoft.com/office/powerpoint/2010/main" val="41646078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相关关系的例子</a:t>
            </a:r>
          </a:p>
        </p:txBody>
      </p:sp>
      <p:sp>
        <p:nvSpPr>
          <p:cNvPr id="31747" name="内容占位符 2"/>
          <p:cNvSpPr>
            <a:spLocks noGrp="1"/>
          </p:cNvSpPr>
          <p:nvPr>
            <p:ph idx="1"/>
          </p:nvPr>
        </p:nvSpPr>
        <p:spPr/>
        <p:txBody>
          <a:bodyPr/>
          <a:lstStyle/>
          <a:p>
            <a:r>
              <a:rPr lang="zh-CN" altLang="en-US" smtClean="0"/>
              <a:t>商品的消费量</a:t>
            </a:r>
            <a:r>
              <a:rPr lang="en-US" altLang="zh-CN" smtClean="0"/>
              <a:t>(y)</a:t>
            </a:r>
            <a:r>
              <a:rPr lang="zh-CN" altLang="en-US" smtClean="0"/>
              <a:t>与居民收入</a:t>
            </a:r>
            <a:r>
              <a:rPr lang="en-US" altLang="zh-CN" smtClean="0"/>
              <a:t>(x)</a:t>
            </a:r>
            <a:r>
              <a:rPr lang="zh-CN" altLang="en-US" smtClean="0"/>
              <a:t>之间的关系</a:t>
            </a:r>
          </a:p>
          <a:p>
            <a:r>
              <a:rPr lang="zh-CN" altLang="en-US" smtClean="0"/>
              <a:t>商品的消费量</a:t>
            </a:r>
            <a:r>
              <a:rPr lang="en-US" altLang="zh-CN" smtClean="0"/>
              <a:t>(y)</a:t>
            </a:r>
            <a:r>
              <a:rPr lang="zh-CN" altLang="en-US" smtClean="0"/>
              <a:t>与物价</a:t>
            </a:r>
            <a:r>
              <a:rPr lang="en-US" altLang="zh-CN" smtClean="0"/>
              <a:t>(x)</a:t>
            </a:r>
            <a:r>
              <a:rPr lang="zh-CN" altLang="en-US" smtClean="0"/>
              <a:t>之间的关系</a:t>
            </a:r>
          </a:p>
          <a:p>
            <a:r>
              <a:rPr lang="zh-CN" altLang="en-US" smtClean="0"/>
              <a:t>商品销售额</a:t>
            </a:r>
            <a:r>
              <a:rPr lang="en-US" altLang="zh-CN" smtClean="0"/>
              <a:t>(y)</a:t>
            </a:r>
            <a:r>
              <a:rPr lang="zh-CN" altLang="en-US" smtClean="0"/>
              <a:t>与广告费支出</a:t>
            </a:r>
            <a:r>
              <a:rPr lang="en-US" altLang="zh-CN" smtClean="0"/>
              <a:t>(x)</a:t>
            </a:r>
            <a:r>
              <a:rPr lang="zh-CN" altLang="en-US" smtClean="0"/>
              <a:t>之间的关系</a:t>
            </a:r>
          </a:p>
          <a:p>
            <a:r>
              <a:rPr lang="zh-CN" altLang="en-US" smtClean="0"/>
              <a:t>粮食亩产量</a:t>
            </a:r>
            <a:r>
              <a:rPr lang="en-US" altLang="zh-CN" smtClean="0"/>
              <a:t>(y)</a:t>
            </a:r>
            <a:r>
              <a:rPr lang="zh-CN" altLang="en-US" smtClean="0"/>
              <a:t>与施肥量</a:t>
            </a:r>
            <a:r>
              <a:rPr lang="en-US" altLang="zh-CN" smtClean="0"/>
              <a:t>(x1) </a:t>
            </a:r>
            <a:r>
              <a:rPr lang="zh-CN" altLang="en-US" smtClean="0"/>
              <a:t>、降雨量</a:t>
            </a:r>
            <a:r>
              <a:rPr lang="en-US" altLang="zh-CN" smtClean="0"/>
              <a:t>(x2) </a:t>
            </a:r>
            <a:r>
              <a:rPr lang="zh-CN" altLang="en-US" smtClean="0"/>
              <a:t>、温度</a:t>
            </a:r>
            <a:r>
              <a:rPr lang="en-US" altLang="zh-CN" smtClean="0"/>
              <a:t>(x3)</a:t>
            </a:r>
            <a:r>
              <a:rPr lang="zh-CN" altLang="en-US" smtClean="0"/>
              <a:t>之间的关系</a:t>
            </a:r>
          </a:p>
          <a:p>
            <a:r>
              <a:rPr lang="zh-CN" altLang="en-US" smtClean="0"/>
              <a:t>收入水平</a:t>
            </a:r>
            <a:r>
              <a:rPr lang="en-US" altLang="zh-CN" smtClean="0"/>
              <a:t>(y)</a:t>
            </a:r>
            <a:r>
              <a:rPr lang="zh-CN" altLang="en-US" smtClean="0"/>
              <a:t>与受教育程度</a:t>
            </a:r>
            <a:r>
              <a:rPr lang="en-US" altLang="zh-CN" smtClean="0"/>
              <a:t>(x)</a:t>
            </a:r>
            <a:r>
              <a:rPr lang="zh-CN" altLang="en-US" smtClean="0"/>
              <a:t>之间的关系</a:t>
            </a:r>
          </a:p>
          <a:p>
            <a:r>
              <a:rPr lang="zh-CN" altLang="en-US" smtClean="0"/>
              <a:t>父亲身高</a:t>
            </a:r>
            <a:r>
              <a:rPr lang="en-US" altLang="zh-CN" smtClean="0"/>
              <a:t>(y)</a:t>
            </a:r>
            <a:r>
              <a:rPr lang="zh-CN" altLang="en-US" smtClean="0"/>
              <a:t>与子女身高</a:t>
            </a:r>
            <a:r>
              <a:rPr lang="en-US" altLang="zh-CN" smtClean="0"/>
              <a:t>(x)</a:t>
            </a:r>
            <a:r>
              <a:rPr lang="zh-CN" altLang="en-US" smtClean="0"/>
              <a:t>之间的关系</a:t>
            </a:r>
          </a:p>
          <a:p>
            <a:endParaRPr lang="zh-CN" altLang="en-US" smtClean="0"/>
          </a:p>
        </p:txBody>
      </p:sp>
    </p:spTree>
    <p:extLst>
      <p:ext uri="{BB962C8B-B14F-4D97-AF65-F5344CB8AC3E}">
        <p14:creationId xmlns:p14="http://schemas.microsoft.com/office/powerpoint/2010/main" val="1835264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相关关系与函数关系的联系</a:t>
            </a:r>
          </a:p>
        </p:txBody>
      </p:sp>
      <p:sp>
        <p:nvSpPr>
          <p:cNvPr id="32771" name="内容占位符 2"/>
          <p:cNvSpPr>
            <a:spLocks noGrp="1"/>
          </p:cNvSpPr>
          <p:nvPr>
            <p:ph idx="1"/>
          </p:nvPr>
        </p:nvSpPr>
        <p:spPr/>
        <p:txBody>
          <a:bodyPr/>
          <a:lstStyle/>
          <a:p>
            <a:r>
              <a:rPr lang="zh-CN" altLang="en-US" smtClean="0"/>
              <a:t>由于有观察或测量误差等原因，函数关系在实际中往往通过相关关系表现出来。在研究相关关系时，又常常要使用函数关系的形式来表现，以便找到相关关系的一般数量表现形式。</a:t>
            </a:r>
          </a:p>
          <a:p>
            <a:endParaRPr lang="zh-CN" altLang="en-US" smtClean="0"/>
          </a:p>
        </p:txBody>
      </p:sp>
    </p:spTree>
    <p:extLst>
      <p:ext uri="{BB962C8B-B14F-4D97-AF65-F5344CB8AC3E}">
        <p14:creationId xmlns:p14="http://schemas.microsoft.com/office/powerpoint/2010/main" val="4068539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相关关系的类型</a:t>
            </a:r>
          </a:p>
        </p:txBody>
      </p:sp>
      <p:sp>
        <p:nvSpPr>
          <p:cNvPr id="33795" name="内容占位符 2"/>
          <p:cNvSpPr>
            <a:spLocks noGrp="1"/>
          </p:cNvSpPr>
          <p:nvPr>
            <p:ph idx="1"/>
          </p:nvPr>
        </p:nvSpPr>
        <p:spPr/>
        <p:txBody>
          <a:bodyPr/>
          <a:lstStyle/>
          <a:p>
            <a:r>
              <a:rPr lang="zh-CN" altLang="en-US" smtClean="0"/>
              <a:t>按相关关系涉及的因素多少来分类：</a:t>
            </a:r>
            <a:endParaRPr lang="en-US" altLang="zh-CN" smtClean="0"/>
          </a:p>
          <a:p>
            <a:pPr lvl="1"/>
            <a:r>
              <a:rPr lang="zh-CN" altLang="en-US" smtClean="0"/>
              <a:t>二因素之间的相关关系称</a:t>
            </a:r>
            <a:r>
              <a:rPr lang="zh-CN" altLang="en-US" b="1" smtClean="0">
                <a:solidFill>
                  <a:srgbClr val="0000FF"/>
                </a:solidFill>
              </a:rPr>
              <a:t>单相关</a:t>
            </a:r>
            <a:r>
              <a:rPr lang="zh-CN" altLang="en-US" smtClean="0"/>
              <a:t>，即只涉及一个自变量和一个因变量。</a:t>
            </a:r>
            <a:endParaRPr lang="en-US" altLang="zh-CN" smtClean="0"/>
          </a:p>
          <a:p>
            <a:pPr lvl="1"/>
            <a:r>
              <a:rPr lang="zh-CN" altLang="en-US" smtClean="0"/>
              <a:t>三个或三个以上因素的相关关系称</a:t>
            </a:r>
            <a:r>
              <a:rPr lang="zh-CN" altLang="en-US" b="1" smtClean="0">
                <a:solidFill>
                  <a:srgbClr val="0000FF"/>
                </a:solidFill>
              </a:rPr>
              <a:t>复相关</a:t>
            </a:r>
            <a:r>
              <a:rPr lang="zh-CN" altLang="en-US" smtClean="0"/>
              <a:t>，或多元相关，即涉及二个或二个以上的自变量和因变量。</a:t>
            </a:r>
          </a:p>
          <a:p>
            <a:pPr lvl="1"/>
            <a:r>
              <a:rPr lang="zh-CN" altLang="en-US" smtClean="0"/>
              <a:t>在实际工作中，如存在多个自变量，可抓住其中主要的自变量，研究其相关关系，而保持另一些因素不变，这时复相关可转化为</a:t>
            </a:r>
            <a:r>
              <a:rPr lang="zh-CN" altLang="en-US" b="1" smtClean="0">
                <a:solidFill>
                  <a:srgbClr val="0000FF"/>
                </a:solidFill>
              </a:rPr>
              <a:t>偏相关</a:t>
            </a:r>
            <a:r>
              <a:rPr lang="zh-CN" altLang="en-US" smtClean="0"/>
              <a:t>。</a:t>
            </a:r>
          </a:p>
          <a:p>
            <a:endParaRPr lang="zh-CN" altLang="en-US" smtClean="0"/>
          </a:p>
          <a:p>
            <a:endParaRPr lang="zh-CN" altLang="en-US" smtClean="0"/>
          </a:p>
        </p:txBody>
      </p:sp>
    </p:spTree>
    <p:extLst>
      <p:ext uri="{BB962C8B-B14F-4D97-AF65-F5344CB8AC3E}">
        <p14:creationId xmlns:p14="http://schemas.microsoft.com/office/powerpoint/2010/main" val="30598194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相关关系的类型</a:t>
            </a:r>
          </a:p>
        </p:txBody>
      </p:sp>
      <p:sp>
        <p:nvSpPr>
          <p:cNvPr id="34819" name="内容占位符 2"/>
          <p:cNvSpPr>
            <a:spLocks noGrp="1"/>
          </p:cNvSpPr>
          <p:nvPr>
            <p:ph idx="1"/>
          </p:nvPr>
        </p:nvSpPr>
        <p:spPr/>
        <p:txBody>
          <a:bodyPr/>
          <a:lstStyle/>
          <a:p>
            <a:r>
              <a:rPr lang="zh-CN" altLang="en-US" smtClean="0"/>
              <a:t>按相关关系的性质来分，可分为</a:t>
            </a:r>
            <a:r>
              <a:rPr lang="en-US" altLang="zh-CN" smtClean="0"/>
              <a:t>:</a:t>
            </a:r>
          </a:p>
          <a:p>
            <a:endParaRPr lang="en-US" altLang="zh-CN" smtClean="0"/>
          </a:p>
          <a:p>
            <a:pPr lvl="1"/>
            <a:r>
              <a:rPr lang="zh-CN" altLang="en-US" smtClean="0"/>
              <a:t>正相关是指两相关现象变化的方向是一致的。</a:t>
            </a:r>
            <a:br>
              <a:rPr lang="zh-CN" altLang="en-US" smtClean="0"/>
            </a:br>
            <a:endParaRPr lang="zh-CN" altLang="en-US" smtClean="0"/>
          </a:p>
          <a:p>
            <a:pPr lvl="1"/>
            <a:r>
              <a:rPr lang="zh-CN" altLang="en-US" smtClean="0"/>
              <a:t>负相关是指两相关现象变化的方向是相反的。</a:t>
            </a:r>
          </a:p>
          <a:p>
            <a:endParaRPr lang="zh-CN" altLang="en-US" smtClean="0"/>
          </a:p>
        </p:txBody>
      </p:sp>
      <p:sp>
        <p:nvSpPr>
          <p:cNvPr id="34820" name="Rectangle 15"/>
          <p:cNvSpPr>
            <a:spLocks noChangeArrowheads="1"/>
          </p:cNvSpPr>
          <p:nvPr/>
        </p:nvSpPr>
        <p:spPr bwMode="auto">
          <a:xfrm>
            <a:off x="2928938" y="5078413"/>
            <a:ext cx="928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正相关</a:t>
            </a:r>
          </a:p>
        </p:txBody>
      </p:sp>
      <p:sp>
        <p:nvSpPr>
          <p:cNvPr id="34821" name="Rectangle 16"/>
          <p:cNvSpPr>
            <a:spLocks noChangeArrowheads="1"/>
          </p:cNvSpPr>
          <p:nvPr/>
        </p:nvSpPr>
        <p:spPr bwMode="auto">
          <a:xfrm>
            <a:off x="7858125" y="5157788"/>
            <a:ext cx="128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负相关</a:t>
            </a:r>
          </a:p>
        </p:txBody>
      </p:sp>
      <p:pic>
        <p:nvPicPr>
          <p:cNvPr id="34822" name="图表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25" y="4071938"/>
            <a:ext cx="2400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表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4143375"/>
            <a:ext cx="22860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7342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Template>
  <TotalTime>1080</TotalTime>
  <Words>14860</Words>
  <Application>Microsoft Office PowerPoint</Application>
  <PresentationFormat>全屏显示(4:3)</PresentationFormat>
  <Paragraphs>1285</Paragraphs>
  <Slides>205</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205</vt:i4>
      </vt:variant>
    </vt:vector>
  </HeadingPairs>
  <TitlesOfParts>
    <vt:vector size="223" baseType="lpstr">
      <vt:lpstr>BatangChe</vt:lpstr>
      <vt:lpstr>黑体</vt:lpstr>
      <vt:lpstr>楷体</vt:lpstr>
      <vt:lpstr>隶书</vt:lpstr>
      <vt:lpstr>宋体</vt:lpstr>
      <vt:lpstr>Arial</vt:lpstr>
      <vt:lpstr>Arial Rounded MT Bold</vt:lpstr>
      <vt:lpstr>Calibri</vt:lpstr>
      <vt:lpstr>Symbol</vt:lpstr>
      <vt:lpstr>Times New Roman</vt:lpstr>
      <vt:lpstr>Verdana</vt:lpstr>
      <vt:lpstr>Wingdings</vt:lpstr>
      <vt:lpstr>nju</vt:lpstr>
      <vt:lpstr>Equation</vt:lpstr>
      <vt:lpstr>公式</vt:lpstr>
      <vt:lpstr>图表</vt:lpstr>
      <vt:lpstr>Equation.DSMT4</vt:lpstr>
      <vt:lpstr>Bitmap Image</vt:lpstr>
      <vt:lpstr>基于统计学方法的数据分析</vt:lpstr>
      <vt:lpstr>基于统计学方法的数据分析</vt:lpstr>
      <vt:lpstr>探索性数据分析</vt:lpstr>
      <vt:lpstr>探索性数据分析</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探索性数据分析（实例）</vt:lpstr>
      <vt:lpstr>正态性检验</vt:lpstr>
      <vt:lpstr>正态性检验</vt:lpstr>
      <vt:lpstr>正态性检验</vt:lpstr>
      <vt:lpstr>基于统计学的数据分析方法</vt:lpstr>
      <vt:lpstr>基于统计学的数据分析方法</vt:lpstr>
      <vt:lpstr>假设检验</vt:lpstr>
      <vt:lpstr>小概率事件实际不可能性原理</vt:lpstr>
      <vt:lpstr>小概率事件实际不可能性原理</vt:lpstr>
      <vt:lpstr>小概率事件实际不可能性原理</vt:lpstr>
      <vt:lpstr>显著性检验</vt:lpstr>
      <vt:lpstr>统计假设检验——显著性检验</vt:lpstr>
      <vt:lpstr>显著性检验的意义</vt:lpstr>
      <vt:lpstr>显著性检验的意义</vt:lpstr>
      <vt:lpstr>显著性检验的意义</vt:lpstr>
      <vt:lpstr>显著性检验的意义</vt:lpstr>
      <vt:lpstr>显著性检验的意义</vt:lpstr>
      <vt:lpstr>显著性检验的意义</vt:lpstr>
      <vt:lpstr>显著性检验的意义</vt:lpstr>
      <vt:lpstr>显著性检验的基本步骤</vt:lpstr>
      <vt:lpstr>显著性检验的基本步骤</vt:lpstr>
      <vt:lpstr>显著性检验的基本步骤</vt:lpstr>
      <vt:lpstr>显著性检验的基本步骤</vt:lpstr>
      <vt:lpstr>假设检验的基本思想</vt:lpstr>
      <vt:lpstr>正态分布（Normal distribution）</vt:lpstr>
      <vt:lpstr>正态分布（Normal distribution）</vt:lpstr>
      <vt:lpstr>两尾概率和一尾概率</vt:lpstr>
      <vt:lpstr>两尾概率和一尾概率</vt:lpstr>
      <vt:lpstr>中心极限定理</vt:lpstr>
      <vt:lpstr>总体均值的假设检验</vt:lpstr>
      <vt:lpstr>总体均值的假设检验</vt:lpstr>
      <vt:lpstr>总体均值的假设检验</vt:lpstr>
      <vt:lpstr>t 分布(t-distribution)</vt:lpstr>
      <vt:lpstr>显著性检验示例</vt:lpstr>
      <vt:lpstr>总体均值的假设检验</vt:lpstr>
      <vt:lpstr>显著性检验示例</vt:lpstr>
      <vt:lpstr>显著性检验示例</vt:lpstr>
      <vt:lpstr>显著水平与两种类型的错</vt:lpstr>
      <vt:lpstr>显著水平与两种类型的错</vt:lpstr>
      <vt:lpstr>显著水平与两种类型的错</vt:lpstr>
      <vt:lpstr>显著水平与两种类型的错</vt:lpstr>
      <vt:lpstr>显著水平与两种类型的错</vt:lpstr>
      <vt:lpstr>假设检验</vt:lpstr>
      <vt:lpstr>单一样本T检验</vt:lpstr>
      <vt:lpstr>单一样本T检验</vt:lpstr>
      <vt:lpstr>单一样本T检验</vt:lpstr>
      <vt:lpstr>单一样本T检验</vt:lpstr>
      <vt:lpstr>两独立样本T检验</vt:lpstr>
      <vt:lpstr>两独立样本T检验</vt:lpstr>
      <vt:lpstr>两配对样本T检验</vt:lpstr>
      <vt:lpstr>两配对样本T检验</vt:lpstr>
      <vt:lpstr>两配对样本T检验</vt:lpstr>
      <vt:lpstr>两配对样本T检验</vt:lpstr>
      <vt:lpstr>非参数假设检验</vt:lpstr>
      <vt:lpstr>非参数假设检验</vt:lpstr>
      <vt:lpstr>两独立样本非参数检验</vt:lpstr>
      <vt:lpstr>两独立样本非参数检验</vt:lpstr>
      <vt:lpstr>两独立样本非参数检验</vt:lpstr>
      <vt:lpstr>两独立样本非参数检验</vt:lpstr>
      <vt:lpstr>两独立样本非参数检验</vt:lpstr>
      <vt:lpstr>配对样本非参数检验</vt:lpstr>
      <vt:lpstr>配对样本非参数检验</vt:lpstr>
      <vt:lpstr>配对样本非参数检验</vt:lpstr>
      <vt:lpstr>相关分析</vt:lpstr>
      <vt:lpstr>变量间的相互关系</vt:lpstr>
      <vt:lpstr>函数关系</vt:lpstr>
      <vt:lpstr>相关关系</vt:lpstr>
      <vt:lpstr>相关关系的例子</vt:lpstr>
      <vt:lpstr>相关关系与函数关系的联系</vt:lpstr>
      <vt:lpstr>相关关系的类型</vt:lpstr>
      <vt:lpstr>相关关系的类型</vt:lpstr>
      <vt:lpstr>相关关系的类型</vt:lpstr>
      <vt:lpstr>相关关系的类型</vt:lpstr>
      <vt:lpstr>相关系数</vt:lpstr>
      <vt:lpstr>相关系数</vt:lpstr>
      <vt:lpstr>相关系数的计算方法</vt:lpstr>
      <vt:lpstr>相关系数的计算方法</vt:lpstr>
      <vt:lpstr>相关系数的显著性检验 </vt:lpstr>
      <vt:lpstr>相关分析</vt:lpstr>
      <vt:lpstr>相关分析</vt:lpstr>
      <vt:lpstr>相关分析</vt:lpstr>
      <vt:lpstr>相关分析</vt:lpstr>
      <vt:lpstr>相关分析</vt:lpstr>
      <vt:lpstr>相关分析</vt:lpstr>
      <vt:lpstr>偏相关分析</vt:lpstr>
      <vt:lpstr>偏相关分析</vt:lpstr>
      <vt:lpstr>偏相关分析</vt:lpstr>
      <vt:lpstr>回归分析</vt:lpstr>
      <vt:lpstr>回归分析</vt:lpstr>
      <vt:lpstr>回归分析</vt:lpstr>
      <vt:lpstr>回归分析</vt:lpstr>
      <vt:lpstr>回归分析</vt:lpstr>
      <vt:lpstr>回归分析的度量</vt:lpstr>
      <vt:lpstr>一元线性回归</vt:lpstr>
      <vt:lpstr>一元线性回归</vt:lpstr>
      <vt:lpstr>一元线性回归</vt:lpstr>
      <vt:lpstr> 参数α，β的最小二乘估计</vt:lpstr>
      <vt:lpstr> 参数α，β的最小二乘估计</vt:lpstr>
      <vt:lpstr> 参数α，β的最小二乘估计</vt:lpstr>
      <vt:lpstr> 参数α，β的最小二乘估计</vt:lpstr>
      <vt:lpstr> 参数α，β的最小二乘估计</vt:lpstr>
      <vt:lpstr> 参数α，β的最小二乘估计</vt:lpstr>
      <vt:lpstr>线性回归案例</vt:lpstr>
      <vt:lpstr>线性回归案例</vt:lpstr>
      <vt:lpstr>线性回归案例</vt:lpstr>
      <vt:lpstr>线性回归的偏离度估计 </vt:lpstr>
      <vt:lpstr>线性回归的偏离度估计 </vt:lpstr>
      <vt:lpstr>线性回归的偏离度估计 </vt:lpstr>
      <vt:lpstr>线性回归的偏离度估计 </vt:lpstr>
      <vt:lpstr>线性回归的偏离度估计 </vt:lpstr>
      <vt:lpstr>线性回归的偏离度估计 </vt:lpstr>
      <vt:lpstr>相关系数</vt:lpstr>
      <vt:lpstr>回归方程显著性检验</vt:lpstr>
      <vt:lpstr>回归方程显著性检验</vt:lpstr>
      <vt:lpstr>回归方程显著性检验</vt:lpstr>
      <vt:lpstr>R语言一元线性回归</vt:lpstr>
      <vt:lpstr>R语言一元线性回归</vt:lpstr>
      <vt:lpstr>R语言一元线性回归</vt:lpstr>
      <vt:lpstr>R语言一元线性回归</vt:lpstr>
      <vt:lpstr>R语言一元线性回归</vt:lpstr>
      <vt:lpstr>R语言一元线性回归</vt:lpstr>
      <vt:lpstr>R语言一元线性回归</vt:lpstr>
      <vt:lpstr>线性回归的应用（估计和预测）</vt:lpstr>
      <vt:lpstr>线性回归的应用（估计和预测）</vt:lpstr>
      <vt:lpstr>线性回归的应用（估计和预测）</vt:lpstr>
      <vt:lpstr>线性回归的应用（估计和预测）</vt:lpstr>
      <vt:lpstr>个体Y值的预测区间（区间估计）</vt:lpstr>
      <vt:lpstr>个体Y值的预测区间（区间估计）</vt:lpstr>
      <vt:lpstr>残差分析(回归诊断)</vt:lpstr>
      <vt:lpstr>残差分析(回归诊断)</vt:lpstr>
      <vt:lpstr>残差分析(回归诊断)</vt:lpstr>
      <vt:lpstr>残差分析(回归诊断)</vt:lpstr>
      <vt:lpstr>残差分析(回归诊断)</vt:lpstr>
      <vt:lpstr>线性回归的应用（估计和预测）</vt:lpstr>
      <vt:lpstr>线性回归的应用（估计和预测）</vt:lpstr>
      <vt:lpstr>线性回归的应用（估计和预测）</vt:lpstr>
      <vt:lpstr>线性回归的应用（估计和预测）</vt:lpstr>
      <vt:lpstr>一元回归应用的注意事项</vt:lpstr>
      <vt:lpstr>一元回归应用的注意事项</vt:lpstr>
      <vt:lpstr>一元回归应用的注意事项</vt:lpstr>
      <vt:lpstr>一元回归应用的注意事项</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多元线性回归</vt:lpstr>
      <vt:lpstr>曲线回归</vt:lpstr>
      <vt:lpstr>曲线回归</vt:lpstr>
      <vt:lpstr>曲线回归</vt:lpstr>
      <vt:lpstr>曲线回归</vt:lpstr>
      <vt:lpstr>曲线回归</vt:lpstr>
      <vt:lpstr>曲线回归</vt:lpstr>
      <vt:lpstr>曲线回归</vt:lpstr>
      <vt:lpstr>曲线回归</vt:lpstr>
      <vt:lpstr>曲线回归</vt:lpstr>
      <vt:lpstr>一个例子</vt:lpstr>
      <vt:lpstr>一个例子</vt:lpstr>
      <vt:lpstr>一个例子</vt:lpstr>
      <vt:lpstr>一个例子</vt:lpstr>
      <vt:lpstr>一个例子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大学计算机信息技术</dc:title>
  <dc:creator>Hp</dc:creator>
  <cp:lastModifiedBy>dell</cp:lastModifiedBy>
  <cp:revision>157</cp:revision>
  <dcterms:created xsi:type="dcterms:W3CDTF">2013-09-23T10:22:11Z</dcterms:created>
  <dcterms:modified xsi:type="dcterms:W3CDTF">2019-05-15T10:04:10Z</dcterms:modified>
</cp:coreProperties>
</file>