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6" r:id="rId2"/>
    <p:sldMasterId id="2147483690" r:id="rId3"/>
  </p:sldMasterIdLst>
  <p:notesMasterIdLst>
    <p:notesMasterId r:id="rId34"/>
  </p:notesMasterIdLst>
  <p:sldIdLst>
    <p:sldId id="278" r:id="rId4"/>
    <p:sldId id="310" r:id="rId5"/>
    <p:sldId id="308" r:id="rId6"/>
    <p:sldId id="313" r:id="rId7"/>
    <p:sldId id="352" r:id="rId8"/>
    <p:sldId id="309" r:id="rId9"/>
    <p:sldId id="316" r:id="rId10"/>
    <p:sldId id="314" r:id="rId11"/>
    <p:sldId id="353" r:id="rId12"/>
    <p:sldId id="318" r:id="rId13"/>
    <p:sldId id="319" r:id="rId14"/>
    <p:sldId id="320" r:id="rId15"/>
    <p:sldId id="321" r:id="rId16"/>
    <p:sldId id="322" r:id="rId17"/>
    <p:sldId id="323" r:id="rId18"/>
    <p:sldId id="354" r:id="rId19"/>
    <p:sldId id="324" r:id="rId20"/>
    <p:sldId id="350" r:id="rId21"/>
    <p:sldId id="325" r:id="rId22"/>
    <p:sldId id="326" r:id="rId23"/>
    <p:sldId id="342" r:id="rId24"/>
    <p:sldId id="331" r:id="rId25"/>
    <p:sldId id="330" r:id="rId26"/>
    <p:sldId id="351" r:id="rId27"/>
    <p:sldId id="343" r:id="rId28"/>
    <p:sldId id="346" r:id="rId29"/>
    <p:sldId id="347" r:id="rId30"/>
    <p:sldId id="348" r:id="rId31"/>
    <p:sldId id="345" r:id="rId32"/>
    <p:sldId id="349" r:id="rId33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r-HR" altLang="sr-Latn-RS" noProof="0" smtClean="0"/>
          </a:p>
        </p:txBody>
      </p:sp>
    </p:spTree>
    <p:extLst>
      <p:ext uri="{BB962C8B-B14F-4D97-AF65-F5344CB8AC3E}">
        <p14:creationId xmlns:p14="http://schemas.microsoft.com/office/powerpoint/2010/main" val="3137132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02730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79875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3957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58726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5200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23862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00376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93924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11318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97643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3540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105848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6698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430149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3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5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20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21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68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97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09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81920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 altLang="sr-Latn-R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76147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05065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00081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888105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55173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22473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683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20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8916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208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430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01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78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74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516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344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62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7198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3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1835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0412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4854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431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927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760224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0421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361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38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038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548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649740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008071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72797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543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2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303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84713" y="914400"/>
            <a:ext cx="4305300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46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96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26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6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7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7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14" imgW="3600000" imgH="3600000" progId="">
                  <p:embed/>
                </p:oleObj>
              </mc:Choice>
              <mc:Fallback>
                <p:oleObj r:id="rId14" imgW="3600000" imgH="36000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761413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45000"/>
        <a:buFont typeface="StarSymbol"/>
        <a:buChar char="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5.png"/><Relationship Id="rId5" Type="http://schemas.openxmlformats.org/officeDocument/2006/relationships/image" Target="../media/image7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047875"/>
            <a:ext cx="7543800" cy="11620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z="3500" smtClean="0"/>
              <a:t>PROGRAMSKI ALATI NA UNIX RAČUNALIMA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03350" y="3860800"/>
            <a:ext cx="6400800" cy="4084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12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lvl="1" indent="0" algn="ctr" eaLnBrk="1" hangingPunct="1">
              <a:spcBef>
                <a:spcPts val="4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hr-HR" altLang="sr-Latn-RS" b="1" kern="0" dirty="0" smtClean="0"/>
              <a:t>Rad u ljusci, 2. dio</a:t>
            </a:r>
            <a:endParaRPr lang="en-GB" altLang="sr-Latn-RS" b="1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1"/>
            <a:ext cx="8064500" cy="1152798"/>
          </a:xfrm>
        </p:spPr>
        <p:txBody>
          <a:bodyPr/>
          <a:lstStyle/>
          <a:p>
            <a:pPr marL="455613" indent="-457200" eaLnBrk="1" hangingPunct="1"/>
            <a:r>
              <a:rPr lang="hr-HR" altLang="sr-Latn-RS" dirty="0" err="1" smtClean="0"/>
              <a:t>stderr</a:t>
            </a:r>
            <a:r>
              <a:rPr lang="hr-HR" altLang="sr-Latn-RS" dirty="0" smtClean="0"/>
              <a:t> </a:t>
            </a:r>
          </a:p>
          <a:p>
            <a:pPr marL="879475" lvl="1" indent="-457200" eaLnBrk="1" hangingPunct="1"/>
            <a:r>
              <a:rPr lang="hr-HR" altLang="sr-Latn-RS" dirty="0" smtClean="0"/>
              <a:t>1&gt; izlaz  (1&gt; ima isto značenje kao i &gt;)</a:t>
            </a:r>
          </a:p>
          <a:p>
            <a:pPr marL="879475" lvl="1" indent="-457200" eaLnBrk="1" hangingPunct="1"/>
            <a:r>
              <a:rPr lang="hr-HR" altLang="sr-Latn-RS" dirty="0" smtClean="0"/>
              <a:t>2&gt; greške</a:t>
            </a:r>
          </a:p>
          <a:p>
            <a:pPr marL="879475" lvl="1" indent="-457200" eaLnBrk="1" hangingPunct="1"/>
            <a:endParaRPr lang="hr-HR" altLang="sr-Latn-RS" dirty="0" smtClean="0"/>
          </a:p>
          <a:p>
            <a:pPr marL="879475" lvl="1" indent="-457200" eaLnBrk="1" hangingPunct="1"/>
            <a:endParaRPr lang="hr-HR" altLang="sr-Latn-RS" dirty="0" smtClean="0"/>
          </a:p>
          <a:p>
            <a:pPr marL="879475" lvl="1" indent="-457200" eaLnBrk="1" hangingPunct="1"/>
            <a:endParaRPr lang="hr-HR" altLang="sr-Latn-RS" dirty="0" smtClean="0"/>
          </a:p>
        </p:txBody>
      </p:sp>
      <p:pic>
        <p:nvPicPr>
          <p:cNvPr id="4301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76475"/>
            <a:ext cx="6324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95288" y="4149725"/>
            <a:ext cx="8137525" cy="8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55613" indent="-457200" eaLnBrk="1" hangingPunct="1">
              <a:defRPr/>
            </a:pPr>
            <a:r>
              <a:rPr lang="hr-HR" altLang="sr-Latn-RS" kern="0" dirty="0" smtClean="0"/>
              <a:t>spajanje</a:t>
            </a:r>
          </a:p>
          <a:p>
            <a:pPr marL="879475" lvl="1" indent="-457200" eaLnBrk="1" hangingPunct="1">
              <a:defRPr/>
            </a:pPr>
            <a:r>
              <a:rPr lang="hr-HR" altLang="sr-Latn-RS" kern="0" dirty="0" smtClean="0"/>
              <a:t>&amp;&gt; usmjerava zajedno stdout i stderr</a:t>
            </a:r>
          </a:p>
          <a:p>
            <a:pPr marL="879475" lvl="1" indent="-457200" eaLnBrk="1" hangingPunct="1">
              <a:defRPr/>
            </a:pPr>
            <a:endParaRPr lang="hr-HR" altLang="sr-Latn-RS" kern="0" dirty="0" smtClean="0"/>
          </a:p>
          <a:p>
            <a:pPr marL="879475" lvl="1" indent="-457200" eaLnBrk="1" hangingPunct="1">
              <a:defRPr/>
            </a:pPr>
            <a:endParaRPr lang="hr-HR" altLang="sr-Latn-RS" kern="0" dirty="0" smtClean="0"/>
          </a:p>
          <a:p>
            <a:pPr marL="879475" lvl="1" indent="-457200" eaLnBrk="1" hangingPunct="1">
              <a:defRPr/>
            </a:pPr>
            <a:endParaRPr lang="hr-HR" altLang="sr-Latn-R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173663"/>
            <a:ext cx="6484937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poruka o greški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9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064500" cy="1008211"/>
          </a:xfrm>
        </p:spPr>
        <p:txBody>
          <a:bodyPr/>
          <a:lstStyle/>
          <a:p>
            <a:pPr marL="455613" indent="-457200" eaLnBrk="1" hangingPunct="1"/>
            <a:r>
              <a:rPr lang="hr-HR" altLang="sr-Latn-RS" sz="2200" dirty="0" err="1" smtClean="0"/>
              <a:t>stdin</a:t>
            </a:r>
            <a:r>
              <a:rPr lang="hr-HR" altLang="sr-Latn-RS" sz="2200" dirty="0" smtClean="0"/>
              <a:t> = standardni ulaz</a:t>
            </a:r>
          </a:p>
          <a:p>
            <a:pPr marL="455613" indent="-457200" eaLnBrk="1" hangingPunct="1"/>
            <a:r>
              <a:rPr lang="hr-HR" altLang="sr-Latn-RS" sz="2200" dirty="0" err="1" smtClean="0"/>
              <a:t>usmjeravnje</a:t>
            </a:r>
            <a:r>
              <a:rPr lang="hr-HR" altLang="sr-Latn-RS" sz="2200" dirty="0" smtClean="0"/>
              <a:t>:   </a:t>
            </a:r>
            <a:r>
              <a:rPr lang="hr-HR" alt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&lt; datoteka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508500"/>
            <a:ext cx="30480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11188" y="2132856"/>
            <a:ext cx="80645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55613" indent="-457200" eaLnBrk="1" hangingPunct="1">
              <a:defRPr/>
            </a:pPr>
            <a:r>
              <a:rPr lang="hr-HR" altLang="sr-Latn-RS" sz="2200" dirty="0" smtClean="0"/>
              <a:t>ne čitaju svi programi </a:t>
            </a:r>
            <a:r>
              <a:rPr lang="hr-HR" altLang="sr-Latn-RS" sz="2200" dirty="0" err="1" smtClean="0"/>
              <a:t>stdin</a:t>
            </a:r>
            <a:endParaRPr lang="hr-HR" altLang="sr-Latn-RS" sz="2200" dirty="0" smtClean="0"/>
          </a:p>
          <a:p>
            <a:pPr marL="455613" indent="-457200" eaLnBrk="1" hangingPunct="1">
              <a:defRPr/>
            </a:pPr>
            <a:r>
              <a:rPr lang="hr-HR" altLang="sr-Latn-RS" sz="2200" dirty="0" smtClean="0"/>
              <a:t>neki od programa koji ga čitaju:</a:t>
            </a:r>
            <a:endParaRPr lang="hr-HR" altLang="sr-Latn-RS" sz="2200" dirty="0"/>
          </a:p>
          <a:p>
            <a:pPr marL="879475" lvl="1" indent="-457200" eaLnBrk="1" hangingPunct="1">
              <a:defRPr/>
            </a:pPr>
            <a:r>
              <a:rPr lang="hr-HR" altLang="sr-Latn-R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r-HR" alt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altLang="sr-Latn-R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r-HR" alt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altLang="sr-Latn-R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hr-HR" alt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altLang="sr-Latn-R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endParaRPr lang="hr-HR" altLang="sr-Latn-R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9475" lvl="1" indent="-457200" eaLnBrk="1" hangingPunct="1">
              <a:defRPr/>
            </a:pPr>
            <a:r>
              <a:rPr lang="hr-HR" altLang="sr-Latn-RS" sz="1800" dirty="0" smtClean="0"/>
              <a:t>ukoliko </a:t>
            </a:r>
            <a:r>
              <a:rPr lang="hr-HR" altLang="sr-Latn-RS" sz="1800" dirty="0"/>
              <a:t>im se kao parametar proslijedi putanja, čitaju datoteku</a:t>
            </a:r>
          </a:p>
          <a:p>
            <a:pPr marL="879475" lvl="1" indent="-457200" eaLnBrk="1" hangingPunct="1">
              <a:defRPr/>
            </a:pPr>
            <a:r>
              <a:rPr lang="hr-HR" altLang="sr-Latn-RS" sz="1800" kern="0" dirty="0" smtClean="0"/>
              <a:t>ukoliko su pokrenuti bez parametara čitaju </a:t>
            </a:r>
            <a:r>
              <a:rPr lang="hr-HR" altLang="sr-Latn-RS" sz="1800" kern="0" dirty="0" err="1" smtClean="0"/>
              <a:t>stdin</a:t>
            </a:r>
            <a:r>
              <a:rPr lang="hr-HR" altLang="sr-Latn-RS" sz="1800" kern="0" dirty="0" smtClean="0"/>
              <a:t>: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ulaza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683568" y="1637804"/>
            <a:ext cx="8064500" cy="2016770"/>
          </a:xfrm>
        </p:spPr>
        <p:txBody>
          <a:bodyPr/>
          <a:lstStyle/>
          <a:p>
            <a:pPr marL="0" indent="0" eaLnBrk="1" hangingPunct="1">
              <a:buFont typeface="Verdana" pitchFamily="34" charset="0"/>
              <a:buNone/>
              <a:tabLst>
                <a:tab pos="3054350" algn="l"/>
              </a:tabLst>
              <a:defRPr/>
            </a:pP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- ulaz iz </a:t>
            </a:r>
            <a:r>
              <a:rPr lang="hr-HR" altLang="sr-Latn-RS" sz="1800" b="0" dirty="0" err="1" smtClean="0">
                <a:latin typeface="+mj-lt"/>
                <a:cs typeface="Courier New" panose="02070309020205020404" pitchFamily="49" charset="0"/>
              </a:rPr>
              <a:t>stdin</a:t>
            </a:r>
            <a:r>
              <a:rPr lang="hr-HR" altLang="sr-Latn-RS" sz="1800" b="0" dirty="0" smtClean="0">
                <a:latin typeface="+mj-lt"/>
                <a:cs typeface="Courier New" panose="02070309020205020404" pitchFamily="49" charset="0"/>
              </a:rPr>
              <a:t>-a (tipkovnica)</a:t>
            </a:r>
            <a:endParaRPr lang="hr-HR" altLang="sr-Latn-RS" sz="1800" b="0" dirty="0">
              <a:latin typeface="+mj-lt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tabLst>
                <a:tab pos="3054350" algn="l"/>
              </a:tabLst>
              <a:defRPr/>
            </a:pP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	</a:t>
            </a:r>
            <a:r>
              <a:rPr lang="hr-HR" altLang="sr-Latn-RS" sz="1800" b="0" dirty="0">
                <a:cs typeface="Courier New" panose="02070309020205020404" pitchFamily="49" charset="0"/>
              </a:rPr>
              <a:t>- ulaz iz </a:t>
            </a:r>
            <a:r>
              <a:rPr lang="hr-HR" altLang="sr-Latn-RS" sz="1800" b="0" dirty="0" err="1">
                <a:cs typeface="Courier New" panose="02070309020205020404" pitchFamily="49" charset="0"/>
              </a:rPr>
              <a:t>stdin</a:t>
            </a:r>
            <a:r>
              <a:rPr lang="hr-HR" altLang="sr-Latn-RS" sz="1800" b="0" dirty="0">
                <a:cs typeface="Courier New" panose="02070309020205020404" pitchFamily="49" charset="0"/>
              </a:rPr>
              <a:t>-a (sada je to file)</a:t>
            </a:r>
          </a:p>
          <a:p>
            <a:pPr marL="0" indent="0" eaLnBrk="1" hangingPunct="1">
              <a:buNone/>
              <a:tabLst>
                <a:tab pos="3054350" algn="l"/>
              </a:tabLst>
              <a:defRPr/>
            </a:pP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file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b="0" dirty="0" smtClean="0">
                <a:cs typeface="Courier New" panose="02070309020205020404" pitchFamily="49" charset="0"/>
              </a:rPr>
              <a:t>- isto</a:t>
            </a:r>
            <a:endParaRPr lang="hr-HR" altLang="sr-Latn-RS" sz="1800" b="0" dirty="0">
              <a:cs typeface="Courier New" panose="02070309020205020404" pitchFamily="49" charset="0"/>
            </a:endParaRPr>
          </a:p>
          <a:p>
            <a:pPr marL="0" indent="0" eaLnBrk="1" hangingPunct="1">
              <a:buFont typeface="Verdana" pitchFamily="34" charset="0"/>
              <a:buNone/>
              <a:tabLst>
                <a:tab pos="3054350" algn="l"/>
              </a:tabLst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	</a:t>
            </a:r>
            <a:r>
              <a:rPr lang="hr-HR" altLang="sr-Latn-RS" sz="1800" b="0" dirty="0">
                <a:cs typeface="Courier New" panose="02070309020205020404" pitchFamily="49" charset="0"/>
              </a:rPr>
              <a:t>- ulaz određen parametrom</a:t>
            </a:r>
            <a:r>
              <a:rPr lang="hr-HR" altLang="sr-Latn-RS" sz="1800" dirty="0">
                <a:cs typeface="Courier New" panose="02070309020205020404" pitchFamily="49" charset="0"/>
              </a:rPr>
              <a:t> </a:t>
            </a:r>
            <a:r>
              <a:rPr lang="hr-HR" altLang="sr-Latn-RS" sz="1800" b="0" dirty="0">
                <a:cs typeface="Courier New" panose="02070309020205020404" pitchFamily="49" charset="0"/>
              </a:rPr>
              <a:t>(file)</a:t>
            </a:r>
          </a:p>
          <a:p>
            <a:pPr marL="0" indent="0" eaLnBrk="1" hangingPunct="1">
              <a:buFont typeface="Verdana" pitchFamily="34" charset="0"/>
              <a:buNone/>
              <a:tabLst>
                <a:tab pos="3054350" algn="l"/>
              </a:tabLst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 file </a:t>
            </a: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hr-HR" altLang="sr-Latn-R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r-HR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1800" b="0" dirty="0"/>
              <a:t>- ulaz iz datoteke, </a:t>
            </a:r>
            <a:r>
              <a:rPr lang="hr-HR" altLang="sr-Latn-RS" sz="1800" b="0" dirty="0" smtClean="0"/>
              <a:t>ignorira se </a:t>
            </a:r>
            <a:r>
              <a:rPr lang="hr-HR" altLang="sr-Latn-RS" sz="1800" b="0" dirty="0"/>
              <a:t>&lt;</a:t>
            </a:r>
            <a:r>
              <a:rPr lang="hr-HR" altLang="sr-Latn-RS" sz="1800" b="0" dirty="0" err="1" smtClean="0"/>
              <a:t>other</a:t>
            </a:r>
            <a:endParaRPr lang="hr-HR" altLang="sr-Latn-RS" sz="1800" b="0" dirty="0" smtClean="0"/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332309" y="4293666"/>
            <a:ext cx="199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sr-Latn-RS" b="1" dirty="0" err="1"/>
              <a:t>stdin</a:t>
            </a:r>
            <a:r>
              <a:rPr lang="hr-HR" altLang="sr-Latn-RS" b="1" dirty="0"/>
              <a:t> i </a:t>
            </a:r>
            <a:r>
              <a:rPr lang="hr-HR" altLang="sr-Latn-RS" b="1" dirty="0" err="1"/>
              <a:t>stdout</a:t>
            </a:r>
            <a:r>
              <a:rPr lang="hr-HR" altLang="sr-Latn-RS" b="1" dirty="0"/>
              <a:t>:</a:t>
            </a:r>
          </a:p>
        </p:txBody>
      </p:sp>
      <p:pic>
        <p:nvPicPr>
          <p:cNvPr id="4710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4"/>
            <a:ext cx="3209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540693" y="1134566"/>
            <a:ext cx="8064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Font typeface="Verdana" pitchFamily="34" charset="0"/>
              <a:buNone/>
              <a:defRPr/>
            </a:pPr>
            <a:r>
              <a:rPr lang="hr-HR" altLang="sr-Latn-RS" sz="1800" kern="0" dirty="0" smtClean="0"/>
              <a:t>Primjer različitih ulaza – naredba </a:t>
            </a:r>
            <a:r>
              <a:rPr lang="hr-HR" altLang="sr-Latn-RS" sz="1800" kern="0" dirty="0" err="1" smtClean="0"/>
              <a:t>sort</a:t>
            </a:r>
            <a:endParaRPr lang="hr-HR" altLang="sr-Latn-RS" sz="1800" kern="0" dirty="0" smtClean="0"/>
          </a:p>
          <a:p>
            <a:pPr marL="455613" indent="-457200" eaLnBrk="1" hangingPunct="1">
              <a:defRPr/>
            </a:pPr>
            <a:endParaRPr lang="hr-HR" altLang="sr-Latn-RS" kern="0" dirty="0" smtClean="0"/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sz="1600" b="1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ulaza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83568" y="3654574"/>
            <a:ext cx="8064500" cy="43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Font typeface="Verdana" pitchFamily="34" charset="0"/>
              <a:buNone/>
              <a:tabLst>
                <a:tab pos="3054350" algn="l"/>
              </a:tabLst>
              <a:defRPr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datoteka	</a:t>
            </a:r>
            <a:r>
              <a:rPr lang="hr-HR" altLang="sr-Latn-RS" sz="1800" b="0" kern="0" dirty="0" smtClean="0"/>
              <a:t>- nema smisla, </a:t>
            </a:r>
            <a:r>
              <a:rPr lang="hr-HR" altLang="sr-Latn-RS" sz="1800" b="0" kern="0" dirty="0" err="1" smtClean="0"/>
              <a:t>pwd</a:t>
            </a:r>
            <a:r>
              <a:rPr lang="hr-HR" altLang="sr-Latn-RS" sz="1800" b="0" kern="0" dirty="0" smtClean="0"/>
              <a:t> nikad ne čita </a:t>
            </a:r>
            <a:r>
              <a:rPr lang="hr-HR" altLang="sr-Latn-RS" sz="1800" b="0" kern="0" dirty="0" err="1" smtClean="0"/>
              <a:t>stdin</a:t>
            </a:r>
            <a:endParaRPr lang="hr-HR" altLang="sr-Latn-RS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Cjevovodi (</a:t>
            </a:r>
            <a:r>
              <a:rPr lang="hr-HR" altLang="sr-Latn-RS" dirty="0" err="1" smtClean="0"/>
              <a:t>piping</a:t>
            </a:r>
            <a:r>
              <a:rPr lang="hr-HR" altLang="sr-Latn-RS" dirty="0" smtClean="0"/>
              <a:t>)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5" name="Rectangle 9"/>
          <p:cNvSpPr>
            <a:spLocks noGrp="1" noChangeArrowheads="1"/>
          </p:cNvSpPr>
          <p:nvPr>
            <p:ph idx="1"/>
          </p:nvPr>
        </p:nvSpPr>
        <p:spPr>
          <a:xfrm>
            <a:off x="467544" y="1050827"/>
            <a:ext cx="8064500" cy="1092648"/>
          </a:xfrm>
        </p:spPr>
        <p:txBody>
          <a:bodyPr/>
          <a:lstStyle/>
          <a:p>
            <a:pPr eaLnBrk="1" hangingPunct="1"/>
            <a:r>
              <a:rPr lang="hr-HR" altLang="sr-Latn-RS" sz="2000" dirty="0" err="1" smtClean="0"/>
              <a:t>piping</a:t>
            </a:r>
            <a:r>
              <a:rPr lang="hr-HR" altLang="sr-Latn-RS" sz="2000" dirty="0" smtClean="0"/>
              <a:t>, | - usmjeravanje između programa:</a:t>
            </a:r>
          </a:p>
          <a:p>
            <a:pPr lvl="1" eaLnBrk="1" hangingPunct="1"/>
            <a:r>
              <a:rPr lang="hr-HR" altLang="sr-Latn-RS" dirty="0" smtClean="0"/>
              <a:t>ostvaruje direktnu vezu – izlaz jednog programa usmjerava se na ulaz drugog</a:t>
            </a:r>
          </a:p>
        </p:txBody>
      </p:sp>
      <p:pic>
        <p:nvPicPr>
          <p:cNvPr id="491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" y="2153126"/>
            <a:ext cx="25431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" y="3198150"/>
            <a:ext cx="37814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" y="4140242"/>
            <a:ext cx="48006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21" y="4820371"/>
            <a:ext cx="3296110" cy="90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621" y="5725372"/>
            <a:ext cx="3296110" cy="63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9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064500" cy="2880320"/>
          </a:xfrm>
        </p:spPr>
        <p:txBody>
          <a:bodyPr/>
          <a:lstStyle/>
          <a:p>
            <a:pPr eaLnBrk="1" hangingPunct="1"/>
            <a:r>
              <a:rPr lang="hr-HR" altLang="sr-Latn-RS" sz="2000" b="0" dirty="0" smtClean="0"/>
              <a:t>ljuska prvo napravi pipe (cijev), a onda pokreće procese</a:t>
            </a:r>
          </a:p>
          <a:p>
            <a:pPr eaLnBrk="1" hangingPunct="1"/>
            <a:endParaRPr lang="hr-HR" altLang="sr-Latn-RS" sz="2000" b="0" dirty="0" smtClean="0"/>
          </a:p>
          <a:p>
            <a:pPr eaLnBrk="1" hangingPunct="1"/>
            <a:r>
              <a:rPr lang="hr-HR" altLang="sr-Latn-RS" sz="2000" b="0" dirty="0" smtClean="0"/>
              <a:t>procesi se izvršavaju konkurentno</a:t>
            </a:r>
          </a:p>
          <a:p>
            <a:pPr eaLnBrk="1" hangingPunct="1"/>
            <a:endParaRPr lang="hr-HR" altLang="sr-Latn-RS" sz="2000" b="0" dirty="0" smtClean="0"/>
          </a:p>
          <a:p>
            <a:pPr eaLnBrk="1" hangingPunct="1"/>
            <a:r>
              <a:rPr lang="hr-HR" altLang="sr-Latn-RS" sz="2000" b="0" dirty="0" smtClean="0"/>
              <a:t>ne stvaraju se privremene datoteke</a:t>
            </a:r>
          </a:p>
          <a:p>
            <a:pPr eaLnBrk="1" hangingPunct="1"/>
            <a:endParaRPr lang="hr-HR" altLang="sr-Latn-RS" sz="2000" b="0" dirty="0" smtClean="0"/>
          </a:p>
          <a:p>
            <a:pPr eaLnBrk="1" hangingPunct="1"/>
            <a:r>
              <a:rPr lang="hr-HR" altLang="sr-Latn-RS" sz="2000" b="0" dirty="0" smtClean="0"/>
              <a:t>kad naredba s lijeve strane završi, šalje EOF signal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Cjevovodi (</a:t>
            </a:r>
            <a:r>
              <a:rPr lang="hr-HR" altLang="sr-Latn-RS" dirty="0" err="1" smtClean="0"/>
              <a:t>piping</a:t>
            </a:r>
            <a:r>
              <a:rPr lang="hr-HR" altLang="sr-Latn-RS" dirty="0" smtClean="0"/>
              <a:t>)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844859" y="2729206"/>
            <a:ext cx="6459538" cy="5016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&gt; lista | head -3 </a:t>
            </a:r>
            <a:r>
              <a:rPr lang="hr-HR" altLang="sr-Latn-RS" sz="2000" b="0" dirty="0" smtClean="0"/>
              <a:t>(naredba ne „radi”)</a:t>
            </a:r>
            <a:endParaRPr lang="hr-HR" altLang="sr-Latn-RS" dirty="0"/>
          </a:p>
          <a:p>
            <a:pPr marL="0" indent="0" eaLnBrk="1" hangingPunct="1">
              <a:buFont typeface="Verdana" pitchFamily="34" charset="0"/>
              <a:buNone/>
              <a:defRPr/>
            </a:pPr>
            <a:endParaRPr lang="hr-HR" altLang="sr-Latn-RS" dirty="0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0460" y="3218956"/>
            <a:ext cx="6223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sr-Latn-RS" dirty="0" smtClean="0"/>
              <a:t>Ljuska </a:t>
            </a:r>
            <a:r>
              <a:rPr lang="hr-HR" altLang="sr-Latn-RS" dirty="0"/>
              <a:t>prvo razbije naredbu na mjestu pipe simbola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35" y="4252418"/>
            <a:ext cx="7336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sr-Latn-RS" dirty="0" smtClean="0"/>
              <a:t>Procesi </a:t>
            </a:r>
            <a:r>
              <a:rPr lang="hr-HR" altLang="sr-Latn-RS" dirty="0" err="1" smtClean="0"/>
              <a:t>ls</a:t>
            </a:r>
            <a:r>
              <a:rPr lang="hr-HR" altLang="sr-Latn-RS" dirty="0" smtClean="0"/>
              <a:t> i </a:t>
            </a:r>
            <a:r>
              <a:rPr lang="hr-HR" altLang="sr-Latn-RS" dirty="0" err="1" smtClean="0"/>
              <a:t>head</a:t>
            </a:r>
            <a:r>
              <a:rPr lang="hr-HR" altLang="sr-Latn-RS" dirty="0" smtClean="0"/>
              <a:t> se pokreću nezavisno. </a:t>
            </a:r>
            <a:r>
              <a:rPr lang="hr-HR" altLang="sr-Latn-RS" dirty="0" err="1" smtClean="0"/>
              <a:t>ls</a:t>
            </a:r>
            <a:r>
              <a:rPr lang="hr-HR" altLang="sr-Latn-RS" dirty="0" smtClean="0"/>
              <a:t> ima usmjeren izlaz </a:t>
            </a:r>
          </a:p>
          <a:p>
            <a:r>
              <a:rPr lang="hr-HR" altLang="sr-Latn-RS" dirty="0" smtClean="0"/>
              <a:t>u datoteku, a </a:t>
            </a:r>
            <a:r>
              <a:rPr lang="hr-HR" altLang="sr-Latn-RS" dirty="0" err="1" smtClean="0"/>
              <a:t>head</a:t>
            </a:r>
            <a:r>
              <a:rPr lang="hr-HR" altLang="sr-Latn-RS" dirty="0" smtClean="0"/>
              <a:t> </a:t>
            </a:r>
            <a:r>
              <a:rPr lang="hr-HR" altLang="sr-Latn-RS" dirty="0"/>
              <a:t>ne dobije nikakav ulaz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Cjevovodi (</a:t>
            </a:r>
            <a:r>
              <a:rPr lang="hr-HR" altLang="sr-Latn-RS" dirty="0" err="1" smtClean="0"/>
              <a:t>piping</a:t>
            </a:r>
            <a:r>
              <a:rPr lang="hr-HR" altLang="sr-Latn-RS" dirty="0" smtClean="0"/>
              <a:t>)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05" y="974299"/>
            <a:ext cx="3019846" cy="457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05" y="1426617"/>
            <a:ext cx="3019846" cy="857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705" y="2266171"/>
            <a:ext cx="3019846" cy="238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705" y="2486970"/>
            <a:ext cx="3019846" cy="200053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817" y="3762032"/>
            <a:ext cx="1457528" cy="26673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4080" y="3736986"/>
            <a:ext cx="1209844" cy="295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6790" y="5378213"/>
            <a:ext cx="2391109" cy="228632"/>
          </a:xfrm>
          <a:prstGeom prst="rect">
            <a:avLst/>
          </a:prstGeom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60460" y="5307863"/>
            <a:ext cx="1268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r-HR" altLang="sr-Latn-RS" dirty="0" smtClean="0"/>
              <a:t>ispravno:</a:t>
            </a:r>
            <a:endParaRPr lang="hr-HR" alt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3" grpId="0"/>
      <p:bldP spid="8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Cjevovodi (</a:t>
            </a:r>
            <a:r>
              <a:rPr lang="hr-HR" altLang="sr-Latn-RS" dirty="0" err="1" smtClean="0"/>
              <a:t>piping</a:t>
            </a:r>
            <a:r>
              <a:rPr lang="hr-HR" altLang="sr-Latn-RS" dirty="0" smtClean="0"/>
              <a:t>)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95010"/>
              </p:ext>
            </p:extLst>
          </p:nvPr>
        </p:nvGraphicFramePr>
        <p:xfrm>
          <a:off x="683568" y="1268760"/>
          <a:ext cx="793688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resentation" r:id="rId4" imgW="6350040" imgH="3571920" progId="PowerPoint.Show.12">
                  <p:embed/>
                </p:oleObj>
              </mc:Choice>
              <mc:Fallback>
                <p:oleObj name="Presentation" r:id="rId4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7936882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Proširivanje zagradama</a:t>
            </a:r>
            <a:endParaRPr lang="hr-HR" altLang="sr-Latn-RS" sz="36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135930"/>
            <a:ext cx="849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engl. </a:t>
            </a:r>
            <a:r>
              <a:rPr lang="hr-HR" altLang="sr-Latn-RS" i="1" dirty="0" smtClean="0"/>
              <a:t>brace </a:t>
            </a:r>
            <a:r>
              <a:rPr lang="hr-HR" altLang="sr-Latn-RS" i="1" dirty="0" err="1" smtClean="0"/>
              <a:t>expansion</a:t>
            </a:r>
            <a:endParaRPr lang="hr-HR" altLang="sr-Latn-R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proširivanje proizvoljnih nizova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za razliku od </a:t>
            </a:r>
            <a:r>
              <a:rPr lang="hr-HR" dirty="0" err="1" smtClean="0"/>
              <a:t>wildcard</a:t>
            </a:r>
            <a:r>
              <a:rPr lang="hr-HR" dirty="0" smtClean="0"/>
              <a:t> uzoraka, generirani niz nema veze sa listom postojećih datoteka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93379" y="2593628"/>
            <a:ext cx="8064500" cy="928211"/>
          </a:xfrm>
        </p:spPr>
        <p:txBody>
          <a:bodyPr/>
          <a:lstStyle/>
          <a:p>
            <a:pPr eaLnBrk="1" hangingPunct="1"/>
            <a:r>
              <a:rPr lang="hr-HR" altLang="sr-Latn-RS" sz="2000" dirty="0" smtClean="0"/>
              <a:t>sintaksa</a:t>
            </a:r>
          </a:p>
          <a:p>
            <a:pPr lvl="1" eaLnBrk="1" hangingPunct="1"/>
            <a:r>
              <a:rPr lang="hr-HR" altLang="sr-Latn-RS" dirty="0" smtClean="0"/>
              <a:t>{list_start..</a:t>
            </a:r>
            <a:r>
              <a:rPr lang="hr-HR" altLang="sr-Latn-RS" dirty="0" err="1" smtClean="0"/>
              <a:t>list_end</a:t>
            </a:r>
            <a:r>
              <a:rPr lang="hr-HR" altLang="sr-Latn-RS" dirty="0" smtClean="0"/>
              <a:t>}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393379" y="3606314"/>
            <a:ext cx="8064500" cy="126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/>
            <a:r>
              <a:rPr lang="hr-HR" altLang="sr-Latn-RS" sz="2000" kern="0" dirty="0" smtClean="0"/>
              <a:t>primjer</a:t>
            </a:r>
          </a:p>
          <a:p>
            <a:pPr lvl="1" eaLnBrk="1" hangingPunct="1"/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{1..10}</a:t>
            </a:r>
          </a:p>
          <a:p>
            <a:pPr lvl="1" eaLnBrk="1" hangingPunct="1"/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$ 1 2 3 4 5 6 7 8 9 10</a:t>
            </a:r>
          </a:p>
          <a:p>
            <a:pPr lvl="1" eaLnBrk="1" hangingPunct="1"/>
            <a:endParaRPr lang="hr-HR" altLang="sr-Latn-RS" kern="0" dirty="0" smtClean="0"/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393379" y="4869160"/>
            <a:ext cx="8064500" cy="126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 eaLnBrk="1" hangingPunct="1"/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zad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{1..4}</a:t>
            </a:r>
          </a:p>
          <a:p>
            <a:pPr lvl="1" eaLnBrk="1" hangingPunct="1"/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zad1 zad2 zad3 zad4</a:t>
            </a:r>
            <a:endParaRPr lang="hr-HR" altLang="sr-Latn-R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Proširivanje zagradama</a:t>
            </a:r>
            <a:endParaRPr lang="hr-HR" altLang="sr-Latn-RS" sz="36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443083" y="2714988"/>
            <a:ext cx="2448582" cy="403102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primjeri</a:t>
            </a:r>
            <a:endParaRPr lang="hr-HR" altLang="sr-Latn-R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470243" y="1488457"/>
            <a:ext cx="8064500" cy="9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/>
            <a:r>
              <a:rPr lang="hr-HR" altLang="sr-Latn-RS" sz="2000" kern="0" dirty="0" smtClean="0"/>
              <a:t>nizanje različitih elemenata</a:t>
            </a:r>
          </a:p>
          <a:p>
            <a:pPr lvl="1" eaLnBrk="1" hangingPunct="1"/>
            <a:r>
              <a:rPr lang="hr-HR" altLang="sr-Latn-RS" kern="0" dirty="0" smtClean="0"/>
              <a:t>{element1,element2,element3}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79" y="3410711"/>
            <a:ext cx="3543795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79" y="5013176"/>
            <a:ext cx="371526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064500" cy="649288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primjeri</a:t>
            </a:r>
            <a:endParaRPr lang="hr-HR" altLang="sr-Latn-RS" dirty="0"/>
          </a:p>
          <a:p>
            <a:pPr marL="0" indent="0" eaLnBrk="1" hangingPunct="1">
              <a:buFont typeface="Verdana" pitchFamily="34" charset="0"/>
              <a:buNone/>
              <a:defRPr/>
            </a:pPr>
            <a:endParaRPr lang="hr-HR" altLang="sr-Latn-RS" dirty="0" smtClean="0"/>
          </a:p>
        </p:txBody>
      </p:sp>
      <p:pic>
        <p:nvPicPr>
          <p:cNvPr id="5734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96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4150"/>
            <a:ext cx="60975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7450"/>
            <a:ext cx="60785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Proširivanje zagradama</a:t>
            </a:r>
            <a:endParaRPr lang="hr-HR" altLang="sr-Latn-RS" sz="36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557837"/>
            <a:ext cx="3000794" cy="20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4766605"/>
            <a:ext cx="3000794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5223058"/>
            <a:ext cx="4477375" cy="106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Ulaz - izlaz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Rectangle 9"/>
          <p:cNvSpPr>
            <a:spLocks noGrp="1" noChangeArrowheads="1"/>
          </p:cNvSpPr>
          <p:nvPr>
            <p:ph idx="1"/>
          </p:nvPr>
        </p:nvSpPr>
        <p:spPr>
          <a:xfrm>
            <a:off x="466006" y="1124744"/>
            <a:ext cx="8280151" cy="1728861"/>
          </a:xfrm>
        </p:spPr>
        <p:txBody>
          <a:bodyPr/>
          <a:lstStyle/>
          <a:p>
            <a:pPr marL="455613" indent="-457200" eaLnBrk="1" hangingPunct="1"/>
            <a:endParaRPr lang="hr-HR" altLang="sr-Latn-RS" sz="2000" dirty="0" smtClean="0"/>
          </a:p>
          <a:p>
            <a:pPr marL="455613" indent="-457200" eaLnBrk="1" hangingPunct="1"/>
            <a:r>
              <a:rPr lang="hr-HR" altLang="sr-Latn-RS" sz="2000" dirty="0" smtClean="0"/>
              <a:t>I/O: povijesno tipkovnica i monitor</a:t>
            </a:r>
          </a:p>
          <a:p>
            <a:pPr marL="0" indent="0" eaLnBrk="1" hangingPunct="1">
              <a:buNone/>
            </a:pPr>
            <a:endParaRPr lang="hr-HR" altLang="sr-Latn-RS" sz="2000" dirty="0" smtClean="0"/>
          </a:p>
          <a:p>
            <a:pPr marL="455613" indent="-457200" eaLnBrk="1" hangingPunct="1"/>
            <a:r>
              <a:rPr lang="hr-HR" altLang="sr-Latn-RS" sz="2000" dirty="0" smtClean="0"/>
              <a:t>Unix uvodi razinu apstrakcije (nema fizičih uređaja)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466006" y="3140846"/>
            <a:ext cx="8064500" cy="244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55613" indent="-457200" eaLnBrk="1" hangingPunct="1"/>
            <a:r>
              <a:rPr lang="hr-HR" altLang="sr-Latn-RS" sz="2000" kern="0" dirty="0" smtClean="0"/>
              <a:t>standardni kanali za komunikaciju računala i okoline:</a:t>
            </a:r>
            <a:endParaRPr lang="hr-HR" altLang="sr-Latn-RS" kern="0" dirty="0" smtClean="0"/>
          </a:p>
          <a:p>
            <a:pPr marL="879475" lvl="1" indent="-457200" eaLnBrk="1" hangingPunct="1">
              <a:tabLst>
                <a:tab pos="3857625" algn="l"/>
              </a:tabLst>
            </a:pPr>
            <a:r>
              <a:rPr lang="hr-HR" altLang="sr-Latn-RS" kern="0" dirty="0" smtClean="0"/>
              <a:t>standardni ulaz	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(0)</a:t>
            </a:r>
          </a:p>
          <a:p>
            <a:pPr marL="879475" lvl="1" indent="-457200" eaLnBrk="1" hangingPunct="1">
              <a:tabLst>
                <a:tab pos="3857625" algn="l"/>
              </a:tabLst>
            </a:pPr>
            <a:r>
              <a:rPr lang="hr-HR" altLang="sr-Latn-RS" kern="0" dirty="0" smtClean="0"/>
              <a:t>standardni izlaz 	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marL="879475" lvl="1" indent="-457200" eaLnBrk="1" hangingPunct="1">
              <a:tabLst>
                <a:tab pos="3857625" algn="l"/>
              </a:tabLst>
            </a:pPr>
            <a:r>
              <a:rPr lang="hr-HR" altLang="sr-Latn-RS" kern="0" dirty="0" smtClean="0"/>
              <a:t>standardna pogreška	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539552" y="1125483"/>
            <a:ext cx="8064500" cy="409398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primjeri</a:t>
            </a:r>
            <a:endParaRPr lang="hr-HR" altLang="sr-Latn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2278915"/>
            <a:ext cx="6107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8" y="2740829"/>
            <a:ext cx="6107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Proširivanje zagradama</a:t>
            </a:r>
            <a:endParaRPr lang="hr-HR" altLang="sr-Latn-RS" sz="36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750372"/>
            <a:ext cx="1276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4005028"/>
            <a:ext cx="4525006" cy="666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659581"/>
            <a:ext cx="4525006" cy="209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632" y="4869160"/>
            <a:ext cx="4525006" cy="40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632" y="5278792"/>
            <a:ext cx="4525006" cy="476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344" y="3234106"/>
            <a:ext cx="5277587" cy="238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5343" y="3467500"/>
            <a:ext cx="5277587" cy="209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665162" y="800100"/>
            <a:ext cx="8064500" cy="649288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primjeri</a:t>
            </a:r>
            <a:endParaRPr lang="hr-HR" altLang="sr-Latn-RS" dirty="0"/>
          </a:p>
          <a:p>
            <a:pPr marL="0" indent="0" eaLnBrk="1" hangingPunct="1">
              <a:buFont typeface="Verdana" pitchFamily="34" charset="0"/>
              <a:buNone/>
              <a:defRPr/>
            </a:pPr>
            <a:endParaRPr lang="hr-HR" altLang="sr-Latn-R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Proširivanje zagradama</a:t>
            </a:r>
            <a:endParaRPr lang="hr-HR" altLang="sr-Latn-RS" sz="36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39" y="1484855"/>
            <a:ext cx="3067478" cy="4191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39" y="1904013"/>
            <a:ext cx="3067478" cy="4286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84168" y="3738069"/>
            <a:ext cx="26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[x] je </a:t>
            </a:r>
            <a:r>
              <a:rPr lang="hr-HR" dirty="0" err="1" smtClean="0"/>
              <a:t>wildcard</a:t>
            </a:r>
            <a:r>
              <a:rPr lang="hr-HR" dirty="0" smtClean="0"/>
              <a:t> izraz!</a:t>
            </a:r>
            <a:endParaRPr lang="hr-HR" dirty="0"/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39" y="4581128"/>
            <a:ext cx="3162741" cy="1743318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4532526" y="4617102"/>
            <a:ext cx="419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izrazi koji nisu logički ispravni se ne proširuju</a:t>
            </a:r>
            <a:endParaRPr lang="hr-HR" dirty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939" y="2681236"/>
            <a:ext cx="4686954" cy="219106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939" y="2896182"/>
            <a:ext cx="4686954" cy="21910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939" y="3100652"/>
            <a:ext cx="4686954" cy="24768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39" y="3344698"/>
            <a:ext cx="4686954" cy="24768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939" y="3581525"/>
            <a:ext cx="4686954" cy="21910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939" y="3800631"/>
            <a:ext cx="4686954" cy="495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7984" y="1646802"/>
            <a:ext cx="4525006" cy="257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7984" y="1904013"/>
            <a:ext cx="452500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1196752"/>
            <a:ext cx="8763000" cy="22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 charset="0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kern="0" dirty="0" smtClean="0"/>
              <a:t>najčešće korištena funkcija ljuske je pokretanje programa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hr-HR" sz="2200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sz="2000" dirty="0" smtClean="0"/>
              <a:t>primjer: pokretanje naredbe  </a:t>
            </a:r>
            <a:r>
              <a:rPr lang="hr-H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hr-H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sz="1800" dirty="0" smtClean="0"/>
              <a:t>ljuska traži program </a:t>
            </a:r>
            <a:r>
              <a:rPr lang="hr-HR" sz="1800" dirty="0" err="1" smtClean="0"/>
              <a:t>cat</a:t>
            </a:r>
            <a:r>
              <a:rPr lang="hr-HR" sz="1800" dirty="0" smtClean="0"/>
              <a:t> i prosljeđuje mu parametar /</a:t>
            </a:r>
            <a:r>
              <a:rPr lang="hr-HR" sz="1800" dirty="0" err="1" smtClean="0"/>
              <a:t>etc</a:t>
            </a:r>
            <a:r>
              <a:rPr lang="hr-HR" sz="1800" dirty="0" smtClean="0"/>
              <a:t>/</a:t>
            </a:r>
            <a:r>
              <a:rPr lang="hr-HR" sz="1800" dirty="0" err="1" smtClean="0"/>
              <a:t>passwd</a:t>
            </a:r>
            <a:endParaRPr lang="hr-HR" sz="1800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sz="1800" dirty="0" smtClean="0"/>
              <a:t>ekvivalentna naredba je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hr-H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170545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Ljuska: pokretanje programa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3573016"/>
            <a:ext cx="8763000" cy="102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 charset="0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kern="0" dirty="0" smtClean="0"/>
              <a:t>varijabla $PATH</a:t>
            </a:r>
            <a:endParaRPr lang="en-GB" altLang="sr-Latn-RS" sz="2000" kern="0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varijabla sustava koja sadrži putanje do direktorija s izvršnim programima</a:t>
            </a:r>
            <a:endParaRPr lang="hr-HR" altLang="sr-Latn-RS" sz="1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69160"/>
            <a:ext cx="714655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022" y="166426"/>
            <a:ext cx="9111977" cy="5869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r-HR" altLang="sr-Latn-RS" dirty="0" smtClean="0"/>
              <a:t>Tipovi naredbi u ljuski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6950" y="4315054"/>
            <a:ext cx="8839200" cy="114608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dirty="0" smtClean="0"/>
              <a:t>tekstualna skripta (</a:t>
            </a:r>
            <a:r>
              <a:rPr lang="hr-HR" altLang="sr-Latn-RS" sz="2000" dirty="0" err="1" smtClean="0"/>
              <a:t>shell</a:t>
            </a:r>
            <a:r>
              <a:rPr lang="hr-HR" altLang="sr-Latn-RS" sz="2000" dirty="0" smtClean="0"/>
              <a:t> </a:t>
            </a:r>
            <a:r>
              <a:rPr lang="hr-HR" altLang="sr-Latn-RS" sz="2000" dirty="0" err="1" smtClean="0"/>
              <a:t>script</a:t>
            </a:r>
            <a:r>
              <a:rPr lang="hr-HR" altLang="sr-Latn-RS" sz="2000" dirty="0" smtClean="0"/>
              <a:t>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dirty="0" smtClean="0"/>
              <a:t>niz naredbi kojim se automatizira određena radnja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dirty="0" smtClean="0"/>
              <a:t>izvršava je ljuska, odnosno neki od ugrađenih </a:t>
            </a:r>
            <a:r>
              <a:rPr lang="hr-HR" altLang="sr-Latn-RS" dirty="0" err="1" smtClean="0"/>
              <a:t>interpretera</a:t>
            </a:r>
            <a:endParaRPr lang="hr-HR" altLang="sr-Latn-R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196752"/>
            <a:ext cx="8490222" cy="151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 charset="0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kern="0" dirty="0" smtClean="0"/>
              <a:t>ugrađene naredbe (</a:t>
            </a:r>
            <a:r>
              <a:rPr lang="hr-HR" altLang="sr-Latn-RS" sz="2000" kern="0" dirty="0" err="1" smtClean="0"/>
              <a:t>built-in</a:t>
            </a:r>
            <a:r>
              <a:rPr lang="hr-HR" altLang="sr-Latn-RS" sz="2000" kern="0" dirty="0" smtClean="0"/>
              <a:t> </a:t>
            </a:r>
            <a:r>
              <a:rPr lang="hr-HR" altLang="sr-Latn-RS" sz="2000" kern="0" dirty="0" err="1" smtClean="0"/>
              <a:t>commands</a:t>
            </a:r>
            <a:r>
              <a:rPr lang="hr-HR" altLang="sr-Latn-RS" sz="2000" kern="0" dirty="0" smtClean="0"/>
              <a:t>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kern="0" dirty="0" smtClean="0"/>
              <a:t>češće upotrebljavane funkcije, kratki programi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cd,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kern="0" dirty="0" smtClean="0">
                <a:latin typeface="+mj-lt"/>
                <a:cs typeface="Courier New" panose="02070309020205020404" pitchFamily="49" charset="0"/>
              </a:rPr>
              <a:t>pokreću se nevezano za sadržaj varijable $PATH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19112"/>
            <a:ext cx="3960000" cy="5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98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022" y="166426"/>
            <a:ext cx="9111977" cy="5869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r-HR" altLang="sr-Latn-RS" dirty="0" smtClean="0"/>
              <a:t>Tipovi naredbi u ljuski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1484784"/>
            <a:ext cx="8490223" cy="108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 charset="0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kern="0" dirty="0" smtClean="0"/>
              <a:t>prevedeni (</a:t>
            </a:r>
            <a:r>
              <a:rPr lang="hr-HR" altLang="sr-Latn-RS" sz="2000" kern="0" dirty="0" err="1" smtClean="0"/>
              <a:t>kompajlirani</a:t>
            </a:r>
            <a:r>
              <a:rPr lang="hr-HR" altLang="sr-Latn-RS" sz="2000" kern="0" dirty="0" smtClean="0"/>
              <a:t>) programi</a:t>
            </a:r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kern="0" dirty="0" smtClean="0"/>
              <a:t>programi napisani u nekom od programskih jezika i zatim prevedeni u strojni jezik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70930"/>
            <a:ext cx="3960000" cy="52721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42899" y="4077072"/>
            <a:ext cx="818954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 charset="0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b="0" kern="0" dirty="0" smtClean="0"/>
              <a:t>kad se iz ljuske pozove neki program, OS ga učitava (s diska) u memoriju i stvara se proces</a:t>
            </a:r>
            <a:endParaRPr lang="hr-HR" altLang="sr-Latn-R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755456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mtClean="0"/>
              <a:t>Procesi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2776"/>
            <a:ext cx="8763000" cy="684932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000" dirty="0" smtClean="0"/>
              <a:t>Proces: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dirty="0" smtClean="0"/>
              <a:t>program u izvršavanju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3593345"/>
            <a:ext cx="8724900" cy="15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u </a:t>
            </a:r>
            <a:r>
              <a:rPr lang="hr-HR" altLang="sr-Latn-RS" sz="1800" kern="0" dirty="0" err="1" smtClean="0"/>
              <a:t>Unixu</a:t>
            </a:r>
            <a:r>
              <a:rPr lang="hr-HR" altLang="sr-Latn-RS" sz="1800" kern="0" dirty="0" smtClean="0"/>
              <a:t> svaki proces ima svoj identifikacijski broj (</a:t>
            </a:r>
            <a:r>
              <a:rPr lang="hr-HR" altLang="sr-Latn-RS" sz="1800" kern="0" dirty="0" err="1" smtClean="0"/>
              <a:t>pid</a:t>
            </a:r>
            <a:r>
              <a:rPr lang="hr-HR" altLang="sr-Latn-RS" sz="1800" kern="0" dirty="0" smtClean="0"/>
              <a:t>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osnovni proces: </a:t>
            </a:r>
            <a:r>
              <a:rPr lang="hr-HR" altLang="sr-Latn-RS" sz="1800" kern="0" dirty="0" err="1" smtClean="0"/>
              <a:t>init</a:t>
            </a:r>
            <a:r>
              <a:rPr lang="hr-HR" altLang="sr-Latn-RS" sz="1800" kern="0" dirty="0" smtClean="0"/>
              <a:t> (</a:t>
            </a:r>
            <a:r>
              <a:rPr lang="hr-HR" altLang="sr-Latn-RS" sz="1800" kern="0" dirty="0" err="1" smtClean="0"/>
              <a:t>pid</a:t>
            </a:r>
            <a:r>
              <a:rPr lang="hr-HR" altLang="sr-Latn-RS" sz="1800" kern="0" dirty="0" smtClean="0"/>
              <a:t>=1)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err="1" smtClean="0"/>
              <a:t>kernel</a:t>
            </a:r>
            <a:r>
              <a:rPr lang="hr-HR" altLang="sr-Latn-RS" sz="1800" kern="0" dirty="0" smtClean="0"/>
              <a:t> nema </a:t>
            </a:r>
            <a:r>
              <a:rPr lang="hr-HR" altLang="sr-Latn-RS" sz="1800" kern="0" dirty="0" err="1" smtClean="0"/>
              <a:t>pid</a:t>
            </a:r>
            <a:endParaRPr lang="hr-HR" altLang="sr-Latn-RS" sz="1800" kern="0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proces može raditi u pozadini (</a:t>
            </a:r>
            <a:r>
              <a:rPr lang="hr-HR" altLang="sr-Latn-RS" sz="1800" kern="0" dirty="0" err="1" smtClean="0"/>
              <a:t>background</a:t>
            </a:r>
            <a:r>
              <a:rPr lang="hr-HR" altLang="sr-Latn-RS" sz="1800" kern="0" dirty="0" smtClean="0"/>
              <a:t>) ili biti vidljiv (</a:t>
            </a:r>
            <a:r>
              <a:rPr lang="hr-HR" altLang="sr-Latn-RS" sz="1800" kern="0" dirty="0" err="1" smtClean="0"/>
              <a:t>foreground</a:t>
            </a:r>
            <a:r>
              <a:rPr lang="hr-HR" altLang="sr-Latn-RS" sz="1800" kern="0" dirty="0" smtClean="0"/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153717"/>
            <a:ext cx="8724900" cy="6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proces je zapravo instanca programa učitana u memoriju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jedan program se može pokrenuti više puta (i imati više instanci)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35272" y="2866958"/>
            <a:ext cx="8724900" cy="65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svaki proces barata svojim varijablama okruženja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proces može pokretati druge procese</a:t>
            </a:r>
            <a:r>
              <a:rPr lang="hr-HR" altLang="sr-Latn-RS" sz="1800" kern="0" dirty="0"/>
              <a:t> </a:t>
            </a:r>
            <a:r>
              <a:rPr lang="hr-HR" altLang="sr-Latn-RS" sz="1800" kern="0" dirty="0" smtClean="0"/>
              <a:t>(</a:t>
            </a:r>
            <a:r>
              <a:rPr lang="hr-HR" altLang="sr-Latn-RS" sz="1800" kern="0" dirty="0" err="1" smtClean="0"/>
              <a:t>child</a:t>
            </a:r>
            <a:r>
              <a:rPr lang="hr-HR" altLang="sr-Latn-RS" sz="1800" kern="0" dirty="0" smtClean="0"/>
              <a:t> </a:t>
            </a:r>
            <a:r>
              <a:rPr lang="hr-HR" altLang="sr-Latn-RS" sz="1800" kern="0" dirty="0" err="1" smtClean="0"/>
              <a:t>processes</a:t>
            </a:r>
            <a:r>
              <a:rPr lang="hr-HR" altLang="sr-Latn-RS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4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dirty="0" err="1" smtClean="0"/>
              <a:t>Procesi</a:t>
            </a:r>
            <a:endParaRPr lang="en-GB" altLang="sr-Latn-RS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5873" y="1124744"/>
            <a:ext cx="8763000" cy="10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200" kern="0" dirty="0" smtClean="0"/>
              <a:t>vidljivi proces: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prima ulaz s tipkovnice (tj. sa standardnog ulaza)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izlaz šalje na standardni izlaz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2223648"/>
            <a:ext cx="8763000" cy="13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200" kern="0" dirty="0" smtClean="0"/>
              <a:t>procesi u pozadini: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ne prima ulaz s tipkovnice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ako mu je ulaz potreban za nastavak rada, čeka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izlaz šalje na standardni izlaz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61007" y="3678452"/>
            <a:ext cx="8763000" cy="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200" kern="0" dirty="0" smtClean="0"/>
              <a:t>pokretanje procesa u pozadini: znak '&amp;' na kraju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76036"/>
            <a:ext cx="3486637" cy="1095528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5504776"/>
            <a:ext cx="8654480" cy="90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[1] - broj zadatka (</a:t>
            </a:r>
            <a:r>
              <a:rPr lang="hr-HR" altLang="sr-Latn-RS" sz="1800" kern="0" dirty="0" err="1" smtClean="0">
                <a:solidFill>
                  <a:schemeClr val="tx1"/>
                </a:solidFill>
              </a:rPr>
              <a:t>job</a:t>
            </a:r>
            <a:r>
              <a:rPr lang="hr-HR" altLang="sr-Latn-RS" sz="1800" kern="0" dirty="0" smtClean="0">
                <a:solidFill>
                  <a:schemeClr val="tx1"/>
                </a:solidFill>
              </a:rPr>
              <a:t> </a:t>
            </a:r>
            <a:r>
              <a:rPr lang="hr-HR" altLang="sr-Latn-RS" sz="1800" kern="0" dirty="0" err="1" smtClean="0">
                <a:solidFill>
                  <a:schemeClr val="tx1"/>
                </a:solidFill>
              </a:rPr>
              <a:t>number</a:t>
            </a:r>
            <a:r>
              <a:rPr lang="hr-HR" altLang="sr-Latn-RS" sz="1800" kern="0" dirty="0" smtClean="0">
                <a:solidFill>
                  <a:schemeClr val="tx1"/>
                </a:solidFill>
              </a:rPr>
              <a:t>); broj za manipulaciju procesima u pozadini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7381 - PID</a:t>
            </a:r>
          </a:p>
        </p:txBody>
      </p:sp>
    </p:spTree>
    <p:extLst>
      <p:ext uri="{BB962C8B-B14F-4D97-AF65-F5344CB8AC3E}">
        <p14:creationId xmlns:p14="http://schemas.microsoft.com/office/powerpoint/2010/main" val="3458490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dirty="0" err="1" smtClean="0"/>
              <a:t>Procesi</a:t>
            </a:r>
            <a:endParaRPr lang="en-GB" altLang="sr-Latn-R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1" y="2204864"/>
            <a:ext cx="8821381" cy="1362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71" y="3567129"/>
            <a:ext cx="8821381" cy="266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71" y="3786235"/>
            <a:ext cx="8821381" cy="1095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95" y="3546021"/>
            <a:ext cx="276264" cy="219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22870" y="3524726"/>
            <a:ext cx="283315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037" y="1198911"/>
            <a:ext cx="8763000" cy="7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200" kern="0" dirty="0" smtClean="0"/>
              <a:t>pokretanje procesa u pozadini: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naredba &amp;</a:t>
            </a:r>
          </a:p>
        </p:txBody>
      </p:sp>
    </p:spTree>
    <p:extLst>
      <p:ext uri="{BB962C8B-B14F-4D97-AF65-F5344CB8AC3E}">
        <p14:creationId xmlns:p14="http://schemas.microsoft.com/office/powerpoint/2010/main" val="3787984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dirty="0" err="1" smtClean="0"/>
              <a:t>Procesi</a:t>
            </a:r>
            <a:endParaRPr lang="en-GB" altLang="sr-Latn-R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57244"/>
            <a:ext cx="3953427" cy="1105054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92633" y="980728"/>
            <a:ext cx="7169026" cy="10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2200" kern="0" dirty="0" err="1" smtClean="0"/>
              <a:t>ps</a:t>
            </a:r>
            <a:endParaRPr lang="hr-HR" altLang="sr-Latn-RS" sz="2200" kern="0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i="1" kern="0" dirty="0" err="1" smtClean="0"/>
              <a:t>process</a:t>
            </a:r>
            <a:r>
              <a:rPr lang="hr-HR" altLang="sr-Latn-RS" sz="1800" i="1" kern="0" dirty="0" smtClean="0"/>
              <a:t> status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prikazuje listu vlastitih procesa na tekućem terminalu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433301"/>
            <a:ext cx="7859222" cy="109552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7544" y="4699832"/>
            <a:ext cx="7169026" cy="12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PID - </a:t>
            </a:r>
            <a:r>
              <a:rPr lang="hr-HR" altLang="sr-Latn-RS" sz="1800" kern="0" dirty="0" err="1" smtClean="0"/>
              <a:t>process</a:t>
            </a:r>
            <a:r>
              <a:rPr lang="hr-HR" altLang="sr-Latn-RS" sz="1800" kern="0" dirty="0" smtClean="0"/>
              <a:t> ID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PPID - </a:t>
            </a:r>
            <a:r>
              <a:rPr lang="hr-HR" altLang="sr-Latn-RS" sz="1800" kern="0" dirty="0" err="1" smtClean="0"/>
              <a:t>parent</a:t>
            </a:r>
            <a:r>
              <a:rPr lang="hr-HR" altLang="sr-Latn-RS" sz="1800" kern="0" dirty="0" smtClean="0"/>
              <a:t> </a:t>
            </a:r>
            <a:r>
              <a:rPr lang="hr-HR" altLang="sr-Latn-RS" sz="1800" kern="0" dirty="0" err="1" smtClean="0"/>
              <a:t>process</a:t>
            </a:r>
            <a:r>
              <a:rPr lang="hr-HR" altLang="sr-Latn-RS" sz="1800" kern="0" dirty="0" smtClean="0"/>
              <a:t> ID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STIME - start time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sz="1800" kern="0" dirty="0" smtClean="0"/>
              <a:t>TIME - CPU time</a:t>
            </a:r>
          </a:p>
        </p:txBody>
      </p:sp>
    </p:spTree>
    <p:extLst>
      <p:ext uri="{BB962C8B-B14F-4D97-AF65-F5344CB8AC3E}">
        <p14:creationId xmlns:p14="http://schemas.microsoft.com/office/powerpoint/2010/main" val="227320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mtClean="0"/>
              <a:t>Procesi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648512"/>
          </a:xfr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hr-HR" altLang="sr-Latn-RS" dirty="0" smtClean="0"/>
              <a:t>- prikazuje listu procesa složenu po kriteriju zauzeća procesora, memorije...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9526" y="4509120"/>
            <a:ext cx="87579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hr-HR" altLang="sr-Latn-RS" kern="0" dirty="0" smtClean="0"/>
              <a:t>- šalje procesu signal za kraj rada</a:t>
            </a:r>
          </a:p>
        </p:txBody>
      </p:sp>
      <p:graphicFrame>
        <p:nvGraphicFramePr>
          <p:cNvPr id="6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83182"/>
              </p:ext>
            </p:extLst>
          </p:nvPr>
        </p:nvGraphicFramePr>
        <p:xfrm>
          <a:off x="3062287" y="1594348"/>
          <a:ext cx="309562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resentation" r:id="rId4" imgW="1836544" imgH="1377860" progId="PowerPoint.Show.12">
                  <p:embed/>
                </p:oleObj>
              </mc:Choice>
              <mc:Fallback>
                <p:oleObj name="Presentation" r:id="rId4" imgW="1836544" imgH="1377860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7" y="1594348"/>
                        <a:ext cx="3095625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74" y="5085184"/>
            <a:ext cx="708758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>
          <a:xfrm>
            <a:off x="20379" y="1330913"/>
            <a:ext cx="8904734" cy="1944216"/>
          </a:xfrm>
        </p:spPr>
        <p:txBody>
          <a:bodyPr/>
          <a:lstStyle/>
          <a:p>
            <a:pPr marL="422275" lvl="1" indent="0" eaLnBrk="1" hangingPunct="1">
              <a:buNone/>
              <a:defRPr/>
            </a:pPr>
            <a:r>
              <a:rPr lang="hr-HR" altLang="sr-Latn-RS" dirty="0" smtClean="0"/>
              <a:t>Usmjeravanje izlaza (</a:t>
            </a:r>
            <a:r>
              <a:rPr lang="hr-HR" altLang="sr-Latn-RS" dirty="0" err="1" smtClean="0"/>
              <a:t>stdout</a:t>
            </a:r>
            <a:r>
              <a:rPr lang="hr-HR" altLang="sr-Latn-RS" dirty="0"/>
              <a:t> </a:t>
            </a:r>
            <a:r>
              <a:rPr lang="hr-HR" altLang="sr-Latn-RS" dirty="0" err="1"/>
              <a:t>redirection</a:t>
            </a:r>
            <a:r>
              <a:rPr lang="hr-HR" altLang="sr-Latn-RS" dirty="0"/>
              <a:t>): </a:t>
            </a:r>
            <a:r>
              <a:rPr lang="hr-HR" altLang="sr-Latn-RS" dirty="0" smtClean="0"/>
              <a:t>znak '&gt;'</a:t>
            </a:r>
          </a:p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dirty="0"/>
              <a:t>	</a:t>
            </a:r>
            <a:r>
              <a:rPr lang="hr-HR" altLang="sr-Latn-RS" dirty="0" smtClean="0"/>
              <a:t>	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naredba &gt; datoteka</a:t>
            </a:r>
          </a:p>
          <a:p>
            <a:pPr marL="422275" lvl="1" indent="0" eaLnBrk="1" hangingPunct="1">
              <a:buFont typeface="StarSymbol"/>
              <a:buNone/>
              <a:defRPr/>
            </a:pPr>
            <a:endParaRPr lang="hr-HR" altLang="sr-Latn-RS" dirty="0" smtClean="0"/>
          </a:p>
          <a:p>
            <a:pPr marL="808038" lvl="1" indent="-363538" eaLnBrk="1" hangingPunct="1">
              <a:buFont typeface="StarSymbol"/>
              <a:buNone/>
              <a:tabLst>
                <a:tab pos="896938" algn="l"/>
              </a:tabLst>
              <a:defRPr/>
            </a:pPr>
            <a:r>
              <a:rPr lang="hr-HR" altLang="sr-Latn-RS" dirty="0" smtClean="0"/>
              <a:t>Znak '&gt;' ne može usmjeriti izlaz u drugi program, nego samo u datoteku!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60" y="4183208"/>
            <a:ext cx="3532969" cy="607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9" y="4221088"/>
            <a:ext cx="3543707" cy="58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02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mtClean="0"/>
              <a:t>Procesi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8147" y="1548133"/>
            <a:ext cx="8763000" cy="376964"/>
          </a:xfr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^C </a:t>
            </a:r>
            <a:r>
              <a:rPr lang="hr-HR" altLang="sr-Latn-RS" dirty="0" smtClean="0">
                <a:latin typeface="+mj-lt"/>
                <a:cs typeface="Courier New" panose="02070309020205020404" pitchFamily="49" charset="0"/>
              </a:rPr>
              <a:t>- ljuska šalje signal za prekid rada vidljivom programu</a:t>
            </a:r>
            <a:endParaRPr lang="hr-HR" altLang="sr-Latn-RS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139528"/>
            <a:ext cx="4525006" cy="457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813360"/>
            <a:ext cx="4525006" cy="457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62692"/>
            <a:ext cx="4525006" cy="895475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78147" y="1990174"/>
            <a:ext cx="8366448" cy="6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^Z </a:t>
            </a:r>
            <a:r>
              <a:rPr lang="hr-HR" altLang="sr-Latn-RS" kern="0" dirty="0" smtClean="0">
                <a:latin typeface="+mj-lt"/>
                <a:cs typeface="Courier New" panose="02070309020205020404" pitchFamily="49" charset="0"/>
              </a:rPr>
              <a:t>- šalje aktivni proces u pozadinu i zaustavlja ga (stop)</a:t>
            </a:r>
          </a:p>
          <a:p>
            <a:pPr marL="957262" lvl="2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0" kern="0" dirty="0" smtClean="0">
                <a:latin typeface="+mj-lt"/>
              </a:rPr>
              <a:t>	</a:t>
            </a:r>
            <a:r>
              <a:rPr lang="hr-HR" altLang="sr-Latn-RS" sz="1800" b="0" i="1" kern="0" dirty="0" smtClean="0">
                <a:latin typeface="+mj-lt"/>
              </a:rPr>
              <a:t>(procesi pokrenuti sa znakom &amp; </a:t>
            </a:r>
            <a:r>
              <a:rPr lang="hr-HR" altLang="sr-Latn-RS" sz="1800" i="1" kern="0" dirty="0" smtClean="0">
                <a:latin typeface="+mj-lt"/>
              </a:rPr>
              <a:t>rade</a:t>
            </a:r>
            <a:r>
              <a:rPr lang="hr-HR" altLang="sr-Latn-RS" sz="1800" b="0" i="1" kern="0" dirty="0" smtClean="0">
                <a:latin typeface="+mj-lt"/>
              </a:rPr>
              <a:t> u pozadini)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595523"/>
            <a:ext cx="4525006" cy="219106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38254" y="5606230"/>
            <a:ext cx="8366448" cy="37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hr-HR" altLang="sr-Latn-R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kern="0" dirty="0" smtClean="0">
                <a:latin typeface="+mj-lt"/>
                <a:cs typeface="Courier New" panose="02070309020205020404" pitchFamily="49" charset="0"/>
              </a:rPr>
              <a:t>- vraća proces iz pozadine u prvi plan</a:t>
            </a:r>
            <a:endParaRPr lang="hr-HR" altLang="sr-Latn-RS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7070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543925" cy="369889"/>
          </a:xfrm>
        </p:spPr>
        <p:txBody>
          <a:bodyPr/>
          <a:lstStyle/>
          <a:p>
            <a:pPr marL="0" indent="0" eaLnBrk="1" hangingPunct="1">
              <a:buFont typeface="StarSymbol"/>
              <a:buNone/>
            </a:pPr>
            <a:r>
              <a:rPr lang="hr-HR" altLang="sr-Latn-RS" sz="2000" b="0" dirty="0"/>
              <a:t>N</a:t>
            </a:r>
            <a:r>
              <a:rPr lang="hr-HR" altLang="sr-Latn-RS" sz="2000" b="0" dirty="0" smtClean="0"/>
              <a:t>aredba "ne zna ništa" o preusmjeravanju, sve radi ljuska:</a:t>
            </a: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439863"/>
            <a:ext cx="432435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40050"/>
            <a:ext cx="4324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403350" y="3849688"/>
            <a:ext cx="66246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sz="16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r-HR" altLang="sr-Latn-RS" sz="1600" b="1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1600" i="1" kern="0" dirty="0" smtClean="0"/>
              <a:t>prima dva parametra u jednom i drugom slučaju</a:t>
            </a:r>
            <a:endParaRPr lang="hr-HR" altLang="sr-Latn-RS" sz="1600" i="1" kern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214938"/>
            <a:ext cx="5476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468313" y="4379914"/>
            <a:ext cx="83264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-1587" eaLnBrk="1" hangingPunct="1">
              <a:buFont typeface="StarSymbol"/>
              <a:buNone/>
              <a:defRPr/>
            </a:pPr>
            <a:r>
              <a:rPr lang="hr-HR" altLang="sr-Latn-RS" sz="2000" b="0" dirty="0" smtClean="0"/>
              <a:t>Usmjeravanje </a:t>
            </a:r>
            <a:r>
              <a:rPr lang="hr-HR" altLang="sr-Latn-RS" sz="2000" b="0" dirty="0"/>
              <a:t>"ničega" u datoteku = pražnjenje sadržaja datoteke (eng. </a:t>
            </a:r>
            <a:r>
              <a:rPr lang="hr-HR" altLang="sr-Latn-RS" sz="2000" b="0" i="1" dirty="0" err="1"/>
              <a:t>truncating</a:t>
            </a:r>
            <a:r>
              <a:rPr lang="hr-HR" altLang="sr-Latn-RS" sz="2000" b="0" dirty="0" smtClean="0"/>
              <a:t>):</a:t>
            </a:r>
            <a:endParaRPr lang="hr-HR" altLang="sr-Latn-RS" sz="1600" b="1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84984"/>
            <a:ext cx="4334480" cy="685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70880"/>
            <a:ext cx="4334480" cy="876422"/>
          </a:xfrm>
          <a:prstGeom prst="rect">
            <a:avLst/>
          </a:prstGeom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971600" y="1938690"/>
            <a:ext cx="8659813" cy="105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None/>
              <a:defRPr/>
            </a:pPr>
            <a:r>
              <a:rPr lang="hr-HR" altLang="sr-Latn-RS" kern="0" dirty="0" smtClean="0"/>
              <a:t>- </a:t>
            </a:r>
            <a:r>
              <a:rPr lang="hr-HR" altLang="sr-Latn-RS" kern="0" dirty="0"/>
              <a:t>dodavanje na kraj postojeće datoteke</a:t>
            </a:r>
          </a:p>
          <a:p>
            <a:pPr marL="422275" lvl="1" indent="0" eaLnBrk="1" hangingPunct="1">
              <a:buNone/>
              <a:defRPr/>
            </a:pPr>
            <a:r>
              <a:rPr lang="hr-HR" altLang="sr-Latn-RS" kern="0" dirty="0" smtClean="0"/>
              <a:t>- ne briše postojeći sadržaj (</a:t>
            </a:r>
            <a:r>
              <a:rPr lang="hr-HR" altLang="sr-Latn-RS" kern="0" dirty="0" err="1" smtClean="0"/>
              <a:t>append</a:t>
            </a:r>
            <a:r>
              <a:rPr lang="hr-HR" altLang="sr-Latn-RS" kern="0" dirty="0" smtClean="0"/>
              <a:t>)</a:t>
            </a:r>
            <a:endParaRPr lang="hr-HR" altLang="sr-Latn-RS" kern="0" dirty="0"/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451063" y="1435552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sz="2400" b="1" kern="0" dirty="0" smtClean="0"/>
              <a:t>&gt;&gt;</a:t>
            </a:r>
            <a:endParaRPr lang="hr-HR" altLang="sr-Latn-RS" sz="2400" b="1" kern="0" dirty="0"/>
          </a:p>
        </p:txBody>
      </p:sp>
    </p:spTree>
    <p:extLst>
      <p:ext uri="{BB962C8B-B14F-4D97-AF65-F5344CB8AC3E}">
        <p14:creationId xmlns:p14="http://schemas.microsoft.com/office/powerpoint/2010/main" val="6894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064500" cy="1440830"/>
          </a:xfrm>
        </p:spPr>
        <p:txBody>
          <a:bodyPr/>
          <a:lstStyle/>
          <a:p>
            <a:pPr marL="455613" indent="-457200" eaLnBrk="1" hangingPunct="1"/>
            <a:r>
              <a:rPr lang="hr-HR" altLang="sr-Latn-RS" sz="2000" b="0" dirty="0" smtClean="0">
                <a:latin typeface="+mj-lt"/>
                <a:cs typeface="Courier New" panose="02070309020205020404" pitchFamily="49" charset="0"/>
              </a:rPr>
              <a:t>naredbe 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r-HR" alt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hr-HR" alt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325" lvl="2" indent="0" eaLnBrk="1" hangingPunct="1">
              <a:buFont typeface="Verdana" pitchFamily="34" charset="0"/>
              <a:buNone/>
            </a:pPr>
            <a:r>
              <a:rPr lang="hr-HR" altLang="sr-Latn-RS" b="0" dirty="0" smtClean="0"/>
              <a:t>(izdvajanje prvih, odnosno zadnjih linija iz datoteke)</a:t>
            </a:r>
          </a:p>
          <a:p>
            <a:pPr marL="822325" lvl="2" indent="0" eaLnBrk="1" hangingPunct="1">
              <a:buFont typeface="Verdana" pitchFamily="34" charset="0"/>
              <a:buNone/>
            </a:pPr>
            <a:endParaRPr lang="hr-HR" alt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325" lvl="2" indent="0" eaLnBrk="1" hangingPunct="1">
              <a:buFont typeface="Verdana" pitchFamily="34" charset="0"/>
              <a:buNone/>
            </a:pPr>
            <a:r>
              <a:rPr lang="hr-HR" alt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r-HR" alt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datoteka.txt</a:t>
            </a:r>
            <a:r>
              <a:rPr lang="hr-HR" altLang="sr-Latn-RS" b="0" dirty="0" smtClean="0"/>
              <a:t> – izdvaja prvih 10 linija (</a:t>
            </a:r>
            <a:r>
              <a:rPr lang="hr-HR" altLang="sr-Latn-RS" b="0" dirty="0" err="1" smtClean="0"/>
              <a:t>default</a:t>
            </a:r>
            <a:r>
              <a:rPr lang="hr-HR" altLang="sr-Latn-RS" b="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68638"/>
            <a:ext cx="15335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068638"/>
            <a:ext cx="5543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487738"/>
            <a:ext cx="55435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1452"/>
              </p:ext>
            </p:extLst>
          </p:nvPr>
        </p:nvGraphicFramePr>
        <p:xfrm>
          <a:off x="611560" y="1484784"/>
          <a:ext cx="793688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resentation" r:id="rId4" imgW="6350040" imgH="3571920" progId="PowerPoint.Show.12">
                  <p:embed/>
                </p:oleObj>
              </mc:Choice>
              <mc:Fallback>
                <p:oleObj name="Presentation" r:id="rId4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484784"/>
                        <a:ext cx="7936882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9"/>
          <p:cNvSpPr>
            <a:spLocks noGrp="1" noChangeArrowheads="1"/>
          </p:cNvSpPr>
          <p:nvPr>
            <p:ph idx="1"/>
          </p:nvPr>
        </p:nvSpPr>
        <p:spPr>
          <a:xfrm>
            <a:off x="535608" y="3907905"/>
            <a:ext cx="8543925" cy="362198"/>
          </a:xfrm>
        </p:spPr>
        <p:txBody>
          <a:bodyPr/>
          <a:lstStyle/>
          <a:p>
            <a:pPr marL="422275" lvl="1" indent="0" eaLnBrk="1" hangingPunct="1">
              <a:buFont typeface="StarSymbol"/>
              <a:buNone/>
            </a:pPr>
            <a:r>
              <a:rPr lang="hr-HR" altLang="sr-Latn-RS" dirty="0" smtClean="0"/>
              <a:t>- usmjeravanje "nepostojećeg" izlaza naredbe:</a:t>
            </a:r>
          </a:p>
        </p:txBody>
      </p:sp>
      <p:pic>
        <p:nvPicPr>
          <p:cNvPr id="3277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29" y="2564904"/>
            <a:ext cx="2114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364666" y="2121991"/>
            <a:ext cx="8543925" cy="3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kern="0" dirty="0" smtClean="0"/>
              <a:t>- usmjeravanje izlaza u datoteku čiji sadržaj se čita na ulazu:</a:t>
            </a:r>
            <a:endParaRPr lang="hr-HR" altLang="sr-Latn-RS" kern="0" dirty="0"/>
          </a:p>
        </p:txBody>
      </p:sp>
      <p:pic>
        <p:nvPicPr>
          <p:cNvPr id="32776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6553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-6871" y="980728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422275" lvl="1" indent="0" eaLnBrk="1" hangingPunct="1">
              <a:buFont typeface="StarSymbol"/>
              <a:buNone/>
              <a:defRPr/>
            </a:pPr>
            <a:r>
              <a:rPr lang="hr-HR" altLang="sr-Latn-RS" sz="2400" b="1" kern="0" dirty="0" smtClean="0"/>
              <a:t>Tipične pogreške:</a:t>
            </a:r>
            <a:endParaRPr lang="hr-HR" altLang="sr-Latn-RS" sz="24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9"/>
          <p:cNvSpPr>
            <a:spLocks noGrp="1" noChangeArrowheads="1"/>
          </p:cNvSpPr>
          <p:nvPr>
            <p:ph idx="1"/>
          </p:nvPr>
        </p:nvSpPr>
        <p:spPr>
          <a:xfrm>
            <a:off x="539006" y="1602960"/>
            <a:ext cx="8064500" cy="3338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r-HR" altLang="sr-Latn-RS" sz="1800" b="0" dirty="0" err="1" smtClean="0"/>
              <a:t>stdout</a:t>
            </a:r>
            <a:r>
              <a:rPr lang="hr-HR" altLang="sr-Latn-RS" sz="1800" b="0" dirty="0" smtClean="0"/>
              <a:t> i </a:t>
            </a:r>
            <a:r>
              <a:rPr lang="hr-HR" altLang="sr-Latn-RS" sz="1800" b="0" dirty="0" err="1" smtClean="0"/>
              <a:t>stderr</a:t>
            </a:r>
            <a:r>
              <a:rPr lang="hr-HR" altLang="sr-Latn-RS" sz="1800" b="0" dirty="0" smtClean="0"/>
              <a:t> obično su isti (terminal):</a:t>
            </a:r>
            <a:endParaRPr lang="hr-HR" altLang="sr-Latn-RS" sz="2000" b="0" dirty="0" smtClean="0"/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19082"/>
            <a:ext cx="6572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04932"/>
            <a:ext cx="65722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73" y="4898374"/>
            <a:ext cx="6573167" cy="1609950"/>
          </a:xfrm>
          <a:prstGeom prst="rect">
            <a:avLst/>
          </a:prstGeom>
        </p:spPr>
      </p:pic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692150"/>
          </a:xfrm>
        </p:spPr>
        <p:txBody>
          <a:bodyPr/>
          <a:lstStyle/>
          <a:p>
            <a:pPr eaLnBrk="1" hangingPunct="1"/>
            <a:r>
              <a:rPr lang="hr-HR" altLang="sr-Latn-RS" dirty="0" smtClean="0"/>
              <a:t>Usmjeravanje izlaza</a:t>
            </a:r>
            <a:endParaRPr lang="hr-HR" altLang="sr-Latn-R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81" y="4653136"/>
            <a:ext cx="3143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22275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hr-HR" altLang="sr-Latn-RS" dirty="0" smtClean="0"/>
              <a:t>ispis na </a:t>
            </a:r>
            <a:r>
              <a:rPr lang="hr-HR" altLang="sr-Latn-RS" dirty="0" err="1" smtClean="0"/>
              <a:t>stderr</a:t>
            </a:r>
            <a:r>
              <a:rPr lang="hr-HR" altLang="sr-Latn-RS" dirty="0" smtClean="0"/>
              <a:t> iz C-a:</a:t>
            </a:r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33076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Unix theme1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x theme1" id="{51EECB7C-1E28-4111-A6B5-34293A2CCD06}" vid="{23A2C66B-DBB8-408A-8E1C-EAAFE4E03FF8}"/>
    </a:ext>
  </a:extLst>
</a:theme>
</file>

<file path=ppt/theme/theme2.xml><?xml version="1.0" encoding="utf-8"?>
<a:theme xmlns:a="http://schemas.openxmlformats.org/drawingml/2006/main" name="1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Unix theme1</Template>
  <TotalTime>3952</TotalTime>
  <Words>861</Words>
  <Application>Microsoft Office PowerPoint</Application>
  <PresentationFormat>On-screen Show (4:3)</PresentationFormat>
  <Paragraphs>164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Courier New</vt:lpstr>
      <vt:lpstr>StarSymbol</vt:lpstr>
      <vt:lpstr>Times</vt:lpstr>
      <vt:lpstr>Times New Roman</vt:lpstr>
      <vt:lpstr>Verdana</vt:lpstr>
      <vt:lpstr>Wingdings</vt:lpstr>
      <vt:lpstr>Unix theme1</vt:lpstr>
      <vt:lpstr>1_Zadani dizajn</vt:lpstr>
      <vt:lpstr>2_Zadani dizajn</vt:lpstr>
      <vt:lpstr>Presentation</vt:lpstr>
      <vt:lpstr>PROGRAMSKI ALATI NA UNIX RAČUNALIMA</vt:lpstr>
      <vt:lpstr>Ulaz - izlaz</vt:lpstr>
      <vt:lpstr>Usmjeravanje izlaza</vt:lpstr>
      <vt:lpstr>Usmjeravanje izlaza</vt:lpstr>
      <vt:lpstr>Usmjeravanje izlaza</vt:lpstr>
      <vt:lpstr>Usmjeravanje izlaza</vt:lpstr>
      <vt:lpstr>Usmjeravanje izlaza</vt:lpstr>
      <vt:lpstr>Usmjeravanje izlaza</vt:lpstr>
      <vt:lpstr>Usmjeravanje izlaza</vt:lpstr>
      <vt:lpstr>Usmjeravanje poruka o greški</vt:lpstr>
      <vt:lpstr>Usmjeravanje ulaza</vt:lpstr>
      <vt:lpstr>Usmjeravanje ulaza</vt:lpstr>
      <vt:lpstr>Cjevovodi (piping)</vt:lpstr>
      <vt:lpstr>Cjevovodi (piping)</vt:lpstr>
      <vt:lpstr>Cjevovodi (piping)</vt:lpstr>
      <vt:lpstr>Cjevovodi (piping)</vt:lpstr>
      <vt:lpstr>Proširivanje zagradama</vt:lpstr>
      <vt:lpstr>Proširivanje zagradama</vt:lpstr>
      <vt:lpstr>Proširivanje zagradama</vt:lpstr>
      <vt:lpstr>Proširivanje zagradama</vt:lpstr>
      <vt:lpstr>Proširivanje zagradama</vt:lpstr>
      <vt:lpstr>Ljuska: pokretanje programa</vt:lpstr>
      <vt:lpstr>Tipovi naredbi u ljuski</vt:lpstr>
      <vt:lpstr>Tipovi naredbi u ljuski</vt:lpstr>
      <vt:lpstr>Procesi</vt:lpstr>
      <vt:lpstr>Procesi</vt:lpstr>
      <vt:lpstr>Procesi</vt:lpstr>
      <vt:lpstr>Procesi</vt:lpstr>
      <vt:lpstr>Procesi</vt:lpstr>
      <vt:lpstr>Procesi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ALATI NA UNIX RAČUNALIMA</dc:title>
  <dc:creator>Nikola</dc:creator>
  <cp:lastModifiedBy>User</cp:lastModifiedBy>
  <cp:revision>454</cp:revision>
  <dcterms:modified xsi:type="dcterms:W3CDTF">2018-11-02T19:24:36Z</dcterms:modified>
</cp:coreProperties>
</file>