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  <p:sldMasterId id="2147483676" r:id="rId2"/>
    <p:sldMasterId id="2147483690" r:id="rId3"/>
  </p:sldMasterIdLst>
  <p:notesMasterIdLst>
    <p:notesMasterId r:id="rId38"/>
  </p:notesMasterIdLst>
  <p:sldIdLst>
    <p:sldId id="278" r:id="rId4"/>
    <p:sldId id="395" r:id="rId5"/>
    <p:sldId id="429" r:id="rId6"/>
    <p:sldId id="366" r:id="rId7"/>
    <p:sldId id="439" r:id="rId8"/>
    <p:sldId id="421" r:id="rId9"/>
    <p:sldId id="430" r:id="rId10"/>
    <p:sldId id="422" r:id="rId11"/>
    <p:sldId id="440" r:id="rId12"/>
    <p:sldId id="423" r:id="rId13"/>
    <p:sldId id="427" r:id="rId14"/>
    <p:sldId id="424" r:id="rId15"/>
    <p:sldId id="441" r:id="rId16"/>
    <p:sldId id="442" r:id="rId17"/>
    <p:sldId id="426" r:id="rId18"/>
    <p:sldId id="428" r:id="rId19"/>
    <p:sldId id="449" r:id="rId20"/>
    <p:sldId id="451" r:id="rId21"/>
    <p:sldId id="431" r:id="rId22"/>
    <p:sldId id="432" r:id="rId23"/>
    <p:sldId id="433" r:id="rId24"/>
    <p:sldId id="443" r:id="rId25"/>
    <p:sldId id="434" r:id="rId26"/>
    <p:sldId id="435" r:id="rId27"/>
    <p:sldId id="436" r:id="rId28"/>
    <p:sldId id="437" r:id="rId29"/>
    <p:sldId id="450" r:id="rId30"/>
    <p:sldId id="425" r:id="rId31"/>
    <p:sldId id="445" r:id="rId32"/>
    <p:sldId id="446" r:id="rId33"/>
    <p:sldId id="447" r:id="rId34"/>
    <p:sldId id="448" r:id="rId35"/>
    <p:sldId id="452" r:id="rId36"/>
    <p:sldId id="444" r:id="rId37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5" autoAdjust="0"/>
    <p:restoredTop sz="94660"/>
  </p:normalViewPr>
  <p:slideViewPr>
    <p:cSldViewPr>
      <p:cViewPr varScale="1">
        <p:scale>
          <a:sx n="106" d="100"/>
          <a:sy n="106" d="100"/>
        </p:scale>
        <p:origin x="1392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hr-HR" altLang="sr-Latn-RS" noProof="0" smtClean="0"/>
          </a:p>
        </p:txBody>
      </p:sp>
    </p:spTree>
    <p:extLst>
      <p:ext uri="{BB962C8B-B14F-4D97-AF65-F5344CB8AC3E}">
        <p14:creationId xmlns:p14="http://schemas.microsoft.com/office/powerpoint/2010/main" val="1969647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75668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638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59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89163" cy="632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419850" cy="632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374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895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53912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8992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62573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684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4587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397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978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3519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hr-HR" noProof="0" smtClean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215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8556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17235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62000" y="2057400"/>
            <a:ext cx="75422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1650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40854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08431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13493396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72777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65293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801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214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950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28162308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12113032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31215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723999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62000" y="2057400"/>
            <a:ext cx="7542213" cy="1141413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118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303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84713" y="914400"/>
            <a:ext cx="4305300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939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940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516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87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hr-HR" noProof="0" smtClean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05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686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" r:id="rId14" imgW="3600000" imgH="3600000" progId="">
                  <p:embed/>
                </p:oleObj>
              </mc:Choice>
              <mc:Fallback>
                <p:oleObj r:id="rId14" imgW="3600000" imgH="36000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6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title text format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761413" cy="540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outline text format</a:t>
            </a:r>
          </a:p>
          <a:p>
            <a:pPr lvl="1"/>
            <a:r>
              <a:rPr lang="en-GB" altLang="sr-Latn-RS" smtClean="0"/>
              <a:t>Second Outline Level</a:t>
            </a:r>
          </a:p>
          <a:p>
            <a:pPr lvl="2"/>
            <a:r>
              <a:rPr lang="en-GB" altLang="sr-Latn-RS" smtClean="0"/>
              <a:t>Third Outline Level</a:t>
            </a:r>
          </a:p>
          <a:p>
            <a:pPr lvl="3"/>
            <a:r>
              <a:rPr lang="en-GB" altLang="sr-Latn-RS" smtClean="0"/>
              <a:t>Fourth Outline Level</a:t>
            </a:r>
          </a:p>
          <a:p>
            <a:pPr lvl="4"/>
            <a:r>
              <a:rPr lang="en-GB" altLang="sr-Latn-RS" smtClean="0"/>
              <a:t>Fifth Outline Level</a:t>
            </a:r>
          </a:p>
          <a:p>
            <a:pPr lvl="4"/>
            <a:r>
              <a:rPr lang="en-GB" altLang="sr-Latn-RS" smtClean="0"/>
              <a:t>Sixth Outline Level</a:t>
            </a:r>
          </a:p>
          <a:p>
            <a:pPr lvl="4"/>
            <a:r>
              <a:rPr lang="en-GB" altLang="sr-Latn-RS" smtClean="0"/>
              <a:t>Seventh Outline Level</a:t>
            </a:r>
          </a:p>
          <a:p>
            <a:pPr lvl="4"/>
            <a:r>
              <a:rPr lang="en-GB" altLang="sr-Latn-RS" smtClean="0"/>
              <a:t>Eighth Outline Level</a:t>
            </a:r>
          </a:p>
          <a:p>
            <a:pPr lvl="4"/>
            <a:r>
              <a:rPr lang="en-GB" altLang="sr-Latn-R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»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65175" indent="-196850" algn="l" defTabSz="457200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263A63"/>
        </a:buClr>
        <a:buSzPct val="45000"/>
        <a:buFont typeface="StarSymbol"/>
        <a:buChar char=""/>
        <a:defRPr sz="2000">
          <a:solidFill>
            <a:srgbClr val="000000"/>
          </a:solidFill>
          <a:latin typeface="+mn-lt"/>
        </a:defRPr>
      </a:lvl2pPr>
      <a:lvl3pPr marL="1165225" indent="-207963" algn="l" defTabSz="457200" rtl="0" eaLnBrk="0" fontAlgn="base" hangingPunct="0">
        <a:lnSpc>
          <a:spcPct val="102000"/>
        </a:lnSpc>
        <a:spcBef>
          <a:spcPts val="400"/>
        </a:spcBef>
        <a:spcAft>
          <a:spcPct val="0"/>
        </a:spcAft>
        <a:buClr>
          <a:srgbClr val="263A63"/>
        </a:buClr>
        <a:buSzPct val="75000"/>
        <a:buFont typeface="Verdana" pitchFamily="34" charset="0"/>
        <a:buChar char="•"/>
        <a:defRPr sz="1600" b="1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&gt;"/>
        <a:defRPr sz="1400" b="1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anose="02020603050405020304" pitchFamily="18" charset="0"/>
        <a:buChar char="•"/>
        <a:defRPr sz="1400">
          <a:solidFill>
            <a:srgbClr val="000000"/>
          </a:solidFill>
          <a:latin typeface="+mn-lt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057400"/>
            <a:ext cx="75422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outline text format</a:t>
            </a:r>
          </a:p>
          <a:p>
            <a:pPr lvl="1"/>
            <a:r>
              <a:rPr lang="en-GB" altLang="sr-Latn-RS" smtClean="0"/>
              <a:t>Second Outline Level</a:t>
            </a:r>
          </a:p>
          <a:p>
            <a:pPr lvl="2"/>
            <a:r>
              <a:rPr lang="en-GB" altLang="sr-Latn-RS" smtClean="0"/>
              <a:t>Third Outline Level</a:t>
            </a:r>
          </a:p>
          <a:p>
            <a:pPr lvl="3"/>
            <a:r>
              <a:rPr lang="en-GB" altLang="sr-Latn-RS" smtClean="0"/>
              <a:t>Fourth Outline Level</a:t>
            </a:r>
          </a:p>
          <a:p>
            <a:pPr lvl="4"/>
            <a:r>
              <a:rPr lang="en-GB" altLang="sr-Latn-RS" smtClean="0"/>
              <a:t>Fifth Outline Level</a:t>
            </a:r>
          </a:p>
          <a:p>
            <a:pPr lvl="4"/>
            <a:r>
              <a:rPr lang="en-GB" altLang="sr-Latn-RS" smtClean="0"/>
              <a:t>Sixth Outline Level</a:t>
            </a:r>
          </a:p>
          <a:p>
            <a:pPr lvl="4"/>
            <a:r>
              <a:rPr lang="en-GB" altLang="sr-Latn-RS" smtClean="0"/>
              <a:t>Seventh Outline Level</a:t>
            </a:r>
          </a:p>
          <a:p>
            <a:pPr lvl="4"/>
            <a:r>
              <a:rPr lang="en-GB" altLang="sr-Latn-RS" smtClean="0"/>
              <a:t>Eighth Outline Level</a:t>
            </a:r>
          </a:p>
          <a:p>
            <a:pPr lvl="4"/>
            <a:r>
              <a:rPr lang="en-GB" altLang="sr-Latn-R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»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65175" indent="-196850" algn="l" defTabSz="457200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263A63"/>
        </a:buClr>
        <a:buSzPct val="120000"/>
        <a:buFont typeface="Wingdings" pitchFamily="2" charset="2"/>
        <a:buChar char=""/>
        <a:defRPr sz="2000">
          <a:solidFill>
            <a:srgbClr val="000000"/>
          </a:solidFill>
          <a:latin typeface="+mn-lt"/>
        </a:defRPr>
      </a:lvl2pPr>
      <a:lvl3pPr marL="1165225" indent="-207963" algn="l" defTabSz="457200" rtl="0" eaLnBrk="0" fontAlgn="base" hangingPunct="0">
        <a:lnSpc>
          <a:spcPct val="102000"/>
        </a:lnSpc>
        <a:spcBef>
          <a:spcPts val="400"/>
        </a:spcBef>
        <a:spcAft>
          <a:spcPct val="0"/>
        </a:spcAft>
        <a:buClr>
          <a:srgbClr val="263A63"/>
        </a:buClr>
        <a:buSzPct val="75000"/>
        <a:buFont typeface="Verdana" pitchFamily="34" charset="0"/>
        <a:buChar char="•"/>
        <a:defRPr sz="1600" b="1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&gt;"/>
        <a:defRPr sz="1400" b="1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anose="02020603050405020304" pitchFamily="18" charset="0"/>
        <a:buChar char="•"/>
        <a:defRPr sz="1400">
          <a:solidFill>
            <a:srgbClr val="000000"/>
          </a:solidFill>
          <a:latin typeface="+mn-lt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057400"/>
            <a:ext cx="75422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title text format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outline text format</a:t>
            </a:r>
          </a:p>
          <a:p>
            <a:pPr lvl="1"/>
            <a:r>
              <a:rPr lang="en-GB" altLang="sr-Latn-RS" smtClean="0"/>
              <a:t>Second Outline Level</a:t>
            </a:r>
          </a:p>
          <a:p>
            <a:pPr lvl="2"/>
            <a:r>
              <a:rPr lang="en-GB" altLang="sr-Latn-RS" smtClean="0"/>
              <a:t>Third Outline Level</a:t>
            </a:r>
          </a:p>
          <a:p>
            <a:pPr lvl="3"/>
            <a:r>
              <a:rPr lang="en-GB" altLang="sr-Latn-RS" smtClean="0"/>
              <a:t>Fourth Outline Level</a:t>
            </a:r>
          </a:p>
          <a:p>
            <a:pPr lvl="4"/>
            <a:r>
              <a:rPr lang="en-GB" altLang="sr-Latn-RS" smtClean="0"/>
              <a:t>Fifth Outline Level</a:t>
            </a:r>
          </a:p>
          <a:p>
            <a:pPr lvl="4"/>
            <a:r>
              <a:rPr lang="en-GB" altLang="sr-Latn-RS" smtClean="0"/>
              <a:t>Sixth Outline Level</a:t>
            </a:r>
          </a:p>
          <a:p>
            <a:pPr lvl="4"/>
            <a:r>
              <a:rPr lang="en-GB" altLang="sr-Latn-RS" smtClean="0"/>
              <a:t>Seventh Outline Level</a:t>
            </a:r>
          </a:p>
          <a:p>
            <a:pPr lvl="4"/>
            <a:r>
              <a:rPr lang="en-GB" altLang="sr-Latn-RS" smtClean="0"/>
              <a:t>Eighth Outline Level</a:t>
            </a:r>
          </a:p>
          <a:p>
            <a:pPr lvl="4"/>
            <a:r>
              <a:rPr lang="en-GB" altLang="sr-Latn-R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»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65175" indent="-196850" algn="l" defTabSz="457200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263A63"/>
        </a:buClr>
        <a:buSzPct val="120000"/>
        <a:buFont typeface="Wingdings" pitchFamily="2" charset="2"/>
        <a:buChar char=""/>
        <a:defRPr sz="2000">
          <a:solidFill>
            <a:srgbClr val="000000"/>
          </a:solidFill>
          <a:latin typeface="+mn-lt"/>
        </a:defRPr>
      </a:lvl2pPr>
      <a:lvl3pPr marL="1165225" indent="-207963" algn="l" defTabSz="457200" rtl="0" eaLnBrk="0" fontAlgn="base" hangingPunct="0">
        <a:lnSpc>
          <a:spcPct val="102000"/>
        </a:lnSpc>
        <a:spcBef>
          <a:spcPts val="400"/>
        </a:spcBef>
        <a:spcAft>
          <a:spcPct val="0"/>
        </a:spcAft>
        <a:buClr>
          <a:srgbClr val="263A63"/>
        </a:buClr>
        <a:buSzPct val="75000"/>
        <a:buFont typeface="Verdana" pitchFamily="34" charset="0"/>
        <a:buChar char="•"/>
        <a:defRPr sz="1600" b="1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&gt;"/>
        <a:defRPr sz="1400" b="1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anose="02020603050405020304" pitchFamily="18" charset="0"/>
        <a:buChar char="•"/>
        <a:defRPr sz="1400">
          <a:solidFill>
            <a:srgbClr val="000000"/>
          </a:solidFill>
          <a:latin typeface="+mn-lt"/>
        </a:defRPr>
      </a:lvl5pPr>
      <a:lvl6pPr marL="25146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6pPr>
      <a:lvl7pPr marL="29718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7pPr>
      <a:lvl8pPr marL="34290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8pPr>
      <a:lvl9pPr marL="38862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2047875"/>
            <a:ext cx="7543800" cy="116205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sr-Latn-RS" sz="3500" smtClean="0"/>
              <a:t>PROGRAMSKI ALATI NA UNIX RAČUNALIMA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403350" y="3860800"/>
            <a:ext cx="6400800" cy="3831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120000"/>
              <a:buFont typeface="Wingdings" pitchFamily="2" charset="2"/>
              <a:buChar char="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lvl="1" indent="0" algn="ctr" eaLnBrk="1" hangingPunct="1">
              <a:spcBef>
                <a:spcPts val="45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hr-HR" altLang="sr-Latn-RS" b="1" kern="0" dirty="0" smtClean="0"/>
              <a:t>prevoditelj GCC</a:t>
            </a:r>
            <a:endParaRPr lang="en-GB" altLang="sr-Latn-RS" b="1" kern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err="1" smtClean="0"/>
              <a:t>asembliranje</a:t>
            </a:r>
            <a:endParaRPr lang="hr-HR" altLang="sr-Latn-RS" kern="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02" y="1196752"/>
            <a:ext cx="85227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000" b="1" dirty="0" err="1" smtClean="0"/>
              <a:t>asembliranje</a:t>
            </a:r>
            <a:endParaRPr lang="hr-HR" altLang="sr-Latn-RS" sz="2000" dirty="0" smtClean="0"/>
          </a:p>
          <a:p>
            <a:pPr marL="1439863" indent="-342900">
              <a:buFontTx/>
              <a:buChar char="-"/>
              <a:tabLst>
                <a:tab pos="1520825" algn="l"/>
              </a:tabLst>
            </a:pPr>
            <a:r>
              <a:rPr lang="hr-HR" altLang="sr-Latn-RS" sz="2000" dirty="0" smtClean="0"/>
              <a:t>stvaranje </a:t>
            </a:r>
            <a:r>
              <a:rPr lang="hr-HR" altLang="sr-Latn-RS" sz="2000" dirty="0"/>
              <a:t>objektne </a:t>
            </a:r>
            <a:r>
              <a:rPr lang="hr-HR" altLang="sr-Latn-RS" sz="2000" dirty="0" smtClean="0"/>
              <a:t>datoteke</a:t>
            </a:r>
            <a:endParaRPr lang="hr-HR" altLang="sr-Latn-RS" sz="2000" dirty="0"/>
          </a:p>
          <a:p>
            <a:pPr marL="1439863" indent="-342900">
              <a:buFontTx/>
              <a:buChar char="-"/>
              <a:tabLst>
                <a:tab pos="1520825" algn="l"/>
              </a:tabLst>
            </a:pPr>
            <a:r>
              <a:rPr lang="hr-HR" altLang="sr-Latn-RS" sz="2000" dirty="0" smtClean="0"/>
              <a:t>objektna datoteka: strojni kod koji se ne može izravno izvršiti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2006" y="3043645"/>
            <a:ext cx="85227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000" dirty="0" smtClean="0"/>
              <a:t>Sadržaj objektne datoteke:</a:t>
            </a:r>
          </a:p>
          <a:p>
            <a:pPr marL="1516063" lvl="1" indent="-342900">
              <a:buFontTx/>
              <a:buChar char="-"/>
            </a:pPr>
            <a:r>
              <a:rPr lang="hr-HR" altLang="sr-Latn-RS" sz="2000" dirty="0" smtClean="0"/>
              <a:t>zaglavlje (opis, kontrolne informacije)</a:t>
            </a:r>
          </a:p>
          <a:p>
            <a:pPr marL="1516063" lvl="1" indent="-342900">
              <a:buFontTx/>
              <a:buChar char="-"/>
            </a:pPr>
            <a:r>
              <a:rPr lang="hr-HR" altLang="sr-Latn-RS" sz="2000" dirty="0" smtClean="0"/>
              <a:t>strojni kod</a:t>
            </a:r>
          </a:p>
          <a:p>
            <a:pPr marL="1516063" lvl="1" indent="-342900">
              <a:buFontTx/>
              <a:buChar char="-"/>
            </a:pPr>
            <a:r>
              <a:rPr lang="hr-HR" altLang="sr-Latn-RS" sz="2000" dirty="0" smtClean="0"/>
              <a:t>podatci (statičke varijable)</a:t>
            </a:r>
          </a:p>
          <a:p>
            <a:pPr marL="1516063" lvl="1" indent="-342900">
              <a:buFontTx/>
              <a:buChar char="-"/>
            </a:pPr>
            <a:r>
              <a:rPr lang="hr-HR" altLang="sr-Latn-RS" sz="2000" dirty="0" smtClean="0"/>
              <a:t>dio koji se može samo čitati (konstante)</a:t>
            </a:r>
          </a:p>
          <a:p>
            <a:pPr marL="1516063" lvl="1" indent="-342900">
              <a:buFontTx/>
              <a:buChar char="-"/>
            </a:pPr>
            <a:r>
              <a:rPr lang="hr-HR" altLang="sr-Latn-RS" sz="2000" dirty="0" smtClean="0"/>
              <a:t>neinicijalizirani podatci</a:t>
            </a:r>
          </a:p>
          <a:p>
            <a:pPr marL="1516063" lvl="1" indent="-342900">
              <a:buFontTx/>
              <a:buChar char="-"/>
            </a:pPr>
            <a:r>
              <a:rPr lang="hr-HR" altLang="sr-Latn-RS" sz="2000" dirty="0" smtClean="0"/>
              <a:t>informacije za </a:t>
            </a:r>
            <a:r>
              <a:rPr lang="hr-HR" altLang="sr-Latn-RS" sz="2000" dirty="0" err="1" smtClean="0"/>
              <a:t>linkanje</a:t>
            </a:r>
            <a:endParaRPr lang="hr-HR" altLang="sr-Latn-RS" sz="2000" dirty="0" smtClean="0"/>
          </a:p>
        </p:txBody>
      </p:sp>
    </p:spTree>
    <p:extLst>
      <p:ext uri="{BB962C8B-B14F-4D97-AF65-F5344CB8AC3E}">
        <p14:creationId xmlns:p14="http://schemas.microsoft.com/office/powerpoint/2010/main" val="14644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err="1" smtClean="0"/>
              <a:t>asembliranje</a:t>
            </a:r>
            <a:endParaRPr lang="hr-HR" altLang="sr-Latn-RS" kern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134076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000" b="1" dirty="0" smtClean="0"/>
              <a:t>sintaksa:</a:t>
            </a:r>
          </a:p>
          <a:p>
            <a:pPr marL="1173163" lvl="1"/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hr-HR" alt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program.s</a:t>
            </a:r>
            <a:r>
              <a:rPr lang="hr-HR" alt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program.o</a:t>
            </a:r>
            <a:endParaRPr lang="hr-HR" altLang="sr-Latn-R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48" y="3423166"/>
            <a:ext cx="7097115" cy="228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048" y="3651798"/>
            <a:ext cx="7097115" cy="428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048" y="4080483"/>
            <a:ext cx="7097115" cy="20957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33685" y="2844985"/>
            <a:ext cx="852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timer.s</a:t>
            </a:r>
            <a:r>
              <a:rPr lang="hr-HR" alt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timer.o</a:t>
            </a:r>
            <a:endParaRPr lang="hr-HR" altLang="sr-Latn-R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err="1" smtClean="0"/>
              <a:t>linkanje</a:t>
            </a:r>
            <a:endParaRPr lang="hr-HR" altLang="sr-Latn-RS" kern="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0" y="1363298"/>
            <a:ext cx="8414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000" b="1" dirty="0" smtClean="0"/>
              <a:t>linker:</a:t>
            </a:r>
          </a:p>
          <a:p>
            <a:pPr marL="1516063" lvl="1" indent="-342900">
              <a:buFontTx/>
              <a:buChar char="-"/>
            </a:pPr>
            <a:r>
              <a:rPr lang="hr-HR" altLang="sr-Latn-RS" sz="2000" dirty="0" smtClean="0"/>
              <a:t>stvara </a:t>
            </a:r>
            <a:r>
              <a:rPr lang="hr-HR" altLang="sr-Latn-RS" sz="2000" dirty="0"/>
              <a:t>izvršnu datoteku</a:t>
            </a:r>
          </a:p>
          <a:p>
            <a:pPr marL="1516063" lvl="1" indent="-342900">
              <a:buFontTx/>
              <a:buChar char="-"/>
            </a:pPr>
            <a:r>
              <a:rPr lang="hr-HR" altLang="sr-Latn-RS" sz="2000" dirty="0" smtClean="0"/>
              <a:t>povezuje više objektnih datoteka</a:t>
            </a:r>
          </a:p>
          <a:p>
            <a:pPr marL="1516063" lvl="1" indent="-342900">
              <a:buFontTx/>
              <a:buChar char="-"/>
            </a:pPr>
            <a:r>
              <a:rPr lang="hr-HR" altLang="sr-Latn-RS" sz="2000" dirty="0" smtClean="0"/>
              <a:t>povezuje objektne datoteke s bibliotekama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67" y="3544323"/>
            <a:ext cx="7059010" cy="228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67" y="3773323"/>
            <a:ext cx="7059010" cy="15337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068960"/>
            <a:ext cx="852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timer.o</a:t>
            </a:r>
            <a:r>
              <a:rPr lang="hr-HR" alt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endParaRPr lang="hr-HR" altLang="sr-Latn-R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67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err="1" smtClean="0"/>
              <a:t>linkanje</a:t>
            </a:r>
            <a:endParaRPr lang="hr-HR" altLang="sr-Latn-RS" kern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29019"/>
            <a:ext cx="7059010" cy="876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18" y="2205441"/>
            <a:ext cx="7059010" cy="10669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046" y="4708198"/>
            <a:ext cx="7173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Sljedeća naredba napravit će sve korake osim </a:t>
            </a:r>
            <a:r>
              <a:rPr lang="hr-HR" dirty="0" err="1" smtClean="0"/>
              <a:t>linkanja</a:t>
            </a:r>
            <a:r>
              <a:rPr lang="hr-HR" dirty="0" smtClean="0"/>
              <a:t>,</a:t>
            </a:r>
          </a:p>
          <a:p>
            <a:r>
              <a:rPr lang="hr-HR" dirty="0" smtClean="0"/>
              <a:t>	direktno iz tekstualne datoteke s programskim kodom c: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5506828"/>
            <a:ext cx="4544059" cy="6763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3046" y="3438593"/>
            <a:ext cx="8301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Napomena: u prethodim primjerima postupno smo stvarali </a:t>
            </a:r>
          </a:p>
          <a:p>
            <a:r>
              <a:rPr lang="hr-HR" dirty="0" smtClean="0"/>
              <a:t>izvršnu datoteku </a:t>
            </a:r>
            <a:r>
              <a:rPr lang="hr-HR" dirty="0" err="1" smtClean="0"/>
              <a:t>timer</a:t>
            </a:r>
            <a:r>
              <a:rPr lang="hr-HR" dirty="0" smtClean="0"/>
              <a:t>, pri čemu smo radili sve korake </a:t>
            </a:r>
          </a:p>
          <a:p>
            <a:r>
              <a:rPr lang="hr-HR" dirty="0" smtClean="0"/>
              <a:t>i stvarali sve među-datoteke. </a:t>
            </a:r>
            <a:r>
              <a:rPr lang="hr-HR" dirty="0"/>
              <a:t>Bilo koji od koraka mogao se preskočiti</a:t>
            </a:r>
            <a:r>
              <a:rPr lang="hr-H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91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err="1" smtClean="0"/>
              <a:t>linkanje</a:t>
            </a:r>
            <a:endParaRPr lang="hr-HR" altLang="sr-Latn-RS" kern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62" y="2496999"/>
            <a:ext cx="4544059" cy="666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9" y="4274973"/>
            <a:ext cx="3896269" cy="238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513131"/>
            <a:ext cx="3896269" cy="4191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7" y="4932289"/>
            <a:ext cx="3896269" cy="6668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3568" y="1241265"/>
            <a:ext cx="7200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Također, bilo koja od </a:t>
            </a:r>
            <a:r>
              <a:rPr lang="hr-HR" dirty="0" err="1" smtClean="0"/>
              <a:t>međudatoteka</a:t>
            </a:r>
            <a:r>
              <a:rPr lang="hr-HR" dirty="0" smtClean="0"/>
              <a:t> u prethodnom primjeru </a:t>
            </a:r>
          </a:p>
          <a:p>
            <a:r>
              <a:rPr lang="hr-HR" dirty="0" smtClean="0"/>
              <a:t>može se iskoristiti za stvaranje završne izvršne datoteke. </a:t>
            </a:r>
          </a:p>
          <a:p>
            <a:r>
              <a:rPr lang="hr-HR" dirty="0" smtClean="0"/>
              <a:t>Npr. objektnu datoteku iz prethodnog primjera jednostavno </a:t>
            </a:r>
          </a:p>
          <a:p>
            <a:r>
              <a:rPr lang="hr-HR" dirty="0" err="1" smtClean="0"/>
              <a:t>linkamo</a:t>
            </a:r>
            <a:r>
              <a:rPr lang="hr-HR" dirty="0" smtClean="0"/>
              <a:t> u izvršnu: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68" y="3362628"/>
            <a:ext cx="5981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Slično: </a:t>
            </a:r>
          </a:p>
          <a:p>
            <a:r>
              <a:rPr lang="hr-HR" dirty="0"/>
              <a:t>	</a:t>
            </a:r>
            <a:r>
              <a:rPr lang="hr-HR" dirty="0" smtClean="0"/>
              <a:t>1) izvorni kod (.c) &gt; </a:t>
            </a:r>
            <a:r>
              <a:rPr lang="hr-HR" dirty="0" err="1" smtClean="0"/>
              <a:t>predprocesirani</a:t>
            </a:r>
            <a:r>
              <a:rPr lang="hr-HR" dirty="0" smtClean="0"/>
              <a:t> kod (.i)</a:t>
            </a:r>
          </a:p>
          <a:p>
            <a:r>
              <a:rPr lang="hr-HR" dirty="0" smtClean="0"/>
              <a:t>	2) </a:t>
            </a:r>
            <a:r>
              <a:rPr lang="hr-HR" dirty="0" err="1" smtClean="0"/>
              <a:t>predprocesirani</a:t>
            </a:r>
            <a:r>
              <a:rPr lang="hr-HR" dirty="0" smtClean="0"/>
              <a:t> kod (.i) &gt; izvršna datoteka</a:t>
            </a:r>
          </a:p>
        </p:txBody>
      </p:sp>
    </p:spTree>
    <p:extLst>
      <p:ext uri="{BB962C8B-B14F-4D97-AF65-F5344CB8AC3E}">
        <p14:creationId xmlns:p14="http://schemas.microsoft.com/office/powerpoint/2010/main" val="25073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GCC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6611985" cy="30963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11961" y="6525344"/>
            <a:ext cx="4752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 i="1" dirty="0">
                <a:solidFill>
                  <a:schemeClr val="bg1">
                    <a:lumMod val="50000"/>
                  </a:schemeClr>
                </a:solidFill>
              </a:rPr>
              <a:t>https://www3.ntu.edu.sg/home/ehchua/programming/cpp/gcc_make.html</a:t>
            </a:r>
          </a:p>
        </p:txBody>
      </p:sp>
    </p:spTree>
    <p:extLst>
      <p:ext uri="{BB962C8B-B14F-4D97-AF65-F5344CB8AC3E}">
        <p14:creationId xmlns:p14="http://schemas.microsoft.com/office/powerpoint/2010/main" val="20635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GCC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412776"/>
            <a:ext cx="83030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tabLst>
                <a:tab pos="533400" algn="l"/>
              </a:tabLst>
              <a:defRPr/>
            </a:pPr>
            <a:r>
              <a:rPr lang="hr-HR" sz="2000" b="1" dirty="0" smtClean="0"/>
              <a:t>Nastavci datoteka kod prevođenja C programa u </a:t>
            </a:r>
            <a:r>
              <a:rPr lang="hr-HR" sz="2000" b="1" dirty="0" err="1" smtClean="0"/>
              <a:t>gcc</a:t>
            </a:r>
            <a:r>
              <a:rPr lang="hr-HR" sz="2000" b="1" dirty="0" smtClean="0"/>
              <a:t>-u:</a:t>
            </a:r>
          </a:p>
          <a:p>
            <a:pPr eaLnBrk="1" hangingPunct="1">
              <a:tabLst>
                <a:tab pos="533400" algn="l"/>
              </a:tabLst>
              <a:defRPr/>
            </a:pPr>
            <a:endParaRPr lang="hr-HR" sz="2000" dirty="0"/>
          </a:p>
          <a:p>
            <a:pPr lvl="1" eaLnBrk="1" hangingPunct="1">
              <a:tabLst>
                <a:tab pos="533400" algn="l"/>
              </a:tabLst>
              <a:defRPr/>
            </a:pPr>
            <a:r>
              <a:rPr lang="hr-HR" sz="2000" dirty="0" smtClean="0"/>
              <a:t>.c	-</a:t>
            </a:r>
            <a:r>
              <a:rPr lang="hr-HR" sz="2000" dirty="0" smtClean="0">
                <a:sym typeface="Wingdings" pitchFamily="2" charset="2"/>
              </a:rPr>
              <a:t> izvorni kod</a:t>
            </a:r>
            <a:endParaRPr lang="hr-HR" sz="2000" dirty="0">
              <a:sym typeface="Wingdings" pitchFamily="2" charset="2"/>
            </a:endParaRPr>
          </a:p>
          <a:p>
            <a:pPr lvl="1" eaLnBrk="1" hangingPunct="1">
              <a:tabLst>
                <a:tab pos="533400" algn="l"/>
              </a:tabLst>
              <a:defRPr/>
            </a:pPr>
            <a:r>
              <a:rPr lang="hr-HR" sz="2000" dirty="0">
                <a:sym typeface="Wingdings" pitchFamily="2" charset="2"/>
              </a:rPr>
              <a:t>.</a:t>
            </a:r>
            <a:r>
              <a:rPr lang="hr-HR" sz="2000" dirty="0" smtClean="0">
                <a:sym typeface="Wingdings" pitchFamily="2" charset="2"/>
              </a:rPr>
              <a:t>h	- datoteka </a:t>
            </a:r>
            <a:r>
              <a:rPr lang="hr-HR" sz="2000" dirty="0">
                <a:sym typeface="Wingdings" pitchFamily="2" charset="2"/>
              </a:rPr>
              <a:t>zaglavlja (header)</a:t>
            </a:r>
          </a:p>
          <a:p>
            <a:pPr lvl="1" eaLnBrk="1" hangingPunct="1">
              <a:tabLst>
                <a:tab pos="533400" algn="l"/>
              </a:tabLst>
              <a:defRPr/>
            </a:pPr>
            <a:endParaRPr lang="hr-HR" sz="2000" dirty="0">
              <a:sym typeface="Wingdings" pitchFamily="2" charset="2"/>
            </a:endParaRPr>
          </a:p>
          <a:p>
            <a:pPr lvl="1" eaLnBrk="1" hangingPunct="1">
              <a:tabLst>
                <a:tab pos="533400" algn="l"/>
              </a:tabLst>
              <a:defRPr/>
            </a:pPr>
            <a:r>
              <a:rPr lang="hr-HR" sz="2000" dirty="0"/>
              <a:t>.</a:t>
            </a:r>
            <a:r>
              <a:rPr lang="hr-HR" sz="2000" dirty="0" smtClean="0"/>
              <a:t>i	-</a:t>
            </a:r>
            <a:r>
              <a:rPr lang="hr-HR" sz="2000" dirty="0" smtClean="0">
                <a:sym typeface="Wingdings" pitchFamily="2" charset="2"/>
              </a:rPr>
              <a:t> </a:t>
            </a:r>
            <a:r>
              <a:rPr lang="hr-HR" sz="2000" dirty="0" err="1" smtClean="0">
                <a:sym typeface="Wingdings" pitchFamily="2" charset="2"/>
              </a:rPr>
              <a:t>predprocesirani</a:t>
            </a:r>
            <a:r>
              <a:rPr lang="hr-HR" sz="2000" dirty="0" smtClean="0">
                <a:sym typeface="Wingdings" pitchFamily="2" charset="2"/>
              </a:rPr>
              <a:t> izvorni kod</a:t>
            </a:r>
            <a:endParaRPr lang="hr-HR" sz="2000" dirty="0"/>
          </a:p>
          <a:p>
            <a:pPr lvl="1" eaLnBrk="1" hangingPunct="1">
              <a:tabLst>
                <a:tab pos="533400" algn="l"/>
              </a:tabLst>
              <a:defRPr/>
            </a:pPr>
            <a:r>
              <a:rPr lang="hr-HR" sz="2000" dirty="0"/>
              <a:t>.</a:t>
            </a:r>
            <a:r>
              <a:rPr lang="hr-HR" sz="2000" dirty="0" smtClean="0"/>
              <a:t>s	-</a:t>
            </a:r>
            <a:r>
              <a:rPr lang="hr-HR" sz="2000" dirty="0" smtClean="0">
                <a:sym typeface="Wingdings" pitchFamily="2" charset="2"/>
              </a:rPr>
              <a:t> kod u asembleru</a:t>
            </a:r>
            <a:endParaRPr lang="hr-HR" sz="2000" dirty="0">
              <a:sym typeface="Wingdings" pitchFamily="2" charset="2"/>
            </a:endParaRPr>
          </a:p>
          <a:p>
            <a:pPr lvl="1" eaLnBrk="1" hangingPunct="1">
              <a:tabLst>
                <a:tab pos="533400" algn="l"/>
              </a:tabLst>
              <a:defRPr/>
            </a:pPr>
            <a:r>
              <a:rPr lang="hr-HR" sz="2000" dirty="0" smtClean="0">
                <a:sym typeface="Wingdings" pitchFamily="2" charset="2"/>
              </a:rPr>
              <a:t>.o	- </a:t>
            </a:r>
            <a:r>
              <a:rPr lang="hr-HR" sz="2000" dirty="0">
                <a:sym typeface="Wingdings" pitchFamily="2" charset="2"/>
              </a:rPr>
              <a:t>objektna </a:t>
            </a:r>
            <a:r>
              <a:rPr lang="hr-HR" sz="2000" dirty="0" smtClean="0">
                <a:sym typeface="Wingdings" pitchFamily="2" charset="2"/>
              </a:rPr>
              <a:t>datoteka</a:t>
            </a:r>
          </a:p>
          <a:p>
            <a:pPr lvl="1" eaLnBrk="1" hangingPunct="1">
              <a:tabLst>
                <a:tab pos="533400" algn="l"/>
              </a:tabLst>
              <a:defRPr/>
            </a:pPr>
            <a:endParaRPr lang="hr-HR" sz="2000" dirty="0">
              <a:sym typeface="Wingdings" pitchFamily="2" charset="2"/>
            </a:endParaRPr>
          </a:p>
          <a:p>
            <a:pPr lvl="1" eaLnBrk="1" hangingPunct="1">
              <a:tabLst>
                <a:tab pos="533400" algn="l"/>
              </a:tabLst>
              <a:defRPr/>
            </a:pPr>
            <a:r>
              <a:rPr lang="hr-HR" sz="2000" dirty="0"/>
              <a:t>.</a:t>
            </a:r>
            <a:r>
              <a:rPr lang="hr-HR" sz="2000" dirty="0" smtClean="0"/>
              <a:t>a	-</a:t>
            </a:r>
            <a:r>
              <a:rPr lang="hr-HR" sz="2000" dirty="0" smtClean="0">
                <a:sym typeface="Wingdings" pitchFamily="2" charset="2"/>
              </a:rPr>
              <a:t> </a:t>
            </a:r>
            <a:r>
              <a:rPr lang="hr-HR" sz="2000" dirty="0">
                <a:sym typeface="Wingdings" pitchFamily="2" charset="2"/>
              </a:rPr>
              <a:t>statička objektna biblioteka</a:t>
            </a:r>
          </a:p>
          <a:p>
            <a:pPr lvl="1" eaLnBrk="1" hangingPunct="1">
              <a:tabLst>
                <a:tab pos="533400" algn="l"/>
              </a:tabLst>
              <a:defRPr/>
            </a:pPr>
            <a:r>
              <a:rPr lang="hr-HR" sz="2000" dirty="0">
                <a:sym typeface="Wingdings" pitchFamily="2" charset="2"/>
              </a:rPr>
              <a:t>.</a:t>
            </a:r>
            <a:r>
              <a:rPr lang="hr-HR" sz="2000" dirty="0" smtClean="0">
                <a:sym typeface="Wingdings" pitchFamily="2" charset="2"/>
              </a:rPr>
              <a:t>so	- </a:t>
            </a:r>
            <a:r>
              <a:rPr lang="hr-HR" sz="2000" dirty="0">
                <a:sym typeface="Wingdings" pitchFamily="2" charset="2"/>
              </a:rPr>
              <a:t>dijeljena objektna </a:t>
            </a:r>
            <a:r>
              <a:rPr lang="hr-HR" sz="2000" dirty="0" smtClean="0">
                <a:sym typeface="Wingdings" pitchFamily="2" charset="2"/>
              </a:rPr>
              <a:t>datoteka</a:t>
            </a:r>
          </a:p>
          <a:p>
            <a:pPr lvl="1" eaLnBrk="1" hangingPunct="1">
              <a:tabLst>
                <a:tab pos="533400" algn="l"/>
              </a:tabLst>
              <a:defRPr/>
            </a:pPr>
            <a:endParaRPr lang="hr-HR" sz="2000" dirty="0">
              <a:sym typeface="Wingdings" pitchFamily="2" charset="2"/>
            </a:endParaRPr>
          </a:p>
          <a:p>
            <a:pPr lvl="1" eaLnBrk="1" hangingPunct="1">
              <a:tabLst>
                <a:tab pos="533400" algn="l"/>
              </a:tabLst>
              <a:defRPr/>
            </a:pPr>
            <a:r>
              <a:rPr lang="hr-HR" sz="2000" dirty="0" smtClean="0">
                <a:sym typeface="Wingdings" pitchFamily="2" charset="2"/>
              </a:rPr>
              <a:t>izvršna datoteka može imati bilo koji nastavak (ili biti bez nastavka)</a:t>
            </a:r>
            <a:endParaRPr lang="hr-HR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21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err="1" smtClean="0"/>
              <a:t>Hello</a:t>
            </a:r>
            <a:r>
              <a:rPr lang="hr-HR" altLang="sr-Latn-RS" kern="0" dirty="0" smtClean="0"/>
              <a:t> </a:t>
            </a:r>
            <a:r>
              <a:rPr lang="hr-HR" altLang="sr-Latn-RS" kern="0" dirty="0" err="1" smtClean="0"/>
              <a:t>world</a:t>
            </a:r>
            <a:endParaRPr lang="hr-HR" altLang="sr-Latn-RS" kern="0" dirty="0" smtClean="0"/>
          </a:p>
        </p:txBody>
      </p:sp>
      <p:graphicFrame>
        <p:nvGraphicFramePr>
          <p:cNvPr id="3" name="Object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632772"/>
              </p:ext>
            </p:extLst>
          </p:nvPr>
        </p:nvGraphicFramePr>
        <p:xfrm>
          <a:off x="827584" y="1412776"/>
          <a:ext cx="7424825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Presentation" r:id="rId3" imgW="6350040" imgH="3571920" progId="PowerPoint.Show.12">
                  <p:embed/>
                </p:oleObj>
              </mc:Choice>
              <mc:Fallback>
                <p:oleObj name="Presentation" r:id="rId3" imgW="6350040" imgH="357192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1412776"/>
                        <a:ext cx="7424825" cy="4176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79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zašto ./</a:t>
            </a:r>
            <a:r>
              <a:rPr lang="hr-HR" altLang="sr-Latn-RS" kern="0" dirty="0" err="1" smtClean="0"/>
              <a:t>hello</a:t>
            </a:r>
            <a:r>
              <a:rPr lang="hr-HR" altLang="sr-Latn-RS" kern="0" dirty="0" smtClean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564" y="1146050"/>
            <a:ext cx="585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hr-HR" dirty="0" smtClean="0">
                <a:sym typeface="Wingdings" pitchFamily="2" charset="2"/>
              </a:rPr>
              <a:t>- ljuska pokreće samo programe iz </a:t>
            </a:r>
            <a:r>
              <a:rPr lang="hr-HR" i="1" dirty="0" err="1" smtClean="0">
                <a:sym typeface="Wingdings" pitchFamily="2" charset="2"/>
              </a:rPr>
              <a:t>patha</a:t>
            </a:r>
            <a:endParaRPr lang="hr-HR" i="1" dirty="0"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564" y="2152349"/>
            <a:ext cx="585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hr-HR" dirty="0" smtClean="0">
                <a:sym typeface="Wingdings" pitchFamily="2" charset="2"/>
              </a:rPr>
              <a:t>- tekući direktorij nije u </a:t>
            </a:r>
            <a:r>
              <a:rPr lang="hr-HR" dirty="0" err="1" smtClean="0">
                <a:sym typeface="Wingdings" pitchFamily="2" charset="2"/>
              </a:rPr>
              <a:t>pathu</a:t>
            </a:r>
            <a:endParaRPr lang="hr-HR" i="1" dirty="0">
              <a:sym typeface="Wingdings" pitchFamily="2" charset="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2802850"/>
            <a:ext cx="7704856" cy="77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sz="2000" kern="0" dirty="0" smtClean="0">
                <a:solidFill>
                  <a:schemeClr val="tx1"/>
                </a:solidFill>
              </a:rPr>
              <a:t>Zašto? U Windowsima nije tako?! </a:t>
            </a:r>
          </a:p>
          <a:p>
            <a:pPr>
              <a:defRPr/>
            </a:pPr>
            <a:r>
              <a:rPr lang="hr-HR" altLang="sr-Latn-RS" sz="2000" kern="0" dirty="0" smtClean="0">
                <a:solidFill>
                  <a:schemeClr val="tx1"/>
                </a:solidFill>
              </a:rPr>
              <a:t>Lakše je pokretati programe bez crtica i točkica!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815" y="4045714"/>
            <a:ext cx="740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hr-HR" dirty="0" smtClean="0">
                <a:sym typeface="Wingdings" pitchFamily="2" charset="2"/>
              </a:rPr>
              <a:t>Pitanje: što treba prvo pretraživati? Tekući direktorij ili </a:t>
            </a:r>
            <a:r>
              <a:rPr lang="hr-HR" dirty="0" err="1" smtClean="0">
                <a:sym typeface="Wingdings" pitchFamily="2" charset="2"/>
              </a:rPr>
              <a:t>path</a:t>
            </a:r>
            <a:r>
              <a:rPr lang="hr-HR" dirty="0" smtClean="0">
                <a:sym typeface="Wingdings" pitchFamily="2" charset="2"/>
              </a:rPr>
              <a:t>?</a:t>
            </a:r>
            <a:endParaRPr lang="hr-HR" i="1" dirty="0"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5966" y="4529673"/>
            <a:ext cx="75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hr-HR" dirty="0" smtClean="0">
                <a:sym typeface="Wingdings" pitchFamily="2" charset="2"/>
              </a:rPr>
              <a:t>Tekući direktorij: netko može podmetnuti maliciozni program koji se zove npr. </a:t>
            </a:r>
            <a:r>
              <a:rPr lang="hr-HR" dirty="0" err="1" smtClean="0">
                <a:sym typeface="Wingdings" pitchFamily="2" charset="2"/>
              </a:rPr>
              <a:t>ls</a:t>
            </a:r>
            <a:r>
              <a:rPr lang="hr-HR" dirty="0" smtClean="0">
                <a:sym typeface="Wingdings" pitchFamily="2" charset="2"/>
              </a:rPr>
              <a:t> (npr. u /</a:t>
            </a:r>
            <a:r>
              <a:rPr lang="hr-HR" dirty="0" err="1" smtClean="0">
                <a:sym typeface="Wingdings" pitchFamily="2" charset="2"/>
              </a:rPr>
              <a:t>tmp</a:t>
            </a:r>
            <a:r>
              <a:rPr lang="hr-HR" dirty="0" smtClean="0">
                <a:sym typeface="Wingdings" pitchFamily="2" charset="2"/>
              </a:rPr>
              <a:t> direktorij).</a:t>
            </a:r>
            <a:endParaRPr lang="hr-HR" i="1" dirty="0"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0270" y="5348204"/>
            <a:ext cx="759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hr-HR" dirty="0" err="1" smtClean="0">
                <a:sym typeface="Wingdings" pitchFamily="2" charset="2"/>
              </a:rPr>
              <a:t>Path</a:t>
            </a:r>
            <a:r>
              <a:rPr lang="hr-HR" dirty="0" smtClean="0">
                <a:sym typeface="Wingdings" pitchFamily="2" charset="2"/>
              </a:rPr>
              <a:t>: </a:t>
            </a:r>
          </a:p>
          <a:p>
            <a:pPr eaLnBrk="1" hangingPunct="1">
              <a:defRPr/>
            </a:pPr>
            <a:r>
              <a:rPr lang="hr-HR" dirty="0">
                <a:sym typeface="Wingdings" pitchFamily="2" charset="2"/>
              </a:rPr>
              <a:t>	</a:t>
            </a:r>
            <a:r>
              <a:rPr lang="hr-HR" dirty="0" smtClean="0">
                <a:sym typeface="Wingdings" pitchFamily="2" charset="2"/>
              </a:rPr>
              <a:t>- netko može podmetnuti program naziva </a:t>
            </a:r>
            <a:r>
              <a:rPr lang="hr-HR" dirty="0" err="1" smtClean="0">
                <a:sym typeface="Wingdings" pitchFamily="2" charset="2"/>
              </a:rPr>
              <a:t>sl</a:t>
            </a:r>
            <a:r>
              <a:rPr lang="hr-HR" dirty="0" smtClean="0">
                <a:sym typeface="Wingdings" pitchFamily="2" charset="2"/>
              </a:rPr>
              <a:t> ili cd..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25" y="1531117"/>
            <a:ext cx="7146551" cy="504056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83568" y="3447760"/>
            <a:ext cx="2808312" cy="50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sz="2000" kern="0" dirty="0" smtClean="0">
                <a:solidFill>
                  <a:schemeClr val="tx1"/>
                </a:solidFill>
              </a:rPr>
              <a:t>Linux je glup :-p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83568" y="3501008"/>
            <a:ext cx="2808312" cy="45177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sz="2000" kern="0" dirty="0" smtClean="0">
                <a:solidFill>
                  <a:schemeClr val="bg1"/>
                </a:solidFill>
              </a:rPr>
              <a:t>Linux je glup :-p</a:t>
            </a:r>
          </a:p>
        </p:txBody>
      </p:sp>
      <p:sp>
        <p:nvSpPr>
          <p:cNvPr id="2" name="Rectangle 1"/>
          <p:cNvSpPr/>
          <p:nvPr/>
        </p:nvSpPr>
        <p:spPr>
          <a:xfrm>
            <a:off x="1384326" y="5968460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hr-HR" dirty="0">
                <a:sym typeface="Wingdings" pitchFamily="2" charset="2"/>
              </a:rPr>
              <a:t>- problematično je kod razvoja softvera (ako program nazovemo isto kao jedan od stotina postojećih programa u </a:t>
            </a:r>
            <a:r>
              <a:rPr lang="hr-HR" dirty="0" err="1">
                <a:sym typeface="Wingdings" pitchFamily="2" charset="2"/>
              </a:rPr>
              <a:t>pathu</a:t>
            </a:r>
            <a:r>
              <a:rPr lang="hr-HR" dirty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22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4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224061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biblioteke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6022" y="1689071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hr-HR" b="1" dirty="0" smtClean="0">
                <a:sym typeface="Wingdings" pitchFamily="2" charset="2"/>
              </a:rPr>
              <a:t>biblioteke:</a:t>
            </a:r>
            <a:r>
              <a:rPr lang="hr-HR" dirty="0" smtClean="0">
                <a:sym typeface="Wingdings" pitchFamily="2" charset="2"/>
              </a:rPr>
              <a:t> </a:t>
            </a:r>
            <a:r>
              <a:rPr lang="hr-HR" dirty="0">
                <a:sym typeface="Wingdings" pitchFamily="2" charset="2"/>
              </a:rPr>
              <a:t>kolekcije </a:t>
            </a:r>
            <a:r>
              <a:rPr lang="hr-HR" dirty="0" smtClean="0">
                <a:sym typeface="Wingdings" pitchFamily="2" charset="2"/>
              </a:rPr>
              <a:t>funkcija koje su unaprijed prevedene</a:t>
            </a:r>
            <a:endParaRPr lang="hr-HR" dirty="0"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022" y="2348880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hr-HR" b="1" dirty="0" smtClean="0">
                <a:sym typeface="Wingdings" pitchFamily="2" charset="2"/>
              </a:rPr>
              <a:t>statičke </a:t>
            </a:r>
            <a:r>
              <a:rPr lang="hr-HR" b="1" dirty="0">
                <a:sym typeface="Wingdings" pitchFamily="2" charset="2"/>
              </a:rPr>
              <a:t>biblioteke:</a:t>
            </a:r>
          </a:p>
          <a:p>
            <a:pPr eaLnBrk="1" hangingPunct="1">
              <a:defRPr/>
            </a:pPr>
            <a:r>
              <a:rPr lang="hr-HR" dirty="0">
                <a:sym typeface="Wingdings" pitchFamily="2" charset="2"/>
              </a:rPr>
              <a:t>	</a:t>
            </a:r>
            <a:r>
              <a:rPr lang="hr-HR" dirty="0" smtClean="0">
                <a:sym typeface="Wingdings" pitchFamily="2" charset="2"/>
              </a:rPr>
              <a:t>povezuju </a:t>
            </a:r>
            <a:r>
              <a:rPr lang="hr-HR" dirty="0">
                <a:sym typeface="Wingdings" pitchFamily="2" charset="2"/>
              </a:rPr>
              <a:t>se s objektnim datotekama prilikom </a:t>
            </a:r>
            <a:r>
              <a:rPr lang="hr-HR" dirty="0" smtClean="0">
                <a:sym typeface="Wingdings" pitchFamily="2" charset="2"/>
              </a:rPr>
              <a:t>prevođenja 				(</a:t>
            </a:r>
            <a:r>
              <a:rPr lang="hr-HR" dirty="0" err="1" smtClean="0">
                <a:sym typeface="Wingdings" pitchFamily="2" charset="2"/>
              </a:rPr>
              <a:t>linkanja</a:t>
            </a:r>
            <a:r>
              <a:rPr lang="hr-HR" dirty="0" smtClean="0">
                <a:sym typeface="Wingdings" pitchFamily="2" charset="2"/>
              </a:rPr>
              <a:t>)</a:t>
            </a:r>
            <a:endParaRPr lang="hr-HR" dirty="0"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611" y="358153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hr-HR" b="1" dirty="0" smtClean="0">
                <a:sym typeface="Wingdings" pitchFamily="2" charset="2"/>
              </a:rPr>
              <a:t>dinamičke biblioteke:</a:t>
            </a:r>
            <a:endParaRPr lang="hr-HR" b="1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hr-HR" dirty="0">
                <a:sym typeface="Wingdings" pitchFamily="2" charset="2"/>
              </a:rPr>
              <a:t>	</a:t>
            </a:r>
            <a:r>
              <a:rPr lang="hr-HR" dirty="0" smtClean="0">
                <a:sym typeface="Wingdings" pitchFamily="2" charset="2"/>
              </a:rPr>
              <a:t>nezavisne</a:t>
            </a:r>
            <a:r>
              <a:rPr lang="hr-HR" dirty="0">
                <a:sym typeface="Wingdings" pitchFamily="2" charset="2"/>
              </a:rPr>
              <a:t>, trebaju biti dostupne prilikom pokretanja programa</a:t>
            </a:r>
          </a:p>
        </p:txBody>
      </p:sp>
    </p:spTree>
    <p:extLst>
      <p:ext uri="{BB962C8B-B14F-4D97-AF65-F5344CB8AC3E}">
        <p14:creationId xmlns:p14="http://schemas.microsoft.com/office/powerpoint/2010/main" val="162664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GCC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1196752"/>
            <a:ext cx="8522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8863" indent="-342900">
              <a:buFontTx/>
              <a:buChar char="-"/>
            </a:pPr>
            <a:r>
              <a:rPr lang="hr-HR" altLang="sr-Latn-RS" dirty="0"/>
              <a:t>1987: </a:t>
            </a:r>
            <a:r>
              <a:rPr lang="hr-HR" altLang="sr-Latn-RS" dirty="0" smtClean="0"/>
              <a:t> GNU </a:t>
            </a:r>
            <a:r>
              <a:rPr lang="hr-HR" altLang="sr-Latn-RS" dirty="0"/>
              <a:t>C Compiler</a:t>
            </a:r>
          </a:p>
          <a:p>
            <a:pPr marL="1058863" indent="-342900">
              <a:buFontTx/>
              <a:buChar char="-"/>
            </a:pPr>
            <a:r>
              <a:rPr lang="hr-HR" altLang="sr-Latn-RS" dirty="0" smtClean="0"/>
              <a:t>danas: GNU Compiler Collection</a:t>
            </a:r>
          </a:p>
          <a:p>
            <a:pPr marL="1058863" indent="-342900">
              <a:buFontTx/>
              <a:buChar char="-"/>
            </a:pPr>
            <a:endParaRPr lang="hr-HR" altLang="sr-Latn-RS" dirty="0" smtClean="0"/>
          </a:p>
          <a:p>
            <a:pPr marL="1058863" indent="-342900">
              <a:buFontTx/>
              <a:buChar char="-"/>
            </a:pPr>
            <a:r>
              <a:rPr lang="hr-HR" altLang="sr-Latn-RS" dirty="0" smtClean="0"/>
              <a:t>C, C++, Fortran, Java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612758"/>
            <a:ext cx="85227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8863" indent="-342900">
              <a:buFontTx/>
              <a:buChar char="-"/>
            </a:pPr>
            <a:r>
              <a:rPr lang="hr-HR" altLang="sr-Latn-RS" dirty="0" smtClean="0"/>
              <a:t>podrška za sve važnije procesorske arhitekture:</a:t>
            </a:r>
          </a:p>
          <a:p>
            <a:pPr marL="715963"/>
            <a:r>
              <a:rPr lang="hr-HR" altLang="sr-Latn-RS" dirty="0" smtClean="0"/>
              <a:t>		x86-64	</a:t>
            </a:r>
          </a:p>
          <a:p>
            <a:pPr marL="715963"/>
            <a:r>
              <a:rPr lang="hr-HR" altLang="sr-Latn-RS" dirty="0"/>
              <a:t>	</a:t>
            </a:r>
            <a:r>
              <a:rPr lang="hr-HR" altLang="sr-Latn-RS" dirty="0" smtClean="0"/>
              <a:t>	PowerPC</a:t>
            </a:r>
            <a:endParaRPr lang="hr-HR" altLang="sr-Latn-RS" dirty="0"/>
          </a:p>
          <a:p>
            <a:pPr marL="715963"/>
            <a:r>
              <a:rPr lang="hr-HR" altLang="sr-Latn-RS" dirty="0" smtClean="0"/>
              <a:t>		ARM ...</a:t>
            </a:r>
          </a:p>
          <a:p>
            <a:pPr marL="715963"/>
            <a:endParaRPr lang="hr-HR" altLang="sr-Latn-RS" dirty="0"/>
          </a:p>
          <a:p>
            <a:pPr marL="1058863" indent="-342900">
              <a:buFontTx/>
              <a:buChar char="-"/>
            </a:pPr>
            <a:r>
              <a:rPr lang="hr-HR" altLang="sr-Latn-RS" dirty="0" smtClean="0"/>
              <a:t>verzije za sve važnije operativne sustave:</a:t>
            </a:r>
          </a:p>
          <a:p>
            <a:pPr marL="0" indent="0" eaLnBrk="1" hangingPunct="1">
              <a:buNone/>
              <a:defRPr/>
            </a:pPr>
            <a:r>
              <a:rPr lang="hr-HR" dirty="0" smtClean="0"/>
              <a:t>			</a:t>
            </a:r>
            <a:r>
              <a:rPr lang="hr-HR" dirty="0" err="1" smtClean="0"/>
              <a:t>Unix</a:t>
            </a:r>
            <a:r>
              <a:rPr lang="hr-HR" dirty="0" smtClean="0"/>
              <a:t> </a:t>
            </a:r>
            <a:r>
              <a:rPr lang="hr-HR" dirty="0"/>
              <a:t>(Linux</a:t>
            </a:r>
            <a:r>
              <a:rPr lang="hr-HR" dirty="0" smtClean="0"/>
              <a:t>)</a:t>
            </a:r>
          </a:p>
          <a:p>
            <a:pPr eaLnBrk="1" hangingPunct="1">
              <a:defRPr/>
            </a:pPr>
            <a:r>
              <a:rPr lang="hr-HR" dirty="0"/>
              <a:t>			Windows</a:t>
            </a:r>
          </a:p>
          <a:p>
            <a:pPr marL="0" indent="0" eaLnBrk="1" hangingPunct="1">
              <a:buNone/>
              <a:defRPr/>
            </a:pPr>
            <a:r>
              <a:rPr lang="hr-HR" dirty="0" smtClean="0"/>
              <a:t>	</a:t>
            </a:r>
            <a:r>
              <a:rPr lang="hr-HR" dirty="0"/>
              <a:t>	</a:t>
            </a:r>
            <a:r>
              <a:rPr lang="hr-HR" dirty="0" smtClean="0"/>
              <a:t>	</a:t>
            </a:r>
            <a:r>
              <a:rPr lang="hr-HR" dirty="0" err="1" smtClean="0"/>
              <a:t>Solaris</a:t>
            </a:r>
            <a:endParaRPr lang="hr-HR" dirty="0"/>
          </a:p>
          <a:p>
            <a:pPr marL="0" indent="0" eaLnBrk="1" hangingPunct="1">
              <a:buNone/>
              <a:defRPr/>
            </a:pPr>
            <a:r>
              <a:rPr lang="hr-HR" dirty="0" smtClean="0"/>
              <a:t>	</a:t>
            </a:r>
            <a:r>
              <a:rPr lang="hr-HR" dirty="0"/>
              <a:t>	</a:t>
            </a:r>
            <a:r>
              <a:rPr lang="hr-HR" dirty="0" smtClean="0"/>
              <a:t>	BSD</a:t>
            </a:r>
            <a:endParaRPr lang="hr-HR" dirty="0"/>
          </a:p>
          <a:p>
            <a:pPr marL="0" indent="0" eaLnBrk="1" hangingPunct="1">
              <a:buNone/>
              <a:defRPr/>
            </a:pPr>
            <a:r>
              <a:rPr lang="hr-HR" dirty="0" smtClean="0"/>
              <a:t>	</a:t>
            </a:r>
            <a:r>
              <a:rPr lang="hr-HR" dirty="0"/>
              <a:t>	</a:t>
            </a:r>
            <a:r>
              <a:rPr lang="hr-HR" dirty="0" smtClean="0"/>
              <a:t>	DOS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3182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statičke biblioteke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484784"/>
            <a:ext cx="8511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Tx/>
              <a:buChar char="-"/>
              <a:defRPr/>
            </a:pPr>
            <a:r>
              <a:rPr lang="hr-HR" sz="2000" dirty="0">
                <a:sym typeface="Wingdings" pitchFamily="2" charset="2"/>
              </a:rPr>
              <a:t>nastavak .a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hr-HR" sz="2000" dirty="0" smtClean="0"/>
              <a:t>prefiks </a:t>
            </a:r>
            <a:r>
              <a:rPr lang="hr-HR" sz="2000" dirty="0" err="1" smtClean="0"/>
              <a:t>lib</a:t>
            </a:r>
            <a:endParaRPr lang="hr-HR" sz="2000" dirty="0" smtClean="0"/>
          </a:p>
          <a:p>
            <a:pPr marL="285750" indent="-285750" eaLnBrk="1" hangingPunct="1">
              <a:buFontTx/>
              <a:buChar char="-"/>
              <a:defRPr/>
            </a:pPr>
            <a:endParaRPr lang="hr-HR" sz="2000" dirty="0"/>
          </a:p>
          <a:p>
            <a:pPr eaLnBrk="1" hangingPunct="1">
              <a:defRPr/>
            </a:pPr>
            <a:r>
              <a:rPr lang="hr-HR" sz="2000" dirty="0" smtClean="0"/>
              <a:t>primjer naziva: </a:t>
            </a:r>
            <a:r>
              <a:rPr lang="hr-H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libfilehelper.a</a:t>
            </a:r>
            <a:endParaRPr lang="hr-HR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hr-HR" sz="2000" dirty="0" smtClean="0"/>
              <a:t>	(nastavak a označava arhivu objekata)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356992"/>
            <a:ext cx="8511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Tx/>
              <a:buChar char="-"/>
              <a:defRPr/>
            </a:pPr>
            <a:r>
              <a:rPr lang="hr-HR" sz="2000" dirty="0" err="1" smtClean="0">
                <a:sym typeface="Wingdings" pitchFamily="2" charset="2"/>
              </a:rPr>
              <a:t>linker</a:t>
            </a:r>
            <a:r>
              <a:rPr lang="hr-HR" sz="2000" dirty="0" smtClean="0">
                <a:sym typeface="Wingdings" pitchFamily="2" charset="2"/>
              </a:rPr>
              <a:t> bez kompajliranja kopira </a:t>
            </a:r>
            <a:r>
              <a:rPr lang="hr-HR" sz="2000" dirty="0">
                <a:sym typeface="Wingdings" pitchFamily="2" charset="2"/>
              </a:rPr>
              <a:t>strojni kod </a:t>
            </a:r>
            <a:r>
              <a:rPr lang="hr-HR" sz="2000" dirty="0" smtClean="0">
                <a:sym typeface="Wingdings" pitchFamily="2" charset="2"/>
              </a:rPr>
              <a:t>iz biblioteke u 	izvršni program</a:t>
            </a:r>
          </a:p>
          <a:p>
            <a:pPr eaLnBrk="1" hangingPunct="1">
              <a:defRPr/>
            </a:pPr>
            <a:endParaRPr lang="hr-HR" sz="2000" dirty="0" smtClean="0">
              <a:sym typeface="Wingdings" pitchFamily="2" charset="2"/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hr-HR" sz="2000" dirty="0" smtClean="0"/>
              <a:t>Linux</a:t>
            </a:r>
            <a:r>
              <a:rPr lang="hr-HR" sz="2000" dirty="0"/>
              <a:t>: /</a:t>
            </a:r>
            <a:r>
              <a:rPr lang="hr-HR" sz="2000" dirty="0" err="1" smtClean="0"/>
              <a:t>usr</a:t>
            </a:r>
            <a:r>
              <a:rPr lang="hr-HR" sz="2000" dirty="0" smtClean="0"/>
              <a:t>/</a:t>
            </a:r>
            <a:r>
              <a:rPr lang="hr-HR" sz="2000" dirty="0" err="1" smtClean="0"/>
              <a:t>lib</a:t>
            </a:r>
            <a:r>
              <a:rPr lang="hr-HR" sz="2000" dirty="0" smtClean="0"/>
              <a:t>/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hr-HR" sz="2000" dirty="0" smtClean="0"/>
              <a:t>Windows</a:t>
            </a:r>
            <a:r>
              <a:rPr lang="hr-HR" sz="2000" dirty="0"/>
              <a:t>: *.lib</a:t>
            </a:r>
          </a:p>
        </p:txBody>
      </p:sp>
    </p:spTree>
    <p:extLst>
      <p:ext uri="{BB962C8B-B14F-4D97-AF65-F5344CB8AC3E}">
        <p14:creationId xmlns:p14="http://schemas.microsoft.com/office/powerpoint/2010/main" val="177535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statičke biblioteke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0999" y="1196752"/>
            <a:ext cx="8685213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hr-HR" altLang="sr-Latn-RS" dirty="0" smtClean="0"/>
              <a:t>Za izradu statičke biblioteke koristi se program </a:t>
            </a:r>
            <a:r>
              <a:rPr lang="hr-HR" altLang="sr-Latn-RS" dirty="0"/>
              <a:t>ar </a:t>
            </a:r>
            <a:r>
              <a:rPr lang="hr-HR" altLang="sr-Latn-RS" dirty="0" smtClean="0"/>
              <a:t>(GNU </a:t>
            </a:r>
            <a:r>
              <a:rPr lang="hr-HR" altLang="sr-Latn-RS" dirty="0" err="1" smtClean="0"/>
              <a:t>archiver</a:t>
            </a:r>
            <a:r>
              <a:rPr lang="hr-HR" altLang="sr-Latn-RS" dirty="0" smtClean="0"/>
              <a:t>):</a:t>
            </a:r>
          </a:p>
          <a:p>
            <a:pPr eaLnBrk="1" hangingPunct="1"/>
            <a:endParaRPr lang="hr-HR" altLang="sr-Latn-RS" dirty="0"/>
          </a:p>
          <a:p>
            <a:pPr eaLnBrk="1" hangingPunct="1"/>
            <a:r>
              <a:rPr lang="hr-HR" altLang="sr-Latn-RS" dirty="0" smtClean="0"/>
              <a:t>	- prvo </a:t>
            </a:r>
            <a:r>
              <a:rPr lang="hr-HR" altLang="sr-Latn-RS" dirty="0"/>
              <a:t>je potrebno stvoriti </a:t>
            </a:r>
            <a:r>
              <a:rPr lang="hr-HR" altLang="sr-Latn-RS" dirty="0" smtClean="0"/>
              <a:t>objektnu datoteku:</a:t>
            </a:r>
            <a:endParaRPr lang="hr-HR" altLang="sr-Latn-RS" dirty="0"/>
          </a:p>
          <a:p>
            <a:pPr lvl="1" eaLnBrk="1" hangingPunct="1"/>
            <a:r>
              <a:rPr lang="hr-HR" alt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hr-HR" alt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hr-HR" altLang="sr-Latn-R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funkcija.c</a:t>
            </a:r>
            <a:r>
              <a:rPr lang="hr-HR" alt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hr-HR" altLang="sr-Latn-R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objektna_datoteka.o</a:t>
            </a:r>
            <a:endParaRPr lang="hr-HR" alt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hr-HR" altLang="sr-Latn-RS" dirty="0"/>
          </a:p>
          <a:p>
            <a:pPr eaLnBrk="1" hangingPunct="1"/>
            <a:r>
              <a:rPr lang="hr-HR" altLang="sr-Latn-RS" dirty="0" smtClean="0"/>
              <a:t>	- zatim se </a:t>
            </a:r>
            <a:r>
              <a:rPr lang="hr-HR" altLang="sr-Latn-RS" dirty="0" err="1" smtClean="0"/>
              <a:t>arhiverom</a:t>
            </a:r>
            <a:r>
              <a:rPr lang="hr-HR" altLang="sr-Latn-RS" dirty="0" smtClean="0"/>
              <a:t> napravi biblioteka:</a:t>
            </a:r>
          </a:p>
          <a:p>
            <a:pPr eaLnBrk="1" hangingPunct="1"/>
            <a:r>
              <a:rPr lang="hr-HR" alt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ar </a:t>
            </a:r>
            <a:r>
              <a:rPr lang="hr-HR" altLang="sr-Latn-R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rcs</a:t>
            </a:r>
            <a:r>
              <a:rPr lang="hr-HR" alt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r-HR" altLang="sr-Latn-R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hr-HR" alt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r-HR" altLang="sr-Latn-R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naziv_biblioteke</a:t>
            </a:r>
            <a:r>
              <a:rPr lang="hr-HR" alt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(.a) </a:t>
            </a:r>
            <a:r>
              <a:rPr lang="hr-HR" altLang="sr-Latn-R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objektna_datoteka.o</a:t>
            </a:r>
            <a:endParaRPr lang="hr-HR" alt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hr-HR" altLang="sr-Latn-R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/>
            <a:r>
              <a:rPr lang="hr-HR" alt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i="1" dirty="0">
                <a:cs typeface="Courier New" panose="02070309020205020404" pitchFamily="49" charset="0"/>
                <a:sym typeface="Wingdings" panose="05000000000000000000" pitchFamily="2" charset="2"/>
              </a:rPr>
              <a:t>- </a:t>
            </a:r>
            <a:r>
              <a:rPr lang="hr-HR" altLang="sr-Latn-RS" i="1" dirty="0" err="1">
                <a:cs typeface="Courier New" panose="02070309020205020404" pitchFamily="49" charset="0"/>
                <a:sym typeface="Wingdings" panose="05000000000000000000" pitchFamily="2" charset="2"/>
              </a:rPr>
              <a:t>rcs</a:t>
            </a:r>
            <a:r>
              <a:rPr lang="hr-HR" altLang="sr-Latn-RS" i="1" dirty="0">
                <a:cs typeface="Courier New" panose="02070309020205020404" pitchFamily="49" charset="0"/>
                <a:sym typeface="Wingdings" panose="05000000000000000000" pitchFamily="2" charset="2"/>
              </a:rPr>
              <a:t> - </a:t>
            </a:r>
            <a:r>
              <a:rPr lang="hr-HR" altLang="sr-Latn-RS" i="1" dirty="0" smtClean="0">
                <a:cs typeface="Courier New" panose="02070309020205020404" pitchFamily="49" charset="0"/>
                <a:sym typeface="Wingdings" panose="05000000000000000000" pitchFamily="2" charset="2"/>
              </a:rPr>
              <a:t>opcija za stvaranje </a:t>
            </a:r>
            <a:r>
              <a:rPr lang="hr-HR" altLang="sr-Latn-RS" i="1" dirty="0">
                <a:cs typeface="Courier New" panose="02070309020205020404" pitchFamily="49" charset="0"/>
                <a:sym typeface="Wingdings" panose="05000000000000000000" pitchFamily="2" charset="2"/>
              </a:rPr>
              <a:t>nove </a:t>
            </a:r>
            <a:r>
              <a:rPr lang="hr-HR" altLang="sr-Latn-RS" i="1" dirty="0" smtClean="0">
                <a:cs typeface="Courier New" panose="02070309020205020404" pitchFamily="49" charset="0"/>
                <a:sym typeface="Wingdings" panose="05000000000000000000" pitchFamily="2" charset="2"/>
              </a:rPr>
              <a:t>biblioteke</a:t>
            </a:r>
            <a:endParaRPr lang="hr-HR" altLang="sr-Latn-RS" i="1" dirty="0"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73" y="3779748"/>
            <a:ext cx="868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hr-HR" altLang="sr-Latn-RS" dirty="0" smtClean="0">
                <a:latin typeface="+mj-lt"/>
                <a:cs typeface="Courier New" panose="02070309020205020404" pitchFamily="49" charset="0"/>
              </a:rPr>
              <a:t>primjer (stvaranje biblioteke s funkcijom za računanje opsega trokuta)</a:t>
            </a:r>
            <a:r>
              <a:rPr lang="hr-HR" alt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hr-HR" altLang="sr-Latn-RS" i="1" dirty="0"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149080"/>
            <a:ext cx="5944430" cy="11050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5254134"/>
            <a:ext cx="5944430" cy="457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5711398"/>
            <a:ext cx="5944430" cy="428685"/>
          </a:xfrm>
          <a:prstGeom prst="rect">
            <a:avLst/>
          </a:prstGeom>
        </p:spPr>
      </p:pic>
      <p:sp>
        <p:nvSpPr>
          <p:cNvPr id="10" name="TextBox 6"/>
          <p:cNvSpPr txBox="1"/>
          <p:nvPr/>
        </p:nvSpPr>
        <p:spPr>
          <a:xfrm>
            <a:off x="1351527" y="6205299"/>
            <a:ext cx="648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tabLst>
                <a:tab pos="533400" algn="l"/>
              </a:tabLst>
            </a:pPr>
            <a:r>
              <a:rPr lang="hr-HR" altLang="sr-Latn-RS" sz="1400" i="1" dirty="0" smtClean="0"/>
              <a:t>Napomena: na ispitu neće biti zadataka s izradom statičkih biblioteka</a:t>
            </a:r>
          </a:p>
        </p:txBody>
      </p:sp>
    </p:spTree>
    <p:extLst>
      <p:ext uri="{BB962C8B-B14F-4D97-AF65-F5344CB8AC3E}">
        <p14:creationId xmlns:p14="http://schemas.microsoft.com/office/powerpoint/2010/main" val="122391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statičke biblioteke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9" y="1556791"/>
            <a:ext cx="6354062" cy="39629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06887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000" dirty="0" smtClean="0"/>
              <a:t>primjer: program za računanje opsega trokuta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1376" y="5620722"/>
            <a:ext cx="666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tabLst>
                <a:tab pos="533400" algn="l"/>
              </a:tabLst>
            </a:pPr>
            <a:r>
              <a:rPr lang="hr-HR" altLang="sr-Latn-RS" sz="1400" i="1" dirty="0" smtClean="0"/>
              <a:t>Napomena: uočimo prototip funkcije na početku programa</a:t>
            </a:r>
          </a:p>
        </p:txBody>
      </p:sp>
    </p:spTree>
    <p:extLst>
      <p:ext uri="{BB962C8B-B14F-4D97-AF65-F5344CB8AC3E}">
        <p14:creationId xmlns:p14="http://schemas.microsoft.com/office/powerpoint/2010/main" val="7483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statičke biblioteke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107" y="1980540"/>
            <a:ext cx="666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tabLst>
                <a:tab pos="533400" algn="l"/>
              </a:tabLst>
            </a:pPr>
            <a:r>
              <a:rPr lang="hr-HR" altLang="sr-Latn-RS" sz="1400" i="1" dirty="0"/>
              <a:t>-</a:t>
            </a:r>
            <a:r>
              <a:rPr lang="hr-HR" altLang="sr-Latn-RS" sz="1400" i="1" dirty="0" smtClean="0"/>
              <a:t>L	– </a:t>
            </a:r>
            <a:r>
              <a:rPr lang="hr-HR" altLang="sr-Latn-RS" sz="1400" i="1" dirty="0"/>
              <a:t>direktorij u kojem je biblioteka (.)</a:t>
            </a:r>
          </a:p>
          <a:p>
            <a:pPr eaLnBrk="1" hangingPunct="1">
              <a:tabLst>
                <a:tab pos="533400" algn="l"/>
              </a:tabLst>
            </a:pPr>
            <a:r>
              <a:rPr lang="hr-HR" altLang="sr-Latn-RS" sz="1400" i="1" dirty="0"/>
              <a:t>-</a:t>
            </a:r>
            <a:r>
              <a:rPr lang="hr-HR" altLang="sr-Latn-RS" sz="1400" i="1" dirty="0" smtClean="0"/>
              <a:t>l	– </a:t>
            </a:r>
            <a:r>
              <a:rPr lang="hr-HR" altLang="sr-Latn-RS" sz="1400" i="1" dirty="0"/>
              <a:t>naziv datoteke bez prefiksa </a:t>
            </a:r>
            <a:r>
              <a:rPr lang="hr-HR" altLang="sr-Latn-RS" sz="1400" i="1" dirty="0" smtClean="0"/>
              <a:t>i </a:t>
            </a:r>
            <a:r>
              <a:rPr lang="hr-HR" altLang="sr-Latn-RS" sz="1400" i="1" dirty="0"/>
              <a:t>ekstenzije (libopseg.a -&gt; opseg</a:t>
            </a:r>
            <a:r>
              <a:rPr lang="hr-HR" altLang="sr-Latn-RS" sz="1400" i="1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252536" y="1068878"/>
            <a:ext cx="9396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000" dirty="0" smtClean="0"/>
              <a:t>primjer: povezivanje programa trokut i biblioteke opseg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13" y="1707931"/>
            <a:ext cx="6354062" cy="2191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502" y="2528548"/>
            <a:ext cx="6354062" cy="8668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8434" y="3521077"/>
            <a:ext cx="816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tabLst>
                <a:tab pos="533400" algn="l"/>
              </a:tabLst>
            </a:pPr>
            <a:r>
              <a:rPr lang="hr-HR" altLang="sr-Latn-RS" sz="1600" i="1" dirty="0" smtClean="0"/>
              <a:t>Napomena: na </a:t>
            </a:r>
            <a:r>
              <a:rPr lang="hr-HR" altLang="sr-Latn-RS" sz="1600" i="1" dirty="0" err="1" smtClean="0"/>
              <a:t>gcc</a:t>
            </a:r>
            <a:r>
              <a:rPr lang="hr-HR" altLang="sr-Latn-RS" sz="1600" i="1" dirty="0" smtClean="0"/>
              <a:t>-u koji se nalazi na poslužitelju na kojem radimo, povezivanje i prevođenje iz prethodnog primjera može se provesti jednostavnijom sintaksom: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207" y="4793419"/>
            <a:ext cx="5172797" cy="11145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8434" y="5959693"/>
            <a:ext cx="83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tabLst>
                <a:tab pos="533400" algn="l"/>
              </a:tabLst>
            </a:pPr>
            <a:r>
              <a:rPr lang="hr-HR" altLang="sr-Latn-RS" sz="1600" i="1" dirty="0" smtClean="0"/>
              <a:t>Ipak, nije sigurno da će takva sintaksa raditi u svakoj implementaciji </a:t>
            </a:r>
            <a:r>
              <a:rPr lang="hr-HR" altLang="sr-Latn-RS" sz="1600" i="1" dirty="0" err="1" smtClean="0"/>
              <a:t>gcc</a:t>
            </a:r>
            <a:r>
              <a:rPr lang="hr-HR" altLang="sr-Latn-RS" sz="1600" i="1" dirty="0" smtClean="0"/>
              <a:t>-a,  a posebno je treba izbjegavati kod prevođenja složenijih projekata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1979712" y="4352074"/>
            <a:ext cx="556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tabLst>
                <a:tab pos="533400" algn="l"/>
              </a:tabLst>
            </a:pPr>
            <a:r>
              <a:rPr lang="hr-HR" altLang="sr-Latn-R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altLang="sr-Latn-R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hr-HR" altLang="sr-Latn-R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program.c</a:t>
            </a:r>
            <a:r>
              <a:rPr lang="hr-HR" altLang="sr-Latn-R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library.a</a:t>
            </a:r>
            <a:r>
              <a:rPr lang="hr-HR" altLang="sr-Latn-R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output</a:t>
            </a:r>
            <a:endParaRPr lang="hr-HR" altLang="sr-Latn-R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5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dinamičke biblioteke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256490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endParaRPr lang="hr-HR" altLang="sr-Latn-RS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581742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hr-HR" altLang="sr-Latn-RS" dirty="0" smtClean="0"/>
              <a:t>-  prilikom linkanja, linker u program stavi samo oznaku biblioteke</a:t>
            </a:r>
          </a:p>
          <a:p>
            <a:pPr eaLnBrk="1" hangingPunct="1"/>
            <a:r>
              <a:rPr lang="hr-HR" altLang="sr-Latn-RS" dirty="0" smtClean="0"/>
              <a:t>-  nikakav kod se ne ubacuje u program</a:t>
            </a:r>
          </a:p>
          <a:p>
            <a:pPr marL="285750" indent="-285750" eaLnBrk="1" hangingPunct="1">
              <a:buFontTx/>
              <a:buChar char="-"/>
            </a:pPr>
            <a:r>
              <a:rPr lang="hr-HR" altLang="sr-Latn-RS" dirty="0" smtClean="0"/>
              <a:t>biblioteka se </a:t>
            </a:r>
            <a:r>
              <a:rPr lang="hr-HR" altLang="sr-Latn-RS" dirty="0"/>
              <a:t>učitava u memoriju prilikom startanja </a:t>
            </a:r>
            <a:r>
              <a:rPr lang="hr-HR" altLang="sr-Latn-RS" dirty="0" smtClean="0"/>
              <a:t>programa</a:t>
            </a:r>
          </a:p>
          <a:p>
            <a:pPr marL="285750" indent="-285750" eaLnBrk="1" hangingPunct="1">
              <a:buFontTx/>
              <a:buChar char="-"/>
            </a:pPr>
            <a:r>
              <a:rPr lang="hr-HR" altLang="sr-Latn-RS" dirty="0" smtClean="0"/>
              <a:t>.</a:t>
            </a:r>
            <a:r>
              <a:rPr lang="hr-HR" altLang="sr-Latn-RS" dirty="0" err="1"/>
              <a:t>dll</a:t>
            </a:r>
            <a:r>
              <a:rPr lang="hr-HR" altLang="sr-Latn-RS" dirty="0"/>
              <a:t> datoteke u Windowsima - isti format kao </a:t>
            </a:r>
            <a:r>
              <a:rPr lang="hr-HR" altLang="sr-Latn-RS" dirty="0" err="1"/>
              <a:t>exe</a:t>
            </a:r>
            <a:r>
              <a:rPr lang="hr-HR" altLang="sr-Latn-RS" dirty="0"/>
              <a:t>, </a:t>
            </a:r>
            <a:r>
              <a:rPr lang="hr-HR" altLang="sr-Latn-RS" i="1" dirty="0" err="1"/>
              <a:t>dinamic</a:t>
            </a:r>
            <a:r>
              <a:rPr lang="hr-HR" altLang="sr-Latn-RS" i="1" dirty="0"/>
              <a:t>-link 	</a:t>
            </a:r>
            <a:r>
              <a:rPr lang="hr-HR" altLang="sr-Latn-RS" i="1" dirty="0" err="1" smtClean="0"/>
              <a:t>library</a:t>
            </a:r>
            <a:endParaRPr lang="hr-HR" altLang="sr-Latn-R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214885"/>
            <a:ext cx="8102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hr-HR" b="1" dirty="0" smtClean="0">
                <a:sym typeface="Wingdings" pitchFamily="2" charset="2"/>
              </a:rPr>
              <a:t>prednosti:</a:t>
            </a:r>
            <a:endParaRPr lang="hr-HR" b="1" dirty="0">
              <a:sym typeface="Wingdings" pitchFamily="2" charset="2"/>
            </a:endParaRPr>
          </a:p>
          <a:p>
            <a:pPr eaLnBrk="1" hangingPunct="1"/>
            <a:r>
              <a:rPr lang="hr-HR" altLang="sr-Latn-RS" dirty="0" smtClean="0"/>
              <a:t>	- manja veličina </a:t>
            </a:r>
            <a:r>
              <a:rPr lang="hr-HR" altLang="sr-Latn-RS" dirty="0"/>
              <a:t>izvršnog </a:t>
            </a:r>
            <a:r>
              <a:rPr lang="hr-HR" altLang="sr-Latn-RS" dirty="0" smtClean="0"/>
              <a:t>programa</a:t>
            </a:r>
          </a:p>
          <a:p>
            <a:pPr eaLnBrk="1" hangingPunct="1"/>
            <a:r>
              <a:rPr lang="hr-HR" altLang="sr-Latn-RS" dirty="0" smtClean="0"/>
              <a:t>	- </a:t>
            </a:r>
            <a:r>
              <a:rPr lang="hr-HR" altLang="sr-Latn-RS" dirty="0"/>
              <a:t>olakšano održavanje, nadograđivanje i ispravci </a:t>
            </a:r>
            <a:r>
              <a:rPr lang="hr-HR" altLang="sr-Latn-RS" dirty="0" smtClean="0"/>
              <a:t>bugova</a:t>
            </a:r>
            <a:endParaRPr lang="hr-HR" altLang="sr-Latn-RS" dirty="0"/>
          </a:p>
        </p:txBody>
      </p:sp>
      <p:sp>
        <p:nvSpPr>
          <p:cNvPr id="10" name="TextBox 9"/>
          <p:cNvSpPr txBox="1"/>
          <p:nvPr/>
        </p:nvSpPr>
        <p:spPr>
          <a:xfrm>
            <a:off x="128972" y="4079843"/>
            <a:ext cx="8460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hr-HR" altLang="sr-Latn-RS" dirty="0" smtClean="0"/>
              <a:t>	- </a:t>
            </a:r>
            <a:r>
              <a:rPr lang="hr-HR" altLang="sr-Latn-RS" dirty="0"/>
              <a:t>mogu se dijeliti između više programa (dijeljene biblioteke, </a:t>
            </a:r>
            <a:r>
              <a:rPr lang="hr-HR" altLang="sr-Latn-RS" dirty="0" smtClean="0"/>
              <a:t>		</a:t>
            </a:r>
            <a:r>
              <a:rPr lang="hr-HR" altLang="sr-Latn-RS" dirty="0"/>
              <a:t>	</a:t>
            </a:r>
            <a:r>
              <a:rPr lang="hr-HR" altLang="sr-Latn-RS" dirty="0" smtClean="0"/>
              <a:t>	</a:t>
            </a:r>
            <a:r>
              <a:rPr lang="hr-HR" altLang="sr-Latn-RS" i="1" dirty="0" err="1" smtClean="0"/>
              <a:t>shared</a:t>
            </a:r>
            <a:r>
              <a:rPr lang="hr-HR" altLang="sr-Latn-RS" i="1" dirty="0" smtClean="0"/>
              <a:t> </a:t>
            </a:r>
            <a:r>
              <a:rPr lang="hr-HR" altLang="sr-Latn-RS" i="1" dirty="0" err="1"/>
              <a:t>libraries</a:t>
            </a:r>
            <a:r>
              <a:rPr lang="hr-HR" altLang="sr-Latn-RS" dirty="0"/>
              <a:t>)</a:t>
            </a:r>
          </a:p>
          <a:p>
            <a:pPr eaLnBrk="1" hangingPunct="1"/>
            <a:r>
              <a:rPr lang="hr-HR" altLang="sr-Latn-RS" dirty="0" smtClean="0"/>
              <a:t>	- prilikom pisanja programa može se uključiti biblioteke koje još 			nisu ni napisane (!)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1019915"/>
            <a:ext cx="833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hr-HR" b="1" dirty="0" smtClean="0">
                <a:sym typeface="Wingdings" pitchFamily="2" charset="2"/>
              </a:rPr>
              <a:t>općenito:</a:t>
            </a:r>
            <a:endParaRPr lang="hr-HR" b="1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hr-HR" dirty="0">
                <a:sym typeface="Wingdings" pitchFamily="2" charset="2"/>
              </a:rPr>
              <a:t>	</a:t>
            </a:r>
            <a:r>
              <a:rPr lang="hr-HR" dirty="0" smtClean="0">
                <a:sym typeface="Wingdings" pitchFamily="2" charset="2"/>
              </a:rPr>
              <a:t>-  nezavisne</a:t>
            </a:r>
            <a:r>
              <a:rPr lang="hr-HR" dirty="0">
                <a:sym typeface="Wingdings" pitchFamily="2" charset="2"/>
              </a:rPr>
              <a:t>, trebaju biti dostupne prilikom pokretanja programa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520" y="5376673"/>
            <a:ext cx="87495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hr-HR" altLang="sr-Latn-RS" b="1" dirty="0" smtClean="0"/>
              <a:t>nedostatci:</a:t>
            </a:r>
          </a:p>
          <a:p>
            <a:pPr marL="742950" lvl="1" indent="-285750" eaLnBrk="1" hangingPunct="1">
              <a:buFontTx/>
              <a:buChar char="-"/>
            </a:pPr>
            <a:r>
              <a:rPr lang="hr-HR" altLang="sr-Latn-RS" dirty="0" smtClean="0"/>
              <a:t>korisnik </a:t>
            </a:r>
            <a:r>
              <a:rPr lang="hr-HR" altLang="sr-Latn-RS" dirty="0"/>
              <a:t>mora imati dijeljenu </a:t>
            </a:r>
            <a:r>
              <a:rPr lang="hr-HR" altLang="sr-Latn-RS" dirty="0" smtClean="0"/>
              <a:t>datoteku</a:t>
            </a:r>
          </a:p>
          <a:p>
            <a:pPr marL="742950" lvl="1" indent="-285750" eaLnBrk="1" hangingPunct="1">
              <a:buFontTx/>
              <a:buChar char="-"/>
            </a:pPr>
            <a:r>
              <a:rPr lang="hr-HR" altLang="sr-Latn-RS" dirty="0" smtClean="0"/>
              <a:t>problem lokacije i naziva</a:t>
            </a:r>
          </a:p>
          <a:p>
            <a:pPr marL="742950" lvl="1" indent="-285750" eaLnBrk="1" hangingPunct="1">
              <a:buFontTx/>
              <a:buChar char="-"/>
            </a:pPr>
            <a:r>
              <a:rPr lang="hr-HR" altLang="sr-Latn-RS" dirty="0" smtClean="0"/>
              <a:t>problemi s verzijama i kompatibilnošću</a:t>
            </a:r>
            <a:endParaRPr lang="hr-HR" altLang="sr-Latn-RS" dirty="0"/>
          </a:p>
        </p:txBody>
      </p:sp>
    </p:spTree>
    <p:extLst>
      <p:ext uri="{BB962C8B-B14F-4D97-AF65-F5344CB8AC3E}">
        <p14:creationId xmlns:p14="http://schemas.microsoft.com/office/powerpoint/2010/main" val="107979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make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236989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hr-HR" altLang="sr-Latn-RS" b="1" dirty="0" err="1" smtClean="0"/>
              <a:t>makefile</a:t>
            </a:r>
            <a:endParaRPr lang="hr-HR" altLang="sr-Latn-RS" b="1" dirty="0" smtClean="0"/>
          </a:p>
          <a:p>
            <a:pPr marL="742950" lvl="1" indent="-285750" eaLnBrk="1" hangingPunct="1">
              <a:buFontTx/>
              <a:buChar char="-"/>
            </a:pPr>
            <a:r>
              <a:rPr lang="hr-HR" altLang="sr-Latn-RS" dirty="0" smtClean="0"/>
              <a:t>datoteka </a:t>
            </a:r>
            <a:r>
              <a:rPr lang="hr-HR" altLang="sr-Latn-RS" dirty="0"/>
              <a:t>s posebnom sintaksom</a:t>
            </a:r>
          </a:p>
          <a:p>
            <a:pPr marL="742950" lvl="1" indent="-285750" eaLnBrk="1" hangingPunct="1">
              <a:buFontTx/>
              <a:buChar char="-"/>
            </a:pPr>
            <a:r>
              <a:rPr lang="hr-HR" altLang="sr-Latn-RS" dirty="0" smtClean="0"/>
              <a:t>opisuje </a:t>
            </a:r>
            <a:r>
              <a:rPr lang="hr-HR" altLang="sr-Latn-RS" dirty="0"/>
              <a:t>ulazne </a:t>
            </a:r>
            <a:r>
              <a:rPr lang="hr-HR" altLang="sr-Latn-RS" dirty="0" smtClean="0"/>
              <a:t>datoteke, međusobne ovisnosti, redoslijed i način prevođenja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917388"/>
            <a:ext cx="6006611" cy="66571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1331640" y="4824333"/>
            <a:ext cx="1080120" cy="40486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7596" y="4420244"/>
            <a:ext cx="1648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>
                <a:solidFill>
                  <a:srgbClr val="FF0000"/>
                </a:solidFill>
              </a:rPr>
              <a:t>cilj (</a:t>
            </a:r>
            <a:r>
              <a:rPr lang="hr-HR" sz="2000" dirty="0" err="1" smtClean="0">
                <a:solidFill>
                  <a:srgbClr val="FF0000"/>
                </a:solidFill>
              </a:rPr>
              <a:t>target</a:t>
            </a:r>
            <a:r>
              <a:rPr lang="hr-HR" sz="2000" dirty="0" smtClean="0">
                <a:solidFill>
                  <a:srgbClr val="FF0000"/>
                </a:solidFill>
              </a:rPr>
              <a:t>)</a:t>
            </a:r>
            <a:endParaRPr lang="hr-HR" sz="20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580017" y="4825164"/>
            <a:ext cx="2304256" cy="40486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0816" y="4460136"/>
            <a:ext cx="1316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>
                <a:solidFill>
                  <a:srgbClr val="FF0000"/>
                </a:solidFill>
              </a:rPr>
              <a:t>ovisnosti</a:t>
            </a:r>
            <a:endParaRPr lang="hr-HR" sz="20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331640" y="5230031"/>
            <a:ext cx="1192397" cy="36794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8002" y="5622999"/>
            <a:ext cx="1099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>
                <a:solidFill>
                  <a:srgbClr val="FF0000"/>
                </a:solidFill>
              </a:rPr>
              <a:t>&lt;TAB&gt;</a:t>
            </a:r>
            <a:endParaRPr lang="hr-HR" sz="20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519772" y="5230031"/>
            <a:ext cx="4657538" cy="36794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49137" y="5675331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>
                <a:solidFill>
                  <a:srgbClr val="FF0000"/>
                </a:solidFill>
              </a:rPr>
              <a:t>naredba</a:t>
            </a:r>
            <a:endParaRPr lang="hr-HR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534" y="416820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hr-HR" altLang="sr-Latn-RS" dirty="0" smtClean="0"/>
              <a:t>Opći oblik naredbe unutar datoteke </a:t>
            </a:r>
            <a:r>
              <a:rPr lang="hr-HR" altLang="sr-Latn-RS" dirty="0" err="1" smtClean="0"/>
              <a:t>makefile</a:t>
            </a:r>
            <a:r>
              <a:rPr lang="hr-HR" altLang="sr-Latn-RS" dirty="0"/>
              <a:t>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9552" y="1346884"/>
            <a:ext cx="829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hr-HR" altLang="sr-Latn-RS" dirty="0" smtClean="0"/>
              <a:t>program </a:t>
            </a:r>
            <a:r>
              <a:rPr lang="hr-HR" altLang="sr-Latn-RS" b="1" dirty="0" smtClean="0"/>
              <a:t>make</a:t>
            </a:r>
            <a:r>
              <a:rPr lang="hr-HR" altLang="sr-Latn-RS" dirty="0" smtClean="0"/>
              <a:t> </a:t>
            </a:r>
            <a:r>
              <a:rPr lang="hr-HR" altLang="sr-Latn-RS" dirty="0"/>
              <a:t>omogućava automatsko </a:t>
            </a:r>
            <a:r>
              <a:rPr lang="hr-HR" altLang="sr-Latn-RS" dirty="0" smtClean="0"/>
              <a:t>prevođenje projekata prema naredbama definiranim u datoteci </a:t>
            </a:r>
            <a:r>
              <a:rPr lang="hr-HR" altLang="sr-Latn-RS" b="1" dirty="0" err="1" smtClean="0"/>
              <a:t>makefile</a:t>
            </a:r>
            <a:endParaRPr lang="hr-HR" altLang="sr-Latn-RS" b="1" dirty="0"/>
          </a:p>
        </p:txBody>
      </p:sp>
    </p:spTree>
    <p:extLst>
      <p:ext uri="{BB962C8B-B14F-4D97-AF65-F5344CB8AC3E}">
        <p14:creationId xmlns:p14="http://schemas.microsoft.com/office/powerpoint/2010/main" val="20829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283226"/>
            <a:ext cx="7392432" cy="13051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66" y="5558649"/>
            <a:ext cx="7392432" cy="876422"/>
          </a:xfrm>
          <a:prstGeom prst="rect">
            <a:avLst/>
          </a:prstGeom>
        </p:spPr>
      </p:pic>
      <p:pic>
        <p:nvPicPr>
          <p:cNvPr id="2" name="Slika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66" y="332796"/>
            <a:ext cx="7401958" cy="3048425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370197"/>
            <a:ext cx="739243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631620"/>
              </p:ext>
            </p:extLst>
          </p:nvPr>
        </p:nvGraphicFramePr>
        <p:xfrm>
          <a:off x="323528" y="980728"/>
          <a:ext cx="8578691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resentation" r:id="rId3" imgW="6094639" imgH="3427400" progId="PowerPoint.Show.12">
                  <p:embed/>
                </p:oleObj>
              </mc:Choice>
              <mc:Fallback>
                <p:oleObj name="Presentation" r:id="rId3" imgW="6094639" imgH="342740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980728"/>
                        <a:ext cx="8578691" cy="4824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1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8787" y="476672"/>
            <a:ext cx="8361685" cy="97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dodatak </a:t>
            </a:r>
          </a:p>
          <a:p>
            <a:pPr>
              <a:defRPr/>
            </a:pPr>
            <a:r>
              <a:rPr lang="hr-HR" altLang="sr-Latn-RS" sz="2400" b="0" i="1" kern="0" dirty="0" smtClean="0"/>
              <a:t>prosljeđivanje </a:t>
            </a:r>
            <a:r>
              <a:rPr lang="hr-HR" altLang="sr-Latn-RS" sz="2400" b="0" i="1" kern="0" dirty="0" smtClean="0"/>
              <a:t>argumenata funkciji </a:t>
            </a:r>
            <a:r>
              <a:rPr lang="hr-HR" altLang="sr-Latn-RS" sz="2400" b="0" i="1" kern="0" dirty="0" err="1" smtClean="0"/>
              <a:t>main</a:t>
            </a:r>
            <a:r>
              <a:rPr lang="hr-HR" altLang="sr-Latn-RS" sz="2400" b="0" i="1" kern="0" dirty="0" smtClean="0"/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060848"/>
            <a:ext cx="593156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latin typeface="+mj-lt"/>
              </a:rPr>
              <a:t>Prototip funkcije </a:t>
            </a:r>
            <a:r>
              <a:rPr lang="hr-HR" dirty="0" err="1" smtClean="0">
                <a:latin typeface="+mj-lt"/>
              </a:rPr>
              <a:t>main</a:t>
            </a:r>
            <a:r>
              <a:rPr lang="hr-HR" dirty="0" smtClean="0">
                <a:latin typeface="+mj-lt"/>
              </a:rPr>
              <a:t>() u programskom jeziku c:</a:t>
            </a:r>
          </a:p>
          <a:p>
            <a:endParaRPr lang="hr-HR" dirty="0" smtClean="0">
              <a:latin typeface="+mj-lt"/>
            </a:endParaRPr>
          </a:p>
          <a:p>
            <a:pPr lvl="1"/>
            <a:r>
              <a:rPr lang="hr-H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r-H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hr-H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r-H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r-H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altLang="sr-Latn-R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alt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sr-Latn-R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main(int argc, char *argv[]);</a:t>
            </a:r>
            <a:r>
              <a:rPr lang="sr-Latn-RS" alt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altLang="sr-Latn-R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340" y="3911860"/>
            <a:ext cx="7595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sr-Latn-RS" alt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argc       </a:t>
            </a:r>
            <a:r>
              <a:rPr lang="sr-Latn-RS" altLang="sr-Latn-RS" sz="2000" dirty="0" smtClean="0">
                <a:latin typeface="+mj-lt"/>
                <a:cs typeface="Courier New" panose="02070309020205020404" pitchFamily="49" charset="0"/>
              </a:rPr>
              <a:t>- broj parametara (veći ili jednak 1)</a:t>
            </a:r>
            <a:endParaRPr lang="sr-Latn-RS" altLang="sr-Latn-RS" sz="44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659" y="4309115"/>
            <a:ext cx="7008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sr-Latn-RS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*argv</a:t>
            </a:r>
            <a:r>
              <a:rPr lang="sr-Latn-RS" alt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sr-Latn-RS" altLang="sr-Latn-RS" sz="2000" dirty="0" smtClean="0">
                <a:latin typeface="+mj-lt"/>
                <a:cs typeface="Courier New" panose="02070309020205020404" pitchFamily="49" charset="0"/>
              </a:rPr>
              <a:t>     - niz pokazivača na argumente </a:t>
            </a:r>
          </a:p>
          <a:p>
            <a:pPr lvl="1"/>
            <a:r>
              <a:rPr lang="sr-Latn-RS" altLang="sr-Latn-R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sr-Latn-RS" altLang="sr-Latn-RS" sz="2000" dirty="0" smtClean="0">
                <a:latin typeface="+mj-lt"/>
                <a:cs typeface="Courier New" panose="02070309020205020404" pitchFamily="49" charset="0"/>
              </a:rPr>
              <a:t>                            komandne linije</a:t>
            </a:r>
            <a:endParaRPr lang="sr-Latn-RS" altLang="sr-Latn-RS" sz="4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7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8787" y="476672"/>
            <a:ext cx="8361685" cy="97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dodatak</a:t>
            </a:r>
          </a:p>
          <a:p>
            <a:pPr>
              <a:defRPr/>
            </a:pPr>
            <a:r>
              <a:rPr lang="hr-HR" altLang="sr-Latn-RS" sz="2400" b="0" i="1" kern="0" dirty="0" smtClean="0"/>
              <a:t>prosljeđivanje argumenata funkciji </a:t>
            </a:r>
            <a:r>
              <a:rPr lang="hr-HR" altLang="sr-Latn-RS" sz="2400" b="0" i="1" kern="0" dirty="0" err="1" smtClean="0"/>
              <a:t>main</a:t>
            </a:r>
            <a:r>
              <a:rPr lang="hr-HR" altLang="sr-Latn-RS" sz="2400" b="0" i="1" kern="0" dirty="0" smtClean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916832"/>
            <a:ext cx="7295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sr-Latn-RS" alt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argv[0]</a:t>
            </a:r>
            <a:r>
              <a:rPr lang="sr-Latn-RS" altLang="sr-Latn-RS" sz="2000" dirty="0" smtClean="0">
                <a:latin typeface="+mj-lt"/>
                <a:cs typeface="Courier New" panose="02070309020205020404" pitchFamily="49" charset="0"/>
              </a:rPr>
              <a:t>      - naziv programa (pokazivač na string)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494" y="2384648"/>
            <a:ext cx="7423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sr-Latn-RS" alt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argv[1]</a:t>
            </a:r>
            <a:r>
              <a:rPr lang="sr-Latn-RS" altLang="sr-Latn-RS" sz="2000" dirty="0" smtClean="0">
                <a:latin typeface="+mj-lt"/>
                <a:cs typeface="Courier New" panose="02070309020205020404" pitchFamily="49" charset="0"/>
              </a:rPr>
              <a:t>      - prvi argument nakon naziva programa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494" y="2876003"/>
            <a:ext cx="3946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sr-Latn-RS" alt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argv[argc]</a:t>
            </a:r>
            <a:r>
              <a:rPr lang="sr-Latn-RS" altLang="sr-Latn-RS" sz="2000" dirty="0" smtClean="0">
                <a:latin typeface="+mj-lt"/>
                <a:cs typeface="Courier New" panose="02070309020205020404" pitchFamily="49" charset="0"/>
              </a:rPr>
              <a:t> - null pointer</a:t>
            </a:r>
          </a:p>
        </p:txBody>
      </p:sp>
    </p:spTree>
    <p:extLst>
      <p:ext uri="{BB962C8B-B14F-4D97-AF65-F5344CB8AC3E}">
        <p14:creationId xmlns:p14="http://schemas.microsoft.com/office/powerpoint/2010/main" val="34559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GCC - osnovna sintaksa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473327"/>
            <a:ext cx="8522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hr-HR" alt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</a:t>
            </a:r>
            <a:endParaRPr lang="hr-HR" altLang="sr-Latn-R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5963"/>
            <a:r>
              <a:rPr lang="hr-HR" altLang="sr-Latn-RS" sz="2000" dirty="0"/>
              <a:t>	</a:t>
            </a:r>
            <a:r>
              <a:rPr lang="hr-HR" altLang="sr-Latn-RS" sz="2000" dirty="0" smtClean="0"/>
              <a:t>	- generira izvršnu datoteku</a:t>
            </a:r>
            <a:r>
              <a:rPr lang="hr-HR" altLang="sr-Latn-RS" sz="2000" dirty="0"/>
              <a:t>	</a:t>
            </a:r>
            <a:r>
              <a:rPr lang="hr-HR" altLang="sr-Latn-RS" sz="2000" dirty="0" smtClean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736" y="2176190"/>
            <a:ext cx="8522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000" dirty="0"/>
              <a:t>	</a:t>
            </a:r>
            <a:r>
              <a:rPr lang="hr-HR" altLang="sr-Latn-RS" sz="2000" dirty="0" smtClean="0"/>
              <a:t>	- </a:t>
            </a:r>
            <a:r>
              <a:rPr lang="hr-HR" altLang="sr-Latn-R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hr-HR" altLang="sr-Latn-RS" sz="2000" dirty="0" smtClean="0"/>
              <a:t> - zadani naziv izvršne datoteke, </a:t>
            </a:r>
            <a:r>
              <a:rPr lang="hr-HR" altLang="sr-Latn-RS" sz="2000" dirty="0" err="1" smtClean="0"/>
              <a:t>Unix</a:t>
            </a:r>
            <a:r>
              <a:rPr lang="hr-HR" altLang="sr-Latn-RS" sz="2000" dirty="0" smtClean="0"/>
              <a:t> </a:t>
            </a:r>
            <a:r>
              <a:rPr lang="hr-HR" altLang="sr-Latn-RS" sz="2000" dirty="0" err="1" smtClean="0"/>
              <a:t>gcc</a:t>
            </a:r>
            <a:endParaRPr lang="hr-HR" altLang="sr-Latn-RS" sz="2000" dirty="0" smtClean="0"/>
          </a:p>
          <a:p>
            <a:pPr marL="715963"/>
            <a:r>
              <a:rPr lang="hr-HR" altLang="sr-Latn-RS" sz="2000" dirty="0"/>
              <a:t>	</a:t>
            </a:r>
            <a:r>
              <a:rPr lang="hr-HR" altLang="sr-Latn-RS" sz="2000" dirty="0" smtClean="0"/>
              <a:t>	- </a:t>
            </a:r>
            <a:r>
              <a:rPr lang="hr-HR" alt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a.exe</a:t>
            </a:r>
            <a:r>
              <a:rPr lang="hr-HR" altLang="sr-Latn-RS" sz="2000" dirty="0" smtClean="0"/>
              <a:t> - isto, Windows </a:t>
            </a:r>
            <a:r>
              <a:rPr lang="hr-HR" altLang="sr-Latn-RS" sz="2000" dirty="0" err="1" smtClean="0"/>
              <a:t>gcc</a:t>
            </a:r>
            <a:endParaRPr lang="hr-HR" altLang="sr-Latn-R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-1736" y="3294551"/>
            <a:ext cx="9144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hr-HR" alt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</a:t>
            </a:r>
            <a:r>
              <a:rPr lang="hr-HR" alt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-o program</a:t>
            </a:r>
          </a:p>
          <a:p>
            <a:pPr marL="715963"/>
            <a:r>
              <a:rPr lang="hr-HR" altLang="sr-Latn-RS" sz="2000" dirty="0"/>
              <a:t>	</a:t>
            </a:r>
            <a:r>
              <a:rPr lang="hr-HR" altLang="sr-Latn-RS" sz="2000" dirty="0" smtClean="0"/>
              <a:t>	- generira izvršnu datoteku naziva </a:t>
            </a:r>
            <a:r>
              <a:rPr lang="hr-HR" alt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43711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hr-HR" alt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source.c</a:t>
            </a:r>
            <a:r>
              <a:rPr lang="hr-HR" alt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</a:t>
            </a:r>
            <a:r>
              <a:rPr lang="hr-HR" alt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hr-HR" alt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 res2.c -o program</a:t>
            </a:r>
          </a:p>
          <a:p>
            <a:pPr marL="715963"/>
            <a:r>
              <a:rPr lang="hr-HR" altLang="sr-Latn-RS" sz="2000" dirty="0"/>
              <a:t>	</a:t>
            </a:r>
            <a:r>
              <a:rPr lang="hr-HR" altLang="sr-Latn-RS" sz="2000" dirty="0" smtClean="0"/>
              <a:t>	- generira izvršnu datoteku koristeći više datoteka s 						izvornim kodom</a:t>
            </a:r>
          </a:p>
          <a:p>
            <a:pPr marL="715963"/>
            <a:r>
              <a:rPr lang="hr-HR" alt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2000" dirty="0"/>
              <a:t>	- </a:t>
            </a:r>
            <a:r>
              <a:rPr lang="hr-HR" altLang="sr-Latn-RS" sz="2000" dirty="0" smtClean="0"/>
              <a:t>jedna (!) datoteka </a:t>
            </a:r>
            <a:r>
              <a:rPr lang="hr-HR" altLang="sr-Latn-RS" sz="2000" dirty="0"/>
              <a:t>treba sadržavati </a:t>
            </a:r>
            <a:r>
              <a:rPr lang="hr-HR" altLang="sr-Latn-RS" sz="2000" dirty="0" smtClean="0"/>
              <a:t>funkciju </a:t>
            </a:r>
            <a:r>
              <a:rPr lang="hr-HR" altLang="sr-Latn-RS" sz="2000" dirty="0" err="1" smtClean="0"/>
              <a:t>main</a:t>
            </a:r>
            <a:endParaRPr lang="hr-HR" alt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27422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8787" y="476672"/>
            <a:ext cx="8361685" cy="97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dodatak</a:t>
            </a:r>
          </a:p>
          <a:p>
            <a:pPr>
              <a:defRPr/>
            </a:pPr>
            <a:r>
              <a:rPr lang="hr-HR" altLang="sr-Latn-RS" sz="2400" b="0" i="1" kern="0" dirty="0" smtClean="0"/>
              <a:t>prosljeđivanje argumenata funkciji </a:t>
            </a:r>
            <a:r>
              <a:rPr lang="hr-HR" altLang="sr-Latn-RS" sz="2400" b="0" i="1" kern="0" dirty="0" err="1" smtClean="0"/>
              <a:t>main</a:t>
            </a:r>
            <a:r>
              <a:rPr lang="hr-HR" altLang="sr-Latn-RS" sz="2400" b="0" i="1" kern="0" dirty="0" smtClean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72816"/>
            <a:ext cx="677322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8787" y="476672"/>
            <a:ext cx="8361685" cy="97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dodatak </a:t>
            </a:r>
          </a:p>
          <a:p>
            <a:pPr>
              <a:defRPr/>
            </a:pPr>
            <a:r>
              <a:rPr lang="hr-HR" altLang="sr-Latn-RS" sz="2400" b="0" i="1" kern="0" dirty="0" smtClean="0"/>
              <a:t>prosljeđivanje argumenata funkciji </a:t>
            </a:r>
            <a:r>
              <a:rPr lang="hr-HR" altLang="sr-Latn-RS" sz="2400" b="0" i="1" kern="0" dirty="0" err="1" smtClean="0"/>
              <a:t>main</a:t>
            </a:r>
            <a:r>
              <a:rPr lang="hr-HR" altLang="sr-Latn-RS" sz="2400" b="0" i="1" kern="0" dirty="0" smtClean="0"/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2816"/>
            <a:ext cx="6773220" cy="1086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525661"/>
            <a:ext cx="6773220" cy="666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176652"/>
            <a:ext cx="6773220" cy="676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858818"/>
            <a:ext cx="6773220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730432"/>
              </p:ext>
            </p:extLst>
          </p:nvPr>
        </p:nvGraphicFramePr>
        <p:xfrm>
          <a:off x="611560" y="1052736"/>
          <a:ext cx="7936882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Presentation" r:id="rId3" imgW="6350040" imgH="3571920" progId="PowerPoint.Show.12">
                  <p:embed/>
                </p:oleObj>
              </mc:Choice>
              <mc:Fallback>
                <p:oleObj name="Presentation" r:id="rId3" imgW="6350040" imgH="357192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1052736"/>
                        <a:ext cx="7936882" cy="4464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2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8787" y="476672"/>
            <a:ext cx="8361685" cy="97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napomena </a:t>
            </a:r>
          </a:p>
          <a:p>
            <a:pPr>
              <a:defRPr/>
            </a:pPr>
            <a:r>
              <a:rPr lang="hr-HR" altLang="sr-Latn-RS" sz="2400" b="0" i="1" kern="0" dirty="0" smtClean="0"/>
              <a:t>za rad kod kuće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8787" y="1916832"/>
            <a:ext cx="800164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hr-HR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 nekim distribucijama Linuxa potrebno je instalirati paket </a:t>
            </a:r>
            <a:r>
              <a:rPr lang="hr-H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programa i biblioteka za rad </a:t>
            </a:r>
            <a:r>
              <a:rPr lang="hr-HR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hr-HR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hr-H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kompajlerom:</a:t>
            </a:r>
            <a:endParaRPr lang="hr-H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hr-H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hr-H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hr-H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hr-H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endParaRPr lang="hr-H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hr-HR" b="1" dirty="0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hr-H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hr-H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Ako se pojavi pogreška prilikom instalacije </a:t>
            </a:r>
            <a:r>
              <a:rPr lang="hr-HR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gornjeg paketa, potrebno je osvježiti lokalni repozitorij:</a:t>
            </a:r>
          </a:p>
          <a:p>
            <a:pPr algn="just">
              <a:spcAft>
                <a:spcPts val="0"/>
              </a:spcAft>
            </a:pPr>
            <a:r>
              <a:rPr lang="hr-H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hr-H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hr-H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endParaRPr lang="hr-H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2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440432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dodatni materijali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07" y="1556792"/>
            <a:ext cx="913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dirty="0" smtClean="0"/>
              <a:t>Liljana Despalatović: </a:t>
            </a:r>
          </a:p>
          <a:p>
            <a:pPr marL="715963"/>
            <a:r>
              <a:rPr lang="hr-HR" altLang="sr-Latn-RS" dirty="0" smtClean="0"/>
              <a:t>PMA bilješke i vježbe, dodatak A: GNU GCC kompajler</a:t>
            </a:r>
            <a:endParaRPr lang="hr-HR" altLang="sr-Latn-RS" dirty="0"/>
          </a:p>
        </p:txBody>
      </p:sp>
    </p:spTree>
    <p:extLst>
      <p:ext uri="{BB962C8B-B14F-4D97-AF65-F5344CB8AC3E}">
        <p14:creationId xmlns:p14="http://schemas.microsoft.com/office/powerpoint/2010/main" val="4496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88840"/>
            <a:ext cx="5611008" cy="21053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094159"/>
            <a:ext cx="5611008" cy="3048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4399002"/>
            <a:ext cx="5611008" cy="7335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5132529"/>
            <a:ext cx="5611008" cy="552527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GCC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36313"/>
            <a:ext cx="8522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000" dirty="0"/>
              <a:t>primjer: </a:t>
            </a:r>
            <a:r>
              <a:rPr lang="hr-HR" altLang="sr-Latn-RS" sz="2000" dirty="0" smtClean="0"/>
              <a:t>program </a:t>
            </a:r>
            <a:r>
              <a:rPr lang="hr-HR" altLang="sr-Latn-RS" sz="2000" dirty="0" err="1" smtClean="0"/>
              <a:t>Hello</a:t>
            </a:r>
            <a:r>
              <a:rPr lang="hr-HR" altLang="sr-Latn-RS" sz="2000" dirty="0" smtClean="0"/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193335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GCC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1329905"/>
            <a:ext cx="9144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000" b="1" dirty="0" smtClean="0"/>
              <a:t>Dijelovi GCC-a</a:t>
            </a:r>
            <a:r>
              <a:rPr lang="hr-HR" altLang="sr-Latn-RS" sz="2000" dirty="0" smtClean="0"/>
              <a:t> (moduli koji se koriste u procesu prevođenja):</a:t>
            </a:r>
          </a:p>
          <a:p>
            <a:pPr marL="1516063" lvl="1" indent="-342900">
              <a:buFontTx/>
              <a:buChar char="-"/>
            </a:pPr>
            <a:r>
              <a:rPr lang="hr-HR" altLang="sr-Latn-RS" sz="2000" dirty="0" err="1" smtClean="0"/>
              <a:t>predprocesor</a:t>
            </a:r>
            <a:endParaRPr lang="hr-HR" altLang="sr-Latn-RS" sz="2000" dirty="0"/>
          </a:p>
          <a:p>
            <a:pPr marL="1516063" lvl="1" indent="-342900">
              <a:buFontTx/>
              <a:buChar char="-"/>
            </a:pPr>
            <a:r>
              <a:rPr lang="hr-HR" altLang="sr-Latn-RS" sz="2000" dirty="0" smtClean="0"/>
              <a:t>prevoditelj </a:t>
            </a:r>
            <a:r>
              <a:rPr lang="hr-HR" altLang="sr-Latn-RS" sz="2000" dirty="0"/>
              <a:t>(kompajler)</a:t>
            </a:r>
          </a:p>
          <a:p>
            <a:pPr marL="1516063" lvl="1" indent="-342900">
              <a:buFontTx/>
              <a:buChar char="-"/>
            </a:pPr>
            <a:r>
              <a:rPr lang="hr-HR" altLang="sr-Latn-RS" sz="2000" dirty="0" smtClean="0"/>
              <a:t>asembler</a:t>
            </a:r>
            <a:endParaRPr lang="hr-HR" altLang="sr-Latn-RS" sz="2000" dirty="0"/>
          </a:p>
          <a:p>
            <a:pPr marL="1516063" lvl="1" indent="-342900">
              <a:buFontTx/>
              <a:buChar char="-"/>
            </a:pPr>
            <a:r>
              <a:rPr lang="hr-HR" altLang="sr-Latn-RS" sz="2000" dirty="0" err="1" smtClean="0"/>
              <a:t>linker</a:t>
            </a:r>
            <a:endParaRPr lang="hr-HR" altLang="sr-Latn-R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-11411" y="4277281"/>
            <a:ext cx="8963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spcBef>
                <a:spcPts val="600"/>
              </a:spcBef>
            </a:pPr>
            <a:r>
              <a:rPr lang="hr-HR" altLang="sr-Latn-RS" sz="2000" b="1" dirty="0" err="1" smtClean="0"/>
              <a:t>predprocesor</a:t>
            </a:r>
            <a:r>
              <a:rPr lang="hr-HR" altLang="sr-Latn-RS" sz="2000" b="1" dirty="0" smtClean="0"/>
              <a:t>:</a:t>
            </a:r>
          </a:p>
          <a:p>
            <a:pPr marL="1516063" lvl="1" indent="-342900">
              <a:buFontTx/>
              <a:buChar char="-"/>
              <a:defRPr/>
            </a:pPr>
            <a:r>
              <a:rPr lang="hr-HR" sz="2000" dirty="0" smtClean="0"/>
              <a:t>izvršava </a:t>
            </a:r>
            <a:r>
              <a:rPr lang="hr-HR" sz="2000" dirty="0" err="1"/>
              <a:t>predprocesorske</a:t>
            </a:r>
            <a:r>
              <a:rPr lang="hr-HR" sz="2000" dirty="0"/>
              <a:t> naredbe iz izvornog koda</a:t>
            </a:r>
          </a:p>
          <a:p>
            <a:pPr marL="1516063" lvl="1" indent="-342900">
              <a:buFontTx/>
              <a:buChar char="-"/>
              <a:defRPr/>
            </a:pPr>
            <a:r>
              <a:rPr lang="hr-HR" sz="2000" dirty="0" err="1" smtClean="0"/>
              <a:t>predprocesorske</a:t>
            </a:r>
            <a:r>
              <a:rPr lang="hr-HR" sz="2000" dirty="0" smtClean="0"/>
              <a:t> </a:t>
            </a:r>
            <a:r>
              <a:rPr lang="hr-HR" sz="2000" dirty="0"/>
              <a:t>naredbe počinju znakom </a:t>
            </a:r>
            <a:r>
              <a:rPr lang="hr-HR" sz="2000" dirty="0" smtClean="0"/>
              <a:t>#:</a:t>
            </a:r>
            <a:endParaRPr lang="hr-HR" sz="2000" dirty="0"/>
          </a:p>
          <a:p>
            <a:pPr marL="1173163" lvl="1">
              <a:defRPr/>
            </a:pPr>
            <a:r>
              <a:rPr lang="hr-H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r-H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hr-H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#</a:t>
            </a:r>
            <a:r>
              <a:rPr lang="hr-H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hr-H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#</a:t>
            </a:r>
            <a:r>
              <a:rPr lang="hr-H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r-H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#</a:t>
            </a:r>
            <a:r>
              <a:rPr lang="hr-H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hr-H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#</a:t>
            </a:r>
            <a:r>
              <a:rPr lang="hr-H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hr-H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hr-H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9068" y="5890589"/>
            <a:ext cx="9088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/>
            <a:r>
              <a:rPr lang="hr-HR" altLang="sr-Latn-RS" sz="2000" dirty="0" err="1" smtClean="0"/>
              <a:t>gcc</a:t>
            </a:r>
            <a:r>
              <a:rPr lang="hr-HR" altLang="sr-Latn-RS" sz="2000" dirty="0" smtClean="0"/>
              <a:t> pokrenut opcijom -E obavlja samo </a:t>
            </a:r>
            <a:r>
              <a:rPr lang="hr-HR" altLang="sr-Latn-RS" sz="2000" dirty="0" err="1" smtClean="0"/>
              <a:t>preprocesiranje</a:t>
            </a:r>
            <a:r>
              <a:rPr lang="hr-HR" altLang="sr-Latn-RS" sz="2000" dirty="0" smtClean="0"/>
              <a:t>:</a:t>
            </a:r>
          </a:p>
          <a:p>
            <a:pPr marL="715963"/>
            <a:r>
              <a:rPr lang="hr-HR" alt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hr-HR" alt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program.c</a:t>
            </a:r>
            <a:r>
              <a:rPr lang="hr-HR" alt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program.i</a:t>
            </a:r>
            <a:endParaRPr lang="hr-HR" altLang="sr-Latn-R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1411" y="3265258"/>
            <a:ext cx="9033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000" dirty="0" smtClean="0"/>
              <a:t>Proces prevođenja može se zaustaviti na bilo kojem mjestu 	(opcije -E, -S, -c)</a:t>
            </a:r>
          </a:p>
        </p:txBody>
      </p:sp>
    </p:spTree>
    <p:extLst>
      <p:ext uri="{BB962C8B-B14F-4D97-AF65-F5344CB8AC3E}">
        <p14:creationId xmlns:p14="http://schemas.microsoft.com/office/powerpoint/2010/main" val="168408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5536" y="305882"/>
            <a:ext cx="8685213" cy="51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err="1" smtClean="0"/>
              <a:t>predprocesor</a:t>
            </a:r>
            <a:endParaRPr lang="hr-HR" altLang="sr-Latn-RS" kern="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1" y="1628800"/>
            <a:ext cx="3888432" cy="1888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1" y="3517239"/>
            <a:ext cx="3888455" cy="28446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124744"/>
            <a:ext cx="852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timer.c</a:t>
            </a:r>
            <a:r>
              <a:rPr lang="hr-HR" alt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timer.i</a:t>
            </a:r>
            <a:endParaRPr lang="hr-HR" altLang="sr-Latn-R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8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prevođenje</a:t>
            </a:r>
            <a:endParaRPr lang="hr-HR" altLang="sr-Latn-RS" i="1" kern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4564" y="2336229"/>
            <a:ext cx="875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16063" lvl="1" indent="-342900">
              <a:buFontTx/>
              <a:buChar char="-"/>
              <a:defRPr/>
            </a:pPr>
            <a:r>
              <a:rPr lang="hr-HR" sz="2000" dirty="0"/>
              <a:t>provjera sintaksu</a:t>
            </a:r>
          </a:p>
          <a:p>
            <a:pPr marL="1516063" lvl="1" indent="-342900">
              <a:buFontTx/>
              <a:buChar char="-"/>
              <a:defRPr/>
            </a:pPr>
            <a:r>
              <a:rPr lang="hr-HR" altLang="sr-Latn-RS" sz="2000" dirty="0" smtClean="0"/>
              <a:t>provodi </a:t>
            </a:r>
            <a:r>
              <a:rPr lang="hr-HR" altLang="sr-Latn-RS" sz="2000" dirty="0"/>
              <a:t>optimizaciju: </a:t>
            </a:r>
            <a:r>
              <a:rPr lang="hr-HR" sz="2000" dirty="0"/>
              <a:t>traži rješenja koja mogu ubrzati </a:t>
            </a:r>
            <a:r>
              <a:rPr lang="hr-HR" sz="2000" dirty="0" smtClean="0"/>
              <a:t>izvođenje</a:t>
            </a:r>
          </a:p>
          <a:p>
            <a:pPr marL="1516063" lvl="1" indent="-342900">
              <a:buFontTx/>
              <a:buChar char="-"/>
              <a:defRPr/>
            </a:pPr>
            <a:endParaRPr lang="hr-HR" sz="2000" dirty="0"/>
          </a:p>
          <a:p>
            <a:pPr marL="1528763" eaLnBrk="1" hangingPunct="1">
              <a:defRPr/>
            </a:pPr>
            <a:r>
              <a:rPr lang="hr-HR" sz="2000" i="1" dirty="0" smtClean="0"/>
              <a:t>primjer: i </a:t>
            </a:r>
            <a:r>
              <a:rPr lang="hr-HR" sz="2000" i="1" dirty="0"/>
              <a:t>= i + </a:t>
            </a:r>
            <a:r>
              <a:rPr lang="hr-HR" sz="2000" i="1" dirty="0" smtClean="0"/>
              <a:t>1 pretvorit će se u </a:t>
            </a:r>
            <a:r>
              <a:rPr lang="hr-HR" sz="2000" i="1" dirty="0"/>
              <a:t>i++, jer je inkrement na procesoru jedna instrukcija za razliku od poziva više instrukcija za slučaj zbrajanja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97" y="1366733"/>
            <a:ext cx="8722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spcBef>
                <a:spcPts val="600"/>
              </a:spcBef>
            </a:pPr>
            <a:r>
              <a:rPr lang="hr-HR" altLang="sr-Latn-RS" sz="2000" b="1" dirty="0" smtClean="0"/>
              <a:t>prevoditelj </a:t>
            </a:r>
            <a:r>
              <a:rPr lang="hr-HR" altLang="sr-Latn-RS" sz="2000" b="1" i="1" dirty="0" smtClean="0"/>
              <a:t>(kompajler):</a:t>
            </a:r>
          </a:p>
          <a:p>
            <a:pPr marL="1516063" lvl="1" indent="-342900">
              <a:buFontTx/>
              <a:buChar char="-"/>
              <a:defRPr/>
            </a:pPr>
            <a:r>
              <a:rPr lang="hr-HR" sz="2000" dirty="0"/>
              <a:t>prevodi izvorni kod u </a:t>
            </a:r>
            <a:r>
              <a:rPr lang="hr-HR" sz="2000" dirty="0" smtClean="0"/>
              <a:t>asemblerski kod</a:t>
            </a:r>
          </a:p>
          <a:p>
            <a:pPr marL="1516063" lvl="1" indent="-342900">
              <a:buFontTx/>
              <a:buChar char="-"/>
              <a:defRPr/>
            </a:pPr>
            <a:r>
              <a:rPr lang="hr-HR" sz="2000" dirty="0" smtClean="0"/>
              <a:t>izlazni kod u asembleru je prilagođen platformi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260177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207110"/>
            <a:ext cx="8685213" cy="57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prevođenje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132" y="1290561"/>
            <a:ext cx="8695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/>
            <a:r>
              <a:rPr lang="hr-HR" altLang="sr-Latn-RS" sz="2000" b="1" dirty="0" smtClean="0"/>
              <a:t>prevođenje </a:t>
            </a:r>
            <a:r>
              <a:rPr lang="hr-HR" altLang="sr-Latn-RS" sz="2000" b="1" i="1" dirty="0" smtClean="0"/>
              <a:t>(</a:t>
            </a:r>
            <a:r>
              <a:rPr lang="hr-HR" altLang="sr-Latn-RS" sz="2000" b="1" i="1" dirty="0" err="1" smtClean="0"/>
              <a:t>kompajliranje</a:t>
            </a:r>
            <a:r>
              <a:rPr lang="hr-HR" altLang="sr-Latn-RS" sz="2000" b="1" i="1" dirty="0" smtClean="0"/>
              <a:t>)</a:t>
            </a:r>
          </a:p>
          <a:p>
            <a:pPr marL="1058863" indent="-342900">
              <a:buFontTx/>
              <a:buChar char="-"/>
            </a:pPr>
            <a:r>
              <a:rPr lang="hr-HR" altLang="sr-Latn-RS" sz="2000" dirty="0" smtClean="0"/>
              <a:t>stvara se asemblerska datoteka (.s)</a:t>
            </a:r>
          </a:p>
          <a:p>
            <a:pPr marL="1058863" indent="-342900">
              <a:buFontTx/>
              <a:buChar char="-"/>
            </a:pPr>
            <a:r>
              <a:rPr lang="hr-HR" altLang="sr-Latn-RS" sz="2000" dirty="0"/>
              <a:t>asemblerske datoteke ne mogu se direktno </a:t>
            </a:r>
            <a:r>
              <a:rPr lang="hr-HR" altLang="sr-Latn-RS" sz="2000" dirty="0" smtClean="0"/>
              <a:t>izvršavati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397" y="3789040"/>
            <a:ext cx="8712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1588"/>
            <a:r>
              <a:rPr lang="hr-HR" altLang="sr-Latn-RS" sz="2000" b="1" dirty="0" smtClean="0"/>
              <a:t>sintaksa</a:t>
            </a:r>
            <a:endParaRPr lang="hr-HR" altLang="sr-Latn-RS" sz="2000" b="1" dirty="0"/>
          </a:p>
          <a:p>
            <a:pPr marL="715963"/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hr-HR" alt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hr-HR" alt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program.i</a:t>
            </a:r>
            <a:r>
              <a:rPr lang="hr-HR" alt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program.s</a:t>
            </a:r>
            <a:endParaRPr lang="hr-HR" altLang="sr-Latn-R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132" y="2300116"/>
            <a:ext cx="8886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8863" indent="-342900">
              <a:buFontTx/>
              <a:buChar char="-"/>
            </a:pPr>
            <a:r>
              <a:rPr lang="hr-HR" altLang="sr-Latn-RS" sz="2000" dirty="0" smtClean="0"/>
              <a:t>asembler (jezik):</a:t>
            </a:r>
          </a:p>
          <a:p>
            <a:pPr marL="1516063" lvl="1" indent="-342900">
              <a:buFontTx/>
              <a:buChar char="-"/>
            </a:pPr>
            <a:r>
              <a:rPr lang="hr-HR" altLang="sr-Latn-RS" sz="2000" dirty="0" smtClean="0"/>
              <a:t>nije strojni kod!</a:t>
            </a:r>
          </a:p>
          <a:p>
            <a:pPr marL="1516063" lvl="1" indent="-342900">
              <a:buFontTx/>
              <a:buChar char="-"/>
            </a:pPr>
            <a:r>
              <a:rPr lang="hr-HR" altLang="sr-Latn-RS" sz="2000" dirty="0" smtClean="0"/>
              <a:t>postoji (gotovo izravna) veza između naredbi i strojnog koda</a:t>
            </a:r>
          </a:p>
        </p:txBody>
      </p:sp>
    </p:spTree>
    <p:extLst>
      <p:ext uri="{BB962C8B-B14F-4D97-AF65-F5344CB8AC3E}">
        <p14:creationId xmlns:p14="http://schemas.microsoft.com/office/powerpoint/2010/main" val="9346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5536" y="227831"/>
            <a:ext cx="8685213" cy="57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prevođenje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772816"/>
            <a:ext cx="4915586" cy="4953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268185"/>
            <a:ext cx="4915586" cy="388674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H="1">
            <a:off x="3815916" y="4047067"/>
            <a:ext cx="1152128" cy="32897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264" y="3882039"/>
            <a:ext cx="2057687" cy="2286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124744"/>
            <a:ext cx="852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timer.i</a:t>
            </a:r>
            <a:r>
              <a:rPr lang="hr-HR" alt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alt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r-HR" altLang="sr-Latn-R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timer.s</a:t>
            </a:r>
            <a:endParaRPr lang="hr-HR" altLang="sr-Latn-R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x theme1">
  <a:themeElements>
    <a:clrScheme name="Zadani dizaj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adani dizaj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Zadani dizaj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dani dizaj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x theme1" id="{51EECB7C-1E28-4111-A6B5-34293A2CCD06}" vid="{23A2C66B-DBB8-408A-8E1C-EAAFE4E03FF8}"/>
    </a:ext>
  </a:extLst>
</a:theme>
</file>

<file path=ppt/theme/theme2.xml><?xml version="1.0" encoding="utf-8"?>
<a:theme xmlns:a="http://schemas.openxmlformats.org/drawingml/2006/main" name="1_Zadani dizajn">
  <a:themeElements>
    <a:clrScheme name="Zadani dizaj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adani dizaj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Zadani dizaj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dani dizaj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Zadani dizajn">
  <a:themeElements>
    <a:clrScheme name="Zadani dizaj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adani dizaj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Zadani dizaj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dani dizaj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Unix theme1</Template>
  <TotalTime>6667</TotalTime>
  <Words>897</Words>
  <Application>Microsoft Office PowerPoint</Application>
  <PresentationFormat>On-screen Show (4:3)</PresentationFormat>
  <Paragraphs>220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</vt:lpstr>
      <vt:lpstr>Calibri</vt:lpstr>
      <vt:lpstr>Courier New</vt:lpstr>
      <vt:lpstr>StarSymbol</vt:lpstr>
      <vt:lpstr>Times</vt:lpstr>
      <vt:lpstr>Times New Roman</vt:lpstr>
      <vt:lpstr>Verdana</vt:lpstr>
      <vt:lpstr>Wingdings</vt:lpstr>
      <vt:lpstr>Unix theme1</vt:lpstr>
      <vt:lpstr>1_Zadani dizajn</vt:lpstr>
      <vt:lpstr>2_Zadani dizajn</vt:lpstr>
      <vt:lpstr>Presentation</vt:lpstr>
      <vt:lpstr>Microsoft PowerPoint Presentation</vt:lpstr>
      <vt:lpstr>PROGRAMSKI ALATI NA UNIX RAČUNALIMA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PROGRAMSKI ALATI NA UNIX RAČUNALIMA</dc:title>
  <dc:creator>User</dc:creator>
  <cp:lastModifiedBy>Nikola</cp:lastModifiedBy>
  <cp:revision>849</cp:revision>
  <dcterms:modified xsi:type="dcterms:W3CDTF">2018-11-30T17:09:02Z</dcterms:modified>
</cp:coreProperties>
</file>