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1"/>
    <p:sldMasterId id="2147483676" r:id="rId2"/>
    <p:sldMasterId id="2147483690" r:id="rId3"/>
  </p:sldMasterIdLst>
  <p:notesMasterIdLst>
    <p:notesMasterId r:id="rId40"/>
  </p:notesMasterIdLst>
  <p:handoutMasterIdLst>
    <p:handoutMasterId r:id="rId41"/>
  </p:handoutMasterIdLst>
  <p:sldIdLst>
    <p:sldId id="278" r:id="rId4"/>
    <p:sldId id="414" r:id="rId5"/>
    <p:sldId id="409" r:id="rId6"/>
    <p:sldId id="410" r:id="rId7"/>
    <p:sldId id="411" r:id="rId8"/>
    <p:sldId id="433" r:id="rId9"/>
    <p:sldId id="412" r:id="rId10"/>
    <p:sldId id="347" r:id="rId11"/>
    <p:sldId id="417" r:id="rId12"/>
    <p:sldId id="419" r:id="rId13"/>
    <p:sldId id="420" r:id="rId14"/>
    <p:sldId id="423" r:id="rId15"/>
    <p:sldId id="424" r:id="rId16"/>
    <p:sldId id="426" r:id="rId17"/>
    <p:sldId id="418" r:id="rId18"/>
    <p:sldId id="434" r:id="rId19"/>
    <p:sldId id="421" r:id="rId20"/>
    <p:sldId id="348" r:id="rId21"/>
    <p:sldId id="404" r:id="rId22"/>
    <p:sldId id="349" r:id="rId23"/>
    <p:sldId id="402" r:id="rId24"/>
    <p:sldId id="350" r:id="rId25"/>
    <p:sldId id="351" r:id="rId26"/>
    <p:sldId id="352" r:id="rId27"/>
    <p:sldId id="415" r:id="rId28"/>
    <p:sldId id="356" r:id="rId29"/>
    <p:sldId id="357" r:id="rId30"/>
    <p:sldId id="358" r:id="rId31"/>
    <p:sldId id="406" r:id="rId32"/>
    <p:sldId id="365" r:id="rId33"/>
    <p:sldId id="428" r:id="rId34"/>
    <p:sldId id="427" r:id="rId35"/>
    <p:sldId id="429" r:id="rId36"/>
    <p:sldId id="430" r:id="rId37"/>
    <p:sldId id="435" r:id="rId38"/>
    <p:sldId id="431" r:id="rId39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46" autoAdjust="0"/>
    <p:restoredTop sz="94438" autoAdjust="0"/>
  </p:normalViewPr>
  <p:slideViewPr>
    <p:cSldViewPr>
      <p:cViewPr varScale="1">
        <p:scale>
          <a:sx n="105" d="100"/>
          <a:sy n="105" d="100"/>
        </p:scale>
        <p:origin x="1338" y="11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933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2A200-A94C-4CE4-BA0E-DB9D78369818}" type="datetimeFigureOut">
              <a:rPr lang="hr-HR" smtClean="0"/>
              <a:t>14.12.2018.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87D0B-C4C9-463D-AE23-36905504678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26735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hr-HR" altLang="sr-Latn-RS" noProof="0" smtClean="0"/>
          </a:p>
        </p:txBody>
      </p:sp>
    </p:spTree>
    <p:extLst>
      <p:ext uri="{BB962C8B-B14F-4D97-AF65-F5344CB8AC3E}">
        <p14:creationId xmlns:p14="http://schemas.microsoft.com/office/powerpoint/2010/main" val="16307577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9839501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0833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67888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9674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93773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1362128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3386980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3092656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1301515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r-HR" alt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339148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52201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26328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68414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8018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228600" y="0"/>
            <a:ext cx="8685213" cy="8286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228600" y="914400"/>
            <a:ext cx="8761413" cy="54086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2528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800850" y="0"/>
            <a:ext cx="2189163" cy="632301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419850" cy="63230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70079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6816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78866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3763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54219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53801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364596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416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540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228600" y="0"/>
            <a:ext cx="8685213" cy="8286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28600" y="914400"/>
            <a:ext cx="8761413" cy="54086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53825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hr-HR" noProof="0" smtClean="0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40964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85753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253630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lagođeni izg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62000" y="2057400"/>
            <a:ext cx="75422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518197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683376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059680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32739621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185787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164901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8373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0394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8412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6600549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38330605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601280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367359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lagođeni izg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62000" y="2057400"/>
            <a:ext cx="7542213" cy="1141413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65367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228600" y="0"/>
            <a:ext cx="8685213" cy="8286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4303713" cy="540861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84713" y="914400"/>
            <a:ext cx="4305300" cy="540861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62770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3545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228600" y="0"/>
            <a:ext cx="8685213" cy="8286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04717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323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310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hr-HR" noProof="0" smtClean="0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05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686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" r:id="rId14" imgW="3600000" imgH="3600000" progId="">
                  <p:embed/>
                </p:oleObj>
              </mc:Choice>
              <mc:Fallback>
                <p:oleObj r:id="rId14" imgW="3600000" imgH="360000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6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Verdana" pitchFamily="34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Verdana" pitchFamily="34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Verdana" pitchFamily="34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Verdana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</a:defRPr>
      </a:lvl9pPr>
    </p:titleStyle>
    <p:bodyStyle>
      <a:lvl1pPr marL="341313" indent="-341313" algn="l" defTabSz="457200" rtl="0" eaLnBrk="0" fontAlgn="base" hangingPunct="0">
        <a:lnSpc>
          <a:spcPct val="102000"/>
        </a:lnSpc>
        <a:spcBef>
          <a:spcPts val="60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buChar char="»"/>
        <a:defRPr sz="2400" b="1">
          <a:solidFill>
            <a:srgbClr val="000000"/>
          </a:solidFill>
          <a:latin typeface="+mn-lt"/>
          <a:ea typeface="+mn-ea"/>
          <a:cs typeface="+mn-cs"/>
        </a:defRPr>
      </a:lvl1pPr>
      <a:lvl2pPr marL="765175" indent="-196850" algn="l" defTabSz="457200" rtl="0" eaLnBrk="0" fontAlgn="base" hangingPunct="0">
        <a:lnSpc>
          <a:spcPct val="102000"/>
        </a:lnSpc>
        <a:spcBef>
          <a:spcPts val="500"/>
        </a:spcBef>
        <a:spcAft>
          <a:spcPct val="0"/>
        </a:spcAft>
        <a:buClr>
          <a:srgbClr val="263A63"/>
        </a:buClr>
        <a:buSzPct val="45000"/>
        <a:buFont typeface="StarSymbol"/>
        <a:buChar char=""/>
        <a:defRPr sz="2000">
          <a:solidFill>
            <a:srgbClr val="000000"/>
          </a:solidFill>
          <a:latin typeface="+mn-lt"/>
        </a:defRPr>
      </a:lvl2pPr>
      <a:lvl3pPr marL="1165225" indent="-207963" algn="l" defTabSz="457200" rtl="0" eaLnBrk="0" fontAlgn="base" hangingPunct="0">
        <a:lnSpc>
          <a:spcPct val="102000"/>
        </a:lnSpc>
        <a:spcBef>
          <a:spcPts val="400"/>
        </a:spcBef>
        <a:spcAft>
          <a:spcPct val="0"/>
        </a:spcAft>
        <a:buClr>
          <a:srgbClr val="263A63"/>
        </a:buClr>
        <a:buSzPct val="75000"/>
        <a:buFont typeface="Verdana" pitchFamily="34" charset="0"/>
        <a:buChar char="•"/>
        <a:defRPr sz="1600" b="1">
          <a:solidFill>
            <a:srgbClr val="000000"/>
          </a:solidFill>
          <a:latin typeface="+mn-lt"/>
        </a:defRPr>
      </a:lvl3pPr>
      <a:lvl4pPr marL="1600200" indent="-228600" algn="l" defTabSz="457200" rtl="0" eaLnBrk="0" fontAlgn="base" hangingPunct="0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buChar char="&gt;"/>
        <a:defRPr sz="1400" b="1">
          <a:solidFill>
            <a:srgbClr val="000000"/>
          </a:solidFill>
          <a:latin typeface="+mn-lt"/>
        </a:defRPr>
      </a:lvl4pPr>
      <a:lvl5pPr marL="2057400" indent="-228600" algn="l" defTabSz="457200" rtl="0" eaLnBrk="0" fontAlgn="base" hangingPunct="0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anose="02020603050405020304" pitchFamily="18" charset="0"/>
        <a:buChar char="•"/>
        <a:defRPr sz="1400">
          <a:solidFill>
            <a:srgbClr val="000000"/>
          </a:solidFill>
          <a:latin typeface="+mn-lt"/>
        </a:defRPr>
      </a:lvl5pPr>
      <a:lvl6pPr marL="2514600" indent="-228600" algn="l" defTabSz="457200" rtl="0" eaLnBrk="1" fontAlgn="base" hangingPunct="1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itchFamily="16" charset="0"/>
        <a:buChar char="•"/>
        <a:defRPr sz="1400">
          <a:solidFill>
            <a:srgbClr val="000000"/>
          </a:solidFill>
          <a:latin typeface="+mn-lt"/>
        </a:defRPr>
      </a:lvl6pPr>
      <a:lvl7pPr marL="2971800" indent="-228600" algn="l" defTabSz="457200" rtl="0" eaLnBrk="1" fontAlgn="base" hangingPunct="1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itchFamily="16" charset="0"/>
        <a:buChar char="•"/>
        <a:defRPr sz="1400">
          <a:solidFill>
            <a:srgbClr val="000000"/>
          </a:solidFill>
          <a:latin typeface="+mn-lt"/>
        </a:defRPr>
      </a:lvl7pPr>
      <a:lvl8pPr marL="3429000" indent="-228600" algn="l" defTabSz="457200" rtl="0" eaLnBrk="1" fontAlgn="base" hangingPunct="1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itchFamily="16" charset="0"/>
        <a:buChar char="•"/>
        <a:defRPr sz="1400">
          <a:solidFill>
            <a:srgbClr val="000000"/>
          </a:solidFill>
          <a:latin typeface="+mn-lt"/>
        </a:defRPr>
      </a:lvl8pPr>
      <a:lvl9pPr marL="3886200" indent="-228600" algn="l" defTabSz="457200" rtl="0" eaLnBrk="1" fontAlgn="base" hangingPunct="1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itchFamily="16" charset="0"/>
        <a:buChar char="•"/>
        <a:defRPr sz="1400">
          <a:solidFill>
            <a:srgbClr val="000000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057400"/>
            <a:ext cx="7542213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r-Latn-RS" smtClean="0"/>
              <a:t>Click to edit the title text format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r-Latn-RS" smtClean="0"/>
              <a:t>Click to edit the outline text format</a:t>
            </a:r>
          </a:p>
          <a:p>
            <a:pPr lvl="1"/>
            <a:r>
              <a:rPr lang="en-GB" altLang="sr-Latn-RS" smtClean="0"/>
              <a:t>Second Outline Level</a:t>
            </a:r>
          </a:p>
          <a:p>
            <a:pPr lvl="2"/>
            <a:r>
              <a:rPr lang="en-GB" altLang="sr-Latn-RS" smtClean="0"/>
              <a:t>Third Outline Level</a:t>
            </a:r>
          </a:p>
          <a:p>
            <a:pPr lvl="3"/>
            <a:r>
              <a:rPr lang="en-GB" altLang="sr-Latn-RS" smtClean="0"/>
              <a:t>Fourth Outline Level</a:t>
            </a:r>
          </a:p>
          <a:p>
            <a:pPr lvl="4"/>
            <a:r>
              <a:rPr lang="en-GB" altLang="sr-Latn-RS" smtClean="0"/>
              <a:t>Fifth Outline Level</a:t>
            </a:r>
          </a:p>
          <a:p>
            <a:pPr lvl="4"/>
            <a:r>
              <a:rPr lang="en-GB" altLang="sr-Latn-RS" smtClean="0"/>
              <a:t>Sixth Outline Level</a:t>
            </a:r>
          </a:p>
          <a:p>
            <a:pPr lvl="4"/>
            <a:r>
              <a:rPr lang="en-GB" altLang="sr-Latn-RS" smtClean="0"/>
              <a:t>Seventh Outline Level</a:t>
            </a:r>
          </a:p>
          <a:p>
            <a:pPr lvl="4"/>
            <a:r>
              <a:rPr lang="en-GB" altLang="sr-Latn-RS" smtClean="0"/>
              <a:t>Eighth Outline Level</a:t>
            </a:r>
          </a:p>
          <a:p>
            <a:pPr lvl="4"/>
            <a:r>
              <a:rPr lang="en-GB" altLang="sr-Latn-RS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Verdana" pitchFamily="34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Verdana" pitchFamily="34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Verdana" pitchFamily="34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Verdana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</a:defRPr>
      </a:lvl9pPr>
    </p:titleStyle>
    <p:bodyStyle>
      <a:lvl1pPr marL="341313" indent="-341313" algn="l" defTabSz="457200" rtl="0" eaLnBrk="0" fontAlgn="base" hangingPunct="0">
        <a:lnSpc>
          <a:spcPct val="102000"/>
        </a:lnSpc>
        <a:spcBef>
          <a:spcPts val="60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buChar char="»"/>
        <a:defRPr sz="2400" b="1">
          <a:solidFill>
            <a:srgbClr val="000000"/>
          </a:solidFill>
          <a:latin typeface="+mn-lt"/>
          <a:ea typeface="+mn-ea"/>
          <a:cs typeface="+mn-cs"/>
        </a:defRPr>
      </a:lvl1pPr>
      <a:lvl2pPr marL="765175" indent="-196850" algn="l" defTabSz="457200" rtl="0" eaLnBrk="0" fontAlgn="base" hangingPunct="0">
        <a:lnSpc>
          <a:spcPct val="102000"/>
        </a:lnSpc>
        <a:spcBef>
          <a:spcPts val="500"/>
        </a:spcBef>
        <a:spcAft>
          <a:spcPct val="0"/>
        </a:spcAft>
        <a:buClr>
          <a:srgbClr val="263A63"/>
        </a:buClr>
        <a:buSzPct val="120000"/>
        <a:buFont typeface="Wingdings" pitchFamily="2" charset="2"/>
        <a:buChar char=""/>
        <a:defRPr sz="2000">
          <a:solidFill>
            <a:srgbClr val="000000"/>
          </a:solidFill>
          <a:latin typeface="+mn-lt"/>
        </a:defRPr>
      </a:lvl2pPr>
      <a:lvl3pPr marL="1165225" indent="-207963" algn="l" defTabSz="457200" rtl="0" eaLnBrk="0" fontAlgn="base" hangingPunct="0">
        <a:lnSpc>
          <a:spcPct val="102000"/>
        </a:lnSpc>
        <a:spcBef>
          <a:spcPts val="400"/>
        </a:spcBef>
        <a:spcAft>
          <a:spcPct val="0"/>
        </a:spcAft>
        <a:buClr>
          <a:srgbClr val="263A63"/>
        </a:buClr>
        <a:buSzPct val="75000"/>
        <a:buFont typeface="Verdana" pitchFamily="34" charset="0"/>
        <a:buChar char="•"/>
        <a:defRPr sz="1600" b="1">
          <a:solidFill>
            <a:srgbClr val="000000"/>
          </a:solidFill>
          <a:latin typeface="+mn-lt"/>
        </a:defRPr>
      </a:lvl3pPr>
      <a:lvl4pPr marL="1600200" indent="-228600" algn="l" defTabSz="457200" rtl="0" eaLnBrk="0" fontAlgn="base" hangingPunct="0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buChar char="&gt;"/>
        <a:defRPr sz="1400" b="1">
          <a:solidFill>
            <a:srgbClr val="000000"/>
          </a:solidFill>
          <a:latin typeface="+mn-lt"/>
        </a:defRPr>
      </a:lvl4pPr>
      <a:lvl5pPr marL="2057400" indent="-228600" algn="l" defTabSz="457200" rtl="0" eaLnBrk="0" fontAlgn="base" hangingPunct="0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anose="02020603050405020304" pitchFamily="18" charset="0"/>
        <a:buChar char="•"/>
        <a:defRPr sz="1400">
          <a:solidFill>
            <a:srgbClr val="000000"/>
          </a:solidFill>
          <a:latin typeface="+mn-lt"/>
        </a:defRPr>
      </a:lvl5pPr>
      <a:lvl6pPr marL="2514600" indent="-228600" algn="l" defTabSz="457200" rtl="0" eaLnBrk="1" fontAlgn="base" hangingPunct="1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itchFamily="16" charset="0"/>
        <a:buChar char="•"/>
        <a:defRPr sz="1400">
          <a:solidFill>
            <a:srgbClr val="000000"/>
          </a:solidFill>
          <a:latin typeface="+mn-lt"/>
        </a:defRPr>
      </a:lvl6pPr>
      <a:lvl7pPr marL="2971800" indent="-228600" algn="l" defTabSz="457200" rtl="0" eaLnBrk="1" fontAlgn="base" hangingPunct="1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itchFamily="16" charset="0"/>
        <a:buChar char="•"/>
        <a:defRPr sz="1400">
          <a:solidFill>
            <a:srgbClr val="000000"/>
          </a:solidFill>
          <a:latin typeface="+mn-lt"/>
        </a:defRPr>
      </a:lvl7pPr>
      <a:lvl8pPr marL="3429000" indent="-228600" algn="l" defTabSz="457200" rtl="0" eaLnBrk="1" fontAlgn="base" hangingPunct="1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itchFamily="16" charset="0"/>
        <a:buChar char="•"/>
        <a:defRPr sz="1400">
          <a:solidFill>
            <a:srgbClr val="000000"/>
          </a:solidFill>
          <a:latin typeface="+mn-lt"/>
        </a:defRPr>
      </a:lvl8pPr>
      <a:lvl9pPr marL="3886200" indent="-228600" algn="l" defTabSz="457200" rtl="0" eaLnBrk="1" fontAlgn="base" hangingPunct="1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itchFamily="16" charset="0"/>
        <a:buChar char="•"/>
        <a:defRPr sz="1400">
          <a:solidFill>
            <a:srgbClr val="000000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057400"/>
            <a:ext cx="7542213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r-Latn-RS" smtClean="0"/>
              <a:t>Click to edit the title text format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r-Latn-RS" smtClean="0"/>
              <a:t>Click to edit the outline text format</a:t>
            </a:r>
          </a:p>
          <a:p>
            <a:pPr lvl="1"/>
            <a:r>
              <a:rPr lang="en-GB" altLang="sr-Latn-RS" smtClean="0"/>
              <a:t>Second Outline Level</a:t>
            </a:r>
          </a:p>
          <a:p>
            <a:pPr lvl="2"/>
            <a:r>
              <a:rPr lang="en-GB" altLang="sr-Latn-RS" smtClean="0"/>
              <a:t>Third Outline Level</a:t>
            </a:r>
          </a:p>
          <a:p>
            <a:pPr lvl="3"/>
            <a:r>
              <a:rPr lang="en-GB" altLang="sr-Latn-RS" smtClean="0"/>
              <a:t>Fourth Outline Level</a:t>
            </a:r>
          </a:p>
          <a:p>
            <a:pPr lvl="4"/>
            <a:r>
              <a:rPr lang="en-GB" altLang="sr-Latn-RS" smtClean="0"/>
              <a:t>Fifth Outline Level</a:t>
            </a:r>
          </a:p>
          <a:p>
            <a:pPr lvl="4"/>
            <a:r>
              <a:rPr lang="en-GB" altLang="sr-Latn-RS" smtClean="0"/>
              <a:t>Sixth Outline Level</a:t>
            </a:r>
          </a:p>
          <a:p>
            <a:pPr lvl="4"/>
            <a:r>
              <a:rPr lang="en-GB" altLang="sr-Latn-RS" smtClean="0"/>
              <a:t>Seventh Outline Level</a:t>
            </a:r>
          </a:p>
          <a:p>
            <a:pPr lvl="4"/>
            <a:r>
              <a:rPr lang="en-GB" altLang="sr-Latn-RS" smtClean="0"/>
              <a:t>Eighth Outline Level</a:t>
            </a:r>
          </a:p>
          <a:p>
            <a:pPr lvl="4"/>
            <a:r>
              <a:rPr lang="en-GB" altLang="sr-Latn-RS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Verdana" pitchFamily="34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Verdana" pitchFamily="34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Verdana" pitchFamily="34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Verdana" pitchFamily="34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</a:defRPr>
      </a:lvl9pPr>
    </p:titleStyle>
    <p:bodyStyle>
      <a:lvl1pPr marL="341313" indent="-341313" algn="l" defTabSz="457200" rtl="0" eaLnBrk="0" fontAlgn="base" hangingPunct="0">
        <a:lnSpc>
          <a:spcPct val="102000"/>
        </a:lnSpc>
        <a:spcBef>
          <a:spcPts val="60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buChar char="»"/>
        <a:defRPr sz="2400" b="1">
          <a:solidFill>
            <a:srgbClr val="000000"/>
          </a:solidFill>
          <a:latin typeface="+mn-lt"/>
          <a:ea typeface="+mn-ea"/>
          <a:cs typeface="+mn-cs"/>
        </a:defRPr>
      </a:lvl1pPr>
      <a:lvl2pPr marL="765175" indent="-196850" algn="l" defTabSz="457200" rtl="0" eaLnBrk="0" fontAlgn="base" hangingPunct="0">
        <a:lnSpc>
          <a:spcPct val="102000"/>
        </a:lnSpc>
        <a:spcBef>
          <a:spcPts val="500"/>
        </a:spcBef>
        <a:spcAft>
          <a:spcPct val="0"/>
        </a:spcAft>
        <a:buClr>
          <a:srgbClr val="263A63"/>
        </a:buClr>
        <a:buSzPct val="120000"/>
        <a:buFont typeface="Wingdings" pitchFamily="2" charset="2"/>
        <a:buChar char=""/>
        <a:defRPr sz="2000">
          <a:solidFill>
            <a:srgbClr val="000000"/>
          </a:solidFill>
          <a:latin typeface="+mn-lt"/>
        </a:defRPr>
      </a:lvl2pPr>
      <a:lvl3pPr marL="1165225" indent="-207963" algn="l" defTabSz="457200" rtl="0" eaLnBrk="0" fontAlgn="base" hangingPunct="0">
        <a:lnSpc>
          <a:spcPct val="102000"/>
        </a:lnSpc>
        <a:spcBef>
          <a:spcPts val="400"/>
        </a:spcBef>
        <a:spcAft>
          <a:spcPct val="0"/>
        </a:spcAft>
        <a:buClr>
          <a:srgbClr val="263A63"/>
        </a:buClr>
        <a:buSzPct val="75000"/>
        <a:buFont typeface="Verdana" pitchFamily="34" charset="0"/>
        <a:buChar char="•"/>
        <a:defRPr sz="1600" b="1">
          <a:solidFill>
            <a:srgbClr val="000000"/>
          </a:solidFill>
          <a:latin typeface="+mn-lt"/>
        </a:defRPr>
      </a:lvl3pPr>
      <a:lvl4pPr marL="1600200" indent="-228600" algn="l" defTabSz="457200" rtl="0" eaLnBrk="0" fontAlgn="base" hangingPunct="0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buChar char="&gt;"/>
        <a:defRPr sz="1400" b="1">
          <a:solidFill>
            <a:srgbClr val="000000"/>
          </a:solidFill>
          <a:latin typeface="+mn-lt"/>
        </a:defRPr>
      </a:lvl4pPr>
      <a:lvl5pPr marL="2057400" indent="-228600" algn="l" defTabSz="457200" rtl="0" eaLnBrk="0" fontAlgn="base" hangingPunct="0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anose="02020603050405020304" pitchFamily="18" charset="0"/>
        <a:buChar char="•"/>
        <a:defRPr sz="1400">
          <a:solidFill>
            <a:srgbClr val="000000"/>
          </a:solidFill>
          <a:latin typeface="+mn-lt"/>
        </a:defRPr>
      </a:lvl5pPr>
      <a:lvl6pPr marL="2514600" indent="-228600" algn="l" defTabSz="457200" rtl="0" eaLnBrk="0" fontAlgn="base" hangingPunct="0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itchFamily="16" charset="0"/>
        <a:buChar char="•"/>
        <a:defRPr sz="1400">
          <a:solidFill>
            <a:srgbClr val="000000"/>
          </a:solidFill>
          <a:latin typeface="+mn-lt"/>
        </a:defRPr>
      </a:lvl6pPr>
      <a:lvl7pPr marL="2971800" indent="-228600" algn="l" defTabSz="457200" rtl="0" eaLnBrk="0" fontAlgn="base" hangingPunct="0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itchFamily="16" charset="0"/>
        <a:buChar char="•"/>
        <a:defRPr sz="1400">
          <a:solidFill>
            <a:srgbClr val="000000"/>
          </a:solidFill>
          <a:latin typeface="+mn-lt"/>
        </a:defRPr>
      </a:lvl7pPr>
      <a:lvl8pPr marL="3429000" indent="-228600" algn="l" defTabSz="457200" rtl="0" eaLnBrk="0" fontAlgn="base" hangingPunct="0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itchFamily="16" charset="0"/>
        <a:buChar char="•"/>
        <a:defRPr sz="1400">
          <a:solidFill>
            <a:srgbClr val="000000"/>
          </a:solidFill>
          <a:latin typeface="+mn-lt"/>
        </a:defRPr>
      </a:lvl8pPr>
      <a:lvl9pPr marL="3886200" indent="-228600" algn="l" defTabSz="457200" rtl="0" eaLnBrk="0" fontAlgn="base" hangingPunct="0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itchFamily="16" charset="0"/>
        <a:buChar char="•"/>
        <a:defRPr sz="1400">
          <a:solidFill>
            <a:srgbClr val="000000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6.emf"/><Relationship Id="rId5" Type="http://schemas.openxmlformats.org/officeDocument/2006/relationships/package" Target="../embeddings/Microsoft_PowerPoint_Presentation.pptx"/><Relationship Id="rId4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3" Type="http://schemas.openxmlformats.org/officeDocument/2006/relationships/image" Target="../media/image70.png"/><Relationship Id="rId21" Type="http://schemas.openxmlformats.org/officeDocument/2006/relationships/image" Target="../media/image88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5" Type="http://schemas.openxmlformats.org/officeDocument/2006/relationships/image" Target="../media/image92.png"/><Relationship Id="rId2" Type="http://schemas.openxmlformats.org/officeDocument/2006/relationships/image" Target="../media/image69.png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24" Type="http://schemas.openxmlformats.org/officeDocument/2006/relationships/image" Target="../media/image91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23" Type="http://schemas.openxmlformats.org/officeDocument/2006/relationships/image" Target="../media/image90.png"/><Relationship Id="rId10" Type="http://schemas.openxmlformats.org/officeDocument/2006/relationships/image" Target="../media/image77.png"/><Relationship Id="rId19" Type="http://schemas.openxmlformats.org/officeDocument/2006/relationships/image" Target="../media/image86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Relationship Id="rId22" Type="http://schemas.openxmlformats.org/officeDocument/2006/relationships/image" Target="../media/image8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2047875"/>
            <a:ext cx="7543800" cy="1162050"/>
          </a:xfrm>
        </p:spPr>
        <p:txBody>
          <a:bodyPr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sr-Latn-RS" sz="3500" smtClean="0"/>
              <a:t>PROGRAMSKI ALATI NA UNIX RAČUNALIMA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403350" y="3860800"/>
            <a:ext cx="6400800" cy="38311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120000"/>
              <a:buFont typeface="Wingdings" pitchFamily="2" charset="2"/>
              <a:buChar char="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lvl="1" indent="0" algn="ctr" eaLnBrk="1" hangingPunct="1">
              <a:spcBef>
                <a:spcPts val="450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hr-HR" altLang="sr-Latn-RS" b="1" kern="0" dirty="0" err="1" smtClean="0"/>
              <a:t>Bash</a:t>
            </a:r>
            <a:r>
              <a:rPr lang="hr-HR" altLang="sr-Latn-RS" b="1" kern="0" dirty="0" smtClean="0"/>
              <a:t> </a:t>
            </a:r>
            <a:r>
              <a:rPr lang="hr-HR" altLang="sr-Latn-RS" b="1" kern="0" dirty="0" smtClean="0"/>
              <a:t>skripte #2</a:t>
            </a:r>
            <a:endParaRPr lang="en-GB" altLang="sr-Latn-RS" b="1" kern="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9"/>
          <p:cNvSpPr>
            <a:spLocks noGrp="1" noChangeArrowheads="1"/>
          </p:cNvSpPr>
          <p:nvPr>
            <p:ph idx="1"/>
          </p:nvPr>
        </p:nvSpPr>
        <p:spPr>
          <a:xfrm>
            <a:off x="468313" y="1124075"/>
            <a:ext cx="8543925" cy="1296813"/>
          </a:xfrm>
        </p:spPr>
        <p:txBody>
          <a:bodyPr/>
          <a:lstStyle/>
          <a:p>
            <a:pPr marL="422275" lvl="1" indent="0" eaLnBrk="1" hangingPunct="1">
              <a:buFont typeface="StarSymbol"/>
              <a:buNone/>
            </a:pPr>
            <a:r>
              <a:rPr lang="hr-HR" altLang="sr-Latn-RS" dirty="0" smtClean="0"/>
              <a:t>C:</a:t>
            </a:r>
          </a:p>
          <a:p>
            <a:pPr marL="422275" lvl="1" indent="0" eaLnBrk="1" hangingPunct="1">
              <a:buFont typeface="StarSymbol"/>
              <a:buNone/>
            </a:pPr>
            <a:r>
              <a:rPr lang="hr-HR" alt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0 – </a:t>
            </a:r>
            <a:r>
              <a:rPr lang="hr-HR" altLang="sr-Latn-R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hr-HR" altLang="sr-Latn-R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22275" lvl="1" indent="0" eaLnBrk="1" hangingPunct="1">
              <a:buFont typeface="StarSymbol"/>
              <a:buNone/>
            </a:pPr>
            <a:r>
              <a:rPr lang="hr-HR" alt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 – </a:t>
            </a:r>
            <a:r>
              <a:rPr lang="hr-HR" altLang="sr-Latn-R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hr-HR" altLang="sr-Latn-R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0825" y="4365315"/>
            <a:ext cx="8424863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22275" lvl="1" eaLnBrk="1" hangingPunct="1">
              <a:buFont typeface="StarSymbol"/>
              <a:buNone/>
              <a:defRPr/>
            </a:pPr>
            <a:r>
              <a:rPr lang="hr-HR" altLang="sr-Latn-RS" dirty="0"/>
              <a:t>Ako je program uspješno završio, nema poruke o grešci. Ako nije, postoji 255 načina da nas o tome obavijesti </a:t>
            </a:r>
            <a:r>
              <a:rPr lang="hr-HR" altLang="sr-Latn-RS" dirty="0" smtClean="0"/>
              <a:t>:-)</a:t>
            </a:r>
            <a:endParaRPr lang="hr-HR" altLang="sr-Latn-R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468313" y="2636789"/>
            <a:ext cx="8543925" cy="1296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422275" lvl="1" indent="0" eaLnBrk="1" hangingPunct="1">
              <a:buFont typeface="StarSymbol"/>
              <a:buNone/>
            </a:pPr>
            <a:r>
              <a:rPr lang="hr-HR" altLang="sr-Latn-RS" kern="0" dirty="0" err="1" smtClean="0"/>
              <a:t>Unix</a:t>
            </a:r>
            <a:r>
              <a:rPr lang="hr-HR" altLang="sr-Latn-RS" kern="0" dirty="0" smtClean="0"/>
              <a:t>:</a:t>
            </a:r>
          </a:p>
          <a:p>
            <a:pPr marL="422275" lvl="1" indent="0" eaLnBrk="1" hangingPunct="1">
              <a:buFont typeface="StarSymbol"/>
              <a:buNone/>
            </a:pPr>
            <a:r>
              <a:rPr lang="hr-HR" altLang="sr-Latn-R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0 – OK   (?!)</a:t>
            </a:r>
          </a:p>
          <a:p>
            <a:pPr marL="422275" lvl="1" indent="0" eaLnBrk="1" hangingPunct="1">
              <a:buFont typeface="StarSymbol"/>
              <a:buNone/>
            </a:pPr>
            <a:r>
              <a:rPr lang="hr-HR" altLang="sr-Latn-R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 – </a:t>
            </a:r>
            <a:r>
              <a:rPr lang="hr-HR" altLang="sr-Latn-RS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lang="hr-HR" altLang="sr-Latn-R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(?!)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825" y="5227547"/>
            <a:ext cx="8424863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22275" lvl="1" eaLnBrk="1" hangingPunct="1">
              <a:defRPr/>
            </a:pPr>
            <a:r>
              <a:rPr lang="hr-HR" altLang="sr-Latn-RS" dirty="0" smtClean="0"/>
              <a:t>Izlazne </a:t>
            </a:r>
            <a:r>
              <a:rPr lang="hr-HR" altLang="sr-Latn-RS" dirty="0"/>
              <a:t>vrijednosti programa nisu </a:t>
            </a:r>
            <a:r>
              <a:rPr lang="hr-HR" altLang="sr-Latn-RS" dirty="0" err="1" smtClean="0"/>
              <a:t>boolean</a:t>
            </a:r>
            <a:r>
              <a:rPr lang="hr-HR" altLang="sr-Latn-RS" dirty="0" smtClean="0"/>
              <a:t>!</a:t>
            </a:r>
            <a:endParaRPr lang="hr-HR" altLang="sr-Latn-R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>
          <a:xfrm>
            <a:off x="119063" y="72232"/>
            <a:ext cx="8893175" cy="692150"/>
          </a:xfrm>
        </p:spPr>
        <p:txBody>
          <a:bodyPr/>
          <a:lstStyle/>
          <a:p>
            <a:pPr eaLnBrk="1" hangingPunct="1"/>
            <a:r>
              <a:rPr lang="hr-HR" altLang="sr-Latn-RS" dirty="0" smtClean="0"/>
              <a:t>Izlazna vrijednost naredbe</a:t>
            </a:r>
          </a:p>
        </p:txBody>
      </p:sp>
    </p:spTree>
    <p:extLst>
      <p:ext uri="{BB962C8B-B14F-4D97-AF65-F5344CB8AC3E}">
        <p14:creationId xmlns:p14="http://schemas.microsoft.com/office/powerpoint/2010/main" val="198440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9"/>
          <p:cNvSpPr>
            <a:spLocks noGrp="1" noChangeArrowheads="1"/>
          </p:cNvSpPr>
          <p:nvPr>
            <p:ph idx="1"/>
          </p:nvPr>
        </p:nvSpPr>
        <p:spPr>
          <a:xfrm>
            <a:off x="633809" y="1663174"/>
            <a:ext cx="8543925" cy="850403"/>
          </a:xfrm>
        </p:spPr>
        <p:txBody>
          <a:bodyPr/>
          <a:lstStyle/>
          <a:p>
            <a:pPr marL="422275" lvl="1" indent="0" eaLnBrk="1" hangingPunct="1">
              <a:buFont typeface="StarSymbol"/>
              <a:buNone/>
              <a:defRPr/>
            </a:pPr>
            <a:r>
              <a:rPr lang="hr-HR" altLang="sr-Latn-RS" sz="18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hr-HR" altLang="sr-Latn-RS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hr-HR" altLang="sr-Latn-R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altLang="sr-Latn-RS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hr-HR" altLang="sr-Latn-R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hr-HR" altLang="sr-Latn-RS" sz="18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  "do </a:t>
            </a:r>
            <a:r>
              <a:rPr lang="hr-HR" altLang="sr-Latn-RS" sz="1800" b="1" dirty="0" err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nothing</a:t>
            </a:r>
            <a:r>
              <a:rPr lang="hr-HR" altLang="sr-Latn-RS" sz="18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hr-HR" altLang="sr-Latn-RS" sz="1800" b="1" dirty="0" err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successfully</a:t>
            </a:r>
            <a:r>
              <a:rPr lang="hr-HR" altLang="sr-Latn-RS" sz="18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"</a:t>
            </a:r>
          </a:p>
          <a:p>
            <a:pPr marL="422275" lvl="1" indent="0" eaLnBrk="1" hangingPunct="1">
              <a:buFont typeface="StarSymbol"/>
              <a:buNone/>
              <a:defRPr/>
            </a:pPr>
            <a:r>
              <a:rPr lang="hr-HR" altLang="sr-Latn-R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r-HR" altLang="sr-Latn-RS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hr-HR" altLang="sr-Latn-R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altLang="sr-Latn-RS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hr-HR" altLang="sr-Latn-R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hr-HR" altLang="sr-Latn-RS" sz="18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hr-HR" altLang="sr-Latn-R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"do </a:t>
            </a:r>
            <a:r>
              <a:rPr lang="hr-HR" altLang="sr-Latn-RS" sz="1800" b="1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nothing</a:t>
            </a:r>
            <a:r>
              <a:rPr lang="hr-HR" altLang="sr-Latn-R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hr-HR" altLang="sr-Latn-RS" sz="18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unsuccessfully</a:t>
            </a:r>
            <a:r>
              <a:rPr lang="hr-HR" altLang="sr-Latn-RS" sz="18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683569" y="2979652"/>
            <a:ext cx="6696744" cy="432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422275" lvl="1" indent="0" eaLnBrk="1" hangingPunct="1">
              <a:buFont typeface="StarSymbol"/>
              <a:buNone/>
              <a:defRPr/>
            </a:pPr>
            <a:r>
              <a:rPr lang="hr-HR" altLang="sr-Latn-RS" kern="0" dirty="0" err="1" smtClean="0"/>
              <a:t>true</a:t>
            </a:r>
            <a:r>
              <a:rPr lang="hr-HR" altLang="sr-Latn-RS" kern="0" dirty="0" smtClean="0"/>
              <a:t> i </a:t>
            </a:r>
            <a:r>
              <a:rPr lang="hr-HR" altLang="sr-Latn-RS" kern="0" dirty="0" err="1" smtClean="0"/>
              <a:t>false</a:t>
            </a:r>
            <a:r>
              <a:rPr lang="hr-HR" altLang="sr-Latn-RS" kern="0" dirty="0" smtClean="0"/>
              <a:t> su naredbe, nisu vrijednosti </a:t>
            </a:r>
            <a:r>
              <a:rPr lang="hr-HR" altLang="sr-Latn-RS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(!)</a:t>
            </a:r>
            <a:endParaRPr lang="hr-HR" altLang="sr-Latn-RS" sz="1100" b="1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261492" y="1062771"/>
            <a:ext cx="8543925" cy="600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hr-HR" altLang="sr-Latn-RS" kern="0" dirty="0" err="1" smtClean="0">
                <a:latin typeface="+mj-lt"/>
                <a:cs typeface="Courier New" panose="02070309020205020404" pitchFamily="49" charset="0"/>
              </a:rPr>
              <a:t>true</a:t>
            </a:r>
            <a:r>
              <a:rPr lang="hr-HR" altLang="sr-Latn-RS" kern="0" dirty="0">
                <a:latin typeface="+mj-lt"/>
                <a:cs typeface="Courier New" panose="02070309020205020404" pitchFamily="49" charset="0"/>
              </a:rPr>
              <a:t> </a:t>
            </a:r>
            <a:r>
              <a:rPr lang="hr-HR" altLang="sr-Latn-RS" kern="0" dirty="0" smtClean="0">
                <a:latin typeface="+mj-lt"/>
                <a:cs typeface="Courier New" panose="02070309020205020404" pitchFamily="49" charset="0"/>
              </a:rPr>
              <a:t>i </a:t>
            </a:r>
            <a:r>
              <a:rPr lang="hr-HR" altLang="sr-Latn-RS" kern="0" dirty="0" err="1" smtClean="0">
                <a:latin typeface="+mj-lt"/>
                <a:cs typeface="Courier New" panose="02070309020205020404" pitchFamily="49" charset="0"/>
              </a:rPr>
              <a:t>false</a:t>
            </a:r>
            <a:r>
              <a:rPr lang="hr-HR" altLang="sr-Latn-RS" kern="0" dirty="0" smtClean="0">
                <a:latin typeface="+mj-lt"/>
                <a:cs typeface="Courier New" panose="02070309020205020404" pitchFamily="49" charset="0"/>
              </a:rPr>
              <a:t> u </a:t>
            </a:r>
            <a:r>
              <a:rPr lang="hr-HR" altLang="sr-Latn-RS" kern="0" dirty="0" err="1" smtClean="0">
                <a:latin typeface="+mj-lt"/>
                <a:cs typeface="Courier New" panose="02070309020205020404" pitchFamily="49" charset="0"/>
              </a:rPr>
              <a:t>Unixu</a:t>
            </a:r>
            <a:endParaRPr lang="hr-HR" altLang="sr-Latn-RS" kern="0" dirty="0" smtClean="0">
              <a:latin typeface="+mj-lt"/>
              <a:cs typeface="Courier New" panose="02070309020205020404" pitchFamily="49" charset="0"/>
            </a:endParaRPr>
          </a:p>
          <a:p>
            <a:pPr marL="422275" lvl="1" indent="0" eaLnBrk="1" hangingPunct="1">
              <a:buFont typeface="StarSymbol"/>
              <a:buNone/>
              <a:defRPr/>
            </a:pPr>
            <a:endParaRPr lang="hr-HR" altLang="sr-Latn-RS" kern="0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>
          <a:xfrm>
            <a:off x="119063" y="72232"/>
            <a:ext cx="8893175" cy="692150"/>
          </a:xfrm>
        </p:spPr>
        <p:txBody>
          <a:bodyPr/>
          <a:lstStyle/>
          <a:p>
            <a:pPr eaLnBrk="1" hangingPunct="1"/>
            <a:r>
              <a:rPr lang="hr-HR" altLang="sr-Latn-RS" dirty="0" smtClean="0"/>
              <a:t>Izlazna vrijednost naredbe</a:t>
            </a:r>
          </a:p>
        </p:txBody>
      </p:sp>
    </p:spTree>
    <p:extLst>
      <p:ext uri="{BB962C8B-B14F-4D97-AF65-F5344CB8AC3E}">
        <p14:creationId xmlns:p14="http://schemas.microsoft.com/office/powerpoint/2010/main" val="416959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dirty="0"/>
              <a:t>Izlazna vrijednost </a:t>
            </a:r>
            <a:r>
              <a:rPr lang="hr-HR" altLang="sr-Latn-RS" dirty="0" smtClean="0"/>
              <a:t>skripte - </a:t>
            </a:r>
            <a:r>
              <a:rPr lang="hr-HR" altLang="sr-Latn-RS" dirty="0" err="1" smtClean="0"/>
              <a:t>exit</a:t>
            </a:r>
            <a:endParaRPr lang="hr-HR" altLang="sr-Latn-RS" dirty="0" smtClean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228600" y="1052736"/>
            <a:ext cx="8761413" cy="864096"/>
          </a:xfrm>
        </p:spPr>
        <p:txBody>
          <a:bodyPr/>
          <a:lstStyle/>
          <a:p>
            <a:pPr marL="0" indent="0">
              <a:buFont typeface="Verdana" pitchFamily="34" charset="0"/>
              <a:buNone/>
            </a:pPr>
            <a:r>
              <a:rPr lang="hr-HR" altLang="sr-Latn-RS" sz="2000" b="0" dirty="0" smtClean="0"/>
              <a:t>naredba </a:t>
            </a:r>
            <a:r>
              <a:rPr lang="hr-HR" altLang="sr-Latn-R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hr-HR" altLang="sr-Latn-RS" sz="2000" b="0" dirty="0" smtClean="0"/>
              <a:t> </a:t>
            </a:r>
          </a:p>
          <a:p>
            <a:pPr marL="0" indent="0">
              <a:buFont typeface="Verdana" pitchFamily="34" charset="0"/>
              <a:buNone/>
            </a:pPr>
            <a:r>
              <a:rPr lang="hr-HR" altLang="sr-Latn-RS" sz="2000" b="0" dirty="0"/>
              <a:t>	</a:t>
            </a:r>
            <a:r>
              <a:rPr lang="hr-HR" altLang="sr-Latn-RS" sz="2000" b="0" dirty="0" smtClean="0"/>
              <a:t>– prekida izvršavanje skripte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226862" y="2991236"/>
            <a:ext cx="8685212" cy="836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Verdana" pitchFamily="34" charset="0"/>
              <a:buNone/>
            </a:pPr>
            <a:r>
              <a:rPr lang="hr-HR" altLang="sr-Latn-RS" sz="2000" b="0" kern="0" dirty="0" err="1" smtClean="0"/>
              <a:t>Putty</a:t>
            </a:r>
            <a:r>
              <a:rPr lang="hr-HR" altLang="sr-Latn-RS" sz="2000" b="0" kern="0" dirty="0" smtClean="0"/>
              <a:t>:</a:t>
            </a:r>
          </a:p>
          <a:p>
            <a:pPr marL="0" indent="0">
              <a:buFont typeface="Verdana" pitchFamily="34" charset="0"/>
              <a:buNone/>
            </a:pPr>
            <a:r>
              <a:rPr lang="hr-HR" altLang="sr-Latn-RS" sz="2000" b="0" kern="0" dirty="0"/>
              <a:t>	</a:t>
            </a:r>
            <a:r>
              <a:rPr lang="hr-HR" altLang="sr-Latn-R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hr-HR" altLang="sr-Latn-R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hr-HR" altLang="sr-Latn-RS" sz="1800" b="0" kern="0" dirty="0" smtClean="0"/>
              <a:t>    </a:t>
            </a:r>
            <a:r>
              <a:rPr lang="hr-HR" altLang="sr-Latn-RS" sz="2000" b="0" kern="0" dirty="0" smtClean="0"/>
              <a:t>  </a:t>
            </a:r>
            <a:r>
              <a:rPr lang="hr-HR" altLang="sr-Latn-R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# zatvorit će se terminalski prozor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228600" y="4437112"/>
            <a:ext cx="8761413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Verdana" pitchFamily="34" charset="0"/>
              <a:buNone/>
            </a:pPr>
            <a:r>
              <a:rPr lang="hr-HR" altLang="sr-Latn-RS" sz="2000" b="0" kern="0" dirty="0" err="1" smtClean="0"/>
              <a:t>Bash</a:t>
            </a:r>
            <a:r>
              <a:rPr lang="hr-HR" altLang="sr-Latn-RS" sz="2000" b="0" kern="0" dirty="0" smtClean="0"/>
              <a:t> skripte:</a:t>
            </a:r>
          </a:p>
          <a:p>
            <a:pPr marL="0" indent="0">
              <a:buFont typeface="Verdana" pitchFamily="34" charset="0"/>
              <a:buNone/>
            </a:pPr>
            <a:r>
              <a:rPr lang="hr-HR" altLang="sr-Latn-RS" sz="2000" b="0" dirty="0"/>
              <a:t>	- izvršavaju se u </a:t>
            </a:r>
            <a:r>
              <a:rPr lang="hr-HR" altLang="sr-Latn-RS" sz="2000" b="0" dirty="0" err="1"/>
              <a:t>podljusci</a:t>
            </a:r>
            <a:endParaRPr lang="hr-HR" altLang="sr-Latn-RS" sz="2000" b="0" dirty="0"/>
          </a:p>
          <a:p>
            <a:pPr marL="0" indent="0">
              <a:buFont typeface="Verdana" pitchFamily="34" charset="0"/>
              <a:buNone/>
            </a:pPr>
            <a:r>
              <a:rPr lang="hr-HR" altLang="sr-Latn-RS" sz="2000" b="0" dirty="0"/>
              <a:t>	- </a:t>
            </a:r>
            <a:r>
              <a:rPr lang="hr-HR" altLang="sr-Latn-R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hr-HR" altLang="sr-Latn-RS" sz="2000" b="0" dirty="0"/>
              <a:t> </a:t>
            </a:r>
            <a:r>
              <a:rPr lang="hr-HR" altLang="sr-Latn-RS" sz="2000" b="0" dirty="0" smtClean="0"/>
              <a:t>prekida rad </a:t>
            </a:r>
            <a:r>
              <a:rPr lang="hr-HR" altLang="sr-Latn-RS" sz="2000" b="0" dirty="0" err="1" smtClean="0"/>
              <a:t>podljuske</a:t>
            </a:r>
            <a:endParaRPr lang="hr-HR" altLang="sr-Latn-RS" sz="2000" b="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26862" y="1952836"/>
            <a:ext cx="8686950" cy="54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Verdana" pitchFamily="34" charset="0"/>
              <a:buNone/>
            </a:pPr>
            <a:r>
              <a:rPr lang="hr-HR" altLang="sr-Latn-RS" sz="2000" b="0" kern="0" dirty="0" smtClean="0"/>
              <a:t>	– točnije: naredbom se izlazi iz aktivne iz ljuske</a:t>
            </a:r>
          </a:p>
          <a:p>
            <a:pPr marL="0" indent="0">
              <a:buFont typeface="Verdana" pitchFamily="34" charset="0"/>
              <a:buNone/>
            </a:pPr>
            <a:endParaRPr lang="hr-HR" altLang="sr-Latn-RS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66717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dirty="0"/>
              <a:t>Izlazna vrijednost skripte - </a:t>
            </a:r>
            <a:r>
              <a:rPr lang="hr-HR" altLang="sr-Latn-RS" dirty="0" err="1" smtClean="0"/>
              <a:t>exit</a:t>
            </a:r>
            <a:endParaRPr lang="hr-HR" altLang="sr-Latn-RS" dirty="0" smtClean="0"/>
          </a:p>
        </p:txBody>
      </p:sp>
      <p:pic>
        <p:nvPicPr>
          <p:cNvPr id="7" name="Slika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96752"/>
            <a:ext cx="3384376" cy="2137117"/>
          </a:xfrm>
          <a:prstGeom prst="rect">
            <a:avLst/>
          </a:prstGeom>
        </p:spPr>
      </p:pic>
      <p:pic>
        <p:nvPicPr>
          <p:cNvPr id="8" name="Slika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96752"/>
            <a:ext cx="3384376" cy="2137117"/>
          </a:xfrm>
          <a:prstGeom prst="rect">
            <a:avLst/>
          </a:prstGeom>
        </p:spPr>
      </p:pic>
      <p:sp>
        <p:nvSpPr>
          <p:cNvPr id="10" name="Content Placeholder 1"/>
          <p:cNvSpPr txBox="1">
            <a:spLocks/>
          </p:cNvSpPr>
          <p:nvPr/>
        </p:nvSpPr>
        <p:spPr bwMode="auto">
          <a:xfrm>
            <a:off x="228600" y="4077072"/>
            <a:ext cx="8761413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Verdana" pitchFamily="34" charset="0"/>
              <a:buNone/>
            </a:pPr>
            <a:r>
              <a:rPr lang="hr-HR" altLang="sr-Latn-R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hr-HR" altLang="sr-Latn-RS" sz="2000" b="0" kern="0" dirty="0" smtClean="0"/>
              <a:t> – bez parametara:</a:t>
            </a:r>
          </a:p>
          <a:p>
            <a:pPr marL="0" indent="0">
              <a:buFont typeface="Verdana" pitchFamily="34" charset="0"/>
              <a:buNone/>
            </a:pPr>
            <a:r>
              <a:rPr lang="hr-HR" altLang="sr-Latn-RS" sz="2000" b="0" dirty="0"/>
              <a:t>	- </a:t>
            </a:r>
            <a:r>
              <a:rPr lang="hr-HR" altLang="sr-Latn-RS" sz="2000" b="0" dirty="0" smtClean="0"/>
              <a:t>zadana izlazna vrijednost je 0</a:t>
            </a:r>
          </a:p>
          <a:p>
            <a:pPr marL="0" indent="0">
              <a:buFont typeface="Verdana" pitchFamily="34" charset="0"/>
              <a:buNone/>
            </a:pPr>
            <a:r>
              <a:rPr lang="hr-HR" altLang="sr-Latn-RS" sz="2000" b="0" dirty="0"/>
              <a:t>	</a:t>
            </a:r>
            <a:r>
              <a:rPr lang="hr-HR" altLang="sr-Latn-RS" sz="2000" b="0" dirty="0" smtClean="0"/>
              <a:t>- uredan izlazak iz skripte, sve je OK</a:t>
            </a:r>
            <a:endParaRPr lang="hr-HR" altLang="sr-Latn-RS" sz="2000" b="0" dirty="0"/>
          </a:p>
        </p:txBody>
      </p:sp>
    </p:spTree>
    <p:extLst>
      <p:ext uri="{BB962C8B-B14F-4D97-AF65-F5344CB8AC3E}">
        <p14:creationId xmlns:p14="http://schemas.microsoft.com/office/powerpoint/2010/main" val="360385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dirty="0"/>
              <a:t>Izlazna vrijednost skripte - </a:t>
            </a:r>
            <a:r>
              <a:rPr lang="hr-HR" altLang="sr-Latn-RS" dirty="0" err="1"/>
              <a:t>exit</a:t>
            </a:r>
            <a:endParaRPr lang="hr-HR" altLang="sr-Latn-RS" dirty="0" smtClean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 bwMode="auto">
          <a:xfrm>
            <a:off x="228600" y="1268760"/>
            <a:ext cx="8761413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Verdana" pitchFamily="34" charset="0"/>
              <a:buNone/>
            </a:pPr>
            <a:r>
              <a:rPr lang="hr-HR" altLang="sr-Latn-RS" sz="2000" b="0" kern="0" dirty="0" smtClean="0"/>
              <a:t>U slučaju greške:</a:t>
            </a:r>
          </a:p>
          <a:p>
            <a:pPr marL="0" indent="0">
              <a:buFont typeface="Verdana" pitchFamily="34" charset="0"/>
              <a:buNone/>
            </a:pPr>
            <a:r>
              <a:rPr lang="hr-HR" altLang="sr-Latn-RS" sz="2000" b="0" dirty="0"/>
              <a:t>	- </a:t>
            </a:r>
            <a:r>
              <a:rPr lang="hr-HR" altLang="sr-Latn-RS" sz="2000" b="0" dirty="0" smtClean="0"/>
              <a:t>poželjno je dodati parametar koji označava kod greške</a:t>
            </a:r>
          </a:p>
          <a:p>
            <a:pPr marL="0" indent="0">
              <a:buFont typeface="Verdana" pitchFamily="34" charset="0"/>
              <a:buNone/>
            </a:pPr>
            <a:endParaRPr lang="hr-HR" altLang="sr-Latn-RS" sz="2000" b="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28600" y="2348880"/>
            <a:ext cx="8761413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Verdana" pitchFamily="34" charset="0"/>
              <a:buNone/>
            </a:pPr>
            <a:r>
              <a:rPr lang="hr-HR" altLang="sr-Latn-R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hr-HR" alt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alt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Font typeface="Verdana" pitchFamily="34" charset="0"/>
              <a:buNone/>
            </a:pPr>
            <a:r>
              <a:rPr lang="hr-HR" alt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r-HR" altLang="sr-Latn-RS" sz="2000" b="0" dirty="0" smtClean="0">
                <a:cs typeface="Courier New" panose="02070309020205020404" pitchFamily="49" charset="0"/>
              </a:rPr>
              <a:t>- kod 1 označava općenitu pogrešku</a:t>
            </a:r>
            <a:endParaRPr lang="hr-HR" altLang="sr-Latn-RS" sz="2000" b="0" dirty="0">
              <a:cs typeface="Courier New" panose="02070309020205020404" pitchFamily="49" charset="0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197423" y="3429000"/>
            <a:ext cx="8761413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Verdana" pitchFamily="34" charset="0"/>
              <a:buNone/>
            </a:pPr>
            <a:r>
              <a:rPr lang="hr-HR" altLang="sr-Latn-RS" sz="2000" b="0" kern="0" dirty="0" smtClean="0"/>
              <a:t>Primjer: </a:t>
            </a:r>
            <a:r>
              <a:rPr lang="hr-HR" altLang="sr-Latn-RS" sz="2000" b="0" dirty="0" smtClean="0"/>
              <a:t>napisati skriptu koja ispisuje veličinu datoteke čiji naziv     prima kao parametar</a:t>
            </a:r>
          </a:p>
          <a:p>
            <a:pPr marL="0" indent="0">
              <a:buFont typeface="Verdana" pitchFamily="34" charset="0"/>
              <a:buNone/>
            </a:pPr>
            <a:endParaRPr lang="hr-HR" altLang="sr-Latn-RS" sz="2000" b="0" dirty="0"/>
          </a:p>
        </p:txBody>
      </p:sp>
      <p:graphicFrame>
        <p:nvGraphicFramePr>
          <p:cNvPr id="3" name="Objekt 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901966"/>
              </p:ext>
            </p:extLst>
          </p:nvPr>
        </p:nvGraphicFramePr>
        <p:xfrm>
          <a:off x="35496" y="4100411"/>
          <a:ext cx="3672408" cy="2754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Presentation" r:id="rId3" imgW="4313041" imgH="3234054" progId="PowerPoint.Show.12">
                  <p:embed/>
                </p:oleObj>
              </mc:Choice>
              <mc:Fallback>
                <p:oleObj name="Presentation" r:id="rId3" imgW="4313041" imgH="3234054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496" y="4100411"/>
                        <a:ext cx="3672408" cy="27543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Slika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912" y="4397615"/>
            <a:ext cx="4836746" cy="198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893175" cy="692150"/>
          </a:xfrm>
        </p:spPr>
        <p:txBody>
          <a:bodyPr/>
          <a:lstStyle/>
          <a:p>
            <a:pPr eaLnBrk="1" hangingPunct="1"/>
            <a:r>
              <a:rPr lang="hr-HR" altLang="sr-Latn-RS" dirty="0" smtClean="0"/>
              <a:t>Dohvaćanje izlazne vrijednosti</a:t>
            </a:r>
          </a:p>
        </p:txBody>
      </p:sp>
      <p:sp>
        <p:nvSpPr>
          <p:cNvPr id="7171" name="Rectangle 9"/>
          <p:cNvSpPr>
            <a:spLocks noGrp="1" noChangeArrowheads="1"/>
          </p:cNvSpPr>
          <p:nvPr>
            <p:ph idx="1"/>
          </p:nvPr>
        </p:nvSpPr>
        <p:spPr>
          <a:xfrm>
            <a:off x="468313" y="908050"/>
            <a:ext cx="8543925" cy="545975"/>
          </a:xfrm>
        </p:spPr>
        <p:txBody>
          <a:bodyPr/>
          <a:lstStyle/>
          <a:p>
            <a:pPr marL="169863" indent="-171450" eaLnBrk="1" hangingPunct="1">
              <a:buFont typeface="Wingdings" panose="05000000000000000000" pitchFamily="2" charset="2"/>
              <a:buChar char="§"/>
              <a:defRPr/>
            </a:pPr>
            <a:r>
              <a:rPr lang="hr-HR" altLang="sr-Latn-RS" sz="2000" dirty="0" smtClean="0">
                <a:cs typeface="Courier New" panose="02070309020205020404" pitchFamily="49" charset="0"/>
              </a:rPr>
              <a:t>$?  </a:t>
            </a:r>
            <a:r>
              <a:rPr lang="hr-HR" altLang="sr-Latn-RS" b="0" dirty="0" smtClean="0">
                <a:latin typeface="+mj-lt"/>
                <a:cs typeface="Courier New" panose="02070309020205020404" pitchFamily="49" charset="0"/>
              </a:rPr>
              <a:t>-</a:t>
            </a:r>
            <a:r>
              <a:rPr lang="hr-HR" altLang="sr-Latn-R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hr-HR" altLang="sr-Latn-RS" sz="1800" b="0" dirty="0" smtClean="0">
                <a:latin typeface="+mj-lt"/>
                <a:cs typeface="Courier New" panose="02070309020205020404" pitchFamily="49" charset="0"/>
              </a:rPr>
              <a:t>izlazna vrijednost programa koji je zadnji završio s radom</a:t>
            </a:r>
          </a:p>
          <a:p>
            <a:pPr marL="422275" lvl="1" indent="0" eaLnBrk="1" hangingPunct="1">
              <a:buFont typeface="StarSymbol"/>
              <a:buNone/>
              <a:defRPr/>
            </a:pPr>
            <a:endParaRPr lang="hr-HR" altLang="sr-Latn-RS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22275" lvl="1" indent="0" eaLnBrk="1" hangingPunct="1">
              <a:buFont typeface="StarSymbol"/>
              <a:buNone/>
              <a:defRPr/>
            </a:pPr>
            <a:endParaRPr lang="hr-HR" altLang="sr-Latn-R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22275" lvl="1" indent="0" eaLnBrk="1" hangingPunct="1">
              <a:buFont typeface="StarSymbol"/>
              <a:buNone/>
              <a:defRPr/>
            </a:pPr>
            <a:endParaRPr lang="hr-HR" altLang="sr-Latn-RS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22275" lvl="1" indent="0" eaLnBrk="1" hangingPunct="1">
              <a:buFont typeface="StarSymbol"/>
              <a:buNone/>
              <a:defRPr/>
            </a:pPr>
            <a:endParaRPr lang="hr-HR" altLang="sr-Latn-R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22275" lvl="1" indent="0" eaLnBrk="1" hangingPunct="1">
              <a:buFont typeface="StarSymbol"/>
              <a:buNone/>
              <a:defRPr/>
            </a:pPr>
            <a:endParaRPr lang="hr-HR" altLang="sr-Latn-RS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22275" lvl="1" indent="0" eaLnBrk="1" hangingPunct="1">
              <a:buFont typeface="StarSymbol"/>
              <a:buNone/>
              <a:defRPr/>
            </a:pPr>
            <a:endParaRPr lang="hr-HR" altLang="sr-Latn-RS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22275" lvl="1" indent="0" eaLnBrk="1" hangingPunct="1">
              <a:buFont typeface="StarSymbol"/>
              <a:buNone/>
              <a:defRPr/>
            </a:pPr>
            <a:endParaRPr lang="hr-HR" altLang="sr-Latn-R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22275" lvl="1" indent="0" eaLnBrk="1" hangingPunct="1">
              <a:buFont typeface="StarSymbol"/>
              <a:buNone/>
              <a:defRPr/>
            </a:pPr>
            <a:endParaRPr lang="hr-HR" altLang="sr-Latn-R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22275" lvl="1" indent="0" eaLnBrk="1" hangingPunct="1">
              <a:buFont typeface="StarSymbol"/>
              <a:buNone/>
              <a:defRPr/>
            </a:pPr>
            <a:endParaRPr lang="hr-HR" altLang="sr-Latn-RS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975720" y="6426692"/>
            <a:ext cx="62327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lvl="1"/>
            <a:r>
              <a:rPr lang="hr-HR" altLang="sr-Latn-R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127 </a:t>
            </a:r>
            <a:r>
              <a:rPr lang="hr-HR" altLang="sr-Latn-R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je rezervirani </a:t>
            </a:r>
            <a:r>
              <a:rPr lang="hr-HR" altLang="sr-Latn-R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exit_code</a:t>
            </a:r>
            <a:r>
              <a:rPr lang="hr-HR" altLang="sr-Latn-R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hr-HR" altLang="sr-Latn-R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hr-HR" altLang="sr-Latn-R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altLang="sr-Latn-R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hr-HR" altLang="sr-Latn-R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altLang="sr-Latn-R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hr-HR" altLang="sr-Latn-R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hr-HR" altLang="sr-Latn-R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548536"/>
            <a:ext cx="6811326" cy="6858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603" y="4360798"/>
            <a:ext cx="6811326" cy="895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5445224"/>
            <a:ext cx="6811326" cy="857370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3768" y="1490019"/>
            <a:ext cx="35528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3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893175" cy="692150"/>
          </a:xfrm>
        </p:spPr>
        <p:txBody>
          <a:bodyPr/>
          <a:lstStyle/>
          <a:p>
            <a:pPr eaLnBrk="1" hangingPunct="1"/>
            <a:r>
              <a:rPr lang="hr-HR" altLang="sr-Latn-RS" dirty="0"/>
              <a:t>Dohvaćanje izlazne vrijednosti</a:t>
            </a:r>
            <a:endParaRPr lang="hr-HR" altLang="sr-Latn-RS" dirty="0" smtClean="0"/>
          </a:p>
        </p:txBody>
      </p:sp>
      <p:sp>
        <p:nvSpPr>
          <p:cNvPr id="7171" name="Rectangle 9"/>
          <p:cNvSpPr>
            <a:spLocks noGrp="1" noChangeArrowheads="1"/>
          </p:cNvSpPr>
          <p:nvPr>
            <p:ph idx="1"/>
          </p:nvPr>
        </p:nvSpPr>
        <p:spPr>
          <a:xfrm>
            <a:off x="468313" y="908050"/>
            <a:ext cx="8543925" cy="792758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hr-HR" altLang="sr-Latn-RS" sz="1800" b="0" dirty="0" smtClean="0">
                <a:latin typeface="+mj-lt"/>
                <a:cs typeface="Courier New" panose="02070309020205020404" pitchFamily="49" charset="0"/>
              </a:rPr>
              <a:t>Napisati skriptu koja stvara novi direktorij i na hrvatskom jeziku ispisuje poruku o tome je li direktorij uspješno napravljen ili nije.</a:t>
            </a:r>
            <a:endParaRPr lang="hr-HR" altLang="sr-Latn-RS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22275" lvl="1" indent="0" eaLnBrk="1" hangingPunct="1">
              <a:buFont typeface="StarSymbol"/>
              <a:buNone/>
              <a:defRPr/>
            </a:pPr>
            <a:endParaRPr lang="hr-HR" altLang="sr-Latn-R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22275" lvl="1" indent="0" eaLnBrk="1" hangingPunct="1">
              <a:buFont typeface="StarSymbol"/>
              <a:buNone/>
              <a:defRPr/>
            </a:pPr>
            <a:endParaRPr lang="hr-HR" altLang="sr-Latn-R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22275" lvl="1" indent="0" eaLnBrk="1" hangingPunct="1">
              <a:buFont typeface="StarSymbol"/>
              <a:buNone/>
              <a:defRPr/>
            </a:pPr>
            <a:endParaRPr lang="hr-HR" altLang="sr-Latn-R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22275" lvl="1" indent="0" eaLnBrk="1" hangingPunct="1">
              <a:buFont typeface="StarSymbol"/>
              <a:buNone/>
              <a:defRPr/>
            </a:pPr>
            <a:endParaRPr lang="hr-HR" altLang="sr-Latn-RS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Object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448696"/>
              </p:ext>
            </p:extLst>
          </p:nvPr>
        </p:nvGraphicFramePr>
        <p:xfrm>
          <a:off x="1403648" y="2204864"/>
          <a:ext cx="6350000" cy="357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Presentation" r:id="rId4" imgW="6350040" imgH="3571920" progId="PowerPoint.Show.12">
                  <p:embed/>
                </p:oleObj>
              </mc:Choice>
              <mc:Fallback>
                <p:oleObj name="Presentation" r:id="rId4" imgW="6350040" imgH="357192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03648" y="2204864"/>
                        <a:ext cx="6350000" cy="357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185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title"/>
          </p:nvPr>
        </p:nvSpPr>
        <p:spPr>
          <a:xfrm>
            <a:off x="264676" y="179708"/>
            <a:ext cx="8893175" cy="692150"/>
          </a:xfrm>
        </p:spPr>
        <p:txBody>
          <a:bodyPr/>
          <a:lstStyle/>
          <a:p>
            <a:pPr eaLnBrk="1" hangingPunct="1"/>
            <a:r>
              <a:rPr lang="hr-HR" altLang="sr-Latn-RS" dirty="0" smtClean="0"/>
              <a:t>Liste naredbi</a:t>
            </a:r>
            <a:endParaRPr lang="hr-HR" altLang="sr-Latn-R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579" name="Rectangle 9"/>
          <p:cNvSpPr>
            <a:spLocks noGrp="1" noChangeArrowheads="1"/>
          </p:cNvSpPr>
          <p:nvPr>
            <p:ph idx="1"/>
          </p:nvPr>
        </p:nvSpPr>
        <p:spPr>
          <a:xfrm>
            <a:off x="264676" y="973181"/>
            <a:ext cx="8568183" cy="1080790"/>
          </a:xfrm>
        </p:spPr>
        <p:txBody>
          <a:bodyPr/>
          <a:lstStyle/>
          <a:p>
            <a:pPr marL="269875" lvl="1" indent="-90488" eaLnBrk="1" hangingPunct="1">
              <a:buFont typeface="StarSymbol"/>
              <a:buNone/>
            </a:pPr>
            <a:r>
              <a:rPr lang="hr-HR" altLang="sr-Latn-R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prvo_napravi_nesto ; nakon_toga_napravi_nesto_drugo</a:t>
            </a:r>
          </a:p>
          <a:p>
            <a:pPr marL="269875" lvl="1" indent="-90488" eaLnBrk="1" hangingPunct="1">
              <a:buFont typeface="StarSymbol"/>
              <a:buNone/>
            </a:pPr>
            <a:r>
              <a:rPr lang="hr-HR" altLang="sr-Latn-R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prvo_napravi_nesto &amp;&amp; napravi_drugo_SAMO_ako_je_prvo_OK</a:t>
            </a:r>
          </a:p>
          <a:p>
            <a:pPr marL="269875" lvl="1" indent="-90488" eaLnBrk="1" hangingPunct="1">
              <a:buFont typeface="StarSymbol"/>
              <a:buNone/>
            </a:pPr>
            <a:r>
              <a:rPr lang="hr-HR" altLang="sr-Latn-R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prvo_napravi_nesto || </a:t>
            </a:r>
            <a:r>
              <a:rPr lang="hr-HR" altLang="sr-Latn-RS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nastavi_ako_prvo_nije_izvrseno</a:t>
            </a:r>
            <a:endParaRPr lang="hr-HR" altLang="sr-Latn-RS" sz="1800" b="1" dirty="0" smtClean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87" y="2872628"/>
            <a:ext cx="7639050" cy="2571750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87" y="2862782"/>
            <a:ext cx="7639050" cy="2571750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787" y="2862782"/>
            <a:ext cx="7639050" cy="2571750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584" y="2862782"/>
            <a:ext cx="7639050" cy="2571750"/>
          </a:xfrm>
          <a:prstGeom prst="rect">
            <a:avLst/>
          </a:prstGeom>
        </p:spPr>
      </p:pic>
      <p:pic>
        <p:nvPicPr>
          <p:cNvPr id="8" name="Slika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84" y="2852936"/>
            <a:ext cx="76390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1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12776"/>
            <a:ext cx="8424937" cy="1584176"/>
          </a:xfrm>
        </p:spPr>
        <p:txBody>
          <a:bodyPr/>
          <a:lstStyle/>
          <a:p>
            <a:pPr marL="0" indent="0">
              <a:buNone/>
            </a:pPr>
            <a:r>
              <a:rPr lang="hr-HR" altLang="sr-Latn-RS" sz="1800" dirty="0" smtClean="0"/>
              <a:t>test – nad </a:t>
            </a:r>
            <a:r>
              <a:rPr lang="hr-HR" altLang="sr-Latn-RS" sz="1800" dirty="0" err="1" smtClean="0"/>
              <a:t>stringovima</a:t>
            </a:r>
            <a:r>
              <a:rPr lang="hr-HR" altLang="sr-Latn-RS" sz="1800" dirty="0" smtClean="0"/>
              <a:t>:</a:t>
            </a:r>
          </a:p>
          <a:p>
            <a:pPr marL="0" indent="0">
              <a:buNone/>
            </a:pPr>
            <a:r>
              <a:rPr lang="hr-HR" altLang="sr-Latn-R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"string" </a:t>
            </a:r>
            <a:r>
              <a:rPr lang="hr-HR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"string"	</a:t>
            </a:r>
            <a:r>
              <a:rPr lang="hr-HR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r-HR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hr-HR" alt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r-HR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"string" </a:t>
            </a:r>
            <a:r>
              <a:rPr lang="hr-HR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"string"	</a:t>
            </a:r>
            <a:r>
              <a:rPr lang="hr-HR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r-HR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altLang="sr-Latn-R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hr-HR" alt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r-HR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"</a:t>
            </a:r>
            <a:r>
              <a:rPr lang="en-US" altLang="sr-Latn-R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abak</a:t>
            </a:r>
            <a:r>
              <a:rPr lang="en-US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hr-HR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\&lt; "</a:t>
            </a:r>
            <a:r>
              <a:rPr lang="en-US" altLang="sr-Latn-R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batak</a:t>
            </a:r>
            <a:r>
              <a:rPr lang="en-US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hr-HR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r-HR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true, abecedno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/>
              <a:t>n</a:t>
            </a:r>
            <a:r>
              <a:rPr lang="hr-HR" altLang="sr-Latn-RS" kern="0" dirty="0" smtClean="0"/>
              <a:t>aredba test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53320" y="3276794"/>
            <a:ext cx="8068941" cy="91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  <a:tabLst>
                <a:tab pos="446088" algn="l"/>
                <a:tab pos="2514600" algn="l"/>
              </a:tabLst>
            </a:pPr>
            <a:r>
              <a:rPr lang="hr-HR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hr-HR" altLang="sr-Latn-R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–z ""	# </a:t>
            </a:r>
            <a:r>
              <a:rPr lang="hr-HR" altLang="sr-Latn-RS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hr-HR" altLang="sr-Latn-R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altLang="sr-Latn-R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the length of STRING is zero</a:t>
            </a:r>
            <a:r>
              <a:rPr lang="hr-HR" altLang="sr-Latn-R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Font typeface="Verdana" pitchFamily="34" charset="0"/>
              <a:buNone/>
              <a:tabLst>
                <a:tab pos="446088" algn="l"/>
                <a:tab pos="2514600" algn="l"/>
              </a:tabLst>
            </a:pPr>
            <a:r>
              <a:rPr lang="hr-HR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–z "nije"	# </a:t>
            </a:r>
            <a:r>
              <a:rPr lang="hr-HR" altLang="sr-Latn-RS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hr-HR" altLang="sr-Latn-RS" sz="18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9333" y="5430691"/>
            <a:ext cx="8352928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hr-HR" altLang="sr-Latn-RS" sz="1800" b="0" dirty="0" smtClean="0">
                <a:latin typeface="+mj-lt"/>
                <a:cs typeface="Courier New" panose="02070309020205020404" pitchFamily="49" charset="0"/>
              </a:rPr>
              <a:t>Razmaci </a:t>
            </a:r>
            <a:r>
              <a:rPr lang="hr-HR" altLang="sr-Latn-RS" sz="1800" b="0" dirty="0">
                <a:latin typeface="+mj-lt"/>
                <a:cs typeface="Courier New" panose="02070309020205020404" pitchFamily="49" charset="0"/>
              </a:rPr>
              <a:t>oko znaka </a:t>
            </a:r>
            <a:r>
              <a:rPr lang="hr-HR" altLang="sr-Latn-RS" sz="1800" b="0" dirty="0" smtClean="0">
                <a:latin typeface="+mj-lt"/>
                <a:cs typeface="Courier New" panose="02070309020205020404" pitchFamily="49" charset="0"/>
              </a:rPr>
              <a:t>jednakosti </a:t>
            </a:r>
            <a:r>
              <a:rPr lang="hr-HR" altLang="sr-Latn-RS" sz="1800" b="0" dirty="0">
                <a:latin typeface="+mj-lt"/>
                <a:cs typeface="Courier New" panose="02070309020205020404" pitchFamily="49" charset="0"/>
              </a:rPr>
              <a:t>su </a:t>
            </a:r>
            <a:r>
              <a:rPr lang="hr-HR" altLang="sr-Latn-RS" sz="1800" b="0" dirty="0" smtClean="0">
                <a:latin typeface="+mj-lt"/>
                <a:cs typeface="Courier New" panose="02070309020205020404" pitchFamily="49" charset="0"/>
              </a:rPr>
              <a:t>obavezni:</a:t>
            </a:r>
          </a:p>
          <a:p>
            <a:pPr marL="0" indent="0">
              <a:buNone/>
            </a:pPr>
            <a:r>
              <a:rPr lang="hr-HR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hr-HR" altLang="sr-Latn-R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r-HR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=string2 	#</a:t>
            </a:r>
            <a:r>
              <a:rPr lang="hr-HR" altLang="sr-Latn-R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hr-HR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,"</a:t>
            </a:r>
            <a:r>
              <a:rPr lang="hr-HR" altLang="sr-Latn-R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r-HR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=string2” nije prazan</a:t>
            </a:r>
            <a:endParaRPr lang="hr-HR" alt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55577" y="4315518"/>
            <a:ext cx="8310636" cy="913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  <a:tabLst>
                <a:tab pos="446088" algn="l"/>
                <a:tab pos="2514600" algn="l"/>
              </a:tabLst>
            </a:pPr>
            <a:r>
              <a:rPr lang="hr-HR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–n "</a:t>
            </a:r>
            <a:r>
              <a:rPr lang="hr-HR" altLang="sr-Latn-RS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r-HR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hr-HR" altLang="sr-Latn-R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r-HR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hr-HR" altLang="sr-Latn-RS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hr-HR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r-HR" altLang="sr-Latn-R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sr-Latn-R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the length of STRING is </a:t>
            </a:r>
            <a:r>
              <a:rPr lang="hr-HR" altLang="sr-Latn-RS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</a:t>
            </a:r>
            <a:r>
              <a:rPr lang="en-US" altLang="sr-Latn-R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hr-HR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hr-HR" altLang="sr-Latn-RS" sz="18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en-US" altLang="sr-Latn-R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"string</a:t>
            </a:r>
            <a:r>
              <a:rPr lang="hr-HR" altLang="sr-Latn-R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sr-Latn-R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r-HR" altLang="sr-Latn-R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r-HR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r-HR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altLang="sr-Latn-R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hr-HR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isto kao –n "</a:t>
            </a:r>
            <a:r>
              <a:rPr lang="hr-HR" altLang="sr-Latn-R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r-HR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hr-HR" alt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Verdana" pitchFamily="34" charset="0"/>
              <a:buNone/>
              <a:tabLst>
                <a:tab pos="446088" algn="l"/>
              </a:tabLst>
            </a:pPr>
            <a:endParaRPr lang="hr-HR" altLang="sr-Latn-RS" sz="18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18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1"/>
          <p:cNvSpPr>
            <a:spLocks noGrp="1"/>
          </p:cNvSpPr>
          <p:nvPr>
            <p:ph idx="1"/>
          </p:nvPr>
        </p:nvSpPr>
        <p:spPr>
          <a:xfrm>
            <a:off x="952143" y="1550727"/>
            <a:ext cx="7416800" cy="2443163"/>
          </a:xfrm>
        </p:spPr>
        <p:txBody>
          <a:bodyPr/>
          <a:lstStyle/>
          <a:p>
            <a:pPr marL="0" indent="0">
              <a:buFont typeface="Verdana" pitchFamily="34" charset="0"/>
              <a:buNone/>
              <a:tabLst>
                <a:tab pos="4483100" algn="l"/>
              </a:tabLst>
            </a:pPr>
            <a:r>
              <a:rPr lang="en-US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sr-Latn-R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hr-HR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jednako	test</a:t>
            </a:r>
            <a:r>
              <a:rPr lang="en-US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$a -</a:t>
            </a:r>
            <a:r>
              <a:rPr lang="en-US" altLang="sr-Latn-R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$b</a:t>
            </a:r>
          </a:p>
          <a:p>
            <a:pPr marL="0" indent="0">
              <a:buFont typeface="Verdana" pitchFamily="34" charset="0"/>
              <a:buNone/>
              <a:tabLst>
                <a:tab pos="4483100" algn="l"/>
              </a:tabLst>
            </a:pPr>
            <a:r>
              <a:rPr lang="en-US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-ne</a:t>
            </a:r>
            <a:r>
              <a:rPr lang="hr-HR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različito	test</a:t>
            </a:r>
            <a:r>
              <a:rPr lang="en-US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$a -ne $b</a:t>
            </a:r>
          </a:p>
          <a:p>
            <a:pPr marL="0" indent="0">
              <a:buFont typeface="Verdana" pitchFamily="34" charset="0"/>
              <a:buNone/>
              <a:tabLst>
                <a:tab pos="4483100" algn="l"/>
              </a:tabLst>
            </a:pPr>
            <a:r>
              <a:rPr lang="en-US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sr-Latn-R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 veće	test</a:t>
            </a:r>
            <a:r>
              <a:rPr lang="en-US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$a -</a:t>
            </a:r>
            <a:r>
              <a:rPr lang="en-US" altLang="sr-Latn-R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$b</a:t>
            </a:r>
          </a:p>
          <a:p>
            <a:pPr marL="0" indent="0">
              <a:buFont typeface="Verdana" pitchFamily="34" charset="0"/>
              <a:buNone/>
              <a:tabLst>
                <a:tab pos="4483100" algn="l"/>
              </a:tabLst>
            </a:pPr>
            <a:r>
              <a:rPr lang="en-US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sr-Latn-R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hr-HR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veće ili jednako</a:t>
            </a:r>
            <a:r>
              <a:rPr lang="en-US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test</a:t>
            </a:r>
            <a:r>
              <a:rPr lang="en-US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$a -</a:t>
            </a:r>
            <a:r>
              <a:rPr lang="en-US" altLang="sr-Latn-R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marL="0" indent="0">
              <a:buFont typeface="Verdana" pitchFamily="34" charset="0"/>
              <a:buNone/>
              <a:tabLst>
                <a:tab pos="4483100" algn="l"/>
              </a:tabLst>
            </a:pPr>
            <a:r>
              <a:rPr lang="en-US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sr-Latn-R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 manje	test</a:t>
            </a:r>
            <a:r>
              <a:rPr lang="en-US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-</a:t>
            </a:r>
            <a:r>
              <a:rPr lang="en-US" altLang="sr-Latn-R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$b</a:t>
            </a:r>
          </a:p>
          <a:p>
            <a:pPr marL="0" indent="0">
              <a:buFont typeface="Verdana" pitchFamily="34" charset="0"/>
              <a:buNone/>
              <a:tabLst>
                <a:tab pos="4483100" algn="l"/>
              </a:tabLst>
            </a:pPr>
            <a:r>
              <a:rPr lang="en-US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-le</a:t>
            </a:r>
            <a:r>
              <a:rPr lang="hr-HR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manje ili jednako 	test</a:t>
            </a:r>
            <a:r>
              <a:rPr lang="en-US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$a -le $b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4167163"/>
            <a:ext cx="8640763" cy="252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4831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44831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44831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44831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44831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831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831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831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831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Verdana" panose="020B0604030504040204" pitchFamily="34" charset="0"/>
              <a:buNone/>
            </a:pPr>
            <a:r>
              <a:rPr lang="hr-HR" altLang="sr-Latn-RS" sz="2000" b="1" dirty="0" smtClean="0">
                <a:cs typeface="Courier New" panose="02070309020205020404" pitchFamily="49" charset="0"/>
              </a:rPr>
              <a:t>C-stil izraza, bez naredbe test (!)</a:t>
            </a:r>
          </a:p>
          <a:p>
            <a:pPr>
              <a:buFont typeface="Verdana" panose="020B0604030504040204" pitchFamily="34" charset="0"/>
              <a:buNone/>
            </a:pPr>
            <a:endParaRPr lang="hr-HR" altLang="sr-Latn-RS" sz="2000" b="1" dirty="0">
              <a:cs typeface="Courier New" panose="02070309020205020404" pitchFamily="49" charset="0"/>
            </a:endParaRPr>
          </a:p>
          <a:p>
            <a:pPr lvl="1">
              <a:buFont typeface="Verdana" panose="020B0604030504040204" pitchFamily="34" charset="0"/>
              <a:buNone/>
            </a:pPr>
            <a:r>
              <a:rPr lang="hr-HR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  - jednako	(</a:t>
            </a:r>
            <a:r>
              <a:rPr lang="en-US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r-HR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r-HR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r-HR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>
              <a:buFont typeface="Verdana" panose="020B0604030504040204" pitchFamily="34" charset="0"/>
              <a:buNone/>
            </a:pPr>
            <a:r>
              <a:rPr lang="en-US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r-HR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- manje</a:t>
            </a:r>
            <a:r>
              <a:rPr lang="en-US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r-HR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r-HR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r-HR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r-HR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>
              <a:buFont typeface="Verdana" panose="020B0604030504040204" pitchFamily="34" charset="0"/>
              <a:buNone/>
            </a:pPr>
            <a:r>
              <a:rPr lang="en-US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hr-HR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- manje jednako 	(</a:t>
            </a:r>
            <a:r>
              <a:rPr lang="en-US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r-HR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&lt;=</a:t>
            </a:r>
            <a:r>
              <a:rPr lang="hr-HR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r-HR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>
              <a:buFont typeface="Verdana" panose="020B0604030504040204" pitchFamily="34" charset="0"/>
              <a:buNone/>
            </a:pPr>
            <a:r>
              <a:rPr lang="en-US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r-HR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- veće	</a:t>
            </a:r>
            <a:r>
              <a:rPr lang="en-US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hr-HR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&gt; </a:t>
            </a:r>
            <a:r>
              <a:rPr lang="hr-HR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r-HR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>
              <a:buFont typeface="Verdana" panose="020B0604030504040204" pitchFamily="34" charset="0"/>
              <a:buNone/>
            </a:pPr>
            <a:r>
              <a:rPr lang="en-US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hr-HR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veće jednako	(</a:t>
            </a:r>
            <a:r>
              <a:rPr lang="en-US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r-HR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&gt;=</a:t>
            </a:r>
            <a:r>
              <a:rPr lang="hr-HR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r-HR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hr-HR" altLang="sr-Latn-R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48907" y="1154348"/>
            <a:ext cx="8726507" cy="396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Verdana" pitchFamily="34" charset="0"/>
              <a:buNone/>
            </a:pPr>
            <a:r>
              <a:rPr lang="hr-HR" altLang="sr-Latn-RS" sz="2000" dirty="0">
                <a:solidFill>
                  <a:schemeClr val="tx1"/>
                </a:solidFill>
                <a:latin typeface="Verdana" panose="020B0604030504040204" pitchFamily="34" charset="0"/>
                <a:cs typeface="Courier New" panose="02070309020205020404" pitchFamily="49" charset="0"/>
              </a:rPr>
              <a:t>test </a:t>
            </a:r>
            <a:r>
              <a:rPr lang="hr-HR" altLang="sr-Latn-RS" sz="2000" dirty="0" smtClean="0">
                <a:solidFill>
                  <a:schemeClr val="tx1"/>
                </a:solidFill>
                <a:latin typeface="Verdana" panose="020B0604030504040204" pitchFamily="34" charset="0"/>
                <a:cs typeface="Courier New" panose="02070309020205020404" pitchFamily="49" charset="0"/>
              </a:rPr>
              <a:t>– nad cijelim brojevima</a:t>
            </a:r>
            <a:endParaRPr lang="hr-HR" altLang="sr-Latn-RS" sz="2000" dirty="0">
              <a:solidFill>
                <a:schemeClr val="tx1"/>
              </a:solidFill>
              <a:latin typeface="Verdan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Font typeface="Verdana" pitchFamily="34" charset="0"/>
              <a:buNone/>
            </a:pPr>
            <a:endParaRPr lang="hr-HR" altLang="sr-Latn-RS" sz="18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Verdana" pitchFamily="34" charset="0"/>
              <a:buNone/>
            </a:pPr>
            <a:endParaRPr lang="hr-HR" altLang="sr-Latn-RS" sz="18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Verdana" pitchFamily="34" charset="0"/>
              <a:buNone/>
            </a:pPr>
            <a:endParaRPr lang="hr-HR" altLang="sr-Latn-RS" sz="18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Verdana" pitchFamily="34" charset="0"/>
              <a:buNone/>
            </a:pPr>
            <a:endParaRPr lang="hr-HR" altLang="sr-Latn-RS" sz="18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/>
              <a:t>n</a:t>
            </a:r>
            <a:r>
              <a:rPr lang="hr-HR" altLang="sr-Latn-RS" kern="0" dirty="0" smtClean="0"/>
              <a:t>aredba test</a:t>
            </a:r>
          </a:p>
        </p:txBody>
      </p:sp>
    </p:spTree>
    <p:extLst>
      <p:ext uri="{BB962C8B-B14F-4D97-AF65-F5344CB8AC3E}">
        <p14:creationId xmlns:p14="http://schemas.microsoft.com/office/powerpoint/2010/main" val="41408376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893175" cy="692150"/>
          </a:xfrm>
        </p:spPr>
        <p:txBody>
          <a:bodyPr/>
          <a:lstStyle/>
          <a:p>
            <a:pPr eaLnBrk="1" hangingPunct="1"/>
            <a:r>
              <a:rPr lang="hr-HR" altLang="sr-Latn-RS" sz="2800" smtClean="0"/>
              <a:t>read</a:t>
            </a:r>
          </a:p>
        </p:txBody>
      </p:sp>
      <p:sp>
        <p:nvSpPr>
          <p:cNvPr id="21510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761413" cy="529775"/>
          </a:xfrm>
        </p:spPr>
        <p:txBody>
          <a:bodyPr/>
          <a:lstStyle/>
          <a:p>
            <a:pPr marL="0" indent="0">
              <a:buFont typeface="Verdana" pitchFamily="34" charset="0"/>
              <a:buNone/>
            </a:pPr>
            <a:r>
              <a:rPr lang="hr-HR" altLang="sr-Latn-RS" sz="2000" b="0" dirty="0" smtClean="0"/>
              <a:t>naredba </a:t>
            </a:r>
            <a:r>
              <a:rPr lang="hr-HR" altLang="sr-Latn-R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hr-HR" altLang="sr-Latn-RS" sz="2000" b="0" dirty="0" smtClean="0"/>
              <a:t> - čitanje korisničkog unosa</a:t>
            </a:r>
            <a:endParaRPr lang="hr-HR" altLang="sr-Latn-RS" b="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569682"/>
            <a:ext cx="4982270" cy="2095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779261"/>
            <a:ext cx="4982270" cy="2095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1988840"/>
            <a:ext cx="4982270" cy="447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704" y="2436577"/>
            <a:ext cx="4982270" cy="428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7704" y="2865262"/>
            <a:ext cx="4982270" cy="4477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7704" y="3312999"/>
            <a:ext cx="4982270" cy="1714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7704" y="3484473"/>
            <a:ext cx="4982270" cy="666843"/>
          </a:xfrm>
          <a:prstGeom prst="rect">
            <a:avLst/>
          </a:prstGeom>
        </p:spPr>
      </p:pic>
      <p:sp>
        <p:nvSpPr>
          <p:cNvPr id="14" name="Content Placeholder 1"/>
          <p:cNvSpPr txBox="1">
            <a:spLocks/>
          </p:cNvSpPr>
          <p:nvPr/>
        </p:nvSpPr>
        <p:spPr bwMode="auto">
          <a:xfrm>
            <a:off x="196754" y="4797152"/>
            <a:ext cx="8761413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Verdana" pitchFamily="34" charset="0"/>
              <a:buNone/>
              <a:tabLst>
                <a:tab pos="2060575" algn="l"/>
              </a:tabLst>
            </a:pPr>
            <a:r>
              <a:rPr lang="hr-HR" altLang="sr-Latn-R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hr-HR" altLang="sr-Latn-R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hr-HR" altLang="sr-Latn-R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altLang="sr-Latn-R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ime	</a:t>
            </a:r>
            <a:r>
              <a:rPr lang="hr-HR" altLang="sr-Latn-RS" sz="2000" b="0" kern="0" dirty="0" smtClean="0"/>
              <a:t>- učitavanje unosa u varijablu var</a:t>
            </a:r>
          </a:p>
          <a:p>
            <a:pPr marL="0" indent="0">
              <a:buNone/>
              <a:tabLst>
                <a:tab pos="2060575" algn="l"/>
              </a:tabLst>
            </a:pPr>
            <a:r>
              <a:rPr lang="hr-HR" altLang="sr-Latn-R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hr-HR" altLang="sr-Latn-R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hr-HR" altLang="sr-Latn-R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r-HR" altLang="sr-Latn-RS" sz="2000" b="0" kern="0" dirty="0" smtClean="0"/>
              <a:t>- </a:t>
            </a:r>
            <a:r>
              <a:rPr lang="hr-HR" altLang="sr-Latn-RS" sz="2000" b="0" kern="0" dirty="0"/>
              <a:t>učitavanje </a:t>
            </a:r>
            <a:r>
              <a:rPr lang="hr-HR" altLang="sr-Latn-RS" sz="2000" b="0" kern="0" dirty="0" smtClean="0"/>
              <a:t>unosa u </a:t>
            </a:r>
            <a:r>
              <a:rPr lang="hr-HR" altLang="sr-Latn-RS" sz="2000" b="0" kern="0" dirty="0"/>
              <a:t>varijablu </a:t>
            </a:r>
            <a:r>
              <a:rPr lang="hr-HR" altLang="sr-Latn-RS" sz="2000" b="0" kern="0" dirty="0" smtClean="0"/>
              <a:t>REPLY</a:t>
            </a:r>
          </a:p>
          <a:p>
            <a:pPr marL="0" indent="0">
              <a:buNone/>
              <a:tabLst>
                <a:tab pos="2060575" algn="l"/>
              </a:tabLst>
            </a:pPr>
            <a:r>
              <a:rPr lang="hr-HR" altLang="sr-Latn-R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hr-HR" altLang="sr-Latn-R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hr-HR" altLang="sr-Latn-R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y</a:t>
            </a:r>
            <a:r>
              <a:rPr lang="hr-HR" altLang="sr-Latn-R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r-HR" altLang="sr-Latn-RS" sz="2000" b="0" kern="0" dirty="0"/>
              <a:t>- učitavanje </a:t>
            </a:r>
            <a:r>
              <a:rPr lang="hr-HR" altLang="sr-Latn-RS" sz="2000" b="0" kern="0" dirty="0" smtClean="0"/>
              <a:t>unosa (jedne linije) u x i y</a:t>
            </a:r>
            <a:endParaRPr lang="hr-HR" altLang="sr-Latn-RS" sz="2000" b="0" kern="0" dirty="0"/>
          </a:p>
        </p:txBody>
      </p:sp>
    </p:spTree>
    <p:extLst>
      <p:ext uri="{BB962C8B-B14F-4D97-AF65-F5344CB8AC3E}">
        <p14:creationId xmlns:p14="http://schemas.microsoft.com/office/powerpoint/2010/main" val="30881553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999" y="1412776"/>
            <a:ext cx="8726507" cy="1152128"/>
          </a:xfrm>
        </p:spPr>
        <p:txBody>
          <a:bodyPr/>
          <a:lstStyle/>
          <a:p>
            <a:pPr marL="0" indent="0">
              <a:buNone/>
            </a:pPr>
            <a:r>
              <a:rPr lang="hr-HR" altLang="sr-Latn-RS" sz="1800" dirty="0" smtClean="0"/>
              <a:t>test – nad datotekama:</a:t>
            </a:r>
          </a:p>
          <a:p>
            <a:pPr marL="0" indent="0">
              <a:buNone/>
            </a:pPr>
            <a:r>
              <a:rPr lang="hr-HR" altLang="sr-Latn-R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-e /</a:t>
            </a:r>
            <a:r>
              <a:rPr lang="en-US" altLang="sr-Latn-R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sr-Latn-R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r-HR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r-HR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hr-HR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ako postoji</a:t>
            </a:r>
          </a:p>
          <a:p>
            <a:pPr marL="0" indent="0">
              <a:buNone/>
            </a:pPr>
            <a:r>
              <a:rPr lang="hr-HR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-</a:t>
            </a:r>
            <a:r>
              <a:rPr lang="hr-HR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altLang="sr-Latn-R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sr-Latn-R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r-HR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r-HR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hr-HR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ako nije prazna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/>
              <a:t>n</a:t>
            </a:r>
            <a:r>
              <a:rPr lang="hr-HR" altLang="sr-Latn-RS" kern="0" dirty="0" smtClean="0"/>
              <a:t>aredba test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3242472"/>
            <a:ext cx="8280919" cy="266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8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412776"/>
            <a:ext cx="8423938" cy="5040560"/>
          </a:xfrm>
        </p:spPr>
        <p:txBody>
          <a:bodyPr/>
          <a:lstStyle/>
          <a:p>
            <a:pPr marL="0" indent="0">
              <a:buNone/>
            </a:pPr>
            <a:r>
              <a:rPr lang="en-US" altLang="sr-Latn-R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 EXPRESSION )           </a:t>
            </a:r>
            <a:r>
              <a:rPr lang="hr-HR" altLang="sr-Latn-R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r-Latn-R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EXPRESSION </a:t>
            </a:r>
            <a:r>
              <a:rPr lang="en-US" altLang="sr-Latn-R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is true</a:t>
            </a:r>
          </a:p>
          <a:p>
            <a:pPr marL="0" indent="0">
              <a:buNone/>
            </a:pPr>
            <a:r>
              <a:rPr lang="en-US" altLang="sr-Latn-R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en-US" altLang="sr-Latn-R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EXPRESSION             </a:t>
            </a:r>
            <a:r>
              <a:rPr lang="hr-HR" altLang="sr-Latn-R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r-Latn-R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EXPRESSION </a:t>
            </a:r>
            <a:r>
              <a:rPr lang="en-US" altLang="sr-Latn-R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is false</a:t>
            </a:r>
          </a:p>
          <a:p>
            <a:pPr marL="0" indent="0">
              <a:buNone/>
            </a:pPr>
            <a:r>
              <a:rPr lang="en-US" altLang="sr-Latn-R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EXPR1 -a EXPR2        	</a:t>
            </a:r>
            <a:r>
              <a:rPr lang="hr-HR" altLang="sr-Latn-R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sr-Latn-R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both </a:t>
            </a:r>
            <a:r>
              <a:rPr lang="en-US" altLang="sr-Latn-R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EXPR1 and EXPR2 are true</a:t>
            </a:r>
          </a:p>
          <a:p>
            <a:pPr marL="0" indent="0">
              <a:buNone/>
            </a:pPr>
            <a:r>
              <a:rPr lang="en-US" altLang="sr-Latn-R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EXPR1 -o EXPR2  </a:t>
            </a:r>
            <a:r>
              <a:rPr lang="hr-HR" altLang="sr-Latn-R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n-US" altLang="sr-Latn-R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either </a:t>
            </a:r>
            <a:r>
              <a:rPr lang="en-US" altLang="sr-Latn-R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EXPRESSION1 or EXPRESSION2 is true</a:t>
            </a:r>
          </a:p>
          <a:p>
            <a:pPr marL="0" indent="0">
              <a:buNone/>
            </a:pPr>
            <a:r>
              <a:rPr lang="en-US" altLang="sr-Latn-R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-n STRING                </a:t>
            </a:r>
            <a:r>
              <a:rPr lang="hr-HR" altLang="sr-Latn-R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r-Latn-R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altLang="sr-Latn-R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length of STRING is nonzero</a:t>
            </a:r>
          </a:p>
          <a:p>
            <a:pPr marL="0" indent="0">
              <a:buNone/>
            </a:pPr>
            <a:r>
              <a:rPr lang="en-US" altLang="sr-Latn-R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-z STRING  				</a:t>
            </a:r>
            <a:r>
              <a:rPr lang="hr-HR" altLang="sr-Latn-R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sr-Latn-R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altLang="sr-Latn-R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length of STRING is zero</a:t>
            </a:r>
          </a:p>
          <a:p>
            <a:pPr marL="0" indent="0">
              <a:buNone/>
            </a:pPr>
            <a:r>
              <a:rPr lang="en-US" altLang="sr-Latn-R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STRING1 = STRING2 		</a:t>
            </a:r>
            <a:r>
              <a:rPr lang="hr-HR" altLang="sr-Latn-R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sr-Latn-R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altLang="sr-Latn-R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strings are equal</a:t>
            </a:r>
          </a:p>
          <a:p>
            <a:pPr marL="0" indent="0">
              <a:buNone/>
            </a:pPr>
            <a:r>
              <a:rPr lang="en-US" altLang="sr-Latn-R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STRING1 != STRING2   </a:t>
            </a:r>
            <a:r>
              <a:rPr lang="hr-HR" altLang="sr-Latn-R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sr-Latn-R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altLang="sr-Latn-R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strings are not equal</a:t>
            </a:r>
          </a:p>
          <a:p>
            <a:pPr marL="0" indent="0">
              <a:buNone/>
            </a:pPr>
            <a:r>
              <a:rPr lang="en-US" altLang="sr-Latn-R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INTEGER1 -</a:t>
            </a:r>
            <a:r>
              <a:rPr lang="en-US" altLang="sr-Latn-R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altLang="sr-Latn-R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INTEGER2 </a:t>
            </a:r>
            <a:r>
              <a:rPr lang="hr-HR" altLang="sr-Latn-R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r-Latn-R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r-HR" altLang="sr-Latn-R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sr-Latn-R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INTEGER1 </a:t>
            </a:r>
            <a:r>
              <a:rPr lang="en-US" altLang="sr-Latn-R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is equal to INTEGER2</a:t>
            </a:r>
          </a:p>
          <a:p>
            <a:pPr marL="0" indent="0">
              <a:buNone/>
            </a:pPr>
            <a:r>
              <a:rPr lang="en-US" altLang="sr-Latn-R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INTEGER1 -</a:t>
            </a:r>
            <a:r>
              <a:rPr lang="en-US" altLang="sr-Latn-R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altLang="sr-Latn-R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INTEGER2    </a:t>
            </a:r>
            <a:r>
              <a:rPr lang="hr-HR" altLang="sr-Latn-R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r-Latn-R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INTEGER1 </a:t>
            </a:r>
            <a:r>
              <a:rPr lang="en-US" altLang="sr-Latn-R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is greater than or equal to INTEGER2</a:t>
            </a:r>
          </a:p>
          <a:p>
            <a:pPr marL="0" indent="0">
              <a:buNone/>
            </a:pPr>
            <a:r>
              <a:rPr lang="en-US" altLang="sr-Latn-R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INTEGER1 -</a:t>
            </a:r>
            <a:r>
              <a:rPr lang="en-US" altLang="sr-Latn-R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altLang="sr-Latn-R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INTEGER2    </a:t>
            </a:r>
            <a:r>
              <a:rPr lang="hr-HR" altLang="sr-Latn-R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r-Latn-R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INTEGER1 </a:t>
            </a:r>
            <a:r>
              <a:rPr lang="en-US" altLang="sr-Latn-R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is greater than INTEGER2</a:t>
            </a:r>
          </a:p>
          <a:p>
            <a:pPr marL="0" indent="0">
              <a:buNone/>
            </a:pPr>
            <a:r>
              <a:rPr lang="en-US" altLang="sr-Latn-R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INTEGER1 -le INTEGER2    </a:t>
            </a:r>
            <a:r>
              <a:rPr lang="hr-HR" altLang="sr-Latn-R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r-Latn-R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INTEGER1 </a:t>
            </a:r>
            <a:r>
              <a:rPr lang="en-US" altLang="sr-Latn-R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is less than or equal to INTEGER2</a:t>
            </a:r>
          </a:p>
          <a:p>
            <a:pPr marL="0" indent="0">
              <a:buNone/>
            </a:pPr>
            <a:r>
              <a:rPr lang="en-US" altLang="sr-Latn-R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INTEGER1 -</a:t>
            </a:r>
            <a:r>
              <a:rPr lang="en-US" altLang="sr-Latn-R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altLang="sr-Latn-R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INTEGER2    </a:t>
            </a:r>
            <a:r>
              <a:rPr lang="hr-HR" altLang="sr-Latn-R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r-Latn-R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INTEGER1 </a:t>
            </a:r>
            <a:r>
              <a:rPr lang="en-US" altLang="sr-Latn-R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is less than INTEGER2</a:t>
            </a:r>
          </a:p>
          <a:p>
            <a:pPr marL="0" indent="0">
              <a:buNone/>
            </a:pPr>
            <a:r>
              <a:rPr lang="en-US" altLang="sr-Latn-R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INTEGER1 -ne INTEGER2    </a:t>
            </a:r>
            <a:r>
              <a:rPr lang="hr-HR" altLang="sr-Latn-R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r-Latn-R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INTEGER1 </a:t>
            </a:r>
            <a:r>
              <a:rPr lang="en-US" altLang="sr-Latn-R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is not equal to INTEGER2</a:t>
            </a:r>
          </a:p>
          <a:p>
            <a:pPr marL="0" indent="0">
              <a:buNone/>
            </a:pPr>
            <a:r>
              <a:rPr lang="en-US" altLang="sr-Latn-R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FILE1 -</a:t>
            </a:r>
            <a:r>
              <a:rPr lang="en-US" altLang="sr-Latn-R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altLang="sr-Latn-R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FILE2          </a:t>
            </a:r>
            <a:r>
              <a:rPr lang="hr-HR" altLang="sr-Latn-R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r-Latn-R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FILE1 </a:t>
            </a:r>
            <a:r>
              <a:rPr lang="en-US" altLang="sr-Latn-R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is newer (modification date) than </a:t>
            </a:r>
            <a:r>
              <a:rPr lang="en-US" altLang="sr-Latn-R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FILE2</a:t>
            </a:r>
            <a:endParaRPr lang="hr-HR" altLang="sr-Latn-R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r-HR" altLang="sr-Latn-R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# ovo nije sve</a:t>
            </a:r>
            <a:endParaRPr lang="en-US" altLang="sr-Latn-R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smtClean="0"/>
              <a:t>naredba test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4757" y="1052736"/>
            <a:ext cx="8441730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Verdana" pitchFamily="34" charset="0"/>
              <a:buNone/>
            </a:pPr>
            <a:r>
              <a:rPr lang="hr-HR" altLang="sr-Latn-R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hr-HR" altLang="sr-Latn-R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test:</a:t>
            </a:r>
          </a:p>
        </p:txBody>
      </p:sp>
    </p:spTree>
    <p:extLst>
      <p:ext uri="{BB962C8B-B14F-4D97-AF65-F5344CB8AC3E}">
        <p14:creationId xmlns:p14="http://schemas.microsoft.com/office/powerpoint/2010/main" val="7618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40" y="1071367"/>
            <a:ext cx="8351931" cy="2357633"/>
          </a:xfrm>
        </p:spPr>
        <p:txBody>
          <a:bodyPr/>
          <a:lstStyle/>
          <a:p>
            <a:pPr marL="0" indent="0">
              <a:buNone/>
            </a:pPr>
            <a:r>
              <a:rPr lang="hr-HR" altLang="sr-Latn-RS" sz="1600" dirty="0" smtClean="0"/>
              <a:t>naredba [</a:t>
            </a:r>
          </a:p>
          <a:p>
            <a:pPr marL="0" indent="0">
              <a:buNone/>
            </a:pPr>
            <a:endParaRPr lang="hr-HR" altLang="sr-Latn-RS" sz="1600" dirty="0"/>
          </a:p>
          <a:p>
            <a:pPr marL="0" indent="0">
              <a:buNone/>
            </a:pPr>
            <a:endParaRPr lang="hr-HR" altLang="sr-Latn-RS" sz="1600" dirty="0" smtClean="0"/>
          </a:p>
          <a:p>
            <a:pPr marL="0" indent="0">
              <a:buNone/>
            </a:pPr>
            <a:endParaRPr lang="hr-HR" alt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r-HR" alt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r-HR" alt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r-HR" alt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r-HR" alt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/>
              <a:t>i</a:t>
            </a:r>
            <a:r>
              <a:rPr lang="hr-HR" altLang="sr-Latn-RS" kern="0" dirty="0" smtClean="0"/>
              <a:t>zrazi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345" y="1556792"/>
            <a:ext cx="3286584" cy="1657581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07504" y="4655381"/>
            <a:ext cx="8351931" cy="357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Verdana" pitchFamily="34" charset="0"/>
              <a:buNone/>
            </a:pPr>
            <a:r>
              <a:rPr lang="hr-HR" altLang="sr-Latn-RS" sz="1600" kern="0" dirty="0" smtClean="0"/>
              <a:t>	- obavezan parametar naredbe: ']'</a:t>
            </a:r>
            <a:endParaRPr lang="hr-HR" altLang="sr-Latn-RS" sz="18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Verdana" pitchFamily="34" charset="0"/>
              <a:buNone/>
            </a:pPr>
            <a:endParaRPr lang="hr-HR" altLang="sr-Latn-RS" sz="18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Verdana" pitchFamily="34" charset="0"/>
              <a:buNone/>
            </a:pPr>
            <a:endParaRPr lang="hr-HR" altLang="sr-Latn-RS" sz="18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Verdana" pitchFamily="34" charset="0"/>
              <a:buNone/>
            </a:pPr>
            <a:endParaRPr lang="hr-HR" altLang="sr-Latn-RS" sz="18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Verdana" pitchFamily="34" charset="0"/>
              <a:buNone/>
            </a:pPr>
            <a:endParaRPr lang="hr-HR" altLang="sr-Latn-RS" sz="18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47639" y="3519367"/>
            <a:ext cx="8351931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Verdana" pitchFamily="34" charset="0"/>
              <a:buNone/>
            </a:pPr>
            <a:r>
              <a:rPr lang="hr-HR" altLang="sr-Latn-R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test izraz		# ekvivalentni izrazi</a:t>
            </a:r>
          </a:p>
          <a:p>
            <a:pPr marL="0" indent="0">
              <a:buFont typeface="Verdana" pitchFamily="34" charset="0"/>
              <a:buNone/>
            </a:pPr>
            <a:r>
              <a:rPr lang="hr-HR" altLang="sr-Latn-R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[ izraz ]			#         -"-</a:t>
            </a:r>
          </a:p>
        </p:txBody>
      </p:sp>
    </p:spTree>
    <p:extLst>
      <p:ext uri="{BB962C8B-B14F-4D97-AF65-F5344CB8AC3E}">
        <p14:creationId xmlns:p14="http://schemas.microsoft.com/office/powerpoint/2010/main" val="231532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smtClean="0"/>
              <a:t>izrazi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94927" y="1269107"/>
            <a:ext cx="703679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hr-HR" altLang="sr-Latn-RS" sz="1600" b="0" dirty="0" smtClean="0">
                <a:latin typeface="+mj-lt"/>
                <a:cs typeface="Courier New" panose="02070309020205020404" pitchFamily="49" charset="0"/>
              </a:rPr>
              <a:t>	Primjer:   </a:t>
            </a:r>
            <a:r>
              <a:rPr lang="hr-HR" alt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alt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"string"</a:t>
            </a:r>
            <a:r>
              <a:rPr lang="hr-HR" alt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"string"</a:t>
            </a:r>
            <a:r>
              <a:rPr lang="hr-HR" alt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]	</a:t>
            </a:r>
            <a:r>
              <a:rPr lang="en-US" alt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r-HR" alt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hr-HR" alt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Verdana" pitchFamily="34" charset="0"/>
              <a:buNone/>
            </a:pPr>
            <a:endParaRPr lang="hr-HR" altLang="sr-Latn-RS" sz="18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865770"/>
            <a:ext cx="4763165" cy="23530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5" y="4218773"/>
            <a:ext cx="4763165" cy="390580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1043608" y="4722482"/>
            <a:ext cx="7417635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Verdana" pitchFamily="34" charset="0"/>
              <a:buNone/>
            </a:pPr>
            <a:r>
              <a:rPr lang="hr-HR" altLang="sr-Latn-RS" sz="1800" b="0" kern="0" dirty="0" smtClean="0"/>
              <a:t>Možda je bolje ovako?</a:t>
            </a:r>
          </a:p>
          <a:p>
            <a:pPr marL="0" indent="0">
              <a:buFont typeface="Verdana" pitchFamily="34" charset="0"/>
              <a:buNone/>
            </a:pPr>
            <a:r>
              <a:rPr lang="hr-HR" altLang="sr-Latn-R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r-HR" altLang="sr-Latn-R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r-HR" altLang="sr-Latn-R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test </a:t>
            </a:r>
            <a:r>
              <a:rPr lang="hr-HR" altLang="sr-Latn-R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r-HR" altLang="sr-Latn-R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r-HR" altLang="sr-Latn-R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hr-HR" altLang="sr-Latn-R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 bwMode="auto">
          <a:xfrm>
            <a:off x="1043608" y="5658586"/>
            <a:ext cx="7417635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Verdana" pitchFamily="34" charset="0"/>
              <a:buNone/>
            </a:pPr>
            <a:r>
              <a:rPr lang="hr-HR" altLang="sr-Latn-RS" sz="1800" b="0" kern="0" dirty="0" smtClean="0"/>
              <a:t>Sigurno nećemo napisati:</a:t>
            </a:r>
          </a:p>
          <a:p>
            <a:pPr marL="0" indent="0">
              <a:buFont typeface="Verdana" pitchFamily="34" charset="0"/>
              <a:buNone/>
            </a:pPr>
            <a:r>
              <a:rPr lang="hr-HR" altLang="sr-Latn-R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r-HR" altLang="sr-Latn-R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r-HR" altLang="sr-Latn-R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altLang="sr-Latn-R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teststring</a:t>
            </a:r>
            <a:r>
              <a:rPr lang="hr-HR" altLang="sr-Latn-R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r-HR" altLang="sr-Latn-R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hr-HR" altLang="sr-Latn-R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14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40" y="1071367"/>
            <a:ext cx="8351931" cy="2213617"/>
          </a:xfrm>
        </p:spPr>
        <p:txBody>
          <a:bodyPr/>
          <a:lstStyle/>
          <a:p>
            <a:pPr marL="0" indent="0">
              <a:buNone/>
            </a:pPr>
            <a:r>
              <a:rPr lang="hr-HR" altLang="sr-Latn-RS" sz="1800" dirty="0" smtClean="0"/>
              <a:t>[[ … ]]</a:t>
            </a:r>
          </a:p>
          <a:p>
            <a:pPr marL="0" indent="0">
              <a:buNone/>
            </a:pPr>
            <a:r>
              <a:rPr lang="hr-HR" altLang="sr-Latn-RS" sz="1800" b="0" dirty="0"/>
              <a:t>	</a:t>
            </a:r>
            <a:r>
              <a:rPr lang="hr-HR" altLang="sr-Latn-RS" sz="1800" b="0" dirty="0" smtClean="0"/>
              <a:t>- proširena test konstrukcija</a:t>
            </a:r>
          </a:p>
          <a:p>
            <a:pPr marL="0" indent="0">
              <a:buNone/>
            </a:pPr>
            <a:r>
              <a:rPr lang="hr-HR" altLang="sr-Latn-RS" sz="1800" b="0" dirty="0"/>
              <a:t>	</a:t>
            </a:r>
            <a:r>
              <a:rPr lang="hr-HR" altLang="sr-Latn-RS" sz="1800" b="0" dirty="0" smtClean="0"/>
              <a:t>- u "novijim" verzijama </a:t>
            </a:r>
            <a:r>
              <a:rPr lang="hr-HR" altLang="sr-Latn-RS" sz="1800" b="0" dirty="0" err="1" smtClean="0"/>
              <a:t>basha</a:t>
            </a:r>
            <a:endParaRPr lang="hr-HR" altLang="sr-Latn-RS" sz="1800" b="0" dirty="0" smtClean="0"/>
          </a:p>
          <a:p>
            <a:pPr marL="0" indent="0">
              <a:buNone/>
            </a:pPr>
            <a:r>
              <a:rPr lang="hr-HR" altLang="sr-Latn-RS" sz="1800" b="0" dirty="0"/>
              <a:t>	</a:t>
            </a:r>
            <a:r>
              <a:rPr lang="hr-HR" altLang="sr-Latn-RS" sz="1800" b="0" dirty="0" smtClean="0"/>
              <a:t>- jednostavniji za korištenje</a:t>
            </a:r>
          </a:p>
          <a:p>
            <a:pPr marL="0" indent="0">
              <a:buNone/>
            </a:pPr>
            <a:r>
              <a:rPr lang="hr-HR" altLang="sr-Latn-RS" sz="1800" b="0" dirty="0"/>
              <a:t>	</a:t>
            </a:r>
            <a:r>
              <a:rPr lang="hr-HR" altLang="sr-Latn-RS" sz="1800" b="0" dirty="0" smtClean="0"/>
              <a:t>- manje podložan korisničkim pogreškama</a:t>
            </a:r>
          </a:p>
          <a:p>
            <a:pPr marL="0" indent="0">
              <a:buNone/>
            </a:pPr>
            <a:r>
              <a:rPr lang="hr-HR" altLang="sr-Latn-RS" sz="1800" b="0" dirty="0" smtClean="0"/>
              <a:t>	- razmak iza [[ je i dalje obavezan, kao i kod naredbe [</a:t>
            </a:r>
            <a:endParaRPr lang="hr-HR" altLang="sr-Latn-RS" sz="1600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smtClean="0"/>
              <a:t>izrazi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7640" y="3273549"/>
            <a:ext cx="8351931" cy="803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Verdana" pitchFamily="34" charset="0"/>
              <a:buNone/>
            </a:pPr>
            <a:r>
              <a:rPr lang="hr-HR" altLang="sr-Latn-RS" sz="1800" b="0" kern="0" dirty="0" smtClean="0"/>
              <a:t>	- operatori &gt; i &lt; rade bez </a:t>
            </a:r>
            <a:r>
              <a:rPr lang="hr-HR" altLang="sr-Latn-RS" sz="1800" b="0" kern="0" dirty="0" smtClean="0"/>
              <a:t>znaka za </a:t>
            </a:r>
            <a:r>
              <a:rPr lang="hr-HR" altLang="sr-Latn-RS" sz="1800" b="0" i="1" kern="0" dirty="0" err="1" smtClean="0"/>
              <a:t>escape</a:t>
            </a:r>
            <a:r>
              <a:rPr lang="hr-HR" altLang="sr-Latn-RS" sz="1800" b="0" kern="0" dirty="0" smtClean="0"/>
              <a:t> \</a:t>
            </a:r>
            <a:endParaRPr lang="hr-HR" altLang="sr-Latn-RS" sz="1800" b="0" kern="0" dirty="0" smtClean="0"/>
          </a:p>
          <a:p>
            <a:pPr marL="0" indent="0">
              <a:buFont typeface="Verdana" pitchFamily="34" charset="0"/>
              <a:buNone/>
            </a:pPr>
            <a:r>
              <a:rPr lang="hr-HR" altLang="sr-Latn-RS" sz="1800" b="0" kern="0" dirty="0" smtClean="0"/>
              <a:t>	- mogu se koristiti operatori &amp;&amp; i </a:t>
            </a:r>
            <a:r>
              <a:rPr lang="hr-HR" altLang="sr-Latn-RS" sz="1800" b="0" kern="0" dirty="0" smtClean="0"/>
              <a:t>||</a:t>
            </a:r>
            <a:endParaRPr lang="hr-HR" altLang="sr-Latn-RS" sz="18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47640" y="4038378"/>
            <a:ext cx="8351931" cy="113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Verdana" pitchFamily="34" charset="0"/>
              <a:buNone/>
            </a:pPr>
            <a:r>
              <a:rPr lang="hr-HR" altLang="sr-Latn-RS" sz="1800" b="0" kern="0" dirty="0" smtClean="0"/>
              <a:t>	- prepoznavanje uzoraka:</a:t>
            </a:r>
          </a:p>
          <a:p>
            <a:pPr marL="0" indent="0">
              <a:buNone/>
            </a:pPr>
            <a:r>
              <a:rPr lang="hr-HR" altLang="sr-Latn-RS" sz="1600" kern="0" dirty="0" smtClean="0"/>
              <a:t>	</a:t>
            </a:r>
            <a:r>
              <a:rPr lang="hr-HR" altLang="sr-Latn-RS" sz="1600" kern="0" dirty="0"/>
              <a:t>	</a:t>
            </a:r>
            <a:r>
              <a:rPr lang="hr-HR" altLang="sr-Latn-RS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 $</a:t>
            </a:r>
            <a:r>
              <a:rPr lang="hr-HR" altLang="sr-Latn-RS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hr-HR" altLang="sr-Latn-RS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ka* ]] &amp;&amp; </a:t>
            </a:r>
            <a:r>
              <a:rPr lang="hr-HR" altLang="sr-Latn-RS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hr-HR" altLang="sr-Latn-RS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"Naziv počinje s ka"</a:t>
            </a:r>
          </a:p>
          <a:p>
            <a:pPr marL="0" indent="0">
              <a:buNone/>
            </a:pPr>
            <a:r>
              <a:rPr lang="hr-HR" altLang="sr-Latn-RS" sz="1800" b="0" dirty="0"/>
              <a:t>	- </a:t>
            </a:r>
            <a:r>
              <a:rPr lang="hr-HR" altLang="sr-Latn-RS" sz="1800" b="0" dirty="0" smtClean="0"/>
              <a:t>podrška za regularne izraze</a:t>
            </a:r>
            <a:endParaRPr lang="hr-HR" altLang="sr-Latn-RS" sz="1800" b="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11880" y="5397388"/>
            <a:ext cx="8351931" cy="1227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Verdana" pitchFamily="34" charset="0"/>
              <a:buNone/>
            </a:pPr>
            <a:r>
              <a:rPr lang="hr-HR" altLang="sr-Latn-RS" sz="1800" kern="0" dirty="0" smtClean="0"/>
              <a:t>Savjet:</a:t>
            </a:r>
          </a:p>
          <a:p>
            <a:pPr marL="0" indent="0">
              <a:buFont typeface="Verdana" pitchFamily="34" charset="0"/>
              <a:buNone/>
            </a:pPr>
            <a:r>
              <a:rPr lang="hr-HR" altLang="sr-Latn-RS" sz="1800" b="0" kern="0" dirty="0"/>
              <a:t>	</a:t>
            </a:r>
            <a:r>
              <a:rPr lang="hr-HR" altLang="sr-Latn-RS" sz="1800" b="0" kern="0" dirty="0" smtClean="0"/>
              <a:t>	[[ ]] – koristiti za datoteke i </a:t>
            </a:r>
            <a:r>
              <a:rPr lang="hr-HR" altLang="sr-Latn-RS" sz="1800" b="0" kern="0" dirty="0" err="1" smtClean="0"/>
              <a:t>stringove</a:t>
            </a:r>
            <a:endParaRPr lang="hr-HR" altLang="sr-Latn-RS" sz="1800" b="0" kern="0" dirty="0" smtClean="0"/>
          </a:p>
          <a:p>
            <a:pPr marL="0" indent="0">
              <a:buFont typeface="Verdana" pitchFamily="34" charset="0"/>
              <a:buNone/>
            </a:pPr>
            <a:r>
              <a:rPr lang="hr-HR" altLang="sr-Latn-RS" sz="1800" b="0" kern="0" dirty="0"/>
              <a:t>	</a:t>
            </a:r>
            <a:r>
              <a:rPr lang="hr-HR" altLang="sr-Latn-RS" sz="1800" b="0" kern="0" dirty="0" smtClean="0"/>
              <a:t>	(( )) – koristiti za </a:t>
            </a:r>
            <a:r>
              <a:rPr lang="hr-HR" altLang="sr-Latn-RS" sz="1800" b="0" kern="0" dirty="0" err="1" smtClean="0"/>
              <a:t>artimetičke</a:t>
            </a:r>
            <a:r>
              <a:rPr lang="hr-HR" altLang="sr-Latn-RS" sz="1800" b="0" kern="0" dirty="0" smtClean="0"/>
              <a:t> operacije</a:t>
            </a:r>
            <a:endParaRPr lang="hr-HR" altLang="sr-Latn-RS" sz="1800" b="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06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30061" y="0"/>
            <a:ext cx="441394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smtClean="0"/>
              <a:t>izrazi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981074"/>
            <a:ext cx="9145339" cy="51842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48064" y="6525344"/>
            <a:ext cx="3995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i="1" dirty="0"/>
              <a:t>http://mywiki.wooledge.org/BashFAQ/031</a:t>
            </a:r>
          </a:p>
        </p:txBody>
      </p:sp>
    </p:spTree>
    <p:extLst>
      <p:ext uri="{BB962C8B-B14F-4D97-AF65-F5344CB8AC3E}">
        <p14:creationId xmlns:p14="http://schemas.microsoft.com/office/powerpoint/2010/main" val="240676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99648"/>
            <a:ext cx="8761413" cy="714400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hr-HR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[[ 0 ]]</a:t>
            </a:r>
            <a:r>
              <a:rPr lang="hr-HR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then echo true</a:t>
            </a:r>
            <a:r>
              <a:rPr lang="hr-HR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else echo false</a:t>
            </a:r>
            <a:r>
              <a:rPr lang="hr-HR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fi</a:t>
            </a:r>
            <a:endParaRPr lang="hr-HR" alt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r-HR" altLang="sr-Latn-R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hr-HR" alt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07504" y="0"/>
            <a:ext cx="9036496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sz="2800" kern="0" dirty="0" smtClean="0"/>
              <a:t>Što je istina?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3051260"/>
            <a:ext cx="8761413" cy="7600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hr-HR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[[ 1 ]] ; then echo true</a:t>
            </a:r>
            <a:r>
              <a:rPr lang="hr-HR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else echo false</a:t>
            </a:r>
            <a:r>
              <a:rPr lang="hr-HR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fi</a:t>
            </a:r>
            <a:endParaRPr lang="hr-HR" altLang="sr-Latn-RS" sz="18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Verdana" pitchFamily="34" charset="0"/>
              <a:buNone/>
            </a:pPr>
            <a:r>
              <a:rPr lang="hr-HR" altLang="sr-Latn-RS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hr-HR" altLang="sr-Latn-RS" sz="18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29862" y="3811285"/>
            <a:ext cx="8761413" cy="3698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Verdana" pitchFamily="34" charset="0"/>
              <a:buNone/>
            </a:pPr>
            <a:r>
              <a:rPr lang="hr-HR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 0 i 1 su ne-prazni </a:t>
            </a:r>
            <a:r>
              <a:rPr lang="hr-HR" altLang="sr-Latn-RS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stringovi</a:t>
            </a:r>
            <a:r>
              <a:rPr lang="hr-HR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:-)</a:t>
            </a:r>
          </a:p>
          <a:p>
            <a:pPr marL="0" indent="0">
              <a:buFont typeface="Verdana" pitchFamily="34" charset="0"/>
              <a:buNone/>
            </a:pPr>
            <a:endParaRPr lang="hr-HR" altLang="sr-Latn-RS" sz="18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8600" y="5085184"/>
            <a:ext cx="8761413" cy="7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Verdana" pitchFamily="34" charset="0"/>
              <a:buNone/>
            </a:pPr>
            <a:r>
              <a:rPr lang="hr-HR" altLang="sr-Latn-RS" sz="1800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sr-Latn-RS" sz="1800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if [[ </a:t>
            </a:r>
            <a:r>
              <a:rPr lang="hr-HR" altLang="sr-Latn-RS" sz="1800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altLang="sr-Latn-RS" sz="1800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 ]]; then echo true; else echo false; fi</a:t>
            </a:r>
            <a:endParaRPr lang="hr-HR" altLang="sr-Latn-RS" sz="1800" kern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Verdana" pitchFamily="34" charset="0"/>
              <a:buNone/>
            </a:pPr>
            <a:r>
              <a:rPr lang="hr-HR" altLang="sr-Latn-RS" sz="1800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hr-HR" altLang="sr-Latn-RS" sz="18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6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28600" y="0"/>
            <a:ext cx="89154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sz="2800" dirty="0" err="1"/>
              <a:t>Quid</a:t>
            </a:r>
            <a:r>
              <a:rPr lang="hr-HR" sz="2800" dirty="0"/>
              <a:t> </a:t>
            </a:r>
            <a:r>
              <a:rPr lang="hr-HR" sz="2800" dirty="0" err="1"/>
              <a:t>est</a:t>
            </a:r>
            <a:r>
              <a:rPr lang="hr-HR" sz="2800" dirty="0"/>
              <a:t> </a:t>
            </a:r>
            <a:r>
              <a:rPr lang="hr-HR" sz="2800" dirty="0" err="1"/>
              <a:t>veritas</a:t>
            </a:r>
            <a:r>
              <a:rPr lang="hr-HR" sz="2800" dirty="0"/>
              <a:t>?</a:t>
            </a:r>
            <a:endParaRPr lang="hr-HR" altLang="sr-Latn-RS" sz="2800" kern="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28600" y="1844824"/>
            <a:ext cx="8761413" cy="12904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if 1; then echo true; else echo false; fi</a:t>
            </a:r>
          </a:p>
          <a:p>
            <a:pPr marL="0" indent="0">
              <a:buNone/>
            </a:pPr>
            <a:r>
              <a:rPr lang="en-US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 command not found</a:t>
            </a:r>
          </a:p>
          <a:p>
            <a:pPr marL="0" indent="0">
              <a:buNone/>
            </a:pPr>
            <a:r>
              <a:rPr lang="en-US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hr-HR" altLang="sr-Latn-RS" sz="18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28600" y="3573016"/>
            <a:ext cx="8761413" cy="8022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if true; then echo true; else echo false; fi</a:t>
            </a:r>
            <a:endParaRPr lang="hr-HR" altLang="sr-Latn-RS" sz="18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r-HR" altLang="sr-Latn-RS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hr-HR" altLang="sr-Latn-RS" sz="18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67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91286" y="0"/>
            <a:ext cx="8952714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sz="2800" dirty="0" err="1"/>
              <a:t>Τί</a:t>
            </a:r>
            <a:r>
              <a:rPr lang="hr-HR" sz="2800" dirty="0"/>
              <a:t> </a:t>
            </a:r>
            <a:r>
              <a:rPr lang="hr-HR" sz="2800" dirty="0" err="1"/>
              <a:t>ἐστιν</a:t>
            </a:r>
            <a:r>
              <a:rPr lang="hr-HR" sz="2800" dirty="0"/>
              <a:t> </a:t>
            </a:r>
            <a:r>
              <a:rPr lang="hr-HR" sz="2800" dirty="0" err="1"/>
              <a:t>ἀλήθει</a:t>
            </a:r>
            <a:r>
              <a:rPr lang="hr-HR" sz="2800" dirty="0"/>
              <a:t>α?</a:t>
            </a:r>
            <a:endParaRPr lang="hr-HR" altLang="sr-Latn-RS" sz="2800" kern="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91293" y="980728"/>
            <a:ext cx="8761413" cy="7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Verdana" pitchFamily="34" charset="0"/>
              <a:buNone/>
            </a:pPr>
            <a:r>
              <a:rPr lang="hr-HR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[[ </a:t>
            </a:r>
            <a:r>
              <a:rPr lang="hr-HR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"macka"</a:t>
            </a:r>
            <a:r>
              <a:rPr lang="en-US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]]; then echo true; else echo false; fi</a:t>
            </a:r>
            <a:endParaRPr lang="hr-HR" altLang="sr-Latn-RS" sz="18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Verdana" pitchFamily="34" charset="0"/>
              <a:buNone/>
            </a:pPr>
            <a:r>
              <a:rPr lang="hr-HR" altLang="sr-Latn-RS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hr-HR" altLang="sr-Latn-RS" sz="18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91286" y="1988427"/>
            <a:ext cx="8761413" cy="7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hr-HR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[[ </a:t>
            </a:r>
            <a:r>
              <a:rPr lang="hr-HR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macka</a:t>
            </a:r>
            <a:r>
              <a:rPr lang="en-US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]]</a:t>
            </a:r>
            <a:r>
              <a:rPr lang="hr-HR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then echo true; else echo false; fi</a:t>
            </a:r>
            <a:endParaRPr lang="hr-HR" altLang="sr-Latn-RS" sz="18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Verdana" pitchFamily="34" charset="0"/>
              <a:buNone/>
            </a:pPr>
            <a:r>
              <a:rPr lang="hr-HR" altLang="sr-Latn-RS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hr-HR" altLang="sr-Latn-RS" sz="18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95228" y="2961848"/>
            <a:ext cx="8761413" cy="7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hr-HR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[[ </a:t>
            </a:r>
            <a:r>
              <a:rPr lang="hr-HR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"" </a:t>
            </a:r>
            <a:r>
              <a:rPr lang="en-US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r>
              <a:rPr lang="hr-HR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then echo true; else echo false; fi</a:t>
            </a:r>
            <a:endParaRPr lang="hr-HR" altLang="sr-Latn-RS" sz="18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Verdana" pitchFamily="34" charset="0"/>
              <a:buNone/>
            </a:pPr>
            <a:r>
              <a:rPr lang="hr-HR" altLang="sr-Latn-RS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hr-HR" altLang="sr-Latn-RS" sz="18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1285" y="3956162"/>
            <a:ext cx="8761413" cy="7842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hr-HR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[[ "</a:t>
            </a:r>
            <a:r>
              <a:rPr lang="hr-HR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macka</a:t>
            </a:r>
            <a:r>
              <a:rPr lang="en-US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"=="</a:t>
            </a:r>
            <a:r>
              <a:rPr lang="hr-HR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pas</a:t>
            </a:r>
            <a:r>
              <a:rPr lang="en-US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hr-HR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]]; then echo true; else echo f; fi</a:t>
            </a:r>
            <a:endParaRPr lang="hr-HR" altLang="sr-Latn-RS" sz="18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r-HR" altLang="sr-Latn-RS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hr-HR" altLang="sr-Latn-RS" sz="18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458" y="4760632"/>
            <a:ext cx="4251421" cy="209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1286" y="1196752"/>
            <a:ext cx="8761413" cy="7842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hr-HR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[[ "</a:t>
            </a:r>
            <a:r>
              <a:rPr lang="hr-HR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macka</a:t>
            </a:r>
            <a:r>
              <a:rPr lang="en-US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"=</a:t>
            </a:r>
            <a:r>
              <a:rPr lang="hr-HR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hr-HR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pas</a:t>
            </a:r>
            <a:r>
              <a:rPr lang="en-US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hr-HR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]]; then echo true; else echo f; fi</a:t>
            </a:r>
            <a:endParaRPr lang="hr-HR" altLang="sr-Latn-RS" sz="18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r-HR" altLang="sr-Latn-RS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hr-HR" altLang="sr-Latn-RS" sz="18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4511" y="2056709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Uspoređujemo </a:t>
            </a:r>
            <a:r>
              <a:rPr lang="hr-HR" dirty="0" err="1" smtClean="0"/>
              <a:t>stringove</a:t>
            </a:r>
            <a:r>
              <a:rPr lang="hr-HR" dirty="0" smtClean="0"/>
              <a:t>! </a:t>
            </a:r>
          </a:p>
          <a:p>
            <a:r>
              <a:rPr lang="hr-HR" dirty="0" smtClean="0"/>
              <a:t>Operator == ekvivalentan je operatoru =; Razmaci su važni!</a:t>
            </a:r>
            <a:endParaRPr lang="hr-HR" dirty="0"/>
          </a:p>
        </p:txBody>
      </p:sp>
      <p:sp>
        <p:nvSpPr>
          <p:cNvPr id="9" name="TextBox 8"/>
          <p:cNvSpPr txBox="1"/>
          <p:nvPr/>
        </p:nvSpPr>
        <p:spPr>
          <a:xfrm>
            <a:off x="191286" y="3794978"/>
            <a:ext cx="895271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razmaci:</a:t>
            </a:r>
          </a:p>
          <a:p>
            <a:r>
              <a:rPr lang="hr-HR" dirty="0"/>
              <a:t>	</a:t>
            </a:r>
            <a:r>
              <a:rPr lang="hr-H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((a==b))</a:t>
            </a:r>
            <a:r>
              <a:rPr lang="hr-HR" dirty="0" smtClean="0"/>
              <a:t>					- ok</a:t>
            </a:r>
          </a:p>
          <a:p>
            <a:r>
              <a:rPr lang="hr-HR" dirty="0"/>
              <a:t>	</a:t>
            </a:r>
            <a:r>
              <a:rPr lang="hr-H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 a == </a:t>
            </a:r>
            <a:r>
              <a:rPr lang="hr-H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 </a:t>
            </a:r>
            <a:r>
              <a:rPr lang="hr-H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hr-H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hr-HR" dirty="0" smtClean="0"/>
              <a:t>- ok</a:t>
            </a:r>
          </a:p>
          <a:p>
            <a:r>
              <a:rPr lang="hr-HR" dirty="0" smtClean="0"/>
              <a:t> </a:t>
            </a:r>
            <a:r>
              <a:rPr lang="hr-HR" dirty="0"/>
              <a:t>	</a:t>
            </a:r>
            <a:r>
              <a:rPr lang="hr-H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[[ </a:t>
            </a:r>
            <a:r>
              <a:rPr lang="hr-H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hr-H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]] </a:t>
            </a:r>
            <a:r>
              <a:rPr lang="hr-HR" dirty="0" smtClean="0"/>
              <a:t>				- obavezan razmak prije i poslije zagrada</a:t>
            </a:r>
          </a:p>
          <a:p>
            <a:r>
              <a:rPr lang="hr-HR" dirty="0"/>
              <a:t>	</a:t>
            </a:r>
            <a:r>
              <a:rPr lang="hr-H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[[ "a" = </a:t>
            </a:r>
            <a:r>
              <a:rPr lang="hr-H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hr-H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b" ]] </a:t>
            </a:r>
            <a:r>
              <a:rPr lang="hr-HR" dirty="0" smtClean="0"/>
              <a:t>	- obavezan razmak prije i poslije operatora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91286" y="2833796"/>
            <a:ext cx="8761413" cy="8304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hr-HR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[[ "</a:t>
            </a:r>
            <a:r>
              <a:rPr lang="hr-HR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macka</a:t>
            </a:r>
            <a:r>
              <a:rPr lang="en-US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hr-HR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r-HR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hr-HR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pas</a:t>
            </a:r>
            <a:r>
              <a:rPr lang="en-US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]]; then echo true; else echo f; fi</a:t>
            </a:r>
            <a:endParaRPr lang="hr-HR" altLang="sr-Latn-RS" sz="18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r-HR" altLang="sr-Latn-RS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hr-HR" altLang="sr-Latn-RS" sz="18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4457" y="5403062"/>
            <a:ext cx="874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Zaključak: kod izraza s dvostrukim zagradama razmak "viška" ne škodi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90304" y="0"/>
            <a:ext cx="8953696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e-IL" dirty="0"/>
              <a:t>מה היא </a:t>
            </a:r>
            <a:r>
              <a:rPr lang="he-IL" dirty="0" smtClean="0"/>
              <a:t>אמת</a:t>
            </a:r>
            <a:endParaRPr lang="hr-HR" altLang="sr-Latn-RS" kern="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04457" y="5893092"/>
            <a:ext cx="874824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Pridruživanje vrijednosti varijabli nema razmaka (!)</a:t>
            </a:r>
          </a:p>
          <a:p>
            <a:r>
              <a:rPr lang="hr-H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a=3</a:t>
            </a:r>
          </a:p>
        </p:txBody>
      </p:sp>
    </p:spTree>
    <p:extLst>
      <p:ext uri="{BB962C8B-B14F-4D97-AF65-F5344CB8AC3E}">
        <p14:creationId xmlns:p14="http://schemas.microsoft.com/office/powerpoint/2010/main" val="263379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2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dirty="0" err="1" smtClean="0"/>
              <a:t>while</a:t>
            </a:r>
            <a:r>
              <a:rPr lang="hr-HR" altLang="sr-Latn-RS" dirty="0" smtClean="0"/>
              <a:t>-do-</a:t>
            </a:r>
            <a:r>
              <a:rPr lang="hr-HR" altLang="sr-Latn-RS" dirty="0" err="1" smtClean="0"/>
              <a:t>done</a:t>
            </a:r>
            <a:endParaRPr lang="hr-HR" altLang="sr-Latn-RS" dirty="0" smtClean="0"/>
          </a:p>
        </p:txBody>
      </p:sp>
      <p:sp>
        <p:nvSpPr>
          <p:cNvPr id="12291" name="Content Placeholder 1"/>
          <p:cNvSpPr txBox="1">
            <a:spLocks/>
          </p:cNvSpPr>
          <p:nvPr/>
        </p:nvSpPr>
        <p:spPr bwMode="auto">
          <a:xfrm>
            <a:off x="-1588" y="1268413"/>
            <a:ext cx="9144001" cy="172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lnSpc>
                <a:spcPct val="102000"/>
              </a:lnSpc>
              <a:spcBef>
                <a:spcPts val="600"/>
              </a:spcBef>
              <a:buClr>
                <a:srgbClr val="263A63"/>
              </a:buClr>
              <a:buSzPct val="100000"/>
              <a:buFont typeface="Verdana" panose="020B0604030504040204" pitchFamily="34" charset="0"/>
              <a:buChar char="»"/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65175" indent="-196850">
              <a:lnSpc>
                <a:spcPct val="102000"/>
              </a:lnSpc>
              <a:spcBef>
                <a:spcPts val="500"/>
              </a:spcBef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65225" indent="-207963">
              <a:lnSpc>
                <a:spcPct val="102000"/>
              </a:lnSpc>
              <a:spcBef>
                <a:spcPts val="400"/>
              </a:spcBef>
              <a:buClr>
                <a:srgbClr val="263A63"/>
              </a:buClr>
              <a:buSzPct val="75000"/>
              <a:buFont typeface="Verdana" panose="020B0604030504040204" pitchFamily="34" charset="0"/>
              <a:buChar char="•"/>
              <a:defRPr sz="1600" b="1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>
              <a:lnSpc>
                <a:spcPct val="102000"/>
              </a:lnSpc>
              <a:spcBef>
                <a:spcPts val="350"/>
              </a:spcBef>
              <a:buClr>
                <a:srgbClr val="263A63"/>
              </a:buClr>
              <a:buSzPct val="100000"/>
              <a:buFont typeface="Verdana" panose="020B0604030504040204" pitchFamily="34" charset="0"/>
              <a:buChar char="&gt;"/>
              <a:defRPr sz="1400" b="1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102000"/>
              </a:lnSpc>
              <a:spcBef>
                <a:spcPts val="350"/>
              </a:spcBef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 typeface="Verdana" panose="020B0604030504040204" pitchFamily="34" charset="0"/>
              <a:buNone/>
            </a:pPr>
            <a:r>
              <a:rPr lang="hr-HR" alt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r-HR" altLang="sr-Latn-R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hr-HR" alt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altLang="sr-Latn-R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endParaRPr lang="hr-HR" alt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hr-HR" alt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do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hr-HR" alt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hr-HR" altLang="sr-Latn-R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</a:t>
            </a:r>
            <a:endParaRPr lang="hr-HR" alt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hr-HR" alt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r-HR" altLang="sr-Latn-R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hr-HR" alt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589" y="3717031"/>
            <a:ext cx="8526214" cy="216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Font typeface="Verdana" pitchFamily="34" charset="0"/>
              <a:buNone/>
              <a:defRPr/>
            </a:pPr>
            <a:r>
              <a:rPr lang="hr-HR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</a:t>
            </a:r>
            <a:r>
              <a:rPr lang="en-US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</a:p>
          <a:p>
            <a:pPr marL="0" indent="0">
              <a:lnSpc>
                <a:spcPct val="90000"/>
              </a:lnSpc>
              <a:buFont typeface="Verdana" pitchFamily="34" charset="0"/>
              <a:buNone/>
              <a:defRPr/>
            </a:pPr>
            <a:r>
              <a:rPr lang="hr-HR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(( </a:t>
            </a:r>
            <a:r>
              <a:rPr lang="hr-HR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hr-HR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en-US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endParaRPr lang="hr-HR" alt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Font typeface="Verdana" pitchFamily="34" charset="0"/>
              <a:buNone/>
              <a:defRPr/>
            </a:pPr>
            <a:r>
              <a:rPr lang="hr-HR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endParaRPr lang="hr-HR" alt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Font typeface="Verdana" pitchFamily="34" charset="0"/>
              <a:buNone/>
              <a:defRPr/>
            </a:pPr>
            <a:r>
              <a:rPr lang="hr-HR" alt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r-HR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</a:t>
            </a:r>
            <a:r>
              <a:rPr lang="en-US" altLang="sr-Latn-R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</a:t>
            </a:r>
            <a:r>
              <a:rPr lang="en-US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hr-HR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Font typeface="Verdana" pitchFamily="34" charset="0"/>
              <a:buNone/>
              <a:defRPr/>
            </a:pPr>
            <a:r>
              <a:rPr lang="hr-HR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hr-HR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hr-HR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lnSpc>
                <a:spcPct val="90000"/>
              </a:lnSpc>
              <a:buFont typeface="Verdana" pitchFamily="34" charset="0"/>
              <a:buNone/>
              <a:defRPr/>
            </a:pPr>
            <a:r>
              <a:rPr lang="hr-HR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hr-HR" altLang="sr-Latn-R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3"/>
          <p:cNvCxnSpPr>
            <a:cxnSpLocks noChangeShapeType="1"/>
          </p:cNvCxnSpPr>
          <p:nvPr/>
        </p:nvCxnSpPr>
        <p:spPr bwMode="auto">
          <a:xfrm>
            <a:off x="539552" y="3284984"/>
            <a:ext cx="82089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2465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"/>
            <a:ext cx="8685213" cy="752952"/>
          </a:xfrm>
        </p:spPr>
        <p:txBody>
          <a:bodyPr/>
          <a:lstStyle/>
          <a:p>
            <a:r>
              <a:rPr lang="hr-HR" altLang="sr-Latn-RS" dirty="0" smtClean="0"/>
              <a:t>usmjeravanje ulaza u blok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1" y="1094495"/>
            <a:ext cx="837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Standardni ulaz može se usmjeriti u blok koda, npr. u </a:t>
            </a:r>
            <a:r>
              <a:rPr lang="hr-HR" dirty="0" err="1" smtClean="0"/>
              <a:t>while</a:t>
            </a:r>
            <a:r>
              <a:rPr lang="hr-HR" dirty="0" smtClean="0"/>
              <a:t> petlju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550" y="1620703"/>
            <a:ext cx="8374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Primjer – ispišite sadržaj datoteke </a:t>
            </a:r>
            <a:r>
              <a:rPr lang="hr-H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dani</a:t>
            </a:r>
            <a:r>
              <a:rPr lang="hr-HR" dirty="0" smtClean="0"/>
              <a:t> tako da na početku svake linije bude  redni broj</a:t>
            </a:r>
          </a:p>
        </p:txBody>
      </p:sp>
      <p:pic>
        <p:nvPicPr>
          <p:cNvPr id="2" name="Slika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564904"/>
            <a:ext cx="6524625" cy="3667125"/>
          </a:xfrm>
          <a:prstGeom prst="rect">
            <a:avLst/>
          </a:prstGeom>
        </p:spPr>
      </p:pic>
      <p:pic>
        <p:nvPicPr>
          <p:cNvPr id="3" name="Slika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564904"/>
            <a:ext cx="6524625" cy="3667125"/>
          </a:xfrm>
          <a:prstGeom prst="rect">
            <a:avLst/>
          </a:prstGeom>
        </p:spPr>
      </p:pic>
      <p:pic>
        <p:nvPicPr>
          <p:cNvPr id="4" name="Slika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2564904"/>
            <a:ext cx="6524625" cy="3667125"/>
          </a:xfrm>
          <a:prstGeom prst="rect">
            <a:avLst/>
          </a:prstGeom>
        </p:spPr>
      </p:pic>
      <p:pic>
        <p:nvPicPr>
          <p:cNvPr id="13" name="Slika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648" y="2564904"/>
            <a:ext cx="6524625" cy="3667125"/>
          </a:xfrm>
          <a:prstGeom prst="rect">
            <a:avLst/>
          </a:prstGeom>
        </p:spPr>
      </p:pic>
      <p:pic>
        <p:nvPicPr>
          <p:cNvPr id="14" name="Slika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3648" y="2564904"/>
            <a:ext cx="6524625" cy="3667125"/>
          </a:xfrm>
          <a:prstGeom prst="rect">
            <a:avLst/>
          </a:prstGeom>
        </p:spPr>
      </p:pic>
      <p:pic>
        <p:nvPicPr>
          <p:cNvPr id="15" name="Slika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3648" y="2564904"/>
            <a:ext cx="6524625" cy="3667125"/>
          </a:xfrm>
          <a:prstGeom prst="rect">
            <a:avLst/>
          </a:prstGeom>
        </p:spPr>
      </p:pic>
      <p:pic>
        <p:nvPicPr>
          <p:cNvPr id="16" name="Slika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3648" y="2564904"/>
            <a:ext cx="6524625" cy="3667125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259482" y="6381328"/>
            <a:ext cx="837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U primjeru je pokazano čitanje datoteke liniju po liniju!</a:t>
            </a:r>
          </a:p>
        </p:txBody>
      </p:sp>
    </p:spTree>
    <p:extLst>
      <p:ext uri="{BB962C8B-B14F-4D97-AF65-F5344CB8AC3E}">
        <p14:creationId xmlns:p14="http://schemas.microsoft.com/office/powerpoint/2010/main" val="243763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/>
          <p:nvPr/>
        </p:nvSpPr>
        <p:spPr>
          <a:xfrm>
            <a:off x="467544" y="764704"/>
            <a:ext cx="8374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Primjer: napisati skriptu koja kao argument prima korisničko ime i ispisuje korisnikov home direktorij. Podatke dohvatiti iz </a:t>
            </a:r>
            <a:r>
              <a:rPr lang="hr-H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hr-H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hr-H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hr-H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endParaRPr lang="hr-HR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83568" y="2204864"/>
            <a:ext cx="681736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hr-H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hr-H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hr-H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hr-H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hr-H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endParaRPr lang="hr-H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r-H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root:x:0:0:root:/</a:t>
            </a:r>
            <a:r>
              <a:rPr lang="hr-H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hr-H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:/bin/</a:t>
            </a:r>
            <a:r>
              <a:rPr lang="hr-H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endParaRPr lang="hr-H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r-H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daemon:x:1:1:daemon:/</a:t>
            </a:r>
            <a:r>
              <a:rPr lang="hr-H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hr-H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hr-H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hr-H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hr-H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hr-H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hr-H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hr-H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hr-H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nologin</a:t>
            </a:r>
            <a:endParaRPr lang="hr-H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r-H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bin:x:2:2:bin:/bin:/</a:t>
            </a:r>
            <a:r>
              <a:rPr lang="hr-H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hr-H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hr-H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hr-H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hr-H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nologin</a:t>
            </a:r>
            <a:endParaRPr lang="hr-H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r-H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sys:x:3:3:sys:/</a:t>
            </a:r>
            <a:r>
              <a:rPr lang="hr-H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hr-H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hr-H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hr-H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hr-H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hr-H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hr-H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nologin</a:t>
            </a:r>
            <a:endParaRPr lang="hr-H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r-H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sync:x:4:65534:sync:/bin:/bin/</a:t>
            </a:r>
            <a:r>
              <a:rPr lang="hr-H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</a:t>
            </a:r>
            <a:endParaRPr lang="hr-H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r-H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games:x:5:60:games:/</a:t>
            </a:r>
            <a:r>
              <a:rPr lang="hr-H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hr-H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hr-H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games</a:t>
            </a:r>
            <a:r>
              <a:rPr lang="hr-H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hr-H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hr-H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hr-H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hr-H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hr-H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nologin</a:t>
            </a:r>
            <a:endParaRPr lang="hr-H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r-H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systemd-network:x:101:103:systemd Network systemd-resolve:x:102:104:systemd </a:t>
            </a:r>
          </a:p>
          <a:p>
            <a:r>
              <a:rPr lang="hr-H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systemd-bus-proxy:x:103:105:systemd Bus Proxy,,,:/</a:t>
            </a:r>
            <a:r>
              <a:rPr lang="hr-H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hr-H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hr-H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systemd</a:t>
            </a:r>
            <a:r>
              <a:rPr lang="hr-H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:/bin/</a:t>
            </a:r>
            <a:r>
              <a:rPr lang="hr-H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hr-HR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r-H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syslog:x:104:108::/home/</a:t>
            </a:r>
            <a:r>
              <a:rPr lang="hr-H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syslog</a:t>
            </a:r>
            <a:r>
              <a:rPr lang="hr-H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:/bin/</a:t>
            </a:r>
            <a:r>
              <a:rPr lang="hr-H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hr-HR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r-H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_apt:x:105:65534::/</a:t>
            </a:r>
            <a:r>
              <a:rPr lang="hr-H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nonexistent</a:t>
            </a:r>
            <a:r>
              <a:rPr lang="hr-H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:/bin/</a:t>
            </a:r>
            <a:r>
              <a:rPr lang="hr-H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hr-HR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r-H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101:x:1002:1001</a:t>
            </a:r>
            <a:r>
              <a:rPr lang="hr-H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::/home/101:/bin/</a:t>
            </a:r>
            <a:r>
              <a:rPr lang="hr-H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endParaRPr lang="hr-H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r-H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102:x:1003:1001::/home/102:/bin/</a:t>
            </a:r>
            <a:r>
              <a:rPr lang="hr-H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endParaRPr lang="hr-H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r-H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103:x:1004:1001::/home/103:/bin/</a:t>
            </a:r>
            <a:r>
              <a:rPr lang="hr-H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endParaRPr lang="hr-H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r-H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104:x:1005:1001::/home/104:/bin/</a:t>
            </a:r>
            <a:r>
              <a:rPr lang="hr-H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endParaRPr lang="hr-H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r-H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105:x:1006:1001::/home/105:/bin/</a:t>
            </a:r>
            <a:r>
              <a:rPr lang="hr-H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endParaRPr lang="hr-H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r-H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106:x:1007:1001::/home/106:/</a:t>
            </a:r>
            <a:r>
              <a:rPr lang="hr-H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bin/</a:t>
            </a:r>
            <a:r>
              <a:rPr lang="hr-H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endParaRPr lang="hr-H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93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1988840"/>
            <a:ext cx="82460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Naredba </a:t>
            </a:r>
            <a:r>
              <a:rPr lang="hr-HR" dirty="0" err="1" smtClean="0"/>
              <a:t>cut</a:t>
            </a:r>
            <a:r>
              <a:rPr lang="hr-HR" dirty="0" smtClean="0"/>
              <a:t>:</a:t>
            </a:r>
          </a:p>
          <a:p>
            <a:r>
              <a:rPr lang="hr-HR" dirty="0"/>
              <a:t>	</a:t>
            </a:r>
            <a:r>
              <a:rPr lang="hr-HR" dirty="0" smtClean="0"/>
              <a:t>- naredba dijeli </a:t>
            </a:r>
            <a:r>
              <a:rPr lang="hr-HR" dirty="0" err="1" smtClean="0"/>
              <a:t>string</a:t>
            </a:r>
            <a:r>
              <a:rPr lang="hr-HR" dirty="0" smtClean="0"/>
              <a:t> prema zadanom znaku za podjelu</a:t>
            </a:r>
          </a:p>
          <a:p>
            <a:r>
              <a:rPr lang="hr-HR" dirty="0"/>
              <a:t>	</a:t>
            </a:r>
            <a:r>
              <a:rPr lang="hr-HR" dirty="0" smtClean="0"/>
              <a:t>- znak za podjelu se namješta parametrom –d (</a:t>
            </a:r>
            <a:r>
              <a:rPr lang="hr-HR" dirty="0" err="1" smtClean="0"/>
              <a:t>delimiter</a:t>
            </a:r>
            <a:r>
              <a:rPr lang="hr-HR" dirty="0" smtClean="0"/>
              <a:t>)</a:t>
            </a:r>
          </a:p>
          <a:p>
            <a:r>
              <a:rPr lang="hr-HR" dirty="0"/>
              <a:t>	</a:t>
            </a:r>
            <a:r>
              <a:rPr lang="hr-HR" dirty="0" smtClean="0"/>
              <a:t>- polje za dohvat se određuje parametrom –f (</a:t>
            </a:r>
            <a:r>
              <a:rPr lang="hr-HR" dirty="0" err="1" smtClean="0"/>
              <a:t>field</a:t>
            </a:r>
            <a:r>
              <a:rPr lang="hr-HR" dirty="0" smtClean="0"/>
              <a:t>)</a:t>
            </a:r>
          </a:p>
          <a:p>
            <a:endParaRPr lang="hr-HR" dirty="0" smtClean="0"/>
          </a:p>
          <a:p>
            <a:r>
              <a:rPr lang="hr-H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hr-H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hr-H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first:second:third</a:t>
            </a:r>
            <a:r>
              <a:rPr lang="hr-H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|  </a:t>
            </a:r>
            <a:r>
              <a:rPr lang="hr-H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hr-H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–d ':' –f 1 </a:t>
            </a:r>
          </a:p>
          <a:p>
            <a:r>
              <a:rPr lang="hr-H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hr-H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endParaRPr lang="hr-HR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r-HR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endParaRPr lang="hr-HR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r-HR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hr-H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hr-H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first:second:third</a:t>
            </a:r>
            <a:r>
              <a:rPr lang="hr-HR" b="1" dirty="0">
                <a:latin typeface="Courier New" panose="02070309020205020404" pitchFamily="49" charset="0"/>
                <a:cs typeface="Courier New" panose="02070309020205020404" pitchFamily="49" charset="0"/>
              </a:rPr>
              <a:t>  |  </a:t>
            </a:r>
            <a:r>
              <a:rPr lang="hr-H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hr-HR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–d ':' –f </a:t>
            </a:r>
            <a:r>
              <a:rPr lang="hr-H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hr-H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hr-H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endParaRPr lang="hr-HR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r-HR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endParaRPr lang="hr-HR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r-H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hr-H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hr-H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hr-H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hr-H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sentence "  | </a:t>
            </a:r>
            <a:r>
              <a:rPr lang="hr-H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hr-H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–d ' ' –f 2</a:t>
            </a:r>
          </a:p>
          <a:p>
            <a:r>
              <a:rPr lang="hr-H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sentence</a:t>
            </a:r>
          </a:p>
          <a:p>
            <a:r>
              <a:rPr lang="hr-HR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endParaRPr lang="hr-HR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67544" y="764704"/>
            <a:ext cx="8374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Primjer: napisati skriptu koja kao argument prima korisničko ime i ispisuje korisnikov home direktorij. Podatke dohvatiti iz </a:t>
            </a:r>
            <a:r>
              <a:rPr lang="hr-H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hr-H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hr-H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hr-H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endParaRPr lang="hr-HR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92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76872"/>
            <a:ext cx="6524625" cy="3667125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276872"/>
            <a:ext cx="6524625" cy="3667125"/>
          </a:xfrm>
          <a:prstGeom prst="rect">
            <a:avLst/>
          </a:prstGeom>
        </p:spPr>
      </p:pic>
      <p:pic>
        <p:nvPicPr>
          <p:cNvPr id="8" name="Slika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2276872"/>
            <a:ext cx="6524625" cy="3667125"/>
          </a:xfrm>
          <a:prstGeom prst="rect">
            <a:avLst/>
          </a:prstGeom>
        </p:spPr>
      </p:pic>
      <p:pic>
        <p:nvPicPr>
          <p:cNvPr id="9" name="Slika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2276872"/>
            <a:ext cx="6524625" cy="3667125"/>
          </a:xfrm>
          <a:prstGeom prst="rect">
            <a:avLst/>
          </a:prstGeom>
        </p:spPr>
      </p:pic>
      <p:pic>
        <p:nvPicPr>
          <p:cNvPr id="10" name="Slika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7624" y="2276872"/>
            <a:ext cx="6524625" cy="3667125"/>
          </a:xfrm>
          <a:prstGeom prst="rect">
            <a:avLst/>
          </a:prstGeom>
        </p:spPr>
      </p:pic>
      <p:pic>
        <p:nvPicPr>
          <p:cNvPr id="13" name="Slika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7624" y="2276872"/>
            <a:ext cx="6524625" cy="3667125"/>
          </a:xfrm>
          <a:prstGeom prst="rect">
            <a:avLst/>
          </a:prstGeom>
        </p:spPr>
      </p:pic>
      <p:pic>
        <p:nvPicPr>
          <p:cNvPr id="14" name="Slika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7624" y="2276872"/>
            <a:ext cx="6524625" cy="3667125"/>
          </a:xfrm>
          <a:prstGeom prst="rect">
            <a:avLst/>
          </a:prstGeom>
        </p:spPr>
      </p:pic>
      <p:pic>
        <p:nvPicPr>
          <p:cNvPr id="15" name="Slika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7624" y="2276872"/>
            <a:ext cx="6524625" cy="3667125"/>
          </a:xfrm>
          <a:prstGeom prst="rect">
            <a:avLst/>
          </a:prstGeom>
        </p:spPr>
      </p:pic>
      <p:pic>
        <p:nvPicPr>
          <p:cNvPr id="20" name="Slika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87624" y="2276872"/>
            <a:ext cx="6524625" cy="3667125"/>
          </a:xfrm>
          <a:prstGeom prst="rect">
            <a:avLst/>
          </a:prstGeom>
        </p:spPr>
      </p:pic>
      <p:pic>
        <p:nvPicPr>
          <p:cNvPr id="21" name="Slika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7624" y="2276872"/>
            <a:ext cx="6524625" cy="3667125"/>
          </a:xfrm>
          <a:prstGeom prst="rect">
            <a:avLst/>
          </a:prstGeom>
        </p:spPr>
      </p:pic>
      <p:pic>
        <p:nvPicPr>
          <p:cNvPr id="22" name="Slika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87624" y="2276872"/>
            <a:ext cx="6524625" cy="3667125"/>
          </a:xfrm>
          <a:prstGeom prst="rect">
            <a:avLst/>
          </a:prstGeom>
        </p:spPr>
      </p:pic>
      <p:pic>
        <p:nvPicPr>
          <p:cNvPr id="23" name="Slika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87624" y="2276872"/>
            <a:ext cx="6524625" cy="3667125"/>
          </a:xfrm>
          <a:prstGeom prst="rect">
            <a:avLst/>
          </a:prstGeom>
        </p:spPr>
      </p:pic>
      <p:pic>
        <p:nvPicPr>
          <p:cNvPr id="24" name="Slika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7624" y="2276872"/>
            <a:ext cx="6524625" cy="3667125"/>
          </a:xfrm>
          <a:prstGeom prst="rect">
            <a:avLst/>
          </a:prstGeom>
        </p:spPr>
      </p:pic>
      <p:pic>
        <p:nvPicPr>
          <p:cNvPr id="25" name="Slika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87624" y="2276872"/>
            <a:ext cx="6524625" cy="3667125"/>
          </a:xfrm>
          <a:prstGeom prst="rect">
            <a:avLst/>
          </a:prstGeom>
        </p:spPr>
      </p:pic>
      <p:pic>
        <p:nvPicPr>
          <p:cNvPr id="26" name="Slika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87624" y="2276872"/>
            <a:ext cx="6524625" cy="3667125"/>
          </a:xfrm>
          <a:prstGeom prst="rect">
            <a:avLst/>
          </a:prstGeom>
        </p:spPr>
      </p:pic>
      <p:sp>
        <p:nvSpPr>
          <p:cNvPr id="18" name="TextBox 4"/>
          <p:cNvSpPr txBox="1"/>
          <p:nvPr/>
        </p:nvSpPr>
        <p:spPr>
          <a:xfrm>
            <a:off x="467544" y="764704"/>
            <a:ext cx="8374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Primjer: napisati skriptu koja kao argument prima korisničko ime i ispisuje korisnikov home direktorij. Podatke dohvatiti iz </a:t>
            </a:r>
            <a:r>
              <a:rPr lang="hr-H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hr-H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hr-H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hr-H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endParaRPr lang="hr-HR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49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4"/>
          <p:cNvSpPr txBox="1"/>
          <p:nvPr/>
        </p:nvSpPr>
        <p:spPr>
          <a:xfrm>
            <a:off x="467544" y="1052736"/>
            <a:ext cx="8374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Primjer krivog rješavanja zadatka</a:t>
            </a:r>
            <a:r>
              <a:rPr lang="hr-HR" dirty="0"/>
              <a:t>: </a:t>
            </a:r>
            <a:r>
              <a:rPr lang="hr-HR" dirty="0" smtClean="0"/>
              <a:t>napisati </a:t>
            </a:r>
            <a:r>
              <a:rPr lang="hr-HR" dirty="0"/>
              <a:t>skriptu koja kao argument prima korisničko ime i ispisuje korisnikov home direktorij. Podatke dohvatiti iz </a:t>
            </a:r>
            <a:r>
              <a:rPr lang="hr-HR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hr-H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hr-H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hr-H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endParaRPr lang="hr-H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76872"/>
            <a:ext cx="6524625" cy="3667125"/>
          </a:xfrm>
          <a:prstGeom prst="rect">
            <a:avLst/>
          </a:prstGeom>
        </p:spPr>
      </p:pic>
      <p:pic>
        <p:nvPicPr>
          <p:cNvPr id="11" name="Slika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276872"/>
            <a:ext cx="6524625" cy="3667125"/>
          </a:xfrm>
          <a:prstGeom prst="rect">
            <a:avLst/>
          </a:prstGeom>
        </p:spPr>
      </p:pic>
      <p:pic>
        <p:nvPicPr>
          <p:cNvPr id="12" name="Slika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2276872"/>
            <a:ext cx="6524625" cy="3667125"/>
          </a:xfrm>
          <a:prstGeom prst="rect">
            <a:avLst/>
          </a:prstGeom>
        </p:spPr>
      </p:pic>
      <p:pic>
        <p:nvPicPr>
          <p:cNvPr id="16" name="Slika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2276872"/>
            <a:ext cx="6524625" cy="3667125"/>
          </a:xfrm>
          <a:prstGeom prst="rect">
            <a:avLst/>
          </a:prstGeom>
        </p:spPr>
      </p:pic>
      <p:pic>
        <p:nvPicPr>
          <p:cNvPr id="17" name="Slika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7624" y="2276872"/>
            <a:ext cx="6524625" cy="3667125"/>
          </a:xfrm>
          <a:prstGeom prst="rect">
            <a:avLst/>
          </a:prstGeom>
        </p:spPr>
      </p:pic>
      <p:pic>
        <p:nvPicPr>
          <p:cNvPr id="19" name="Slika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7624" y="2276872"/>
            <a:ext cx="6524625" cy="3667125"/>
          </a:xfrm>
          <a:prstGeom prst="rect">
            <a:avLst/>
          </a:prstGeom>
        </p:spPr>
      </p:pic>
      <p:pic>
        <p:nvPicPr>
          <p:cNvPr id="27" name="Slika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7624" y="2276872"/>
            <a:ext cx="65246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0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smtClean="0"/>
              <a:t>provjera sintakse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52" y="2118628"/>
            <a:ext cx="7983064" cy="4667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54" y="2577037"/>
            <a:ext cx="7983064" cy="885949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27852" y="1203241"/>
            <a:ext cx="7983064" cy="732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Verdana" pitchFamily="34" charset="0"/>
              <a:buNone/>
            </a:pPr>
            <a:r>
              <a:rPr lang="hr-HR" altLang="sr-Latn-RS" sz="1800" b="0" kern="0" dirty="0" smtClean="0"/>
              <a:t>Ako nismo sigurni u sintaksu, bilo koji dio skripte možemo isprobati u terminalu, kao </a:t>
            </a:r>
            <a:r>
              <a:rPr lang="hr-HR" altLang="sr-Latn-RS" sz="1800" b="0" kern="0" dirty="0" err="1" smtClean="0"/>
              <a:t>bash</a:t>
            </a:r>
            <a:r>
              <a:rPr lang="hr-HR" altLang="sr-Latn-RS" sz="1800" b="0" kern="0" dirty="0" smtClean="0"/>
              <a:t> one-</a:t>
            </a:r>
            <a:r>
              <a:rPr lang="hr-HR" altLang="sr-Latn-RS" sz="1800" b="0" kern="0" dirty="0" err="1" smtClean="0"/>
              <a:t>liner</a:t>
            </a:r>
            <a:r>
              <a:rPr lang="hr-HR" altLang="sr-Latn-RS" sz="1800" b="0" kern="0" dirty="0" smtClean="0"/>
              <a:t>: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27854" y="3646117"/>
            <a:ext cx="7776865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Verdana" pitchFamily="34" charset="0"/>
              <a:buNone/>
            </a:pPr>
            <a:r>
              <a:rPr lang="hr-HR" altLang="sr-Latn-RS" sz="1800" b="0" kern="0" dirty="0" err="1" smtClean="0"/>
              <a:t>sintaksne</a:t>
            </a:r>
            <a:r>
              <a:rPr lang="hr-HR" altLang="sr-Latn-RS" sz="1800" b="0" kern="0" dirty="0" smtClean="0"/>
              <a:t> pogreške kod pisanja skripti su česte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27853" y="4006157"/>
            <a:ext cx="7776865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hr-HR" altLang="sr-Latn-RS" sz="1800" b="0" kern="0" dirty="0"/>
              <a:t>pojedinačni problematični izrazi </a:t>
            </a:r>
            <a:r>
              <a:rPr lang="hr-HR" altLang="sr-Latn-RS" sz="1800" b="0" kern="0" dirty="0" smtClean="0"/>
              <a:t>mogu se provjeriti u ljusci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27853" y="4378373"/>
            <a:ext cx="7776865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Verdana" pitchFamily="34" charset="0"/>
              <a:buNone/>
            </a:pPr>
            <a:r>
              <a:rPr lang="hr-HR" altLang="sr-Latn-RS" sz="1800" b="0" kern="0" dirty="0" smtClean="0"/>
              <a:t>prebacivanje između editora teksta i ljuske: </a:t>
            </a:r>
            <a:r>
              <a:rPr lang="hr-HR" altLang="sr-Latn-R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^Z, </a:t>
            </a:r>
            <a:r>
              <a:rPr lang="hr-HR" altLang="sr-Latn-R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fg</a:t>
            </a:r>
            <a:endParaRPr lang="hr-HR" altLang="sr-Latn-R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27853" y="5123030"/>
            <a:ext cx="4044147" cy="72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Verdana" pitchFamily="34" charset="0"/>
              <a:buNone/>
            </a:pPr>
            <a:r>
              <a:rPr lang="hr-HR" altLang="sr-Latn-RS" sz="1800" b="0" kern="0" dirty="0" smtClean="0"/>
              <a:t>postoje web servisi koji </a:t>
            </a:r>
          </a:p>
          <a:p>
            <a:pPr marL="0" indent="0">
              <a:buFont typeface="Verdana" pitchFamily="34" charset="0"/>
              <a:buNone/>
            </a:pPr>
            <a:r>
              <a:rPr lang="hr-HR" altLang="sr-Latn-RS" sz="1800" b="0" kern="0" dirty="0" smtClean="0"/>
              <a:t>olakšavaju otkrivanje pogreški </a:t>
            </a:r>
          </a:p>
        </p:txBody>
      </p:sp>
      <p:graphicFrame>
        <p:nvGraphicFramePr>
          <p:cNvPr id="15" name="Object 2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5076056" y="4750589"/>
          <a:ext cx="1944216" cy="1461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Presentation" r:id="rId5" imgW="999792" imgH="749665" progId="PowerPoint.Show.12">
                  <p:embed/>
                </p:oleObj>
              </mc:Choice>
              <mc:Fallback>
                <p:oleObj name="Presentation" r:id="rId5" imgW="999792" imgH="749665" progId="PowerPoint.Show.12">
                  <p:embed/>
                  <p:pic>
                    <p:nvPicPr>
                      <p:cNvPr id="15" name="Object 2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4750589"/>
                        <a:ext cx="1944216" cy="14616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611561" y="5844069"/>
            <a:ext cx="4032448" cy="393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Verdana" pitchFamily="34" charset="0"/>
              <a:buNone/>
            </a:pPr>
            <a:r>
              <a:rPr lang="hr-HR" altLang="sr-Latn-RS" sz="1800" b="0" kern="0" dirty="0" smtClean="0"/>
              <a:t>- ne rade u terminalu :-(</a:t>
            </a:r>
          </a:p>
        </p:txBody>
      </p:sp>
    </p:spTree>
    <p:extLst>
      <p:ext uri="{BB962C8B-B14F-4D97-AF65-F5344CB8AC3E}">
        <p14:creationId xmlns:p14="http://schemas.microsoft.com/office/powerpoint/2010/main" val="186065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3" grpId="0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4"/>
          <p:cNvSpPr txBox="1"/>
          <p:nvPr/>
        </p:nvSpPr>
        <p:spPr>
          <a:xfrm>
            <a:off x="769739" y="764704"/>
            <a:ext cx="8374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Primjer: napisati skriptu koja ispisuje veličine svih datoteka iz direktorija </a:t>
            </a:r>
            <a:r>
              <a:rPr lang="hr-H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/materijali</a:t>
            </a:r>
          </a:p>
        </p:txBody>
      </p:sp>
      <p:pic>
        <p:nvPicPr>
          <p:cNvPr id="2" name="Slika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036" y="2062744"/>
            <a:ext cx="6524625" cy="3667125"/>
          </a:xfrm>
          <a:prstGeom prst="rect">
            <a:avLst/>
          </a:prstGeom>
        </p:spPr>
      </p:pic>
      <p:pic>
        <p:nvPicPr>
          <p:cNvPr id="4" name="Slika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036" y="2062744"/>
            <a:ext cx="6524625" cy="3667125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036" y="2062744"/>
            <a:ext cx="6524625" cy="3667125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4036" y="2062744"/>
            <a:ext cx="6524625" cy="3667125"/>
          </a:xfrm>
          <a:prstGeom prst="rect">
            <a:avLst/>
          </a:prstGeom>
        </p:spPr>
      </p:pic>
      <p:pic>
        <p:nvPicPr>
          <p:cNvPr id="8" name="Slika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4036" y="2062744"/>
            <a:ext cx="6524625" cy="3667125"/>
          </a:xfrm>
          <a:prstGeom prst="rect">
            <a:avLst/>
          </a:prstGeom>
        </p:spPr>
      </p:pic>
      <p:pic>
        <p:nvPicPr>
          <p:cNvPr id="9" name="Slika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4036" y="2062744"/>
            <a:ext cx="6524625" cy="3667125"/>
          </a:xfrm>
          <a:prstGeom prst="rect">
            <a:avLst/>
          </a:prstGeom>
        </p:spPr>
      </p:pic>
      <p:pic>
        <p:nvPicPr>
          <p:cNvPr id="15" name="Slika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4036" y="2062744"/>
            <a:ext cx="6524625" cy="3667125"/>
          </a:xfrm>
          <a:prstGeom prst="rect">
            <a:avLst/>
          </a:prstGeom>
        </p:spPr>
      </p:pic>
      <p:pic>
        <p:nvPicPr>
          <p:cNvPr id="20" name="Slika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4036" y="2062744"/>
            <a:ext cx="6524625" cy="3667125"/>
          </a:xfrm>
          <a:prstGeom prst="rect">
            <a:avLst/>
          </a:prstGeom>
        </p:spPr>
      </p:pic>
      <p:pic>
        <p:nvPicPr>
          <p:cNvPr id="21" name="Slika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14036" y="2062744"/>
            <a:ext cx="6524625" cy="3667125"/>
          </a:xfrm>
          <a:prstGeom prst="rect">
            <a:avLst/>
          </a:prstGeom>
        </p:spPr>
      </p:pic>
      <p:pic>
        <p:nvPicPr>
          <p:cNvPr id="22" name="Slika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13580" y="2062488"/>
            <a:ext cx="6525536" cy="3667637"/>
          </a:xfrm>
          <a:prstGeom prst="rect">
            <a:avLst/>
          </a:prstGeom>
        </p:spPr>
      </p:pic>
      <p:pic>
        <p:nvPicPr>
          <p:cNvPr id="23" name="Slika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14036" y="2062744"/>
            <a:ext cx="6524625" cy="3667125"/>
          </a:xfrm>
          <a:prstGeom prst="rect">
            <a:avLst/>
          </a:prstGeom>
        </p:spPr>
      </p:pic>
      <p:pic>
        <p:nvPicPr>
          <p:cNvPr id="24" name="Slika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14036" y="2062744"/>
            <a:ext cx="6524625" cy="3667125"/>
          </a:xfrm>
          <a:prstGeom prst="rect">
            <a:avLst/>
          </a:prstGeom>
        </p:spPr>
      </p:pic>
      <p:pic>
        <p:nvPicPr>
          <p:cNvPr id="25" name="Slika 2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14036" y="2062744"/>
            <a:ext cx="6524625" cy="3667125"/>
          </a:xfrm>
          <a:prstGeom prst="rect">
            <a:avLst/>
          </a:prstGeom>
        </p:spPr>
      </p:pic>
      <p:pic>
        <p:nvPicPr>
          <p:cNvPr id="26" name="Slika 2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14036" y="2062744"/>
            <a:ext cx="6524625" cy="3667125"/>
          </a:xfrm>
          <a:prstGeom prst="rect">
            <a:avLst/>
          </a:prstGeom>
        </p:spPr>
      </p:pic>
      <p:pic>
        <p:nvPicPr>
          <p:cNvPr id="28" name="Slika 2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14036" y="2062744"/>
            <a:ext cx="6524625" cy="3667125"/>
          </a:xfrm>
          <a:prstGeom prst="rect">
            <a:avLst/>
          </a:prstGeom>
        </p:spPr>
      </p:pic>
      <p:pic>
        <p:nvPicPr>
          <p:cNvPr id="29" name="Slika 2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14036" y="2062744"/>
            <a:ext cx="6524625" cy="3667125"/>
          </a:xfrm>
          <a:prstGeom prst="rect">
            <a:avLst/>
          </a:prstGeom>
        </p:spPr>
      </p:pic>
      <p:pic>
        <p:nvPicPr>
          <p:cNvPr id="30" name="Slika 2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14036" y="2062744"/>
            <a:ext cx="6524625" cy="3667125"/>
          </a:xfrm>
          <a:prstGeom prst="rect">
            <a:avLst/>
          </a:prstGeom>
        </p:spPr>
      </p:pic>
      <p:pic>
        <p:nvPicPr>
          <p:cNvPr id="32" name="Slika 3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14036" y="2062744"/>
            <a:ext cx="6524625" cy="3667125"/>
          </a:xfrm>
          <a:prstGeom prst="rect">
            <a:avLst/>
          </a:prstGeom>
        </p:spPr>
      </p:pic>
      <p:pic>
        <p:nvPicPr>
          <p:cNvPr id="36" name="Slika 3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514036" y="2062744"/>
            <a:ext cx="6524625" cy="3667125"/>
          </a:xfrm>
          <a:prstGeom prst="rect">
            <a:avLst/>
          </a:prstGeom>
        </p:spPr>
      </p:pic>
      <p:pic>
        <p:nvPicPr>
          <p:cNvPr id="37" name="Slika 3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514036" y="2062744"/>
            <a:ext cx="6524625" cy="3667125"/>
          </a:xfrm>
          <a:prstGeom prst="rect">
            <a:avLst/>
          </a:prstGeom>
        </p:spPr>
      </p:pic>
      <p:pic>
        <p:nvPicPr>
          <p:cNvPr id="38" name="Slika 3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514036" y="2062744"/>
            <a:ext cx="6524625" cy="3667125"/>
          </a:xfrm>
          <a:prstGeom prst="rect">
            <a:avLst/>
          </a:prstGeom>
        </p:spPr>
      </p:pic>
      <p:pic>
        <p:nvPicPr>
          <p:cNvPr id="39" name="Slika 3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514036" y="2062744"/>
            <a:ext cx="6524625" cy="3667125"/>
          </a:xfrm>
          <a:prstGeom prst="rect">
            <a:avLst/>
          </a:prstGeom>
        </p:spPr>
      </p:pic>
      <p:pic>
        <p:nvPicPr>
          <p:cNvPr id="40" name="Slika 39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514036" y="2062744"/>
            <a:ext cx="6524625" cy="3667125"/>
          </a:xfrm>
          <a:prstGeom prst="rect">
            <a:avLst/>
          </a:prstGeom>
        </p:spPr>
      </p:pic>
      <p:pic>
        <p:nvPicPr>
          <p:cNvPr id="41" name="Slika 40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514036" y="2062744"/>
            <a:ext cx="65246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893364"/>
            <a:ext cx="8685213" cy="399177"/>
          </a:xfrm>
        </p:spPr>
        <p:txBody>
          <a:bodyPr/>
          <a:lstStyle/>
          <a:p>
            <a:r>
              <a:rPr lang="hr-HR" altLang="sr-Latn-RS" sz="2000" b="0" dirty="0" smtClean="0">
                <a:solidFill>
                  <a:schemeClr val="tx1"/>
                </a:solidFill>
              </a:rPr>
              <a:t>beskonačna petlja:</a:t>
            </a:r>
          </a:p>
        </p:txBody>
      </p:sp>
      <p:sp>
        <p:nvSpPr>
          <p:cNvPr id="13315" name="Content Placeholder 1"/>
          <p:cNvSpPr txBox="1">
            <a:spLocks/>
          </p:cNvSpPr>
          <p:nvPr/>
        </p:nvSpPr>
        <p:spPr bwMode="auto">
          <a:xfrm>
            <a:off x="755576" y="5292541"/>
            <a:ext cx="7992888" cy="1435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lnSpc>
                <a:spcPct val="102000"/>
              </a:lnSpc>
              <a:spcBef>
                <a:spcPts val="600"/>
              </a:spcBef>
              <a:buClr>
                <a:srgbClr val="263A63"/>
              </a:buClr>
              <a:buSzPct val="100000"/>
              <a:buFont typeface="Verdana" panose="020B0604030504040204" pitchFamily="34" charset="0"/>
              <a:buChar char="»"/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65175" indent="-196850">
              <a:lnSpc>
                <a:spcPct val="102000"/>
              </a:lnSpc>
              <a:spcBef>
                <a:spcPts val="500"/>
              </a:spcBef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65225" indent="-207963">
              <a:lnSpc>
                <a:spcPct val="102000"/>
              </a:lnSpc>
              <a:spcBef>
                <a:spcPts val="400"/>
              </a:spcBef>
              <a:buClr>
                <a:srgbClr val="263A63"/>
              </a:buClr>
              <a:buSzPct val="75000"/>
              <a:buFont typeface="Verdana" panose="020B0604030504040204" pitchFamily="34" charset="0"/>
              <a:buChar char="•"/>
              <a:defRPr sz="1600" b="1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>
              <a:lnSpc>
                <a:spcPct val="102000"/>
              </a:lnSpc>
              <a:spcBef>
                <a:spcPts val="350"/>
              </a:spcBef>
              <a:buClr>
                <a:srgbClr val="263A63"/>
              </a:buClr>
              <a:buSzPct val="100000"/>
              <a:buFont typeface="Verdana" panose="020B0604030504040204" pitchFamily="34" charset="0"/>
              <a:buChar char="&gt;"/>
              <a:defRPr sz="1400" b="1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102000"/>
              </a:lnSpc>
              <a:spcBef>
                <a:spcPts val="350"/>
              </a:spcBef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 typeface="Verdana" panose="020B0604030504040204" pitchFamily="34" charset="0"/>
              <a:buNone/>
            </a:pPr>
            <a:r>
              <a:rPr lang="en-US" alt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</a:t>
            </a:r>
          </a:p>
          <a:p>
            <a:pPr>
              <a:lnSpc>
                <a:spcPct val="90000"/>
              </a:lnSpc>
              <a:buFont typeface="Verdana" panose="020B0604030504040204" pitchFamily="34" charset="0"/>
              <a:buNone/>
            </a:pPr>
            <a:r>
              <a:rPr lang="en-US" alt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>
              <a:lnSpc>
                <a:spcPct val="90000"/>
              </a:lnSpc>
              <a:buFont typeface="Verdana" panose="020B0604030504040204" pitchFamily="34" charset="0"/>
              <a:buNone/>
            </a:pPr>
            <a:r>
              <a:rPr lang="en-US" alt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echo "Press CTRL+C to Exit"</a:t>
            </a:r>
          </a:p>
          <a:p>
            <a:pPr>
              <a:lnSpc>
                <a:spcPct val="90000"/>
              </a:lnSpc>
              <a:buFont typeface="Verdana" panose="020B0604030504040204" pitchFamily="34" charset="0"/>
              <a:buNone/>
            </a:pPr>
            <a:r>
              <a:rPr lang="en-US" alt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hr-HR" altLang="sr-Latn-R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51520" y="260648"/>
            <a:ext cx="5328592" cy="50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r>
              <a:rPr lang="hr-HR" altLang="sr-Latn-RS" kern="0" dirty="0" smtClean="0"/>
              <a:t>Kontrola toka: </a:t>
            </a:r>
            <a:r>
              <a:rPr lang="hr-HR" altLang="sr-Latn-RS" kern="0" dirty="0" err="1" smtClean="0"/>
              <a:t>break</a:t>
            </a:r>
            <a:endParaRPr lang="hr-HR" altLang="sr-Latn-RS" kern="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208" y="1440819"/>
            <a:ext cx="4382112" cy="3057952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51520" y="937998"/>
            <a:ext cx="7907288" cy="458963"/>
          </a:xfrm>
        </p:spPr>
        <p:txBody>
          <a:bodyPr/>
          <a:lstStyle/>
          <a:p>
            <a:pPr marL="0" indent="0">
              <a:buFont typeface="Verdana" pitchFamily="34" charset="0"/>
              <a:buNone/>
            </a:pPr>
            <a:r>
              <a:rPr lang="hr-HR" altLang="sr-Latn-RS" sz="2000" b="0" dirty="0" smtClean="0"/>
              <a:t>Ponavljanje unosa dok korisnik ne unese "q":</a:t>
            </a:r>
            <a:endParaRPr lang="hr-HR" altLang="sr-Latn-RS" b="0" dirty="0" smtClean="0"/>
          </a:p>
        </p:txBody>
      </p:sp>
    </p:spTree>
    <p:extLst>
      <p:ext uri="{BB962C8B-B14F-4D97-AF65-F5344CB8AC3E}">
        <p14:creationId xmlns:p14="http://schemas.microsoft.com/office/powerpoint/2010/main" val="109518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4277" y="207987"/>
            <a:ext cx="8685213" cy="620688"/>
          </a:xfrm>
        </p:spPr>
        <p:txBody>
          <a:bodyPr/>
          <a:lstStyle/>
          <a:p>
            <a:r>
              <a:rPr lang="hr-HR" altLang="sr-Latn-RS" dirty="0"/>
              <a:t>Kontrola toka: </a:t>
            </a:r>
            <a:r>
              <a:rPr lang="hr-HR" altLang="sr-Latn-RS" dirty="0" err="1" smtClean="0"/>
              <a:t>continue</a:t>
            </a:r>
            <a:endParaRPr lang="hr-HR" altLang="sr-Latn-R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708920"/>
            <a:ext cx="5382376" cy="34580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5576" y="1412776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Napisati skriptu koja prima korisnički unos i broji riječi koje počinju sa slovom r. Svaku takvu riječ treba spremiti u datoteku naziva </a:t>
            </a:r>
            <a:r>
              <a:rPr lang="hr-H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rijeci_sa_r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30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4277" y="207987"/>
            <a:ext cx="8685213" cy="620688"/>
          </a:xfrm>
        </p:spPr>
        <p:txBody>
          <a:bodyPr/>
          <a:lstStyle/>
          <a:p>
            <a:r>
              <a:rPr lang="hr-HR" altLang="sr-Latn-RS" dirty="0"/>
              <a:t>Kontrola toka: </a:t>
            </a:r>
            <a:r>
              <a:rPr lang="hr-HR" altLang="sr-Latn-RS" dirty="0" err="1" smtClean="0"/>
              <a:t>continue</a:t>
            </a:r>
            <a:endParaRPr lang="hr-HR" altLang="sr-Latn-R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1412776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Napisati skriptu koja prima korisnički unos i broji riječi koje počinju sa slovom r. Svaku takvu riječ treba spremiti u datoteku naziva </a:t>
            </a:r>
            <a:r>
              <a:rPr lang="hr-H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rijeci_sa_r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140968"/>
            <a:ext cx="5382376" cy="14480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4588970"/>
            <a:ext cx="5382376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9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/>
              <a:t>i</a:t>
            </a:r>
            <a:r>
              <a:rPr lang="hr-HR" altLang="sr-Latn-RS" kern="0" dirty="0" smtClean="0"/>
              <a:t>zrazi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-33965" y="1556792"/>
            <a:ext cx="8990013" cy="1650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Verdana" pitchFamily="34" charset="0"/>
              <a:buNone/>
            </a:pPr>
            <a:r>
              <a:rPr lang="hr-HR" altLang="sr-Latn-R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sr-Latn-R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hr-HR" altLang="sr-Latn-R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izraz        # </a:t>
            </a:r>
            <a:r>
              <a:rPr lang="hr-HR" altLang="sr-Latn-R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eng</a:t>
            </a:r>
            <a:r>
              <a:rPr lang="hr-HR" altLang="sr-Latn-R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hr-HR" altLang="sr-Latn-R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endParaRPr lang="en-US" altLang="sr-Latn-R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Verdana" pitchFamily="34" charset="0"/>
              <a:buNone/>
            </a:pPr>
            <a:r>
              <a:rPr lang="en-US" altLang="sr-Latn-R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then </a:t>
            </a:r>
          </a:p>
          <a:p>
            <a:pPr marL="0" indent="0">
              <a:buFont typeface="Verdana" pitchFamily="34" charset="0"/>
              <a:buNone/>
            </a:pPr>
            <a:r>
              <a:rPr lang="en-US" altLang="sr-Latn-R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hr-HR" altLang="sr-Latn-R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endParaRPr lang="hr-HR" altLang="sr-Latn-R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Verdana" pitchFamily="34" charset="0"/>
              <a:buNone/>
            </a:pPr>
            <a:r>
              <a:rPr lang="hr-HR" altLang="sr-Latn-R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sr-Latn-R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6436" y="3573016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hr-HR" altLang="sr-Latn-RS" b="1" dirty="0"/>
              <a:t>Tipovi izraza</a:t>
            </a:r>
            <a:r>
              <a:rPr lang="hr-HR" altLang="sr-Latn-RS" b="1" dirty="0" smtClean="0"/>
              <a:t>:</a:t>
            </a:r>
            <a:endParaRPr lang="hr-HR" altLang="sr-Latn-RS" b="1" dirty="0"/>
          </a:p>
          <a:p>
            <a:pPr marL="1001713" indent="-285750">
              <a:buFontTx/>
              <a:buChar char="-"/>
            </a:pPr>
            <a:r>
              <a:rPr lang="hr-HR" altLang="sr-Latn-RS" dirty="0" smtClean="0"/>
              <a:t>(( ))</a:t>
            </a:r>
            <a:endParaRPr lang="hr-HR" altLang="sr-Latn-RS" dirty="0"/>
          </a:p>
        </p:txBody>
      </p:sp>
      <p:sp>
        <p:nvSpPr>
          <p:cNvPr id="3" name="Oval 2"/>
          <p:cNvSpPr/>
          <p:nvPr/>
        </p:nvSpPr>
        <p:spPr bwMode="auto">
          <a:xfrm>
            <a:off x="1043608" y="1556792"/>
            <a:ext cx="1008112" cy="432048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436" y="4219347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>
              <a:buNone/>
            </a:pPr>
            <a:r>
              <a:rPr lang="hr-HR" altLang="sr-Latn-RS" dirty="0" smtClean="0"/>
              <a:t>-  [[ ]]</a:t>
            </a:r>
          </a:p>
          <a:p>
            <a:pPr marL="1001713" indent="-285750">
              <a:buFontTx/>
              <a:buChar char="-"/>
            </a:pPr>
            <a:r>
              <a:rPr lang="hr-HR" altLang="sr-Latn-RS" dirty="0"/>
              <a:t>test</a:t>
            </a:r>
          </a:p>
          <a:p>
            <a:pPr marL="1001713" indent="-285750">
              <a:buFontTx/>
              <a:buChar char="-"/>
            </a:pPr>
            <a:r>
              <a:rPr lang="hr-HR" altLang="sr-Latn-RS" dirty="0" smtClean="0"/>
              <a:t>[</a:t>
            </a:r>
          </a:p>
          <a:p>
            <a:pPr marL="715963"/>
            <a:r>
              <a:rPr lang="hr-HR" altLang="sr-Latn-RS" dirty="0"/>
              <a:t>-  izlazna vrijednost </a:t>
            </a:r>
            <a:r>
              <a:rPr lang="hr-HR" altLang="sr-Latn-RS" dirty="0" smtClean="0"/>
              <a:t>naredbe</a:t>
            </a:r>
            <a:endParaRPr lang="hr-HR" altLang="sr-Latn-RS" dirty="0"/>
          </a:p>
        </p:txBody>
      </p:sp>
    </p:spTree>
    <p:extLst>
      <p:ext uri="{BB962C8B-B14F-4D97-AF65-F5344CB8AC3E}">
        <p14:creationId xmlns:p14="http://schemas.microsoft.com/office/powerpoint/2010/main" val="17466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smtClean="0"/>
              <a:t>Aritmetički izrazi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121" y="1340768"/>
            <a:ext cx="2848373" cy="866896"/>
          </a:xfrm>
          <a:prstGeom prst="rect">
            <a:avLst/>
          </a:prstGeom>
        </p:spPr>
      </p:pic>
      <p:sp>
        <p:nvSpPr>
          <p:cNvPr id="10" name="Content Placeholder 1"/>
          <p:cNvSpPr txBox="1">
            <a:spLocks/>
          </p:cNvSpPr>
          <p:nvPr/>
        </p:nvSpPr>
        <p:spPr bwMode="auto">
          <a:xfrm>
            <a:off x="380999" y="4873960"/>
            <a:ext cx="8153815" cy="36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Verdana" pitchFamily="34" charset="0"/>
              <a:buNone/>
              <a:tabLst>
                <a:tab pos="4483100" algn="l"/>
              </a:tabLst>
            </a:pPr>
            <a:r>
              <a:rPr lang="hr-HR" altLang="sr-Latn-RS" sz="2000" kern="0" dirty="0" smtClean="0">
                <a:latin typeface="+mj-lt"/>
                <a:cs typeface="Courier New" panose="02070309020205020404" pitchFamily="49" charset="0"/>
              </a:rPr>
              <a:t>$(( )) - </a:t>
            </a:r>
            <a:r>
              <a:rPr lang="hr-HR" altLang="sr-Latn-RS" sz="2000" b="0" kern="0" dirty="0" smtClean="0">
                <a:latin typeface="+mj-lt"/>
                <a:cs typeface="Courier New" panose="02070309020205020404" pitchFamily="49" charset="0"/>
              </a:rPr>
              <a:t>dohvaćanje vrijednosti aritmetičkog izraza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812" y="5373216"/>
            <a:ext cx="2448267" cy="876422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58874" y="2708920"/>
            <a:ext cx="7776865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Verdana" pitchFamily="34" charset="0"/>
              <a:buNone/>
            </a:pPr>
            <a:r>
              <a:rPr lang="hr-HR" altLang="sr-Latn-RS" sz="2000" kern="0" dirty="0" smtClean="0"/>
              <a:t>aritmetički izraz u </a:t>
            </a:r>
            <a:r>
              <a:rPr lang="hr-HR" altLang="sr-Latn-RS" sz="2000" kern="0" dirty="0" err="1" smtClean="0"/>
              <a:t>if-then</a:t>
            </a:r>
            <a:r>
              <a:rPr lang="hr-HR" altLang="sr-Latn-RS" sz="2000" kern="0" dirty="0" smtClean="0"/>
              <a:t> odluci:</a:t>
            </a:r>
          </a:p>
          <a:p>
            <a:pPr marL="0" indent="0">
              <a:buFont typeface="Verdana" pitchFamily="34" charset="0"/>
              <a:buNone/>
            </a:pPr>
            <a:r>
              <a:rPr lang="hr-HR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r-HR" altLang="sr-Latn-RS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r-HR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(( 1 &lt; 2 )); </a:t>
            </a:r>
            <a:r>
              <a:rPr lang="hr-HR" altLang="sr-Latn-RS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hr-HR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marL="0" indent="0">
              <a:buFont typeface="Verdana" pitchFamily="34" charset="0"/>
              <a:buNone/>
            </a:pPr>
            <a:r>
              <a:rPr lang="hr-HR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r-HR" altLang="sr-Latn-RS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r-HR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(( $</a:t>
            </a:r>
            <a:r>
              <a:rPr lang="hr-HR" altLang="sr-Latn-RS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percent</a:t>
            </a:r>
            <a:r>
              <a:rPr lang="hr-HR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&gt;= 0 &amp;&amp; $</a:t>
            </a:r>
            <a:r>
              <a:rPr lang="hr-HR" altLang="sr-Latn-RS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percent</a:t>
            </a:r>
            <a:r>
              <a:rPr lang="hr-HR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100 )); </a:t>
            </a:r>
            <a:r>
              <a:rPr lang="hr-HR" altLang="sr-Latn-RS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hr-HR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marL="0" indent="0">
              <a:buFont typeface="Verdana" pitchFamily="34" charset="0"/>
              <a:buNone/>
            </a:pPr>
            <a:r>
              <a:rPr lang="hr-HR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r-HR" altLang="sr-Latn-RS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r-HR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((  </a:t>
            </a:r>
            <a:r>
              <a:rPr lang="hr-HR" altLang="sr-Latn-RS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percent</a:t>
            </a:r>
            <a:r>
              <a:rPr lang="hr-HR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&gt;= 0 &amp;&amp;  </a:t>
            </a:r>
            <a:r>
              <a:rPr lang="hr-HR" altLang="sr-Latn-RS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percent</a:t>
            </a:r>
            <a:r>
              <a:rPr lang="hr-HR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100 )); </a:t>
            </a:r>
            <a:r>
              <a:rPr lang="hr-HR" altLang="sr-Latn-RS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hr-HR" altLang="sr-Latn-R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	</a:t>
            </a:r>
          </a:p>
        </p:txBody>
      </p:sp>
    </p:spTree>
    <p:extLst>
      <p:ext uri="{BB962C8B-B14F-4D97-AF65-F5344CB8AC3E}">
        <p14:creationId xmlns:p14="http://schemas.microsoft.com/office/powerpoint/2010/main" val="105872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Grp="1" noChangeArrowheads="1"/>
          </p:cNvSpPr>
          <p:nvPr>
            <p:ph type="title"/>
          </p:nvPr>
        </p:nvSpPr>
        <p:spPr>
          <a:xfrm>
            <a:off x="119063" y="72232"/>
            <a:ext cx="8893175" cy="692150"/>
          </a:xfrm>
        </p:spPr>
        <p:txBody>
          <a:bodyPr/>
          <a:lstStyle/>
          <a:p>
            <a:pPr eaLnBrk="1" hangingPunct="1"/>
            <a:r>
              <a:rPr lang="hr-HR" altLang="sr-Latn-RS" dirty="0" smtClean="0"/>
              <a:t>Izlazna vrijednost naredbe</a:t>
            </a:r>
          </a:p>
        </p:txBody>
      </p:sp>
      <p:sp>
        <p:nvSpPr>
          <p:cNvPr id="7171" name="Rectangle 9"/>
          <p:cNvSpPr>
            <a:spLocks noGrp="1" noChangeArrowheads="1"/>
          </p:cNvSpPr>
          <p:nvPr>
            <p:ph idx="1"/>
          </p:nvPr>
        </p:nvSpPr>
        <p:spPr>
          <a:xfrm>
            <a:off x="434603" y="1279823"/>
            <a:ext cx="8543925" cy="648072"/>
          </a:xfrm>
        </p:spPr>
        <p:txBody>
          <a:bodyPr/>
          <a:lstStyle/>
          <a:p>
            <a:pPr marL="169863" indent="-171450" eaLnBrk="1" hangingPunct="1">
              <a:buFont typeface="Wingdings" panose="05000000000000000000" pitchFamily="2" charset="2"/>
              <a:buChar char="§"/>
              <a:defRPr/>
            </a:pPr>
            <a:r>
              <a:rPr lang="hr-HR" altLang="sr-Latn-RS" sz="2000" dirty="0" smtClean="0">
                <a:cs typeface="Courier New" panose="02070309020205020404" pitchFamily="49" charset="0"/>
              </a:rPr>
              <a:t>sve naredbe (programi) bi prilikom izlaska trebale vraćati izlaznu vrijednost:</a:t>
            </a:r>
          </a:p>
        </p:txBody>
      </p:sp>
      <p:pic>
        <p:nvPicPr>
          <p:cNvPr id="174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440" y="2287885"/>
            <a:ext cx="5240338" cy="157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401389" y="4221088"/>
            <a:ext cx="8543925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169863" indent="-171450" eaLnBrk="1" hangingPunct="1">
              <a:buFont typeface="Wingdings" panose="05000000000000000000" pitchFamily="2" charset="2"/>
              <a:buChar char="§"/>
              <a:defRPr/>
            </a:pPr>
            <a:r>
              <a:rPr lang="hr-HR" altLang="sr-Latn-RS" sz="2000" kern="0" dirty="0" smtClean="0">
                <a:cs typeface="Courier New" panose="02070309020205020404" pitchFamily="49" charset="0"/>
              </a:rPr>
              <a:t>POSIX: izlazna vrijednost 0  = uspješan završetak</a:t>
            </a:r>
          </a:p>
        </p:txBody>
      </p:sp>
    </p:spTree>
    <p:extLst>
      <p:ext uri="{BB962C8B-B14F-4D97-AF65-F5344CB8AC3E}">
        <p14:creationId xmlns:p14="http://schemas.microsoft.com/office/powerpoint/2010/main" val="360568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Unix theme1">
  <a:themeElements>
    <a:clrScheme name="Zadani dizaj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Zadani dizaj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Zadani dizaj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adani dizaj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nix theme1" id="{51EECB7C-1E28-4111-A6B5-34293A2CCD06}" vid="{23A2C66B-DBB8-408A-8E1C-EAAFE4E03FF8}"/>
    </a:ext>
  </a:extLst>
</a:theme>
</file>

<file path=ppt/theme/theme2.xml><?xml version="1.0" encoding="utf-8"?>
<a:theme xmlns:a="http://schemas.openxmlformats.org/drawingml/2006/main" name="1_Zadani dizajn">
  <a:themeElements>
    <a:clrScheme name="Zadani dizaj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Zadani dizaj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Zadani dizaj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adani dizaj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Zadani dizajn">
  <a:themeElements>
    <a:clrScheme name="Zadani dizaj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Zadani dizaj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Zadani dizaj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adani dizaj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Unix theme1</Template>
  <TotalTime>4569</TotalTime>
  <Words>980</Words>
  <Application>Microsoft Office PowerPoint</Application>
  <PresentationFormat>On-screen Show (4:3)</PresentationFormat>
  <Paragraphs>271</Paragraphs>
  <Slides>36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</vt:lpstr>
      <vt:lpstr>Courier New</vt:lpstr>
      <vt:lpstr>StarSymbol</vt:lpstr>
      <vt:lpstr>Times</vt:lpstr>
      <vt:lpstr>Times New Roman</vt:lpstr>
      <vt:lpstr>Verdana</vt:lpstr>
      <vt:lpstr>Wingdings</vt:lpstr>
      <vt:lpstr>Unix theme1</vt:lpstr>
      <vt:lpstr>1_Zadani dizajn</vt:lpstr>
      <vt:lpstr>2_Zadani dizajn</vt:lpstr>
      <vt:lpstr>Presentation</vt:lpstr>
      <vt:lpstr>PROGRAMSKI ALATI NA UNIX RAČUNALIMA</vt:lpstr>
      <vt:lpstr>read</vt:lpstr>
      <vt:lpstr>while-do-done</vt:lpstr>
      <vt:lpstr>beskonačna petlja:</vt:lpstr>
      <vt:lpstr>Kontrola toka: continue</vt:lpstr>
      <vt:lpstr>Kontrola toka: continue</vt:lpstr>
      <vt:lpstr>PowerPoint Presentation</vt:lpstr>
      <vt:lpstr>PowerPoint Presentation</vt:lpstr>
      <vt:lpstr>Izlazna vrijednost naredbe</vt:lpstr>
      <vt:lpstr>Izlazna vrijednost naredbe</vt:lpstr>
      <vt:lpstr>Izlazna vrijednost naredbe</vt:lpstr>
      <vt:lpstr>Izlazna vrijednost skripte - exit</vt:lpstr>
      <vt:lpstr>Izlazna vrijednost skripte - exit</vt:lpstr>
      <vt:lpstr>Izlazna vrijednost skripte - exit</vt:lpstr>
      <vt:lpstr>Dohvaćanje izlazne vrijednosti</vt:lpstr>
      <vt:lpstr>Dohvaćanje izlazne vrijednosti</vt:lpstr>
      <vt:lpstr>Liste naredbi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usmjeravanje ulaza u blok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PROGRAMSKI ALATI NA UNIX RAČUNALIMA</dc:title>
  <dc:creator>Nikola</dc:creator>
  <cp:lastModifiedBy>Nikola</cp:lastModifiedBy>
  <cp:revision>608</cp:revision>
  <dcterms:modified xsi:type="dcterms:W3CDTF">2018-12-14T18:54:03Z</dcterms:modified>
</cp:coreProperties>
</file>